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2.xml" ContentType="application/vnd.openxmlformats-officedocument.presentationml.tags+xml"/>
  <Override PartName="/ppt/notesSlides/notesSlide29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8"/>
  </p:notesMasterIdLst>
  <p:sldIdLst>
    <p:sldId id="541" r:id="rId2"/>
    <p:sldId id="659" r:id="rId3"/>
    <p:sldId id="701" r:id="rId4"/>
    <p:sldId id="662" r:id="rId5"/>
    <p:sldId id="669" r:id="rId6"/>
    <p:sldId id="670" r:id="rId7"/>
    <p:sldId id="671" r:id="rId8"/>
    <p:sldId id="698" r:id="rId9"/>
    <p:sldId id="699" r:id="rId10"/>
    <p:sldId id="668" r:id="rId11"/>
    <p:sldId id="672" r:id="rId12"/>
    <p:sldId id="693" r:id="rId13"/>
    <p:sldId id="696" r:id="rId14"/>
    <p:sldId id="694" r:id="rId15"/>
    <p:sldId id="697" r:id="rId16"/>
    <p:sldId id="700" r:id="rId17"/>
    <p:sldId id="681" r:id="rId18"/>
    <p:sldId id="678" r:id="rId19"/>
    <p:sldId id="679" r:id="rId20"/>
    <p:sldId id="702" r:id="rId21"/>
    <p:sldId id="704" r:id="rId22"/>
    <p:sldId id="706" r:id="rId23"/>
    <p:sldId id="705" r:id="rId24"/>
    <p:sldId id="708" r:id="rId25"/>
    <p:sldId id="683" r:id="rId26"/>
    <p:sldId id="707" r:id="rId27"/>
    <p:sldId id="709" r:id="rId28"/>
    <p:sldId id="710" r:id="rId29"/>
    <p:sldId id="680" r:id="rId30"/>
    <p:sldId id="711" r:id="rId31"/>
    <p:sldId id="682" r:id="rId32"/>
    <p:sldId id="712" r:id="rId33"/>
    <p:sldId id="703" r:id="rId34"/>
    <p:sldId id="652" r:id="rId35"/>
    <p:sldId id="713" r:id="rId36"/>
    <p:sldId id="65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FFFFFF"/>
    <a:srgbClr val="FF5A33"/>
    <a:srgbClr val="0000FF"/>
    <a:srgbClr val="FF3300"/>
    <a:srgbClr val="5C0000"/>
    <a:srgbClr val="FF9900"/>
    <a:srgbClr val="FFD1D1"/>
    <a:srgbClr val="FFB9B9"/>
    <a:srgbClr val="FF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1920" autoAdjust="0"/>
    <p:restoredTop sz="85451" autoAdjust="0"/>
  </p:normalViewPr>
  <p:slideViewPr>
    <p:cSldViewPr>
      <p:cViewPr varScale="1">
        <p:scale>
          <a:sx n="67" d="100"/>
          <a:sy n="67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: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2011,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.</a:t>
            </a:r>
            <a:r>
              <a:rPr lang="en-US" dirty="0" err="1"/>
              <a:t>edu.vn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,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2011,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.</a:t>
            </a:r>
            <a:r>
              <a:rPr lang="en-US" dirty="0" err="1"/>
              <a:t>edu.vn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hữu</a:t>
            </a:r>
            <a:endParaRPr lang="en-US" dirty="0"/>
          </a:p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.</a:t>
            </a:r>
            <a:r>
              <a:rPr lang="en-US" dirty="0" err="1"/>
              <a:t>gov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chắc</a:t>
            </a:r>
            <a:r>
              <a:rPr lang="en-US" dirty="0"/>
              <a:t> </a:t>
            </a:r>
            <a:r>
              <a:rPr lang="en-US" dirty="0" err="1"/>
              <a:t>chắn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8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06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24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35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GIẢNG VIÊN DEMO CHO SINH VIÊN XEM TRÊN HỆ THỐNG DOT.TK HOẶC NHỮNG HỆ THỐNG KHÁC MÀ GIẢNG VIÊN SỬ DỤNG ĐỂ GIẢNG DẠY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50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64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65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81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62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1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0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035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62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047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943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98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394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559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681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039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329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47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540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06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32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33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84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15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9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5029200" cy="830884"/>
          </a:xfrm>
        </p:spPr>
        <p:txBody>
          <a:bodyPr>
            <a:normAutofit/>
          </a:bodyPr>
          <a:lstStyle>
            <a:lvl1pPr algn="l">
              <a:defRPr sz="36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E9D9C-6513-4EFA-A502-55C7FA387D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9507" y="2286000"/>
            <a:ext cx="3395786" cy="201215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F42EEFD-D30B-55B2-97C7-8E4C95831DA3}"/>
              </a:ext>
            </a:extLst>
          </p:cNvPr>
          <p:cNvGrpSpPr/>
          <p:nvPr userDrawn="1"/>
        </p:nvGrpSpPr>
        <p:grpSpPr>
          <a:xfrm>
            <a:off x="359507" y="442360"/>
            <a:ext cx="3650518" cy="1401280"/>
            <a:chOff x="388082" y="503720"/>
            <a:chExt cx="3650518" cy="14012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13F93A-E298-34E1-FEFA-60E637A5DFDF}"/>
                </a:ext>
              </a:extLst>
            </p:cNvPr>
            <p:cNvSpPr/>
            <p:nvPr userDrawn="1"/>
          </p:nvSpPr>
          <p:spPr>
            <a:xfrm>
              <a:off x="533400" y="609600"/>
              <a:ext cx="3505200" cy="1295400"/>
            </a:xfrm>
            <a:prstGeom prst="rect">
              <a:avLst/>
            </a:prstGeom>
            <a:solidFill>
              <a:srgbClr val="F265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510FFF7-80CC-AB21-ECB0-96F188D684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082" y="503720"/>
              <a:ext cx="3117118" cy="13635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27.jpe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27.jpeg"/><Relationship Id="rId9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notesSlide" Target="../notesSlides/notesSlide30.xml"/><Relationship Id="rId9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pt.v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91000" y="3588716"/>
            <a:ext cx="5029200" cy="830884"/>
          </a:xfrm>
        </p:spPr>
        <p:txBody>
          <a:bodyPr>
            <a:normAutofit/>
          </a:bodyPr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5029200"/>
            <a:ext cx="4800600" cy="990600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BÀI</a:t>
            </a:r>
            <a:r>
              <a:rPr lang="en-US" sz="28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 2</a:t>
            </a:r>
            <a:r>
              <a:rPr lang="en-US" sz="280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: QUẢN </a:t>
            </a:r>
            <a:r>
              <a:rPr lang="en-US" sz="2800" dirty="0" err="1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TRỊ</a:t>
            </a:r>
            <a:r>
              <a:rPr lang="en-US" sz="28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 DOMAIN &amp; HOSTING</a:t>
            </a: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GIỚI THIỆU VỀ QUẢN </a:t>
            </a:r>
            <a:r>
              <a:rPr lang="en-US" dirty="0"/>
              <a:t>TRỊ DOMAIN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7975" y="1066800"/>
            <a:ext cx="8531225" cy="3245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 dirty="0" err="1">
                <a:latin typeface="Segoe UI" pitchFamily="34" charset="0"/>
                <a:cs typeface="Segoe UI" pitchFamily="34" charset="0"/>
              </a:rPr>
              <a:t>Khi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err="1">
                <a:latin typeface="Segoe UI" pitchFamily="34" charset="0"/>
                <a:cs typeface="Segoe UI" pitchFamily="34" charset="0"/>
              </a:rPr>
              <a:t>đăng</a:t>
            </a:r>
            <a:r>
              <a:rPr lang="en-US" sz="2400">
                <a:latin typeface="Segoe UI" pitchFamily="34" charset="0"/>
                <a:cs typeface="Segoe UI" pitchFamily="34" charset="0"/>
              </a:rPr>
              <a:t> ký, nhà cung cấp sẽ cho bạn 1 giao diện web để quản lý domain của mình, gồm: url, username, password.</a:t>
            </a:r>
          </a:p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>
                <a:latin typeface="Segoe UI" pitchFamily="34" charset="0"/>
                <a:cs typeface="Segoe UI" pitchFamily="34" charset="0"/>
              </a:rPr>
              <a:t>Quản trị domain bao gồm những việc như: tạo, chỉnh sửa, xóa các record trong domain, cấu hình Name Server cho domain.</a:t>
            </a:r>
          </a:p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>
                <a:latin typeface="Segoe UI" pitchFamily="34" charset="0"/>
                <a:cs typeface="Segoe UI" pitchFamily="34" charset="0"/>
              </a:rPr>
              <a:t>Các loại record trong domain giúp bạn khai báo các server trong domain như web server, mail server, ftp server.</a:t>
            </a:r>
            <a:endParaRPr lang="en-US" sz="2400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44441E-0489-9300-DE2D-CDC8216ED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961909"/>
            <a:ext cx="7924800" cy="251460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8790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CÁC LOẠI RECORD TRONG DOMAIN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85751" y="914399"/>
            <a:ext cx="8381999" cy="3124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200">
                <a:latin typeface="Segoe UI" pitchFamily="34" charset="0"/>
                <a:cs typeface="Segoe UI" pitchFamily="34" charset="0"/>
              </a:rPr>
              <a:t>Khi quản lý domain, thường bạn sẽ tạo nhiều record, mỗi record có những chức năng khác nhau.</a:t>
            </a:r>
          </a:p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200">
                <a:latin typeface="Segoe UI" pitchFamily="34" charset="0"/>
                <a:cs typeface="Segoe UI" pitchFamily="34" charset="0"/>
              </a:rPr>
              <a:t>Sau đây là một số record cơ bản trong domain:</a:t>
            </a:r>
            <a:endParaRPr lang="vi-VN" sz="2200" dirty="0">
              <a:latin typeface="Segoe UI" pitchFamily="34" charset="0"/>
              <a:cs typeface="Segoe UI" pitchFamily="34" charset="0"/>
            </a:endParaRPr>
          </a:p>
          <a:p>
            <a:pPr marL="800100" lvl="2" indent="-342900" algn="just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sz="2200" b="1">
                <a:latin typeface="Segoe UI" pitchFamily="34" charset="0"/>
                <a:cs typeface="Segoe UI" pitchFamily="34" charset="0"/>
              </a:rPr>
              <a:t>A record</a:t>
            </a:r>
            <a:r>
              <a:rPr lang="en-US" sz="2200">
                <a:latin typeface="Segoe UI" pitchFamily="34" charset="0"/>
                <a:cs typeface="Segoe UI" pitchFamily="34" charset="0"/>
              </a:rPr>
              <a:t>: trỏ đến web server hosting.</a:t>
            </a:r>
            <a:endParaRPr lang="en-US" sz="2200" dirty="0">
              <a:latin typeface="Segoe UI" pitchFamily="34" charset="0"/>
              <a:cs typeface="Segoe UI" pitchFamily="34" charset="0"/>
            </a:endParaRPr>
          </a:p>
          <a:p>
            <a:pPr marL="800100" lvl="2" indent="-342900" algn="just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sz="2200" b="1">
                <a:latin typeface="Segoe UI" pitchFamily="34" charset="0"/>
                <a:cs typeface="Segoe UI" pitchFamily="34" charset="0"/>
              </a:rPr>
              <a:t>CName record</a:t>
            </a:r>
            <a:r>
              <a:rPr lang="en-US" sz="2200">
                <a:latin typeface="Segoe UI" pitchFamily="34" charset="0"/>
                <a:cs typeface="Segoe UI" pitchFamily="34" charset="0"/>
              </a:rPr>
              <a:t>: trỏ đến một A record trong domain</a:t>
            </a:r>
          </a:p>
          <a:p>
            <a:pPr marL="800100" lvl="2" indent="-342900" algn="just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sz="2200" b="1">
                <a:latin typeface="Segoe UI" pitchFamily="34" charset="0"/>
                <a:cs typeface="Segoe UI" pitchFamily="34" charset="0"/>
              </a:rPr>
              <a:t>MX record</a:t>
            </a:r>
            <a:r>
              <a:rPr lang="en-US" sz="2200">
                <a:latin typeface="Segoe UI" pitchFamily="34" charset="0"/>
                <a:cs typeface="Segoe UI" pitchFamily="34" charset="0"/>
              </a:rPr>
              <a:t>: trỏ đến mail server</a:t>
            </a:r>
          </a:p>
          <a:p>
            <a:pPr marL="800100" lvl="2" indent="-342900" algn="just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sz="2200" b="1">
                <a:latin typeface="Segoe UI" pitchFamily="34" charset="0"/>
                <a:cs typeface="Segoe UI" pitchFamily="34" charset="0"/>
              </a:rPr>
              <a:t>TXT record</a:t>
            </a:r>
            <a:r>
              <a:rPr lang="en-US" sz="2200">
                <a:latin typeface="Segoe UI" pitchFamily="34" charset="0"/>
                <a:cs typeface="Segoe UI" pitchFamily="34" charset="0"/>
              </a:rPr>
              <a:t>: dùng cho nhiều mục đích khác, như định danh tên miền cho các mail server tránh thư rác.</a:t>
            </a:r>
          </a:p>
          <a:p>
            <a:pPr lvl="1">
              <a:spcBef>
                <a:spcPct val="20000"/>
              </a:spcBef>
              <a:defRPr/>
            </a:pPr>
            <a:endParaRPr lang="vi-VN" sz="2200" dirty="0">
              <a:latin typeface="Segoe UI" pitchFamily="34" charset="0"/>
              <a:cs typeface="Segoe UI" pitchFamily="34" charset="0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vi-VN" sz="2200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B9DC4B3-8DA0-377D-1806-1F7AA84CD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54642"/>
            <a:ext cx="7543800" cy="240592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243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TẠO A RECORD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41324" y="920682"/>
            <a:ext cx="8474076" cy="17265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>
                <a:latin typeface="Segoe UI" pitchFamily="34" charset="0"/>
              </a:rPr>
              <a:t>A record là loại record dùng để trỏ về địa chỉ của server hosting </a:t>
            </a:r>
            <a:r>
              <a:rPr lang="en-US" sz="2400" err="1">
                <a:latin typeface="Segoe UI" pitchFamily="34" charset="0"/>
              </a:rPr>
              <a:t>chứa</a:t>
            </a:r>
            <a:r>
              <a:rPr lang="en-US" sz="2400">
                <a:latin typeface="Segoe UI" pitchFamily="34" charset="0"/>
              </a:rPr>
              <a:t> website. Mỗi A record có tên và địa chỉ IP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>
                <a:latin typeface="Segoe UI" pitchFamily="34" charset="0"/>
              </a:rPr>
              <a:t>Để tạo A record, trong giao diện quản lý domain, khai báo tên của A record và địa chỉ IP của server hosting</a:t>
            </a:r>
            <a:endParaRPr lang="en-US" sz="2400" dirty="0">
              <a:latin typeface="Segoe UI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C1E97CA-DC87-A2EB-24D6-DA3EFE44B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48" y="2694229"/>
            <a:ext cx="7362502" cy="173192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84CAB5F-E11B-B0DF-C438-67B1C082FF8F}"/>
              </a:ext>
            </a:extLst>
          </p:cNvPr>
          <p:cNvSpPr txBox="1">
            <a:spLocks/>
          </p:cNvSpPr>
          <p:nvPr/>
        </p:nvSpPr>
        <p:spPr>
          <a:xfrm>
            <a:off x="460375" y="4572000"/>
            <a:ext cx="7768275" cy="520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>
                <a:latin typeface="Segoe UI" pitchFamily="34" charset="0"/>
              </a:rPr>
              <a:t>Test (đợi ~10 phút sau khi tạo rồi thực hiện)</a:t>
            </a:r>
            <a:endParaRPr lang="en-US" sz="2400" dirty="0">
              <a:latin typeface="Segoe UI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D3B178C-53D2-FA68-FA11-DE136AB7A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48" y="5050622"/>
            <a:ext cx="7362502" cy="125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91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TẠO CNAME RECORD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44487" y="914400"/>
            <a:ext cx="8409194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>
                <a:latin typeface="Segoe UI" pitchFamily="34" charset="0"/>
              </a:rPr>
              <a:t>CName record là record dùng để trỏ đến một A record nào đó.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>
                <a:latin typeface="Segoe UI" pitchFamily="34" charset="0"/>
              </a:rPr>
              <a:t>Để tạo CName record, khai báo tên của CName và tên của A record được trỏ tới</a:t>
            </a:r>
            <a:endParaRPr lang="vi-VN" sz="2400" dirty="0">
              <a:latin typeface="Segoe UI" pitchFamily="34" charset="0"/>
              <a:cs typeface="Segoe UI" pitchFamily="34" charset="0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vi-VN" sz="2400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3E27CC-DCC8-5A33-83F4-AC4FDD3BF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44" y="4999038"/>
            <a:ext cx="7915481" cy="124301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8FB96F1-F28E-A7B0-4BF3-08EE02078484}"/>
              </a:ext>
            </a:extLst>
          </p:cNvPr>
          <p:cNvSpPr txBox="1">
            <a:spLocks/>
          </p:cNvSpPr>
          <p:nvPr/>
        </p:nvSpPr>
        <p:spPr>
          <a:xfrm>
            <a:off x="523463" y="4495800"/>
            <a:ext cx="8201643" cy="4651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>
                <a:latin typeface="Segoe UI" pitchFamily="34" charset="0"/>
              </a:rPr>
              <a:t>Test (đợi ~10 phút sau khi tạo rồi thực hiện)</a:t>
            </a:r>
            <a:endParaRPr lang="en-US" sz="2400" dirty="0">
              <a:latin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85F709-6601-B031-913B-0F5028A22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19" y="2597151"/>
            <a:ext cx="7949025" cy="156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28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TẠO MX RECORD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A06C79-237F-EFEC-FFA0-A64BA2A40950}"/>
              </a:ext>
            </a:extLst>
          </p:cNvPr>
          <p:cNvSpPr txBox="1">
            <a:spLocks/>
          </p:cNvSpPr>
          <p:nvPr/>
        </p:nvSpPr>
        <p:spPr>
          <a:xfrm>
            <a:off x="595235" y="1066800"/>
            <a:ext cx="8334529" cy="28003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>
                <a:latin typeface="Segoe UI" pitchFamily="34" charset="0"/>
              </a:rPr>
              <a:t>MX record là loại record dùng để khai báo tên và địa chỉ của mail server trong domain.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>
                <a:latin typeface="Segoe UI" pitchFamily="34" charset="0"/>
              </a:rPr>
              <a:t>Có thể tạo nhiều MX record trỏ đến nhiều mail server trong domain, mỗi MX Record ngoài tên còn có độ ưu tiên - càng nhỏ thì càng được ưu tiên.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>
                <a:latin typeface="Segoe UI" pitchFamily="34" charset="0"/>
                <a:cs typeface="Segoe UI" pitchFamily="34" charset="0"/>
              </a:rPr>
              <a:t>Tạo MX Record: </a:t>
            </a:r>
            <a:endParaRPr lang="vi-VN" sz="2400" dirty="0">
              <a:latin typeface="Segoe UI" pitchFamily="34" charset="0"/>
              <a:cs typeface="Segoe UI" pitchFamily="34" charset="0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vi-VN" sz="2400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8F3391B-D7C7-EF65-CE08-582063609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7848600" cy="16002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632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TẠO TXT RECORD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60375" y="1219200"/>
            <a:ext cx="8226425" cy="190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>
                <a:latin typeface="Segoe UI" pitchFamily="34" charset="0"/>
              </a:rPr>
              <a:t>TXT record là loại record dùng cho nhiều mục đích khác nhau như chống thư rác , kiểm tra chính chủ domain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>
                <a:latin typeface="Segoe UI" pitchFamily="34" charset="0"/>
              </a:rPr>
              <a:t>Mỗi domain có thể tạo nhiều TXT Record, mỗi TXT Record có tên và giá trị được khai báo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sz="2400">
              <a:latin typeface="Segoe UI" pitchFamily="34" charset="0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sz="2400">
              <a:latin typeface="Segoe UI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US" sz="2400">
              <a:latin typeface="Segoe UI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49E6760-8037-BDDB-8F7B-3B1800D5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53593"/>
            <a:ext cx="8077200" cy="1658937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910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600"/>
              <a:t>CẤU HÌNH NAME SERVER CỦA DOMAIN</a:t>
            </a:r>
            <a:endParaRPr lang="en-US" sz="26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41312" y="975620"/>
            <a:ext cx="8421688" cy="1020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>
                <a:latin typeface="Segoe UI" pitchFamily="34" charset="0"/>
              </a:rPr>
              <a:t>Bạn có thể chỉnh Name Server  để thay đổi nơi mà domain trỏ đến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sz="2400">
              <a:latin typeface="Segoe UI" pitchFamily="34" charset="0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sz="2400">
              <a:latin typeface="Segoe UI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US" sz="2400">
              <a:latin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A1BAEE-63F3-9F7F-96F5-7C1A5C9A5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091406"/>
            <a:ext cx="7696200" cy="24919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51DA40-531E-20D1-2EEB-545CBD7CB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871166"/>
            <a:ext cx="7696200" cy="179085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5003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086600" cy="563562"/>
          </a:xfrm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US">
                <a:ea typeface="Roboto" pitchFamily="2" charset="0"/>
              </a:rPr>
              <a:t>DEMO</a:t>
            </a:r>
            <a:endParaRPr lang="en-US" dirty="0">
              <a:ea typeface="Roboto" pitchFamily="2" charset="0"/>
            </a:endParaRPr>
          </a:p>
        </p:txBody>
      </p:sp>
      <p:sp>
        <p:nvSpPr>
          <p:cNvPr id="9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47800" y="2822773"/>
            <a:ext cx="4943342" cy="1041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8" name="Picture 7" descr="C:\Users\powerpoint.vn\Downloads\1e2cd4b177168ad16ce2e7c504bba4d2.x400.jpe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59"/>
          <a:stretch/>
        </p:blipFill>
        <p:spPr bwMode="auto">
          <a:xfrm>
            <a:off x="1926464" y="867224"/>
            <a:ext cx="5443471" cy="57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447800" y="3866387"/>
            <a:ext cx="6400800" cy="27630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TRỎ DOMAIN VỀ HOSTING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91143" y="2823889"/>
            <a:ext cx="1457457" cy="1041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Content Placeholder 3"/>
          <p:cNvSpPr>
            <a:spLocks noGrp="1"/>
          </p:cNvSpPr>
          <p:nvPr>
            <p:ph idx="4294967295"/>
            <p:custDataLst>
              <p:tags r:id="rId1"/>
            </p:custDataLst>
          </p:nvPr>
        </p:nvSpPr>
        <p:spPr>
          <a:xfrm>
            <a:off x="1969019" y="3429000"/>
            <a:ext cx="5029200" cy="16802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</p:txBody>
      </p:sp>
      <p:pic>
        <p:nvPicPr>
          <p:cNvPr id="13" name="Picture 2" descr="http://uconndigitalarts.com/wp-content/uploads/2013/04/original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4305300" y="2950616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powerpoint.vn\Downloads\1e2cd4b177168ad16ce2e7c504bba4d2.x400.jpe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35479" y="867224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designofsignage.com/application/symbol/hands/image/600x600/hand-press-button-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364" y="3866387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414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3583" y="3962400"/>
            <a:ext cx="4572000" cy="9906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BÀI 2: QUẢN TRỊ DOMAIN &amp; HOSTING</a:t>
            </a:r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4084983" y="5410200"/>
            <a:ext cx="5029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b="1" kern="1200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PHẦN 2: QUẢN TRỊ HOSTING</a:t>
            </a:r>
          </a:p>
        </p:txBody>
      </p:sp>
    </p:spTree>
    <p:extLst>
      <p:ext uri="{BB962C8B-B14F-4D97-AF65-F5344CB8AC3E}">
        <p14:creationId xmlns:p14="http://schemas.microsoft.com/office/powerpoint/2010/main" val="1501429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/>
              <a:t>GIỚI THIỆU VỀ QUẢN TRỊ HOSTING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17061" y="944562"/>
            <a:ext cx="8226425" cy="563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>
                <a:latin typeface="Segoe UI" pitchFamily="34" charset="0"/>
                <a:cs typeface="Segoe UI" pitchFamily="34" charset="0"/>
              </a:rPr>
              <a:t>Quản trị hosting tức là sử dụng các chức năng đang có trên hosting của bạn.</a:t>
            </a:r>
          </a:p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>
                <a:latin typeface="Segoe UI" pitchFamily="34" charset="0"/>
                <a:cs typeface="Segoe UI" pitchFamily="34" charset="0"/>
              </a:rPr>
              <a:t>Để quản trị hosting, bạn phải đăng nhập vào địa chỉ web do nhà cung cấp cho bạn trong quá trình đăng ký (url, username. pass)</a:t>
            </a:r>
          </a:p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>
                <a:latin typeface="Segoe UI" pitchFamily="34" charset="0"/>
                <a:cs typeface="Segoe UI" pitchFamily="34" charset="0"/>
              </a:rPr>
              <a:t>Các công việc để quản trị hosting bao gồm:</a:t>
            </a:r>
          </a:p>
          <a:p>
            <a:pPr marL="800100" lvl="2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>
                <a:latin typeface="Segoe UI" pitchFamily="34" charset="0"/>
                <a:cs typeface="Segoe UI" pitchFamily="34" charset="0"/>
              </a:rPr>
              <a:t>Quản trị file trong hosting</a:t>
            </a:r>
          </a:p>
          <a:p>
            <a:pPr marL="800100" lvl="2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>
                <a:latin typeface="Segoe UI" pitchFamily="34" charset="0"/>
                <a:cs typeface="Segoe UI" pitchFamily="34" charset="0"/>
              </a:rPr>
              <a:t>Quản trị database trong hosting.</a:t>
            </a:r>
          </a:p>
          <a:p>
            <a:pPr marL="800100" lvl="2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>
                <a:latin typeface="Segoe UI" pitchFamily="34" charset="0"/>
                <a:cs typeface="Segoe UI" pitchFamily="34" charset="0"/>
              </a:rPr>
              <a:t>Quản trị user ftp</a:t>
            </a:r>
          </a:p>
          <a:p>
            <a:pPr marL="800100" lvl="2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>
                <a:latin typeface="Segoe UI" pitchFamily="34" charset="0"/>
                <a:cs typeface="Segoe UI" pitchFamily="34" charset="0"/>
              </a:rPr>
              <a:t>Quản trị domain các website đang lưu trong hosting</a:t>
            </a:r>
          </a:p>
          <a:p>
            <a:pPr marL="800100" lvl="2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>
                <a:latin typeface="Segoe UI" pitchFamily="34" charset="0"/>
                <a:cs typeface="Segoe UI" pitchFamily="34" charset="0"/>
              </a:rPr>
              <a:t>Backup và restore các website trong hosting.</a:t>
            </a:r>
          </a:p>
          <a:p>
            <a:pPr marL="800100" lvl="2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>
                <a:latin typeface="Segoe UI" pitchFamily="34" charset="0"/>
                <a:cs typeface="Segoe UI" pitchFamily="34" charset="0"/>
              </a:rPr>
              <a:t>Cấu hình các thông số cho website</a:t>
            </a:r>
          </a:p>
          <a:p>
            <a:pPr marL="800100" lvl="2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>
                <a:latin typeface="Segoe UI" pitchFamily="34" charset="0"/>
                <a:cs typeface="Segoe UI" pitchFamily="34" charset="0"/>
              </a:rPr>
              <a:t>Xử lý sự cố các website trong hosting</a:t>
            </a:r>
          </a:p>
          <a:p>
            <a:pPr marL="800100" lvl="2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400">
              <a:latin typeface="Segoe UI" pitchFamily="34" charset="0"/>
              <a:cs typeface="Segoe UI" pitchFamily="34" charset="0"/>
            </a:endParaRPr>
          </a:p>
          <a:p>
            <a:pPr marL="800100" lvl="2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76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1138"/>
            <a:ext cx="8229600" cy="4823461"/>
          </a:xfrm>
        </p:spPr>
        <p:txBody>
          <a:bodyPr/>
          <a:lstStyle/>
          <a:p>
            <a:pPr>
              <a:buFont typeface="Wingdings" pitchFamily="2" charset="2"/>
              <a:buChar char="¤"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domain</a:t>
            </a:r>
            <a:endParaRPr lang="vi-VN" dirty="0"/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Hosting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0403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MÀN HÌNH QUẢN TRỊ HOSTING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36562" y="1006474"/>
            <a:ext cx="8363540" cy="1203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lvl="1" algn="just">
              <a:spcBef>
                <a:spcPct val="20000"/>
              </a:spcBef>
              <a:defRPr/>
            </a:pPr>
            <a:r>
              <a:rPr lang="en-US" sz="2400">
                <a:latin typeface="Segoe UI" pitchFamily="34" charset="0"/>
                <a:cs typeface="Segoe UI" pitchFamily="34" charset="0"/>
              </a:rPr>
              <a:t>Màn hình quản trị hosting, thể hiện các chức năng cần thực hiện trong hosting như: quản trị file, database, domain website…</a:t>
            </a:r>
            <a:endParaRPr lang="en-US" sz="2400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FD5AD9-9F1E-F473-0D95-931A70FB5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2279944"/>
            <a:ext cx="8339727" cy="430341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5796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QUẢN TRỊ FILE TRONG HOSTING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60375" y="946547"/>
            <a:ext cx="8258175" cy="1206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>
                <a:latin typeface="Segoe UI" pitchFamily="34" charset="0"/>
                <a:cs typeface="Segoe UI" pitchFamily="34" charset="0"/>
              </a:rPr>
              <a:t>Quản trị file trong hosting gồm các công việc upload, download, xóa, sửa file …</a:t>
            </a:r>
          </a:p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>
                <a:latin typeface="Segoe UI" pitchFamily="34" charset="0"/>
                <a:cs typeface="Segoe UI" pitchFamily="34" charset="0"/>
              </a:rPr>
              <a:t>Trong màn hình quản trị, chọn </a:t>
            </a:r>
            <a:r>
              <a:rPr lang="en-US" sz="2400" b="1">
                <a:latin typeface="Segoe UI" pitchFamily="34" charset="0"/>
                <a:cs typeface="Segoe UI" pitchFamily="34" charset="0"/>
              </a:rPr>
              <a:t>File Manager</a:t>
            </a:r>
            <a:endParaRPr lang="en-US" sz="2400" b="1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8C2FFF-2C2F-251D-5847-66A504B23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41" y="2362201"/>
            <a:ext cx="7772717" cy="17526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C78B197-E9E6-A167-8D7B-72085DAF5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65" y="4357688"/>
            <a:ext cx="7772717" cy="2194709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615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274638"/>
            <a:ext cx="6934200" cy="487362"/>
          </a:xfrm>
        </p:spPr>
        <p:txBody>
          <a:bodyPr/>
          <a:lstStyle/>
          <a:p>
            <a:pPr lvl="0"/>
            <a:r>
              <a:rPr lang="en-US"/>
              <a:t>QUẢN TRỊ DATABASE TRONG HOSTING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84175" y="914400"/>
            <a:ext cx="8607425" cy="1538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200">
                <a:latin typeface="Segoe UI" pitchFamily="34" charset="0"/>
                <a:cs typeface="Segoe UI" pitchFamily="34" charset="0"/>
              </a:rPr>
              <a:t>Database là kho chứa dữ liệu cho các website động khi lập trình</a:t>
            </a:r>
          </a:p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200">
                <a:latin typeface="Segoe UI" pitchFamily="34" charset="0"/>
                <a:cs typeface="Segoe UI" pitchFamily="34" charset="0"/>
              </a:rPr>
              <a:t>Quản trị database trong hosting gồm các công việc tạo database, database user, xóa database…</a:t>
            </a:r>
          </a:p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200">
                <a:latin typeface="Segoe UI" pitchFamily="34" charset="0"/>
                <a:cs typeface="Segoe UI" pitchFamily="34" charset="0"/>
              </a:rPr>
              <a:t>Để quản trị database, bạn nhắp mục </a:t>
            </a:r>
            <a:r>
              <a:rPr lang="en-US" sz="2200" b="1">
                <a:latin typeface="Segoe UI" pitchFamily="34" charset="0"/>
                <a:cs typeface="Segoe UI" pitchFamily="34" charset="0"/>
              </a:rPr>
              <a:t>MySQL Databases</a:t>
            </a:r>
          </a:p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sz="2200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C72A2A-61F6-93C2-9575-6B7C5BE2D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47" y="2452688"/>
            <a:ext cx="7924800" cy="18899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03AE2C-B6E7-E38B-4C10-5A42A1902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48" y="4510088"/>
            <a:ext cx="7924799" cy="216427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7124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274638"/>
            <a:ext cx="6781800" cy="487362"/>
          </a:xfrm>
        </p:spPr>
        <p:txBody>
          <a:bodyPr/>
          <a:lstStyle/>
          <a:p>
            <a:pPr lvl="0"/>
            <a:r>
              <a:rPr lang="en-US" sz="2400"/>
              <a:t>QUẢN TRỊ ACCOUNT FTP TRONG HOSTING</a:t>
            </a:r>
            <a:endParaRPr lang="en-US" sz="2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17511" y="1023937"/>
            <a:ext cx="8223249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>
                <a:latin typeface="Segoe UI" pitchFamily="34" charset="0"/>
                <a:cs typeface="Segoe UI" pitchFamily="34" charset="0"/>
              </a:rPr>
              <a:t>FTP Accounts là nơi chứa các account để quản trị file trên hosting. Tùy gói hosting mà có thể tạo nhiều hoặc ít account ftp.</a:t>
            </a:r>
          </a:p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>
                <a:latin typeface="Segoe UI" pitchFamily="34" charset="0"/>
                <a:cs typeface="Segoe UI" pitchFamily="34" charset="0"/>
              </a:rPr>
              <a:t>Để quản trị user ftp, bạn nhắp mục </a:t>
            </a:r>
            <a:r>
              <a:rPr lang="en-US" sz="2400" b="1">
                <a:latin typeface="Segoe UI" pitchFamily="34" charset="0"/>
                <a:cs typeface="Segoe UI" pitchFamily="34" charset="0"/>
              </a:rPr>
              <a:t>FTP Accounts</a:t>
            </a:r>
          </a:p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sz="2400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DFBDA5-B926-5675-3DEF-94552507A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1" y="2819401"/>
            <a:ext cx="7926388" cy="19050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CE7663-8226-6875-4435-418802E48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36" y="5029200"/>
            <a:ext cx="7954963" cy="1447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7243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52600" y="274638"/>
            <a:ext cx="7162800" cy="487362"/>
          </a:xfrm>
        </p:spPr>
        <p:txBody>
          <a:bodyPr/>
          <a:lstStyle/>
          <a:p>
            <a:pPr lvl="0"/>
            <a:r>
              <a:rPr lang="en-US" sz="2400"/>
              <a:t>QUẢN TRỊ DOMAIN WEBSITE TRONG HOSTING</a:t>
            </a:r>
            <a:endParaRPr lang="en-US" sz="2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17511" y="1023936"/>
            <a:ext cx="8223249" cy="2938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>
                <a:latin typeface="Segoe UI" pitchFamily="34" charset="0"/>
                <a:cs typeface="Segoe UI" pitchFamily="34" charset="0"/>
              </a:rPr>
              <a:t>Mỗi hosting có thể chứa được nhiều website với domain khác nhau, tùy bạn mua gói nào.</a:t>
            </a:r>
          </a:p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>
                <a:latin typeface="Segoe UI" pitchFamily="34" charset="0"/>
                <a:cs typeface="Segoe UI" pitchFamily="34" charset="0"/>
              </a:rPr>
              <a:t>Mỗi website trong hosting cũng có thể mang nhiều domain khác nhau, tùy gói hosting có cho phép hay không.</a:t>
            </a:r>
          </a:p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>
                <a:latin typeface="Segoe UI" pitchFamily="34" charset="0"/>
                <a:cs typeface="Segoe UI" pitchFamily="34" charset="0"/>
              </a:rPr>
              <a:t>Để quản trị domain các website trong hosting, bạn nhắp các mục </a:t>
            </a:r>
            <a:r>
              <a:rPr lang="en-US" sz="2400" b="1">
                <a:latin typeface="Segoe UI" pitchFamily="34" charset="0"/>
                <a:cs typeface="Segoe UI" pitchFamily="34" charset="0"/>
              </a:rPr>
              <a:t>Addon Domains , Sub Domains, Alias (Parked  Domains)</a:t>
            </a:r>
          </a:p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sz="2400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E8044-0542-1A88-9723-5AC05A71A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1" y="4224336"/>
            <a:ext cx="7873997" cy="218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68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274638"/>
            <a:ext cx="7010400" cy="487362"/>
          </a:xfrm>
        </p:spPr>
        <p:txBody>
          <a:bodyPr/>
          <a:lstStyle/>
          <a:p>
            <a:pPr lvl="0"/>
            <a:r>
              <a:rPr lang="en-US"/>
              <a:t>TẠO ADDON DOMAIN TRONG HOSTING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4800" y="1066800"/>
            <a:ext cx="8418513" cy="3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>
                <a:latin typeface="Segoe UI" pitchFamily="34" charset="0"/>
                <a:cs typeface="Segoe UI" pitchFamily="34" charset="0"/>
              </a:rPr>
              <a:t>Mỗi hosting khi đăng ký đều gắn liền với 1 domain chính.</a:t>
            </a:r>
          </a:p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>
                <a:latin typeface="Segoe UI" pitchFamily="34" charset="0"/>
                <a:cs typeface="Segoe UI" pitchFamily="34" charset="0"/>
              </a:rPr>
              <a:t>Có những gói cho phép bạn lưu trữ trong hosting nhiều website khác nữa (có domain khác với domain chính)</a:t>
            </a:r>
          </a:p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>
                <a:latin typeface="Segoe UI" pitchFamily="34" charset="0"/>
                <a:cs typeface="Segoe UI" pitchFamily="34" charset="0"/>
              </a:rPr>
              <a:t>Nếu gói hosting cho phép tạo addon domain thì bạn sẽ có thể thực hiện tạo addon domain cho website mới.</a:t>
            </a:r>
          </a:p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>
                <a:latin typeface="Segoe UI" pitchFamily="34" charset="0"/>
                <a:cs typeface="Segoe UI" pitchFamily="34" charset="0"/>
              </a:rPr>
              <a:t>Như vậy, tạo Addon Domain khi bạn muốn có 1 website mới trong hosting của mình.  </a:t>
            </a:r>
          </a:p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>
                <a:latin typeface="Segoe UI" pitchFamily="34" charset="0"/>
                <a:cs typeface="Segoe UI" pitchFamily="34" charset="0"/>
              </a:rPr>
              <a:t>Để tạo, nhắp mục </a:t>
            </a:r>
            <a:r>
              <a:rPr lang="en-US" sz="2400" b="1">
                <a:latin typeface="Segoe UI" pitchFamily="34" charset="0"/>
                <a:cs typeface="Segoe UI" pitchFamily="34" charset="0"/>
              </a:rPr>
              <a:t>Addon Domains</a:t>
            </a:r>
            <a:endParaRPr lang="en-US" sz="2400" dirty="0">
              <a:latin typeface="Segoe UI" pitchFamily="34" charset="0"/>
              <a:cs typeface="Segoe UI" pitchFamily="34" charset="0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400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CD13B8-49EB-1434-BEE6-05F239879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480387"/>
            <a:ext cx="8153400" cy="199661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494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274638"/>
            <a:ext cx="7010400" cy="487362"/>
          </a:xfrm>
        </p:spPr>
        <p:txBody>
          <a:bodyPr/>
          <a:lstStyle/>
          <a:p>
            <a:pPr lvl="0"/>
            <a:r>
              <a:rPr lang="en-US"/>
              <a:t>TẠO ADDON DOMAIN TRONG HOSTING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165ACD-5573-062F-A050-4D9A71C4E9B9}"/>
              </a:ext>
            </a:extLst>
          </p:cNvPr>
          <p:cNvSpPr txBox="1">
            <a:spLocks/>
          </p:cNvSpPr>
          <p:nvPr/>
        </p:nvSpPr>
        <p:spPr>
          <a:xfrm>
            <a:off x="304800" y="914400"/>
            <a:ext cx="8418513" cy="4873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>
                <a:latin typeface="Segoe UI" pitchFamily="34" charset="0"/>
                <a:cs typeface="Segoe UI" pitchFamily="34" charset="0"/>
              </a:rPr>
              <a:t>Nhập tên domain của website mới rồi nhắp </a:t>
            </a:r>
            <a:r>
              <a:rPr lang="en-US" sz="2400" b="1">
                <a:latin typeface="Segoe UI" pitchFamily="34" charset="0"/>
                <a:cs typeface="Segoe UI" pitchFamily="34" charset="0"/>
              </a:rPr>
              <a:t>Add Domain</a:t>
            </a:r>
            <a:endParaRPr lang="en-US" sz="2400" b="1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690FAC-DF85-CF82-2997-962A1CD2ED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76"/>
          <a:stretch/>
        </p:blipFill>
        <p:spPr>
          <a:xfrm>
            <a:off x="460375" y="1516062"/>
            <a:ext cx="8037513" cy="296052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8E68F65-0717-E216-C25E-D632A4243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5075119"/>
            <a:ext cx="8147050" cy="1424698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9CCCFDD-D413-544B-939C-AB5FBD577624}"/>
              </a:ext>
            </a:extLst>
          </p:cNvPr>
          <p:cNvSpPr txBox="1">
            <a:spLocks/>
          </p:cNvSpPr>
          <p:nvPr/>
        </p:nvSpPr>
        <p:spPr>
          <a:xfrm>
            <a:off x="230188" y="4648200"/>
            <a:ext cx="8418513" cy="4873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>
                <a:latin typeface="Segoe UI" pitchFamily="34" charset="0"/>
                <a:cs typeface="Segoe UI" pitchFamily="34" charset="0"/>
              </a:rPr>
              <a:t>Nếu thành công sẽ hiện kết quả</a:t>
            </a:r>
            <a:endParaRPr lang="en-US" sz="2400" b="1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486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274638"/>
            <a:ext cx="7010400" cy="487362"/>
          </a:xfrm>
        </p:spPr>
        <p:txBody>
          <a:bodyPr/>
          <a:lstStyle/>
          <a:p>
            <a:pPr lvl="0"/>
            <a:r>
              <a:rPr lang="en-US"/>
              <a:t>TẠO ADDON DOMAIN TRONG HOSTING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165ACD-5573-062F-A050-4D9A71C4E9B9}"/>
              </a:ext>
            </a:extLst>
          </p:cNvPr>
          <p:cNvSpPr txBox="1">
            <a:spLocks/>
          </p:cNvSpPr>
          <p:nvPr/>
        </p:nvSpPr>
        <p:spPr>
          <a:xfrm>
            <a:off x="304800" y="914400"/>
            <a:ext cx="8418513" cy="121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>
                <a:latin typeface="Segoe UI" pitchFamily="34" charset="0"/>
                <a:cs typeface="Segoe UI" pitchFamily="34" charset="0"/>
              </a:rPr>
              <a:t>Chú ý là để tạo được addon domain tromg hosting. Trước tiên bạn phải cấu hình Name Server của domain trỏ về phía server hosting</a:t>
            </a:r>
            <a:endParaRPr lang="en-US" sz="2400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6C4884-3661-6F9F-0E21-3E3D6449D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87" y="4508730"/>
            <a:ext cx="7772400" cy="205859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D821132-8432-8846-930B-54728DB86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87" y="2209800"/>
            <a:ext cx="7772400" cy="2058590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237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274638"/>
            <a:ext cx="7010400" cy="487362"/>
          </a:xfrm>
        </p:spPr>
        <p:txBody>
          <a:bodyPr/>
          <a:lstStyle/>
          <a:p>
            <a:pPr lvl="0"/>
            <a:r>
              <a:rPr lang="en-US"/>
              <a:t>TẠO ADDON DOMAIN TRONG HOSTING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165ACD-5573-062F-A050-4D9A71C4E9B9}"/>
              </a:ext>
            </a:extLst>
          </p:cNvPr>
          <p:cNvSpPr txBox="1">
            <a:spLocks/>
          </p:cNvSpPr>
          <p:nvPr/>
        </p:nvSpPr>
        <p:spPr>
          <a:xfrm>
            <a:off x="307975" y="810127"/>
            <a:ext cx="8418513" cy="83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>
                <a:latin typeface="Segoe UI" pitchFamily="34" charset="0"/>
                <a:cs typeface="Segoe UI" pitchFamily="34" charset="0"/>
              </a:rPr>
              <a:t>Sau khi tạo addon domain thành công, vào File manager, sẽ thấy 1 folder là tên của domain website mới tạo</a:t>
            </a:r>
            <a:endParaRPr lang="en-US" sz="2400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277615-8B6D-7B10-3278-1D7D427231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936"/>
          <a:stretch/>
        </p:blipFill>
        <p:spPr>
          <a:xfrm>
            <a:off x="667753" y="1676400"/>
            <a:ext cx="7848600" cy="19812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9EF297A-F809-04E4-2C59-239139F9F990}"/>
              </a:ext>
            </a:extLst>
          </p:cNvPr>
          <p:cNvSpPr txBox="1">
            <a:spLocks/>
          </p:cNvSpPr>
          <p:nvPr/>
        </p:nvSpPr>
        <p:spPr>
          <a:xfrm>
            <a:off x="460375" y="3813008"/>
            <a:ext cx="3867192" cy="25877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>
                <a:latin typeface="Segoe UI" pitchFamily="34" charset="0"/>
                <a:cs typeface="Segoe UI" pitchFamily="34" charset="0"/>
              </a:rPr>
              <a:t>Chú ý là: Số lượng addon domain tạo trong hosting thường bị hạn chế bởi gói hosting mà bạn dùng. Ví dụ: gói Khởi nghiệp như hình bên là 2 addon domain</a:t>
            </a:r>
            <a:endParaRPr lang="en-US" sz="2400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8DCD7D57-FE08-06AA-1EF8-B17F1230F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92955"/>
            <a:ext cx="3944353" cy="2684045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448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TẠO SUBDOMAIN TRONG HOSTING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72143" y="838200"/>
            <a:ext cx="8150225" cy="11974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vi-VN" sz="2200">
                <a:latin typeface="Segoe UI" pitchFamily="34" charset="0"/>
                <a:cs typeface="Segoe UI" pitchFamily="34" charset="0"/>
              </a:rPr>
              <a:t>Trong hosting, ngoài website chính, bạn có thể tạo thêm các website mới</a:t>
            </a:r>
            <a:r>
              <a:rPr lang="en-US" sz="2200">
                <a:latin typeface="Segoe UI" pitchFamily="34" charset="0"/>
                <a:cs typeface="Segoe UI" pitchFamily="34" charset="0"/>
              </a:rPr>
              <a:t> </a:t>
            </a:r>
            <a:r>
              <a:rPr lang="vi-VN" sz="2200">
                <a:latin typeface="Segoe UI" pitchFamily="34" charset="0"/>
                <a:cs typeface="Segoe UI" pitchFamily="34" charset="0"/>
              </a:rPr>
              <a:t>mang địa chỉ như là subdomain của </a:t>
            </a:r>
            <a:r>
              <a:rPr lang="en-US" sz="2200">
                <a:latin typeface="Segoe UI" pitchFamily="34" charset="0"/>
                <a:cs typeface="Segoe UI" pitchFamily="34" charset="0"/>
              </a:rPr>
              <a:t>1 </a:t>
            </a:r>
            <a:r>
              <a:rPr lang="vi-VN" sz="2200">
                <a:latin typeface="Segoe UI" pitchFamily="34" charset="0"/>
                <a:cs typeface="Segoe UI" pitchFamily="34" charset="0"/>
              </a:rPr>
              <a:t>domain</a:t>
            </a:r>
            <a:endParaRPr lang="en-US" sz="2200">
              <a:latin typeface="Segoe UI" pitchFamily="34" charset="0"/>
              <a:cs typeface="Segoe UI" pitchFamily="34" charset="0"/>
            </a:endParaRPr>
          </a:p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200">
                <a:latin typeface="Segoe UI" pitchFamily="34" charset="0"/>
                <a:cs typeface="Segoe UI" pitchFamily="34" charset="0"/>
              </a:rPr>
              <a:t>Để tạo, nhắp mục </a:t>
            </a:r>
            <a:r>
              <a:rPr lang="en-US" sz="2200" b="1">
                <a:latin typeface="Segoe UI" pitchFamily="34" charset="0"/>
                <a:cs typeface="Segoe UI" pitchFamily="34" charset="0"/>
              </a:rPr>
              <a:t>Sub Domains</a:t>
            </a:r>
            <a:endParaRPr lang="en-US" sz="2200">
              <a:latin typeface="Segoe UI" pitchFamily="34" charset="0"/>
              <a:cs typeface="Segoe UI" pitchFamily="34" charset="0"/>
            </a:endParaRPr>
          </a:p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sz="2200" dirty="0">
              <a:latin typeface="Segoe UI" pitchFamily="34" charset="0"/>
            </a:endParaRPr>
          </a:p>
          <a:p>
            <a:pPr lvl="0">
              <a:spcBef>
                <a:spcPct val="20000"/>
              </a:spcBef>
              <a:defRPr/>
            </a:pPr>
            <a:endParaRPr lang="en-US" sz="2200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710490-4931-1529-872D-E185BE7E2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85" y="4601590"/>
            <a:ext cx="7754020" cy="19737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F566DE-A042-BB73-2AED-7236FABE69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532"/>
          <a:stretch/>
        </p:blipFill>
        <p:spPr>
          <a:xfrm>
            <a:off x="685799" y="2035668"/>
            <a:ext cx="7772401" cy="1926732"/>
          </a:xfrm>
          <a:prstGeom prst="rect">
            <a:avLst/>
          </a:prstGeom>
          <a:ln w="12700">
            <a:solidFill>
              <a:srgbClr val="F4F4F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B8AF44-BF07-D47A-B0AA-05EB533E0BA4}"/>
              </a:ext>
            </a:extLst>
          </p:cNvPr>
          <p:cNvSpPr txBox="1">
            <a:spLocks/>
          </p:cNvSpPr>
          <p:nvPr/>
        </p:nvSpPr>
        <p:spPr>
          <a:xfrm>
            <a:off x="536575" y="4089923"/>
            <a:ext cx="8150225" cy="511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200">
                <a:latin typeface="Segoe UI" pitchFamily="34" charset="0"/>
                <a:cs typeface="Segoe UI" pitchFamily="34" charset="0"/>
              </a:rPr>
              <a:t>Nhập thông tin domain con rồi nhắp </a:t>
            </a:r>
            <a:r>
              <a:rPr lang="en-US" sz="2200" b="1">
                <a:latin typeface="Segoe UI" pitchFamily="34" charset="0"/>
                <a:cs typeface="Segoe UI" pitchFamily="34" charset="0"/>
              </a:rPr>
              <a:t>Create</a:t>
            </a:r>
            <a:endParaRPr lang="en-US" sz="2200" b="1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89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16966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9319"/>
            <a:ext cx="8001000" cy="5822481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&amp;"/>
            </a:pPr>
            <a:r>
              <a:rPr lang="en-US" sz="2400"/>
              <a:t> </a:t>
            </a:r>
            <a:r>
              <a:rPr lang="en-US" sz="3100"/>
              <a:t>Phần </a:t>
            </a:r>
            <a:r>
              <a:rPr lang="en-US" sz="3100" dirty="0"/>
              <a:t>I: </a:t>
            </a:r>
            <a:r>
              <a:rPr lang="en-US" sz="3100" dirty="0" err="1"/>
              <a:t>Quản</a:t>
            </a:r>
            <a:r>
              <a:rPr lang="en-US" sz="3100" dirty="0"/>
              <a:t> </a:t>
            </a:r>
            <a:r>
              <a:rPr lang="en-US" sz="3100" err="1"/>
              <a:t>trị</a:t>
            </a:r>
            <a:r>
              <a:rPr lang="en-US" sz="3100"/>
              <a:t> Domain</a:t>
            </a:r>
          </a:p>
          <a:p>
            <a:pPr lvl="1" indent="-457200">
              <a:buFont typeface="+mj-lt"/>
              <a:buAutoNum type="arabicPeriod"/>
            </a:pPr>
            <a:r>
              <a:rPr lang="en-US" sz="2900"/>
              <a:t>Khái niệm về DNS, DNS Server</a:t>
            </a:r>
          </a:p>
          <a:p>
            <a:pPr lvl="1" indent="-457200">
              <a:buFont typeface="+mj-lt"/>
              <a:buAutoNum type="arabicPeriod"/>
            </a:pPr>
            <a:r>
              <a:rPr lang="en-US" sz="2900"/>
              <a:t>Nguyên tắc làm việc của DNS</a:t>
            </a:r>
          </a:p>
          <a:p>
            <a:pPr lvl="1" indent="-457200">
              <a:buFont typeface="+mj-lt"/>
              <a:buAutoNum type="arabicPeriod"/>
            </a:pPr>
            <a:r>
              <a:rPr lang="en-US" sz="2900"/>
              <a:t>Chỉ định DNS Server trong máy cá nhân</a:t>
            </a:r>
          </a:p>
          <a:p>
            <a:pPr lvl="1" indent="-457200">
              <a:buFont typeface="+mj-lt"/>
              <a:buAutoNum type="arabicPeriod"/>
            </a:pPr>
            <a:r>
              <a:rPr lang="en-US" sz="2900"/>
              <a:t>Giới thiệu về quản trị domain</a:t>
            </a:r>
          </a:p>
          <a:p>
            <a:pPr lvl="1" indent="-457200">
              <a:buFont typeface="+mj-lt"/>
              <a:buAutoNum type="arabicPeriod"/>
            </a:pPr>
            <a:r>
              <a:rPr lang="en-US" sz="2900"/>
              <a:t>Các  loại record trong domain</a:t>
            </a:r>
          </a:p>
          <a:p>
            <a:pPr lvl="1" indent="-457200">
              <a:buFont typeface="+mj-lt"/>
              <a:buAutoNum type="arabicPeriod"/>
            </a:pPr>
            <a:r>
              <a:rPr lang="en-US" sz="2900"/>
              <a:t>Tạo A, Cname, MX và TXT Record</a:t>
            </a:r>
          </a:p>
          <a:p>
            <a:pPr lvl="1" indent="-457200">
              <a:buFont typeface="+mj-lt"/>
              <a:buAutoNum type="arabicPeriod"/>
            </a:pPr>
            <a:r>
              <a:rPr lang="en-US" sz="2900"/>
              <a:t>Cấu hình Name Server của domain</a:t>
            </a:r>
          </a:p>
          <a:p>
            <a:pPr>
              <a:buFont typeface="Wingdings" pitchFamily="2" charset="2"/>
              <a:buChar char="&amp;"/>
            </a:pPr>
            <a:r>
              <a:rPr lang="en-US" sz="3100"/>
              <a:t> Phần II: Quản trị Hosting</a:t>
            </a:r>
          </a:p>
          <a:p>
            <a:pPr lvl="1" indent="-457200">
              <a:buFont typeface="+mj-lt"/>
              <a:buAutoNum type="arabicPeriod"/>
            </a:pPr>
            <a:r>
              <a:rPr lang="en-US" sz="2900"/>
              <a:t>Giới thiệu về quản trị hosting.</a:t>
            </a:r>
          </a:p>
          <a:p>
            <a:pPr lvl="1" indent="-457200">
              <a:buFont typeface="+mj-lt"/>
              <a:buAutoNum type="arabicPeriod"/>
            </a:pPr>
            <a:r>
              <a:rPr lang="en-US" sz="2900"/>
              <a:t>Màn hình quản trị hosting</a:t>
            </a:r>
          </a:p>
          <a:p>
            <a:pPr lvl="1" indent="-457200">
              <a:buFont typeface="+mj-lt"/>
              <a:buAutoNum type="arabicPeriod"/>
            </a:pPr>
            <a:r>
              <a:rPr lang="en-US" sz="2900"/>
              <a:t>Quản trị file trong hosting.</a:t>
            </a:r>
          </a:p>
          <a:p>
            <a:pPr lvl="1" indent="-457200">
              <a:buFont typeface="+mj-lt"/>
              <a:buAutoNum type="arabicPeriod"/>
            </a:pPr>
            <a:r>
              <a:rPr lang="en-US" sz="2900"/>
              <a:t>Quản trị database trong hosting</a:t>
            </a:r>
          </a:p>
          <a:p>
            <a:pPr lvl="1" indent="-457200">
              <a:buFont typeface="+mj-lt"/>
              <a:buAutoNum type="arabicPeriod"/>
            </a:pPr>
            <a:r>
              <a:rPr lang="en-US" sz="2900"/>
              <a:t>Quản trị account ftp trong hosting</a:t>
            </a:r>
          </a:p>
          <a:p>
            <a:pPr lvl="1" indent="-457200">
              <a:buFont typeface="+mj-lt"/>
              <a:buAutoNum type="arabicPeriod"/>
            </a:pPr>
            <a:r>
              <a:rPr lang="en-US" sz="2900"/>
              <a:t>Quản trị domain website trong hosting</a:t>
            </a:r>
          </a:p>
          <a:p>
            <a:pPr lvl="1" indent="-457200">
              <a:buFont typeface="+mj-lt"/>
              <a:buAutoNum type="arabicPeriod"/>
            </a:pPr>
            <a:r>
              <a:rPr lang="en-US" sz="2900"/>
              <a:t>Tạo sub domain, addon domain,  park domain</a:t>
            </a:r>
          </a:p>
          <a:p>
            <a:pPr lvl="1" indent="-457200">
              <a:buFont typeface="+mj-lt"/>
              <a:buAutoNum type="arabicPeriod"/>
            </a:pPr>
            <a:r>
              <a:rPr lang="en-US" sz="2900"/>
              <a:t>Đọc hiểu các thông số quan trọng của hosting.</a:t>
            </a:r>
          </a:p>
        </p:txBody>
      </p:sp>
    </p:spTree>
    <p:extLst>
      <p:ext uri="{BB962C8B-B14F-4D97-AF65-F5344CB8AC3E}">
        <p14:creationId xmlns:p14="http://schemas.microsoft.com/office/powerpoint/2010/main" val="158031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TẠO SUBDOMAIN TRONG HOSTING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76154" y="1014906"/>
            <a:ext cx="8150225" cy="83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200">
                <a:latin typeface="Segoe UI" pitchFamily="34" charset="0"/>
                <a:cs typeface="Segoe UI" pitchFamily="34" charset="0"/>
              </a:rPr>
              <a:t>Tạo thành công, sẽ có thông tin subdomain vừa tạo: nơi chứa file, xóa subdomain…</a:t>
            </a:r>
          </a:p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sz="2200" dirty="0">
              <a:latin typeface="Segoe UI" pitchFamily="34" charset="0"/>
            </a:endParaRPr>
          </a:p>
          <a:p>
            <a:pPr lvl="0">
              <a:spcBef>
                <a:spcPct val="20000"/>
              </a:spcBef>
              <a:defRPr/>
            </a:pPr>
            <a:endParaRPr lang="en-US" sz="2200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D39340-2764-FFC3-3A11-548C2786B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64" y="1933918"/>
            <a:ext cx="7892715" cy="174513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35B017E-B91D-66E5-F904-7FF7E85669E7}"/>
              </a:ext>
            </a:extLst>
          </p:cNvPr>
          <p:cNvSpPr txBox="1">
            <a:spLocks/>
          </p:cNvSpPr>
          <p:nvPr/>
        </p:nvSpPr>
        <p:spPr>
          <a:xfrm>
            <a:off x="460375" y="4038600"/>
            <a:ext cx="8150225" cy="198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200">
                <a:latin typeface="Segoe UI" pitchFamily="34" charset="0"/>
                <a:cs typeface="Segoe UI" pitchFamily="34" charset="0"/>
              </a:rPr>
              <a:t>Thường bạn tạo sub domain khi có nhu cầu tạo website mới nhưng địa chỉ như là con của website chính. Ví dụ: </a:t>
            </a:r>
          </a:p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200">
                <a:latin typeface="Segoe UI" pitchFamily="34" charset="0"/>
                <a:cs typeface="Segoe UI" pitchFamily="34" charset="0"/>
              </a:rPr>
              <a:t>Website chính:  </a:t>
            </a:r>
            <a:r>
              <a:rPr lang="en-US" sz="2200" b="1">
                <a:latin typeface="Segoe UI" pitchFamily="34" charset="0"/>
                <a:cs typeface="Segoe UI" pitchFamily="34" charset="0"/>
              </a:rPr>
              <a:t>google.com</a:t>
            </a: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200">
                <a:latin typeface="Segoe UI" pitchFamily="34" charset="0"/>
                <a:cs typeface="Segoe UI" pitchFamily="34" charset="0"/>
              </a:rPr>
              <a:t>Website “con”:  fonts.</a:t>
            </a:r>
            <a:r>
              <a:rPr lang="en-US" sz="2200" b="1">
                <a:latin typeface="Segoe UI" pitchFamily="34" charset="0"/>
                <a:cs typeface="Segoe UI" pitchFamily="34" charset="0"/>
              </a:rPr>
              <a:t>google.com</a:t>
            </a:r>
            <a:br>
              <a:rPr lang="en-US" sz="2200">
                <a:latin typeface="Segoe UI" pitchFamily="34" charset="0"/>
                <a:cs typeface="Segoe UI" pitchFamily="34" charset="0"/>
              </a:rPr>
            </a:br>
            <a:r>
              <a:rPr lang="en-US" sz="2200">
                <a:latin typeface="Segoe UI" pitchFamily="34" charset="0"/>
                <a:cs typeface="Segoe UI" pitchFamily="34" charset="0"/>
              </a:rPr>
              <a:t>		      support.</a:t>
            </a:r>
            <a:r>
              <a:rPr lang="en-US" sz="2200" b="1">
                <a:latin typeface="Segoe UI" pitchFamily="34" charset="0"/>
                <a:cs typeface="Segoe UI" pitchFamily="34" charset="0"/>
              </a:rPr>
              <a:t>google.com</a:t>
            </a:r>
          </a:p>
          <a:p>
            <a:pPr marL="457200" lvl="2" algn="just">
              <a:spcBef>
                <a:spcPct val="20000"/>
              </a:spcBef>
              <a:defRPr/>
            </a:pPr>
            <a:endParaRPr lang="en-US" sz="2200" dirty="0">
              <a:latin typeface="Segoe UI" pitchFamily="34" charset="0"/>
            </a:endParaRPr>
          </a:p>
          <a:p>
            <a:pPr lvl="0">
              <a:spcBef>
                <a:spcPct val="20000"/>
              </a:spcBef>
              <a:defRPr/>
            </a:pPr>
            <a:endParaRPr lang="en-US" sz="2200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366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TẠO PARK DOMAIN TRONG HOSTING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60375" y="1219200"/>
            <a:ext cx="8226425" cy="2819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>
                <a:latin typeface="Segoe UI" pitchFamily="34" charset="0"/>
                <a:cs typeface="Segoe UI" pitchFamily="34" charset="0"/>
              </a:rPr>
              <a:t>Parked domain , hay còn gọi là alias - là tên mới cho 1 website đang có trong hosting.</a:t>
            </a:r>
          </a:p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>
                <a:latin typeface="Segoe UI" pitchFamily="34" charset="0"/>
                <a:cs typeface="Segoe UI" pitchFamily="34" charset="0"/>
              </a:rPr>
              <a:t>Tạo Parked domain cho 1 website khi muốn website chạy trên nhiều domain khác nhau.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 </a:t>
            </a:r>
            <a:r>
              <a:rPr lang="vi-VN" sz="2400">
                <a:latin typeface="Segoe UI" pitchFamily="34" charset="0"/>
                <a:cs typeface="Segoe UI" pitchFamily="34" charset="0"/>
              </a:rPr>
              <a:t>Ví </a:t>
            </a:r>
            <a:r>
              <a:rPr lang="vi-VN" sz="2400" dirty="0">
                <a:latin typeface="Segoe UI" pitchFamily="34" charset="0"/>
                <a:cs typeface="Segoe UI" pitchFamily="34" charset="0"/>
              </a:rPr>
              <a:t>dụ</a:t>
            </a:r>
            <a:r>
              <a:rPr lang="vi-VN" sz="2400">
                <a:latin typeface="Segoe UI" pitchFamily="34" charset="0"/>
                <a:cs typeface="Segoe UI" pitchFamily="34" charset="0"/>
              </a:rPr>
              <a:t>: </a:t>
            </a:r>
            <a:r>
              <a:rPr lang="en-US" sz="2400">
                <a:latin typeface="Segoe UI" pitchFamily="34" charset="0"/>
                <a:cs typeface="Segoe UI" pitchFamily="34" charset="0"/>
              </a:rPr>
              <a:t>bạn muốn khách hàng gõ </a:t>
            </a:r>
            <a:r>
              <a:rPr lang="en-US" sz="2400" b="1">
                <a:latin typeface="Segoe UI" pitchFamily="34" charset="0"/>
                <a:cs typeface="Segoe UI" pitchFamily="34" charset="0"/>
              </a:rPr>
              <a:t>abc.com </a:t>
            </a:r>
            <a:r>
              <a:rPr lang="en-US" sz="2400">
                <a:latin typeface="Segoe UI" pitchFamily="34" charset="0"/>
                <a:cs typeface="Segoe UI" pitchFamily="34" charset="0"/>
              </a:rPr>
              <a:t>hoặc </a:t>
            </a:r>
            <a:r>
              <a:rPr lang="en-US" sz="2400" b="1">
                <a:latin typeface="Segoe UI" pitchFamily="34" charset="0"/>
                <a:cs typeface="Segoe UI" pitchFamily="34" charset="0"/>
              </a:rPr>
              <a:t>abc.vn </a:t>
            </a:r>
            <a:r>
              <a:rPr lang="en-US" sz="2400">
                <a:latin typeface="Segoe UI" pitchFamily="34" charset="0"/>
                <a:cs typeface="Segoe UI" pitchFamily="34" charset="0"/>
              </a:rPr>
              <a:t>đều hiện ra 1 website thì cái domain thứ hai (abc.vn) là parked domain.</a:t>
            </a:r>
          </a:p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>
                <a:latin typeface="Segoe UI" pitchFamily="34" charset="0"/>
                <a:cs typeface="Segoe UI" pitchFamily="34" charset="0"/>
              </a:rPr>
              <a:t>Để tạo, nhắp mục </a:t>
            </a:r>
            <a:r>
              <a:rPr lang="en-US" sz="2400" b="1">
                <a:latin typeface="Segoe UI" pitchFamily="34" charset="0"/>
                <a:cs typeface="Segoe UI" pitchFamily="34" charset="0"/>
              </a:rPr>
              <a:t>Parked Domains</a:t>
            </a:r>
            <a:endParaRPr lang="en-US" sz="2400">
              <a:latin typeface="Segoe UI" pitchFamily="34" charset="0"/>
              <a:cs typeface="Segoe UI" pitchFamily="34" charset="0"/>
            </a:endParaRPr>
          </a:p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sz="2400" dirty="0">
              <a:latin typeface="Segoe UI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F7138A-22E7-C4E8-179E-61AD1D6A3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151" y="4267200"/>
            <a:ext cx="7772400" cy="21336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9829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52600" y="274638"/>
            <a:ext cx="6934200" cy="487362"/>
          </a:xfrm>
        </p:spPr>
        <p:txBody>
          <a:bodyPr/>
          <a:lstStyle/>
          <a:p>
            <a:pPr lvl="0"/>
            <a:r>
              <a:rPr lang="en-US" sz="2600"/>
              <a:t>TẠO PARKED DOMAIN TRONG HOSTING</a:t>
            </a:r>
            <a:endParaRPr lang="en-US" sz="26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7975" y="958515"/>
            <a:ext cx="8226425" cy="1710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>
                <a:latin typeface="Segoe UI" pitchFamily="34" charset="0"/>
                <a:cs typeface="Segoe UI" pitchFamily="34" charset="0"/>
              </a:rPr>
              <a:t>Chọn domain mới sẽ thêm vào website và chọn domain của website đang có, xong nhắp nút Add Parked Domain</a:t>
            </a:r>
          </a:p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>
                <a:latin typeface="Segoe UI" pitchFamily="34" charset="0"/>
                <a:cs typeface="Segoe UI" pitchFamily="34" charset="0"/>
              </a:rPr>
              <a:t>Chú ý: domain parked mới thêm phải trỏ Name server về phía hosting (xem hình)</a:t>
            </a:r>
          </a:p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sz="2400" dirty="0">
              <a:latin typeface="Segoe U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755537-188A-0055-8084-80057B788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63" y="2668884"/>
            <a:ext cx="8001000" cy="381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0287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ĐỌC</a:t>
            </a:r>
            <a:r>
              <a:rPr lang="vi-VN"/>
              <a:t> </a:t>
            </a:r>
            <a:r>
              <a:rPr lang="vi-VN" dirty="0"/>
              <a:t>HIỂU CÁC THÔNG SỐ HOSTING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3212" y="849775"/>
            <a:ext cx="8683625" cy="393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200" dirty="0" err="1">
                <a:latin typeface="Segoe UI" pitchFamily="34" charset="0"/>
                <a:cs typeface="Segoe UI" pitchFamily="34" charset="0"/>
              </a:rPr>
              <a:t>Để</a:t>
            </a:r>
            <a:r>
              <a:rPr lang="en-US" sz="2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Segoe UI" pitchFamily="34" charset="0"/>
                <a:cs typeface="Segoe UI" pitchFamily="34" charset="0"/>
              </a:rPr>
              <a:t>quản</a:t>
            </a:r>
            <a:r>
              <a:rPr lang="en-US" sz="2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Segoe UI" pitchFamily="34" charset="0"/>
                <a:cs typeface="Segoe UI" pitchFamily="34" charset="0"/>
              </a:rPr>
              <a:t>trị</a:t>
            </a:r>
            <a:r>
              <a:rPr lang="en-US" sz="2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Segoe UI" pitchFamily="34" charset="0"/>
                <a:cs typeface="Segoe UI" pitchFamily="34" charset="0"/>
              </a:rPr>
              <a:t>tốt</a:t>
            </a:r>
            <a:r>
              <a:rPr lang="en-US" sz="2200" dirty="0">
                <a:latin typeface="Segoe UI" pitchFamily="34" charset="0"/>
                <a:cs typeface="Segoe UI" pitchFamily="34" charset="0"/>
              </a:rPr>
              <a:t> hosting</a:t>
            </a:r>
            <a:r>
              <a:rPr lang="en-US" sz="2200">
                <a:latin typeface="Segoe UI" pitchFamily="34" charset="0"/>
                <a:cs typeface="Segoe UI" pitchFamily="34" charset="0"/>
              </a:rPr>
              <a:t>, bạn cần </a:t>
            </a:r>
            <a:r>
              <a:rPr lang="en-US" sz="2200" err="1">
                <a:latin typeface="Segoe UI" pitchFamily="34" charset="0"/>
                <a:cs typeface="Segoe UI" pitchFamily="34" charset="0"/>
              </a:rPr>
              <a:t>hiểu</a:t>
            </a:r>
            <a:r>
              <a:rPr lang="en-US" sz="2200">
                <a:latin typeface="Segoe UI" pitchFamily="34" charset="0"/>
                <a:cs typeface="Segoe UI" pitchFamily="34" charset="0"/>
              </a:rPr>
              <a:t> các </a:t>
            </a:r>
            <a:r>
              <a:rPr lang="en-US" sz="2200" dirty="0" err="1">
                <a:latin typeface="Segoe UI" pitchFamily="34" charset="0"/>
                <a:cs typeface="Segoe UI" pitchFamily="34" charset="0"/>
              </a:rPr>
              <a:t>thông</a:t>
            </a:r>
            <a:r>
              <a:rPr lang="en-US" sz="2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Segoe UI" pitchFamily="34" charset="0"/>
                <a:cs typeface="Segoe UI" pitchFamily="34" charset="0"/>
              </a:rPr>
              <a:t>số</a:t>
            </a:r>
            <a:r>
              <a:rPr lang="en-US" sz="2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200" err="1">
                <a:latin typeface="Segoe UI" pitchFamily="34" charset="0"/>
                <a:cs typeface="Segoe UI" pitchFamily="34" charset="0"/>
              </a:rPr>
              <a:t>trong</a:t>
            </a:r>
            <a:r>
              <a:rPr lang="en-US" sz="2200">
                <a:latin typeface="Segoe UI" pitchFamily="34" charset="0"/>
                <a:cs typeface="Segoe UI" pitchFamily="34" charset="0"/>
              </a:rPr>
              <a:t> đó</a:t>
            </a:r>
          </a:p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sz="2200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93627-AB28-6E30-0297-08406196C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371600"/>
            <a:ext cx="2524208" cy="50292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224A025-B2D9-A5BD-1A5A-91507AA12943}"/>
              </a:ext>
            </a:extLst>
          </p:cNvPr>
          <p:cNvSpPr txBox="1">
            <a:spLocks/>
          </p:cNvSpPr>
          <p:nvPr/>
        </p:nvSpPr>
        <p:spPr>
          <a:xfrm>
            <a:off x="295191" y="1307432"/>
            <a:ext cx="5877009" cy="523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 indent="-457200" algn="just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000" b="1">
                <a:latin typeface="Segoe UI" pitchFamily="34" charset="0"/>
                <a:cs typeface="Segoe UI" pitchFamily="34" charset="0"/>
              </a:rPr>
              <a:t>Disk Quota</a:t>
            </a:r>
            <a:r>
              <a:rPr lang="en-US" sz="2000">
                <a:latin typeface="Segoe UI" pitchFamily="34" charset="0"/>
                <a:cs typeface="Segoe UI" pitchFamily="34" charset="0"/>
              </a:rPr>
              <a:t>: dung l</a:t>
            </a:r>
            <a:r>
              <a:rPr lang="vi-VN" sz="2000">
                <a:latin typeface="Segoe UI" pitchFamily="34" charset="0"/>
                <a:cs typeface="Segoe UI" pitchFamily="34" charset="0"/>
              </a:rPr>
              <a:t>ư</a:t>
            </a:r>
            <a:r>
              <a:rPr lang="en-US" sz="2000">
                <a:latin typeface="Segoe UI" pitchFamily="34" charset="0"/>
                <a:cs typeface="Segoe UI" pitchFamily="34" charset="0"/>
              </a:rPr>
              <a:t>ợng dữ liệu tối đa được lưu trên host. </a:t>
            </a:r>
          </a:p>
          <a:p>
            <a:pPr lvl="1" indent="-457200" algn="just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000" b="1">
                <a:latin typeface="Segoe UI" pitchFamily="34" charset="0"/>
                <a:cs typeface="Segoe UI" pitchFamily="34" charset="0"/>
              </a:rPr>
              <a:t>Disk Space Used</a:t>
            </a:r>
            <a:r>
              <a:rPr lang="en-US" sz="2000">
                <a:latin typeface="Segoe UI" pitchFamily="34" charset="0"/>
                <a:cs typeface="Segoe UI" pitchFamily="34" charset="0"/>
              </a:rPr>
              <a:t>: dung l</a:t>
            </a:r>
            <a:r>
              <a:rPr lang="vi-VN" sz="2000">
                <a:latin typeface="Segoe UI" pitchFamily="34" charset="0"/>
                <a:cs typeface="Segoe UI" pitchFamily="34" charset="0"/>
              </a:rPr>
              <a:t>ư</a:t>
            </a:r>
            <a:r>
              <a:rPr lang="en-US" sz="2000">
                <a:latin typeface="Segoe UI" pitchFamily="34" charset="0"/>
                <a:cs typeface="Segoe UI" pitchFamily="34" charset="0"/>
              </a:rPr>
              <a:t>ợng đã dùng.</a:t>
            </a:r>
          </a:p>
          <a:p>
            <a:pPr lvl="1" indent="-457200" algn="just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000" b="1">
                <a:latin typeface="Segoe UI" pitchFamily="34" charset="0"/>
                <a:cs typeface="Segoe UI" pitchFamily="34" charset="0"/>
              </a:rPr>
              <a:t>Bandwidth</a:t>
            </a:r>
            <a:r>
              <a:rPr lang="en-US" sz="2000">
                <a:latin typeface="Segoe UI" pitchFamily="34" charset="0"/>
                <a:cs typeface="Segoe UI" pitchFamily="34" charset="0"/>
              </a:rPr>
              <a:t> (băng thông): tổng lưu lượng dữ liệu từ hosting đổ về cho user trong 1 tháng. Nếu lưu lượng trong tháng lớn hơn so với bạn mua thì web bị khóa. User xem website sẽ thấy thông báo  </a:t>
            </a:r>
            <a:r>
              <a:rPr lang="en-US" sz="2000" b="1">
                <a:latin typeface="Segoe UI" pitchFamily="34" charset="0"/>
                <a:cs typeface="Segoe UI" pitchFamily="34" charset="0"/>
              </a:rPr>
              <a:t>Bandwidth limit exceed</a:t>
            </a:r>
          </a:p>
          <a:p>
            <a:pPr lvl="1" indent="-457200" algn="just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000" b="1">
                <a:latin typeface="Segoe UI" pitchFamily="34" charset="0"/>
                <a:cs typeface="Segoe UI" pitchFamily="34" charset="0"/>
              </a:rPr>
              <a:t>Main domain</a:t>
            </a:r>
            <a:r>
              <a:rPr lang="en-US" sz="2000">
                <a:latin typeface="Segoe UI" pitchFamily="34" charset="0"/>
                <a:cs typeface="Segoe UI" pitchFamily="34" charset="0"/>
              </a:rPr>
              <a:t>: domain chính trong hosting</a:t>
            </a:r>
          </a:p>
          <a:p>
            <a:pPr lvl="1" indent="-457200" algn="just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000" b="1">
                <a:latin typeface="Segoe UI" pitchFamily="34" charset="0"/>
                <a:cs typeface="Segoe UI" pitchFamily="34" charset="0"/>
              </a:rPr>
              <a:t>Mysql hostname</a:t>
            </a:r>
            <a:r>
              <a:rPr lang="en-US" sz="2000">
                <a:latin typeface="Segoe UI" pitchFamily="34" charset="0"/>
                <a:cs typeface="Segoe UI" pitchFamily="34" charset="0"/>
              </a:rPr>
              <a:t>: địa chỉ server database</a:t>
            </a:r>
          </a:p>
          <a:p>
            <a:pPr lvl="1" indent="-457200" algn="just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000" b="1">
                <a:latin typeface="Segoe UI" pitchFamily="34" charset="0"/>
                <a:cs typeface="Segoe UI" pitchFamily="34" charset="0"/>
              </a:rPr>
              <a:t>Mysql username</a:t>
            </a:r>
            <a:r>
              <a:rPr lang="en-US" sz="2000">
                <a:latin typeface="Segoe UI" pitchFamily="34" charset="0"/>
                <a:cs typeface="Segoe UI" pitchFamily="34" charset="0"/>
              </a:rPr>
              <a:t>: username kết nối mysql</a:t>
            </a:r>
          </a:p>
          <a:p>
            <a:pPr lvl="1" indent="-457200" algn="just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000" b="1">
                <a:latin typeface="Segoe UI" pitchFamily="34" charset="0"/>
                <a:cs typeface="Segoe UI" pitchFamily="34" charset="0"/>
              </a:rPr>
              <a:t>Ftp hostname</a:t>
            </a:r>
            <a:r>
              <a:rPr lang="en-US" sz="2000">
                <a:latin typeface="Segoe UI" pitchFamily="34" charset="0"/>
                <a:cs typeface="Segoe UI" pitchFamily="34" charset="0"/>
              </a:rPr>
              <a:t>: địa chỉ FTP server</a:t>
            </a:r>
          </a:p>
          <a:p>
            <a:pPr lvl="1" indent="-457200" algn="just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000" b="1">
                <a:latin typeface="Segoe UI" pitchFamily="34" charset="0"/>
                <a:cs typeface="Segoe UI" pitchFamily="34" charset="0"/>
              </a:rPr>
              <a:t>FTP username</a:t>
            </a:r>
            <a:r>
              <a:rPr lang="en-US" sz="2000">
                <a:latin typeface="Segoe UI" pitchFamily="34" charset="0"/>
                <a:cs typeface="Segoe UI" pitchFamily="34" charset="0"/>
              </a:rPr>
              <a:t>: username kết nối ftp</a:t>
            </a:r>
          </a:p>
          <a:p>
            <a:pPr lvl="1" indent="-457200" algn="just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000" b="1">
                <a:latin typeface="Segoe UI" pitchFamily="34" charset="0"/>
                <a:cs typeface="Segoe UI" pitchFamily="34" charset="0"/>
              </a:rPr>
              <a:t>Mysql Databases</a:t>
            </a:r>
            <a:r>
              <a:rPr lang="en-US" sz="2000">
                <a:latin typeface="Segoe UI" pitchFamily="34" charset="0"/>
                <a:cs typeface="Segoe UI" pitchFamily="34" charset="0"/>
              </a:rPr>
              <a:t>:  số lượng database</a:t>
            </a:r>
          </a:p>
          <a:p>
            <a:pPr lvl="1" indent="-457200" algn="just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000" b="1">
                <a:latin typeface="Segoe UI" pitchFamily="34" charset="0"/>
                <a:cs typeface="Segoe UI" pitchFamily="34" charset="0"/>
              </a:rPr>
              <a:t>Addon Domains</a:t>
            </a:r>
            <a:r>
              <a:rPr lang="en-US" sz="2000">
                <a:latin typeface="Segoe UI" pitchFamily="34" charset="0"/>
                <a:cs typeface="Segoe UI" pitchFamily="34" charset="0"/>
              </a:rPr>
              <a:t>: số lượng addon domain</a:t>
            </a:r>
          </a:p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sz="2000">
              <a:latin typeface="Segoe UI" pitchFamily="34" charset="0"/>
              <a:cs typeface="Segoe UI" pitchFamily="34" charset="0"/>
            </a:endParaRPr>
          </a:p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sz="2000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998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086600" cy="563562"/>
          </a:xfrm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US" dirty="0">
                <a:ea typeface="Roboto" pitchFamily="2" charset="0"/>
              </a:rPr>
              <a:t>DEMO</a:t>
            </a:r>
          </a:p>
        </p:txBody>
      </p:sp>
      <p:sp>
        <p:nvSpPr>
          <p:cNvPr id="9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47800" y="2822773"/>
            <a:ext cx="4943342" cy="1041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8" name="Picture 7" descr="C:\Users\powerpoint.vn\Downloads\1e2cd4b177168ad16ce2e7c504bba4d2.x400.jpe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59"/>
          <a:stretch/>
        </p:blipFill>
        <p:spPr bwMode="auto">
          <a:xfrm>
            <a:off x="1926464" y="867224"/>
            <a:ext cx="5443471" cy="57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447800" y="3866387"/>
            <a:ext cx="6400800" cy="27630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en-US" sz="2000" dirty="0"/>
              <a:t>Add-on Domain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Sub Domain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Parked Domain 	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91143" y="2823889"/>
            <a:ext cx="1457457" cy="1041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Content Placeholder 3"/>
          <p:cNvSpPr>
            <a:spLocks noGrp="1"/>
          </p:cNvSpPr>
          <p:nvPr>
            <p:ph idx="4294967295"/>
            <p:custDataLst>
              <p:tags r:id="rId1"/>
            </p:custDataLst>
          </p:nvPr>
        </p:nvSpPr>
        <p:spPr>
          <a:xfrm>
            <a:off x="1969019" y="3429000"/>
            <a:ext cx="5029200" cy="16802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</p:txBody>
      </p:sp>
      <p:pic>
        <p:nvPicPr>
          <p:cNvPr id="13" name="Picture 2" descr="http://uconndigitalarts.com/wp-content/uploads/2013/04/original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4305300" y="2950616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powerpoint.vn\Downloads\1e2cd4b177168ad16ce2e7c504bba4d2.x400.jpe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35479" y="867224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designofsignage.com/application/symbol/hands/image/600x600/hand-press-button-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364" y="3866387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5913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16966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9319"/>
            <a:ext cx="8001000" cy="5822481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&amp;"/>
            </a:pPr>
            <a:r>
              <a:rPr lang="en-US" sz="2400"/>
              <a:t> </a:t>
            </a:r>
            <a:r>
              <a:rPr lang="en-US" sz="3100"/>
              <a:t>Phần </a:t>
            </a:r>
            <a:r>
              <a:rPr lang="en-US" sz="3100" dirty="0"/>
              <a:t>I: </a:t>
            </a:r>
            <a:r>
              <a:rPr lang="en-US" sz="3100" dirty="0" err="1"/>
              <a:t>Quản</a:t>
            </a:r>
            <a:r>
              <a:rPr lang="en-US" sz="3100" dirty="0"/>
              <a:t> </a:t>
            </a:r>
            <a:r>
              <a:rPr lang="en-US" sz="3100" err="1"/>
              <a:t>trị</a:t>
            </a:r>
            <a:r>
              <a:rPr lang="en-US" sz="3100"/>
              <a:t> Domain</a:t>
            </a:r>
          </a:p>
          <a:p>
            <a:pPr lvl="1" indent="-457200">
              <a:buFont typeface="+mj-lt"/>
              <a:buAutoNum type="arabicPeriod"/>
            </a:pPr>
            <a:r>
              <a:rPr lang="en-US" sz="2900"/>
              <a:t>Khái niệm về DNS, DNS Server</a:t>
            </a:r>
          </a:p>
          <a:p>
            <a:pPr lvl="1" indent="-457200">
              <a:buFont typeface="+mj-lt"/>
              <a:buAutoNum type="arabicPeriod"/>
            </a:pPr>
            <a:r>
              <a:rPr lang="en-US" sz="2900"/>
              <a:t>Nguyên tắc làm việc của DNS</a:t>
            </a:r>
          </a:p>
          <a:p>
            <a:pPr lvl="1" indent="-457200">
              <a:buFont typeface="+mj-lt"/>
              <a:buAutoNum type="arabicPeriod"/>
            </a:pPr>
            <a:r>
              <a:rPr lang="en-US" sz="2900"/>
              <a:t>Chỉ định DNS Server trong máy cá nhân</a:t>
            </a:r>
          </a:p>
          <a:p>
            <a:pPr lvl="1" indent="-457200">
              <a:buFont typeface="+mj-lt"/>
              <a:buAutoNum type="arabicPeriod"/>
            </a:pPr>
            <a:r>
              <a:rPr lang="en-US" sz="2900"/>
              <a:t>Giới thiệu về quản trị domain</a:t>
            </a:r>
          </a:p>
          <a:p>
            <a:pPr lvl="1" indent="-457200">
              <a:buFont typeface="+mj-lt"/>
              <a:buAutoNum type="arabicPeriod"/>
            </a:pPr>
            <a:r>
              <a:rPr lang="en-US" sz="2900"/>
              <a:t>Các  loại record trong domain</a:t>
            </a:r>
          </a:p>
          <a:p>
            <a:pPr lvl="1" indent="-457200">
              <a:buFont typeface="+mj-lt"/>
              <a:buAutoNum type="arabicPeriod"/>
            </a:pPr>
            <a:r>
              <a:rPr lang="en-US" sz="2900"/>
              <a:t>Tạo A, Cname, MX và TXT Record</a:t>
            </a:r>
          </a:p>
          <a:p>
            <a:pPr lvl="1" indent="-457200">
              <a:buFont typeface="+mj-lt"/>
              <a:buAutoNum type="arabicPeriod"/>
            </a:pPr>
            <a:r>
              <a:rPr lang="en-US" sz="2900"/>
              <a:t>Cấu hình Name Server của domain</a:t>
            </a:r>
          </a:p>
          <a:p>
            <a:pPr>
              <a:buFont typeface="Wingdings" pitchFamily="2" charset="2"/>
              <a:buChar char="&amp;"/>
            </a:pPr>
            <a:r>
              <a:rPr lang="en-US" sz="3100"/>
              <a:t> Phần II: Quản trị Hosting</a:t>
            </a:r>
          </a:p>
          <a:p>
            <a:pPr lvl="1" indent="-457200">
              <a:buFont typeface="+mj-lt"/>
              <a:buAutoNum type="arabicPeriod"/>
            </a:pPr>
            <a:r>
              <a:rPr lang="en-US" sz="2900"/>
              <a:t>Giới thiệu về quản trị hosting.</a:t>
            </a:r>
          </a:p>
          <a:p>
            <a:pPr lvl="1" indent="-457200">
              <a:buFont typeface="+mj-lt"/>
              <a:buAutoNum type="arabicPeriod"/>
            </a:pPr>
            <a:r>
              <a:rPr lang="en-US" sz="2900"/>
              <a:t>Màn hình quản trị hosting</a:t>
            </a:r>
          </a:p>
          <a:p>
            <a:pPr lvl="1" indent="-457200">
              <a:buFont typeface="+mj-lt"/>
              <a:buAutoNum type="arabicPeriod"/>
            </a:pPr>
            <a:r>
              <a:rPr lang="en-US" sz="2900"/>
              <a:t>Quản trị file trong hosting.</a:t>
            </a:r>
          </a:p>
          <a:p>
            <a:pPr lvl="1" indent="-457200">
              <a:buFont typeface="+mj-lt"/>
              <a:buAutoNum type="arabicPeriod"/>
            </a:pPr>
            <a:r>
              <a:rPr lang="en-US" sz="2900"/>
              <a:t>Quản trị database trong hosting</a:t>
            </a:r>
          </a:p>
          <a:p>
            <a:pPr lvl="1" indent="-457200">
              <a:buFont typeface="+mj-lt"/>
              <a:buAutoNum type="arabicPeriod"/>
            </a:pPr>
            <a:r>
              <a:rPr lang="en-US" sz="2900"/>
              <a:t>Quản trị account ftp trong hosting</a:t>
            </a:r>
          </a:p>
          <a:p>
            <a:pPr lvl="1" indent="-457200">
              <a:buFont typeface="+mj-lt"/>
              <a:buAutoNum type="arabicPeriod"/>
            </a:pPr>
            <a:r>
              <a:rPr lang="en-US" sz="2900"/>
              <a:t>Quản trị domain website trong hosting</a:t>
            </a:r>
          </a:p>
          <a:p>
            <a:pPr lvl="1" indent="-457200">
              <a:buFont typeface="+mj-lt"/>
              <a:buAutoNum type="arabicPeriod"/>
            </a:pPr>
            <a:r>
              <a:rPr lang="en-US" sz="2900"/>
              <a:t>Tạo sub domain, addon domain,  park domain</a:t>
            </a:r>
          </a:p>
          <a:p>
            <a:pPr lvl="1" indent="-457200">
              <a:buFont typeface="+mj-lt"/>
              <a:buAutoNum type="arabicPeriod"/>
            </a:pPr>
            <a:r>
              <a:rPr lang="en-US" sz="2900"/>
              <a:t>Đọc hiểu các thông số quan trọng của hosting.</a:t>
            </a:r>
          </a:p>
        </p:txBody>
      </p:sp>
    </p:spTree>
    <p:extLst>
      <p:ext uri="{BB962C8B-B14F-4D97-AF65-F5344CB8AC3E}">
        <p14:creationId xmlns:p14="http://schemas.microsoft.com/office/powerpoint/2010/main" val="27229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3707" y="12700"/>
            <a:ext cx="8500293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75144" y="4724399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62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54049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3583" y="3962400"/>
            <a:ext cx="4572000" cy="9906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600" dirty="0" err="1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BÀI</a:t>
            </a:r>
            <a:r>
              <a:rPr lang="en-US" sz="36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 2</a:t>
            </a:r>
            <a:r>
              <a:rPr lang="en-US" sz="360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: QUẢN </a:t>
            </a:r>
            <a:r>
              <a:rPr lang="en-US" sz="3600" dirty="0" err="1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TRỊ</a:t>
            </a:r>
            <a:r>
              <a:rPr lang="en-US" sz="36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 DOMAIN &amp; HOSTING</a:t>
            </a:r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3962400" y="5410200"/>
            <a:ext cx="5151783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b="1" kern="1200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PHẦN</a:t>
            </a:r>
            <a:r>
              <a:rPr lang="en-US" sz="2800" dirty="0"/>
              <a:t> 1: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DOMAIN</a:t>
            </a:r>
          </a:p>
        </p:txBody>
      </p:sp>
    </p:spTree>
    <p:extLst>
      <p:ext uri="{BB962C8B-B14F-4D97-AF65-F5344CB8AC3E}">
        <p14:creationId xmlns:p14="http://schemas.microsoft.com/office/powerpoint/2010/main" val="144760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KHÁI NIỆM VỀ DNS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60376" y="1066800"/>
            <a:ext cx="8226424" cy="3276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vi-VN" sz="2400">
                <a:latin typeface="Segoe UI" pitchFamily="34" charset="0"/>
                <a:cs typeface="Segoe UI" pitchFamily="34" charset="0"/>
              </a:rPr>
              <a:t>DNS là viết tắt của </a:t>
            </a:r>
            <a:r>
              <a:rPr lang="vi-VN" sz="2400" b="1" dirty="0">
                <a:latin typeface="Segoe UI" pitchFamily="34" charset="0"/>
                <a:cs typeface="Segoe UI" pitchFamily="34" charset="0"/>
              </a:rPr>
              <a:t>D</a:t>
            </a:r>
            <a:r>
              <a:rPr lang="vi-VN" sz="2400" dirty="0">
                <a:latin typeface="Segoe UI" pitchFamily="34" charset="0"/>
                <a:cs typeface="Segoe UI" pitchFamily="34" charset="0"/>
              </a:rPr>
              <a:t>omain </a:t>
            </a:r>
            <a:r>
              <a:rPr lang="vi-VN" sz="2400" b="1">
                <a:latin typeface="Segoe UI" pitchFamily="34" charset="0"/>
                <a:cs typeface="Segoe UI" pitchFamily="34" charset="0"/>
              </a:rPr>
              <a:t>N</a:t>
            </a:r>
            <a:r>
              <a:rPr lang="vi-VN" sz="2400">
                <a:latin typeface="Segoe UI" pitchFamily="34" charset="0"/>
                <a:cs typeface="Segoe UI" pitchFamily="34" charset="0"/>
              </a:rPr>
              <a:t>ame </a:t>
            </a:r>
            <a:r>
              <a:rPr lang="vi-VN" sz="2400" b="1">
                <a:latin typeface="Segoe UI" pitchFamily="34" charset="0"/>
                <a:cs typeface="Segoe UI" pitchFamily="34" charset="0"/>
              </a:rPr>
              <a:t>S</a:t>
            </a:r>
            <a:r>
              <a:rPr lang="vi-VN" sz="2400">
                <a:latin typeface="Segoe UI" pitchFamily="34" charset="0"/>
                <a:cs typeface="Segoe UI" pitchFamily="34" charset="0"/>
              </a:rPr>
              <a:t>ystem</a:t>
            </a:r>
            <a:r>
              <a:rPr lang="en-US" sz="2400">
                <a:latin typeface="Segoe UI" pitchFamily="34" charset="0"/>
                <a:cs typeface="Segoe UI" pitchFamily="34" charset="0"/>
              </a:rPr>
              <a:t>  - một hệ thống </a:t>
            </a:r>
            <a:r>
              <a:rPr lang="vi-VN" sz="2400">
                <a:latin typeface="Segoe UI" pitchFamily="34" charset="0"/>
                <a:cs typeface="Segoe UI" pitchFamily="34" charset="0"/>
              </a:rPr>
              <a:t>phân </a:t>
            </a:r>
            <a:r>
              <a:rPr lang="vi-VN" sz="2400" dirty="0">
                <a:latin typeface="Segoe UI" pitchFamily="34" charset="0"/>
                <a:cs typeface="Segoe UI" pitchFamily="34" charset="0"/>
              </a:rPr>
              <a:t>giải </a:t>
            </a:r>
            <a:r>
              <a:rPr lang="vi-VN" sz="2400">
                <a:latin typeface="Segoe UI" pitchFamily="34" charset="0"/>
                <a:cs typeface="Segoe UI" pitchFamily="34" charset="0"/>
              </a:rPr>
              <a:t>tên </a:t>
            </a:r>
            <a:r>
              <a:rPr lang="en-US" sz="2400">
                <a:latin typeface="Segoe UI" pitchFamily="34" charset="0"/>
                <a:cs typeface="Segoe UI" pitchFamily="34" charset="0"/>
              </a:rPr>
              <a:t>miền thành </a:t>
            </a:r>
            <a:r>
              <a:rPr lang="vi-VN" sz="2400">
                <a:latin typeface="Segoe UI" pitchFamily="34" charset="0"/>
                <a:cs typeface="Segoe UI" pitchFamily="34" charset="0"/>
              </a:rPr>
              <a:t>địa </a:t>
            </a:r>
            <a:r>
              <a:rPr lang="vi-VN" sz="2400" dirty="0">
                <a:latin typeface="Segoe UI" pitchFamily="34" charset="0"/>
                <a:cs typeface="Segoe UI" pitchFamily="34" charset="0"/>
              </a:rPr>
              <a:t>chỉ IP </a:t>
            </a:r>
            <a:r>
              <a:rPr lang="vi-VN" sz="2400">
                <a:latin typeface="Segoe UI" pitchFamily="34" charset="0"/>
                <a:cs typeface="Segoe UI" pitchFamily="34" charset="0"/>
              </a:rPr>
              <a:t>và </a:t>
            </a:r>
            <a:r>
              <a:rPr lang="en-US" sz="2400">
                <a:latin typeface="Segoe UI" pitchFamily="34" charset="0"/>
                <a:cs typeface="Segoe UI" pitchFamily="34" charset="0"/>
              </a:rPr>
              <a:t>ngược lại.</a:t>
            </a:r>
          </a:p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>
                <a:latin typeface="Segoe UI" pitchFamily="34" charset="0"/>
                <a:cs typeface="Segoe UI" pitchFamily="34" charset="0"/>
              </a:rPr>
              <a:t>Sở dĩ có DNS là vì các máy tính liên lạc với nhau bằng địa chỉ IP, còn con người thì thích dùng tên bằng chữ - dễ đọc dễ nhớ hơn.</a:t>
            </a:r>
          </a:p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>
                <a:latin typeface="Segoe UI" pitchFamily="34" charset="0"/>
                <a:cs typeface="Segoe UI" pitchFamily="34" charset="0"/>
              </a:rPr>
              <a:t>Hệ thống DNS trên Internet gồm rất nhiều DNS Server làm nhiệm vụ chuyển đổi giữa 2 loại địa chỉ : domain name và địa chỉ IP.</a:t>
            </a:r>
          </a:p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vi-VN" sz="2400" dirty="0"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1F4EA56-D3B7-AAB4-8659-D1C017BA9673}"/>
              </a:ext>
            </a:extLst>
          </p:cNvPr>
          <p:cNvGrpSpPr/>
          <p:nvPr/>
        </p:nvGrpSpPr>
        <p:grpSpPr>
          <a:xfrm>
            <a:off x="533944" y="4724400"/>
            <a:ext cx="5257800" cy="642939"/>
            <a:chOff x="1752600" y="4467223"/>
            <a:chExt cx="5257800" cy="64293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3D67522-25B1-7554-3BE5-358378B8748B}"/>
                </a:ext>
              </a:extLst>
            </p:cNvPr>
            <p:cNvSpPr/>
            <p:nvPr/>
          </p:nvSpPr>
          <p:spPr>
            <a:xfrm>
              <a:off x="1752600" y="4652962"/>
              <a:ext cx="1905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2000">
                  <a:latin typeface="Segoe UI" pitchFamily="34" charset="0"/>
                  <a:cs typeface="Segoe UI" pitchFamily="34" charset="0"/>
                </a:rPr>
                <a:t>172.217.27.14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AB4FC9E-D5D1-DF40-0B3C-BF6FA9FB571C}"/>
                </a:ext>
              </a:extLst>
            </p:cNvPr>
            <p:cNvSpPr/>
            <p:nvPr/>
          </p:nvSpPr>
          <p:spPr>
            <a:xfrm>
              <a:off x="5105400" y="4652962"/>
              <a:ext cx="1905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r>
                <a:rPr lang="en-US" sz="2000">
                  <a:latin typeface="Segoe UI" pitchFamily="34" charset="0"/>
                  <a:cs typeface="Segoe UI" pitchFamily="34" charset="0"/>
                  <a:sym typeface="Wingdings" panose="05000000000000000000" pitchFamily="2" charset="2"/>
                </a:rPr>
                <a:t>google.com </a:t>
              </a:r>
              <a:endParaRPr lang="en-US" sz="200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Arrow: Left-Right 3">
              <a:extLst>
                <a:ext uri="{FF2B5EF4-FFF2-40B4-BE49-F238E27FC236}">
                  <a16:creationId xmlns:a16="http://schemas.microsoft.com/office/drawing/2014/main" id="{41D849AB-1D5A-ACB0-E5E1-B65910832806}"/>
                </a:ext>
              </a:extLst>
            </p:cNvPr>
            <p:cNvSpPr/>
            <p:nvPr/>
          </p:nvSpPr>
          <p:spPr>
            <a:xfrm>
              <a:off x="3804285" y="4790122"/>
              <a:ext cx="1097280" cy="182880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1BE21F-2362-E589-6E88-FD2DA81A7ED2}"/>
                </a:ext>
              </a:extLst>
            </p:cNvPr>
            <p:cNvSpPr/>
            <p:nvPr/>
          </p:nvSpPr>
          <p:spPr>
            <a:xfrm>
              <a:off x="3796665" y="4467223"/>
              <a:ext cx="1097280" cy="4572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>
                  <a:latin typeface="Segoe UI" pitchFamily="34" charset="0"/>
                  <a:cs typeface="Segoe UI" pitchFamily="34" charset="0"/>
                </a:rPr>
                <a:t>DNS</a:t>
              </a:r>
            </a:p>
          </p:txBody>
        </p:sp>
      </p:grpSp>
      <p:pic>
        <p:nvPicPr>
          <p:cNvPr id="1028" name="Picture 4" descr="Norton DNS - Norton ConnectSafe for Safe DNS">
            <a:extLst>
              <a:ext uri="{FF2B5EF4-FFF2-40B4-BE49-F238E27FC236}">
                <a16:creationId xmlns:a16="http://schemas.microsoft.com/office/drawing/2014/main" id="{52A4D741-FB2C-C6E9-CB96-DDF9D2909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744" y="4119562"/>
            <a:ext cx="2586264" cy="193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416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DNS </a:t>
            </a:r>
            <a:r>
              <a:rPr lang="en-US" dirty="0"/>
              <a:t>SERVER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27037" y="914400"/>
            <a:ext cx="8074025" cy="1678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>
                <a:latin typeface="Segoe UI" pitchFamily="34" charset="0"/>
                <a:cs typeface="Segoe UI" pitchFamily="34" charset="0"/>
              </a:rPr>
              <a:t>Nhiệm vụ của DNS Server là trả lời cho “khách” biết địa chỉ IP tương ứng với địa chỉ bằng chữ  được gửi tới.</a:t>
            </a:r>
          </a:p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>
                <a:latin typeface="Segoe UI" pitchFamily="34" charset="0"/>
                <a:cs typeface="Segoe UI" pitchFamily="34" charset="0"/>
              </a:rPr>
              <a:t>Để trả lời được câu hỏi, DNS server chứa 1 database dữ liệu tên miền và địa IP 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7D95A07-E152-3C82-5467-DDBD177814C6}"/>
              </a:ext>
            </a:extLst>
          </p:cNvPr>
          <p:cNvSpPr/>
          <p:nvPr/>
        </p:nvSpPr>
        <p:spPr>
          <a:xfrm>
            <a:off x="579356" y="2590800"/>
            <a:ext cx="8074026" cy="1468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228600" indent="-228600"/>
            <a:r>
              <a:rPr lang="en-US" sz="2000" i="1"/>
              <a:t>1. Khi bạn gõ trong browser: </a:t>
            </a:r>
            <a:r>
              <a:rPr lang="en-US" sz="2000" i="1">
                <a:hlinkClick r:id="rId3"/>
              </a:rPr>
              <a:t>www.fpt.vn</a:t>
            </a:r>
            <a:r>
              <a:rPr lang="en-US" sz="2000" i="1"/>
              <a:t>, máy của bạn sẽ chạy đi hỏi DNS Server: </a:t>
            </a:r>
            <a:r>
              <a:rPr lang="en-US" sz="2000" b="1" i="1">
                <a:solidFill>
                  <a:schemeClr val="accent2"/>
                </a:solidFill>
              </a:rPr>
              <a:t> Địa chỉ IP của www.fpt.vn là gì?</a:t>
            </a:r>
          </a:p>
          <a:p>
            <a:r>
              <a:rPr lang="en-US" sz="2000" i="1"/>
              <a:t>2. Dns Server  sẽ trả  về địa chỉ IP tương ứng.</a:t>
            </a:r>
          </a:p>
          <a:p>
            <a:r>
              <a:rPr lang="en-US" sz="2000" i="1"/>
              <a:t>3. Trình duyệt sẽ chạy đến máy có địa chỉ  IP vừa biết để lấy trang web</a:t>
            </a:r>
            <a:endParaRPr lang="en-US" sz="2000" b="1" i="1">
              <a:solidFill>
                <a:schemeClr val="accent2"/>
              </a:solidFill>
            </a:endParaRPr>
          </a:p>
          <a:p>
            <a:endParaRPr lang="en-US" sz="2000" i="1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3B334E-8566-2B4D-ADB5-1DFEF2072ABC}"/>
              </a:ext>
            </a:extLst>
          </p:cNvPr>
          <p:cNvGrpSpPr/>
          <p:nvPr/>
        </p:nvGrpSpPr>
        <p:grpSpPr>
          <a:xfrm>
            <a:off x="328031" y="3779520"/>
            <a:ext cx="8130169" cy="3078479"/>
            <a:chOff x="328031" y="3779520"/>
            <a:chExt cx="8130169" cy="30784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0A76ACD-BB54-DC65-CE1B-9F5C0E97AA14}"/>
                </a:ext>
              </a:extLst>
            </p:cNvPr>
            <p:cNvGrpSpPr/>
            <p:nvPr/>
          </p:nvGrpSpPr>
          <p:grpSpPr>
            <a:xfrm>
              <a:off x="442503" y="3779520"/>
              <a:ext cx="8015697" cy="3078479"/>
              <a:chOff x="442503" y="3779520"/>
              <a:chExt cx="8015697" cy="3078479"/>
            </a:xfrm>
          </p:grpSpPr>
          <p:sp>
            <p:nvSpPr>
              <p:cNvPr id="4" name="Explosion: 14 Points 3">
                <a:extLst>
                  <a:ext uri="{FF2B5EF4-FFF2-40B4-BE49-F238E27FC236}">
                    <a16:creationId xmlns:a16="http://schemas.microsoft.com/office/drawing/2014/main" id="{520D5931-12AA-7821-2EAA-84DE4096919D}"/>
                  </a:ext>
                </a:extLst>
              </p:cNvPr>
              <p:cNvSpPr/>
              <p:nvPr/>
            </p:nvSpPr>
            <p:spPr>
              <a:xfrm>
                <a:off x="1430165" y="4191000"/>
                <a:ext cx="3827635" cy="2666999"/>
              </a:xfrm>
              <a:prstGeom prst="irregularSeal2">
                <a:avLst/>
              </a:prstGeom>
              <a:blipFill>
                <a:blip r:embed="rId4"/>
                <a:tile tx="0" ty="0" sx="100000" sy="100000" flip="none" algn="tl"/>
              </a:blipFill>
              <a:ln w="9525"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2400" b="1">
                    <a:solidFill>
                      <a:srgbClr val="0070C0"/>
                    </a:solidFill>
                  </a:rPr>
                  <a:t>     </a:t>
                </a:r>
                <a:r>
                  <a:rPr lang="en-US" b="1" spc="300">
                    <a:solidFill>
                      <a:srgbClr val="0070C0"/>
                    </a:solidFill>
                  </a:rPr>
                  <a:t>INTERNET</a:t>
                </a:r>
                <a:endParaRPr lang="en-US" sz="2400" b="1" spc="300">
                  <a:solidFill>
                    <a:srgbClr val="0070C0"/>
                  </a:solidFill>
                </a:endParaRPr>
              </a:p>
              <a:p>
                <a:r>
                  <a:rPr lang="en-US" sz="1050" b="1">
                    <a:solidFill>
                      <a:srgbClr val="0070C0"/>
                    </a:solidFill>
                  </a:rPr>
                  <a:t>  </a:t>
                </a:r>
              </a:p>
              <a:p>
                <a:pPr algn="ctr"/>
                <a:endParaRPr lang="en-US" sz="1600" b="1">
                  <a:solidFill>
                    <a:schemeClr val="tx1"/>
                  </a:solidFill>
                </a:endParaRPr>
              </a:p>
              <a:p>
                <a:pPr algn="ctr"/>
                <a:endParaRPr 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7FC4C0C-40C7-FBED-B597-75DD0BB85582}"/>
                  </a:ext>
                </a:extLst>
              </p:cNvPr>
              <p:cNvSpPr/>
              <p:nvPr/>
            </p:nvSpPr>
            <p:spPr>
              <a:xfrm>
                <a:off x="5181600" y="5104939"/>
                <a:ext cx="1097280" cy="109728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/>
                  <a:t>DNS Server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3B2BB08-931B-B6AC-B3ED-66AC2CCB0665}"/>
                  </a:ext>
                </a:extLst>
              </p:cNvPr>
              <p:cNvSpPr/>
              <p:nvPr/>
            </p:nvSpPr>
            <p:spPr>
              <a:xfrm>
                <a:off x="6352699" y="5105400"/>
                <a:ext cx="2105501" cy="121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/>
                  <a:t>google.com         74.125.24.113</a:t>
                </a:r>
              </a:p>
              <a:p>
                <a:r>
                  <a:rPr lang="en-US" sz="1200"/>
                  <a:t>www.fpt.vn          210.245.86.245</a:t>
                </a:r>
              </a:p>
              <a:p>
                <a:r>
                  <a:rPr lang="en-US" sz="1200"/>
                  <a:t>pop.vtv.vn	    103.27.67.89</a:t>
                </a:r>
              </a:p>
              <a:p>
                <a:r>
                  <a:rPr lang="en-US" sz="1200"/>
                  <a:t>www.vuihoc.vn   3.1.177.226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48F790C-273E-6577-C103-9B8A31DCB654}"/>
                  </a:ext>
                </a:extLst>
              </p:cNvPr>
              <p:cNvSpPr/>
              <p:nvPr/>
            </p:nvSpPr>
            <p:spPr>
              <a:xfrm>
                <a:off x="961933" y="5795447"/>
                <a:ext cx="4219813" cy="3349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>
                    <a:solidFill>
                      <a:schemeClr val="accent2"/>
                    </a:solidFill>
                  </a:rPr>
                  <a:t>1 . Địa chỉ IP của www.fpt.vn là gì?</a:t>
                </a:r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1FCD1DEC-D710-67A4-4075-434E9A16C2E5}"/>
                  </a:ext>
                </a:extLst>
              </p:cNvPr>
              <p:cNvSpPr/>
              <p:nvPr/>
            </p:nvSpPr>
            <p:spPr>
              <a:xfrm flipV="1">
                <a:off x="775243" y="4984737"/>
                <a:ext cx="4682490" cy="1201043"/>
              </a:xfrm>
              <a:prstGeom prst="arc">
                <a:avLst>
                  <a:gd name="adj1" fmla="val 11315157"/>
                  <a:gd name="adj2" fmla="val 21287460"/>
                </a:avLst>
              </a:prstGeom>
              <a:ln w="952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8A56B35-B0BB-DC1C-0A5A-7FF61958C816}"/>
                  </a:ext>
                </a:extLst>
              </p:cNvPr>
              <p:cNvSpPr/>
              <p:nvPr/>
            </p:nvSpPr>
            <p:spPr>
              <a:xfrm>
                <a:off x="2943133" y="5321395"/>
                <a:ext cx="2267426" cy="4280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>
                    <a:solidFill>
                      <a:schemeClr val="accent2"/>
                    </a:solidFill>
                  </a:rPr>
                  <a:t>2 .Địa chỉ đây: 210.245.86.245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2FC01030-37A6-3D72-C582-AF2089D21F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55457" y="5627500"/>
                <a:ext cx="4151947" cy="32996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761AF69-9C0C-60BF-10D4-8C435ED6222C}"/>
                  </a:ext>
                </a:extLst>
              </p:cNvPr>
              <p:cNvSpPr/>
              <p:nvPr/>
            </p:nvSpPr>
            <p:spPr>
              <a:xfrm>
                <a:off x="5181600" y="3779520"/>
                <a:ext cx="1097280" cy="109728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/>
                  <a:t>www.fpt.vn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766B8C9-6C59-A1D8-6449-5ECF6B8A5647}"/>
                  </a:ext>
                </a:extLst>
              </p:cNvPr>
              <p:cNvSpPr/>
              <p:nvPr/>
            </p:nvSpPr>
            <p:spPr>
              <a:xfrm>
                <a:off x="4160520" y="4169158"/>
                <a:ext cx="1097280" cy="4028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/>
                  <a:t>210.245.86.245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73D4C6E-F6B5-70B7-A567-9740A262C495}"/>
                  </a:ext>
                </a:extLst>
              </p:cNvPr>
              <p:cNvSpPr/>
              <p:nvPr/>
            </p:nvSpPr>
            <p:spPr>
              <a:xfrm rot="20916825">
                <a:off x="1088620" y="4894228"/>
                <a:ext cx="2519905" cy="3575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>
                    <a:solidFill>
                      <a:schemeClr val="accent2"/>
                    </a:solidFill>
                  </a:rPr>
                  <a:t>3 . Hey! Cho xem trang web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E1169BD-71D5-B227-883F-915B736771FD}"/>
                  </a:ext>
                </a:extLst>
              </p:cNvPr>
              <p:cNvSpPr/>
              <p:nvPr/>
            </p:nvSpPr>
            <p:spPr>
              <a:xfrm>
                <a:off x="442503" y="5150731"/>
                <a:ext cx="838200" cy="979678"/>
              </a:xfrm>
              <a:prstGeom prst="rect">
                <a:avLst/>
              </a:prstGeom>
              <a:blipFill>
                <a:blip r:embed="rId5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PC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7B4428E-7AC4-9F37-9311-1F2C4E66FB43}"/>
                  </a:ext>
                </a:extLst>
              </p:cNvPr>
              <p:cNvSpPr/>
              <p:nvPr/>
            </p:nvSpPr>
            <p:spPr>
              <a:xfrm>
                <a:off x="6483997" y="5105400"/>
                <a:ext cx="1886808" cy="2691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b="1"/>
                  <a:t>Database của DNS Server</a:t>
                </a:r>
              </a:p>
            </p:txBody>
          </p:sp>
        </p:grpSp>
        <p:sp>
          <p:nvSpPr>
            <p:cNvPr id="28675" name="Arc 28674">
              <a:extLst>
                <a:ext uri="{FF2B5EF4-FFF2-40B4-BE49-F238E27FC236}">
                  <a16:creationId xmlns:a16="http://schemas.microsoft.com/office/drawing/2014/main" id="{5796D3B5-C764-418C-96D1-6BD55C8854A3}"/>
                </a:ext>
              </a:extLst>
            </p:cNvPr>
            <p:cNvSpPr/>
            <p:nvPr/>
          </p:nvSpPr>
          <p:spPr>
            <a:xfrm rot="20555361" flipV="1">
              <a:off x="328031" y="3798766"/>
              <a:ext cx="6306572" cy="1289662"/>
            </a:xfrm>
            <a:prstGeom prst="arc">
              <a:avLst>
                <a:gd name="adj1" fmla="val 11097087"/>
                <a:gd name="adj2" fmla="val 20473760"/>
              </a:avLst>
            </a:prstGeom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255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NGUYÊN TẮC LÀM VIỆC CỦA DNS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32422" y="1047918"/>
            <a:ext cx="8354378" cy="2362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 dirty="0" err="1">
                <a:latin typeface="Segoe UI" pitchFamily="34" charset="0"/>
                <a:cs typeface="Segoe UI" pitchFamily="34" charset="0"/>
              </a:rPr>
              <a:t>Mỗi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latin typeface="Segoe UI" pitchFamily="34" charset="0"/>
                <a:cs typeface="Segoe UI" pitchFamily="34" charset="0"/>
              </a:rPr>
              <a:t>nhà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latin typeface="Segoe UI" pitchFamily="34" charset="0"/>
                <a:cs typeface="Segoe UI" pitchFamily="34" charset="0"/>
              </a:rPr>
              <a:t>cung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latin typeface="Segoe UI" pitchFamily="34" charset="0"/>
                <a:cs typeface="Segoe UI" pitchFamily="34" charset="0"/>
              </a:rPr>
              <a:t>cấp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latin typeface="Segoe UI" pitchFamily="34" charset="0"/>
                <a:cs typeface="Segoe UI" pitchFamily="34" charset="0"/>
              </a:rPr>
              <a:t>dịch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err="1">
                <a:latin typeface="Segoe UI" pitchFamily="34" charset="0"/>
                <a:cs typeface="Segoe UI" pitchFamily="34" charset="0"/>
              </a:rPr>
              <a:t>vụ</a:t>
            </a:r>
            <a:r>
              <a:rPr lang="en-US" sz="2400">
                <a:latin typeface="Segoe UI" pitchFamily="34" charset="0"/>
                <a:cs typeface="Segoe UI" pitchFamily="34" charset="0"/>
              </a:rPr>
              <a:t> tên miền sẽ tạo và vận </a:t>
            </a:r>
            <a:r>
              <a:rPr lang="en-US" sz="2400" err="1">
                <a:latin typeface="Segoe UI" pitchFamily="34" charset="0"/>
                <a:cs typeface="Segoe UI" pitchFamily="34" charset="0"/>
              </a:rPr>
              <a:t>hành</a:t>
            </a:r>
            <a:r>
              <a:rPr lang="en-US" sz="2400">
                <a:latin typeface="Segoe UI" pitchFamily="34" charset="0"/>
                <a:cs typeface="Segoe UI" pitchFamily="34" charset="0"/>
              </a:rPr>
              <a:t> 1 DNS server của mình để chứa các tên miền do khách hàng đăng ký.</a:t>
            </a:r>
            <a:endParaRPr lang="en-US" sz="2400" dirty="0">
              <a:latin typeface="Segoe UI" pitchFamily="34" charset="0"/>
              <a:cs typeface="Segoe UI" pitchFamily="34" charset="0"/>
            </a:endParaRPr>
          </a:p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>
                <a:latin typeface="Segoe UI" pitchFamily="34" charset="0"/>
                <a:cs typeface="Segoe UI" pitchFamily="34" charset="0"/>
              </a:rPr>
              <a:t>Để có dữ liệu mới, c</a:t>
            </a:r>
            <a:r>
              <a:rPr lang="vi-VN" sz="2400">
                <a:latin typeface="Segoe UI" pitchFamily="34" charset="0"/>
                <a:cs typeface="Segoe UI" pitchFamily="34" charset="0"/>
              </a:rPr>
              <a:t>ác DNS </a:t>
            </a:r>
            <a:r>
              <a:rPr lang="en-US" sz="2400">
                <a:latin typeface="Segoe UI" pitchFamily="34" charset="0"/>
                <a:cs typeface="Segoe UI" pitchFamily="34" charset="0"/>
              </a:rPr>
              <a:t>Server thường </a:t>
            </a:r>
            <a:r>
              <a:rPr lang="vi-VN" sz="2400">
                <a:latin typeface="Segoe UI" pitchFamily="34" charset="0"/>
                <a:cs typeface="Segoe UI" pitchFamily="34" charset="0"/>
              </a:rPr>
              <a:t>trợ giúp qua lại với nhau</a:t>
            </a:r>
            <a:r>
              <a:rPr lang="en-US" sz="2400">
                <a:latin typeface="Segoe UI" pitchFamily="34" charset="0"/>
                <a:cs typeface="Segoe UI" pitchFamily="34" charset="0"/>
              </a:rPr>
              <a:t>, định kỳ transfer các domain của mình quản lý đến các DNS Server khác.</a:t>
            </a:r>
            <a:endParaRPr lang="vi-VN" sz="2400">
              <a:latin typeface="Segoe UI" pitchFamily="34" charset="0"/>
              <a:cs typeface="Segoe UI" pitchFamily="34" charset="0"/>
            </a:endParaRPr>
          </a:p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sz="2400" dirty="0"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1B1BF4-DA1A-D711-4642-106BE1E4F331}"/>
              </a:ext>
            </a:extLst>
          </p:cNvPr>
          <p:cNvGrpSpPr/>
          <p:nvPr/>
        </p:nvGrpSpPr>
        <p:grpSpPr>
          <a:xfrm>
            <a:off x="691973" y="3276600"/>
            <a:ext cx="7994827" cy="3056762"/>
            <a:chOff x="562989" y="3489960"/>
            <a:chExt cx="7994827" cy="305676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0529BA-77F9-BF3A-CABE-AA2DEAA47EFC}"/>
                </a:ext>
              </a:extLst>
            </p:cNvPr>
            <p:cNvSpPr/>
            <p:nvPr/>
          </p:nvSpPr>
          <p:spPr>
            <a:xfrm>
              <a:off x="6004795" y="4333875"/>
              <a:ext cx="1097280" cy="10972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DNS Server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2CAA25F-6A2B-89E0-FE68-9032C4484560}"/>
                </a:ext>
              </a:extLst>
            </p:cNvPr>
            <p:cNvSpPr/>
            <p:nvPr/>
          </p:nvSpPr>
          <p:spPr>
            <a:xfrm>
              <a:off x="1752600" y="4362450"/>
              <a:ext cx="1097280" cy="10972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DNS Server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67E1A9-D01C-741F-A776-5399C9F38433}"/>
                </a:ext>
              </a:extLst>
            </p:cNvPr>
            <p:cNvSpPr/>
            <p:nvPr/>
          </p:nvSpPr>
          <p:spPr>
            <a:xfrm>
              <a:off x="3910647" y="3489960"/>
              <a:ext cx="1097280" cy="10972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DNS Server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654E66EF-694E-5B5B-1E75-7CC74362F506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2725341" y="4038600"/>
              <a:ext cx="1185306" cy="561022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E1E26B0-6797-0448-878D-D2028C381F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0189" y="4248151"/>
              <a:ext cx="1185306" cy="561022"/>
            </a:xfrm>
            <a:prstGeom prst="straightConnector1">
              <a:avLst/>
            </a:prstGeom>
            <a:ln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793E95F-2F08-B293-3CCC-45D1DAE68320}"/>
                </a:ext>
              </a:extLst>
            </p:cNvPr>
            <p:cNvCxnSpPr>
              <a:endCxn id="9" idx="6"/>
            </p:cNvCxnSpPr>
            <p:nvPr/>
          </p:nvCxnSpPr>
          <p:spPr>
            <a:xfrm flipH="1" flipV="1">
              <a:off x="5007927" y="4038600"/>
              <a:ext cx="1095216" cy="561022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6E0F5E5-7C47-BCE2-4A95-F9DBFDDBABB7}"/>
                </a:ext>
              </a:extLst>
            </p:cNvPr>
            <p:cNvCxnSpPr/>
            <p:nvPr/>
          </p:nvCxnSpPr>
          <p:spPr>
            <a:xfrm flipH="1" flipV="1">
              <a:off x="4952363" y="4183380"/>
              <a:ext cx="1095216" cy="561022"/>
            </a:xfrm>
            <a:prstGeom prst="straightConnector1">
              <a:avLst/>
            </a:prstGeom>
            <a:ln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9BDDB62-F203-BF8C-FF47-BE49096BE97F}"/>
                </a:ext>
              </a:extLst>
            </p:cNvPr>
            <p:cNvSpPr/>
            <p:nvPr/>
          </p:nvSpPr>
          <p:spPr>
            <a:xfrm>
              <a:off x="4935773" y="3581400"/>
              <a:ext cx="550627" cy="3800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/>
                <a:t>…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ACBAE97-745E-4889-29B2-2CC80F1D99A9}"/>
                </a:ext>
              </a:extLst>
            </p:cNvPr>
            <p:cNvSpPr/>
            <p:nvPr/>
          </p:nvSpPr>
          <p:spPr>
            <a:xfrm>
              <a:off x="1636712" y="4071937"/>
              <a:ext cx="1290480" cy="3761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/>
                <a:t>MẮT BÃO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F76FFBD-828B-7C86-FBA8-BDFC10BFFA5D}"/>
                </a:ext>
              </a:extLst>
            </p:cNvPr>
            <p:cNvSpPr/>
            <p:nvPr/>
          </p:nvSpPr>
          <p:spPr>
            <a:xfrm>
              <a:off x="1104582" y="6019800"/>
              <a:ext cx="668338" cy="526922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PC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1EB380-F57D-CE4B-8EBA-0D10D9BBF572}"/>
                </a:ext>
              </a:extLst>
            </p:cNvPr>
            <p:cNvSpPr/>
            <p:nvPr/>
          </p:nvSpPr>
          <p:spPr>
            <a:xfrm>
              <a:off x="1967071" y="6019800"/>
              <a:ext cx="668338" cy="526922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PC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6F2F98A-FC49-EA0B-86AE-E1A58A890924}"/>
                </a:ext>
              </a:extLst>
            </p:cNvPr>
            <p:cNvSpPr/>
            <p:nvPr/>
          </p:nvSpPr>
          <p:spPr>
            <a:xfrm>
              <a:off x="2824797" y="6019800"/>
              <a:ext cx="668338" cy="526922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PC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230880E-E5B0-51CF-CEDD-BBB1FE23FEB7}"/>
                </a:ext>
              </a:extLst>
            </p:cNvPr>
            <p:cNvSpPr/>
            <p:nvPr/>
          </p:nvSpPr>
          <p:spPr>
            <a:xfrm>
              <a:off x="5330901" y="6019800"/>
              <a:ext cx="668338" cy="526922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PC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B65F92A-3F51-2A29-495C-FEA3382F0F25}"/>
                </a:ext>
              </a:extLst>
            </p:cNvPr>
            <p:cNvSpPr/>
            <p:nvPr/>
          </p:nvSpPr>
          <p:spPr>
            <a:xfrm>
              <a:off x="6216488" y="6019800"/>
              <a:ext cx="668338" cy="526922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PC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E1436FB-00FF-9B8B-CCAA-9F94C8B70FC6}"/>
                </a:ext>
              </a:extLst>
            </p:cNvPr>
            <p:cNvSpPr/>
            <p:nvPr/>
          </p:nvSpPr>
          <p:spPr>
            <a:xfrm>
              <a:off x="7102075" y="6019800"/>
              <a:ext cx="668338" cy="526922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PC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B231960-A72F-CD3B-1449-34D5FE438300}"/>
                </a:ext>
              </a:extLst>
            </p:cNvPr>
            <p:cNvCxnSpPr>
              <a:stCxn id="24" idx="0"/>
              <a:endCxn id="8" idx="3"/>
            </p:cNvCxnSpPr>
            <p:nvPr/>
          </p:nvCxnSpPr>
          <p:spPr>
            <a:xfrm flipV="1">
              <a:off x="1438751" y="5299037"/>
              <a:ext cx="474542" cy="720763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46F1354-2FA1-EE69-05AB-BB89B088E693}"/>
                </a:ext>
              </a:extLst>
            </p:cNvPr>
            <p:cNvCxnSpPr>
              <a:stCxn id="25" idx="0"/>
              <a:endCxn id="8" idx="4"/>
            </p:cNvCxnSpPr>
            <p:nvPr/>
          </p:nvCxnSpPr>
          <p:spPr>
            <a:xfrm flipV="1">
              <a:off x="2301240" y="5459730"/>
              <a:ext cx="0" cy="56007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73" name="Straight Arrow Connector 28672">
              <a:extLst>
                <a:ext uri="{FF2B5EF4-FFF2-40B4-BE49-F238E27FC236}">
                  <a16:creationId xmlns:a16="http://schemas.microsoft.com/office/drawing/2014/main" id="{D623EC03-A82D-9764-A8AD-51D7EBB9C864}"/>
                </a:ext>
              </a:extLst>
            </p:cNvPr>
            <p:cNvCxnSpPr>
              <a:cxnSpLocks/>
              <a:stCxn id="26" idx="0"/>
              <a:endCxn id="8" idx="5"/>
            </p:cNvCxnSpPr>
            <p:nvPr/>
          </p:nvCxnSpPr>
          <p:spPr>
            <a:xfrm flipH="1" flipV="1">
              <a:off x="2689187" y="5299037"/>
              <a:ext cx="469779" cy="720763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179FE67-3ECE-EE2D-111C-CF97C2A64A6C}"/>
                </a:ext>
              </a:extLst>
            </p:cNvPr>
            <p:cNvCxnSpPr/>
            <p:nvPr/>
          </p:nvCxnSpPr>
          <p:spPr>
            <a:xfrm flipV="1">
              <a:off x="5671185" y="5278418"/>
              <a:ext cx="474542" cy="720763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7B6A3E2-56C7-A928-7776-AD2E7C7F1BAF}"/>
                </a:ext>
              </a:extLst>
            </p:cNvPr>
            <p:cNvCxnSpPr/>
            <p:nvPr/>
          </p:nvCxnSpPr>
          <p:spPr>
            <a:xfrm flipV="1">
              <a:off x="6533674" y="5439111"/>
              <a:ext cx="0" cy="56007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A2B6DD3-7944-B813-04C8-1FA02865D7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21621" y="5278418"/>
              <a:ext cx="469779" cy="720763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3C7E948-2552-3AB5-755A-686FC142F405}"/>
                </a:ext>
              </a:extLst>
            </p:cNvPr>
            <p:cNvSpPr/>
            <p:nvPr/>
          </p:nvSpPr>
          <p:spPr>
            <a:xfrm>
              <a:off x="5791200" y="4051217"/>
              <a:ext cx="1598832" cy="3683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/>
                <a:t>PA VIETNAM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CA31197-88E3-7620-1171-EF6BC0164F7B}"/>
                </a:ext>
              </a:extLst>
            </p:cNvPr>
            <p:cNvSpPr/>
            <p:nvPr/>
          </p:nvSpPr>
          <p:spPr>
            <a:xfrm>
              <a:off x="7198121" y="4447839"/>
              <a:ext cx="1359695" cy="8252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tabLst>
                  <a:tab pos="571500" algn="l"/>
                </a:tabLst>
              </a:pPr>
              <a:r>
                <a:rPr lang="en-US" sz="1200"/>
                <a:t>ddd.vn	44.1.1.1</a:t>
              </a:r>
            </a:p>
            <a:p>
              <a:pPr>
                <a:tabLst>
                  <a:tab pos="571500" algn="l"/>
                </a:tabLst>
              </a:pPr>
              <a:r>
                <a:rPr lang="en-US" sz="1200"/>
                <a:t>eee.vn	55..2.2.2</a:t>
              </a:r>
            </a:p>
            <a:p>
              <a:pPr>
                <a:tabLst>
                  <a:tab pos="571500" algn="l"/>
                </a:tabLst>
              </a:pPr>
              <a:r>
                <a:rPr lang="en-US" sz="1200"/>
                <a:t>uun.vn	66.3.3.3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D313CB9-0B24-B843-B392-3A7669C23C4C}"/>
                </a:ext>
              </a:extLst>
            </p:cNvPr>
            <p:cNvSpPr/>
            <p:nvPr/>
          </p:nvSpPr>
          <p:spPr>
            <a:xfrm>
              <a:off x="562989" y="4526420"/>
              <a:ext cx="1259485" cy="7207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tabLst>
                  <a:tab pos="571500" algn="l"/>
                </a:tabLst>
              </a:pPr>
              <a:r>
                <a:rPr lang="en-US" sz="1200"/>
                <a:t>aaa.vn	11.1.1.1</a:t>
              </a:r>
            </a:p>
            <a:p>
              <a:pPr>
                <a:tabLst>
                  <a:tab pos="571500" algn="l"/>
                </a:tabLst>
              </a:pPr>
              <a:r>
                <a:rPr lang="en-US" sz="1200"/>
                <a:t>bbb.vn	22.2.2.2</a:t>
              </a:r>
            </a:p>
            <a:p>
              <a:pPr>
                <a:tabLst>
                  <a:tab pos="571500" algn="l"/>
                </a:tabLst>
              </a:pPr>
              <a:r>
                <a:rPr lang="en-US" sz="1200"/>
                <a:t>ccc.vn 	33.3.3.3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5602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274638"/>
            <a:ext cx="6934200" cy="487362"/>
          </a:xfrm>
        </p:spPr>
        <p:txBody>
          <a:bodyPr/>
          <a:lstStyle/>
          <a:p>
            <a:pPr lvl="0"/>
            <a:r>
              <a:rPr lang="en-US" sz="2400"/>
              <a:t>CHỈ ĐỊNH DNS SERVER TRONG MÁY CÁ NHÂN</a:t>
            </a:r>
            <a:endParaRPr lang="en-US" sz="2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14392" y="1130167"/>
            <a:ext cx="8282464" cy="228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>
                <a:latin typeface="Segoe UI" pitchFamily="34" charset="0"/>
                <a:cs typeface="Segoe UI" pitchFamily="34" charset="0"/>
              </a:rPr>
              <a:t>Trong máy tính của mình, Bạn có thể xem DNS Server máy đang dùng và có thể thay đổi sang DNS Server khác.</a:t>
            </a:r>
            <a:endParaRPr lang="en-US" sz="2400" dirty="0">
              <a:latin typeface="Segoe UI" pitchFamily="34" charset="0"/>
              <a:cs typeface="Segoe UI" pitchFamily="34" charset="0"/>
            </a:endParaRPr>
          </a:p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>
                <a:latin typeface="Segoe UI" pitchFamily="34" charset="0"/>
                <a:cs typeface="Segoe UI" pitchFamily="34" charset="0"/>
              </a:rPr>
              <a:t>Mở command line, gõ </a:t>
            </a:r>
            <a:r>
              <a:rPr lang="en-US" sz="2400" b="1">
                <a:latin typeface="Segoe UI" pitchFamily="34" charset="0"/>
                <a:cs typeface="Segoe UI" pitchFamily="34" charset="0"/>
              </a:rPr>
              <a:t>ipconfig/all</a:t>
            </a:r>
            <a:r>
              <a:rPr lang="en-US" sz="2400">
                <a:latin typeface="Segoe UI" pitchFamily="34" charset="0"/>
                <a:cs typeface="Segoe UI" pitchFamily="34" charset="0"/>
              </a:rPr>
              <a:t> sẽ thấy địa chỉ DNS Server, có thể thấy cả 2, một cái Primary, cái kia là secondary.</a:t>
            </a:r>
            <a:endParaRPr lang="en-US" sz="2400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8BA21E-182A-EB63-9E30-568DE0EC6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89" y="3431406"/>
            <a:ext cx="7775622" cy="15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5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274638"/>
            <a:ext cx="6934200" cy="487362"/>
          </a:xfrm>
        </p:spPr>
        <p:txBody>
          <a:bodyPr/>
          <a:lstStyle/>
          <a:p>
            <a:pPr lvl="0"/>
            <a:r>
              <a:rPr lang="en-US" sz="2400"/>
              <a:t>CHỈ ĐỊNH DNS SERVER TRONG MÁY CÁ NHÂN</a:t>
            </a:r>
            <a:endParaRPr lang="en-US" sz="2400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B77455C-5B4B-199F-4C5C-4E422FDCB827}"/>
              </a:ext>
            </a:extLst>
          </p:cNvPr>
          <p:cNvSpPr txBox="1">
            <a:spLocks/>
          </p:cNvSpPr>
          <p:nvPr/>
        </p:nvSpPr>
        <p:spPr>
          <a:xfrm>
            <a:off x="307975" y="903020"/>
            <a:ext cx="8531225" cy="1046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000">
                <a:latin typeface="Segoe UI" pitchFamily="34" charset="0"/>
                <a:cs typeface="Segoe UI" pitchFamily="34" charset="0"/>
              </a:rPr>
              <a:t>Có thể chuyển sang DNS Server của nhà cung cấp khác: </a:t>
            </a:r>
            <a:r>
              <a:rPr lang="en-US" sz="2000" b="1">
                <a:latin typeface="Segoe UI" pitchFamily="34" charset="0"/>
                <a:cs typeface="Segoe UI" pitchFamily="34" charset="0"/>
              </a:rPr>
              <a:t>Control panel </a:t>
            </a:r>
            <a:r>
              <a:rPr lang="en-US" sz="2000">
                <a:latin typeface="Segoe UI" pitchFamily="34" charset="0"/>
                <a:cs typeface="Segoe UI" pitchFamily="34" charset="0"/>
                <a:sym typeface="Wingdings" panose="05000000000000000000" pitchFamily="2" charset="2"/>
              </a:rPr>
              <a:t> </a:t>
            </a:r>
            <a:r>
              <a:rPr lang="en-US" sz="2000" b="1" i="0">
                <a:solidFill>
                  <a:srgbClr val="000000"/>
                </a:solidFill>
                <a:effectLst/>
                <a:latin typeface="Jost"/>
              </a:rPr>
              <a:t>Network and Sharing Center </a:t>
            </a:r>
            <a:r>
              <a:rPr lang="en-US" sz="2000" b="1" i="0">
                <a:solidFill>
                  <a:srgbClr val="000000"/>
                </a:solidFill>
                <a:effectLst/>
                <a:latin typeface="Jost"/>
                <a:sym typeface="Wingdings" panose="05000000000000000000" pitchFamily="2" charset="2"/>
              </a:rPr>
              <a:t> </a:t>
            </a:r>
            <a:r>
              <a:rPr lang="en-US" sz="2000" b="1" i="0">
                <a:solidFill>
                  <a:srgbClr val="000000"/>
                </a:solidFill>
                <a:effectLst/>
                <a:latin typeface="Jost"/>
              </a:rPr>
              <a:t>Change adapter settings </a:t>
            </a:r>
            <a:r>
              <a:rPr lang="en-US" sz="2000" b="1" i="0">
                <a:solidFill>
                  <a:srgbClr val="000000"/>
                </a:solidFill>
                <a:effectLst/>
                <a:latin typeface="Jost"/>
                <a:sym typeface="Wingdings" panose="05000000000000000000" pitchFamily="2" charset="2"/>
              </a:rPr>
              <a:t> Mở Properties card mạng (thường là Wifi) =&gt; </a:t>
            </a:r>
            <a:r>
              <a:rPr lang="en-US" sz="2000" b="1" i="0">
                <a:solidFill>
                  <a:srgbClr val="000000"/>
                </a:solidFill>
                <a:effectLst/>
                <a:latin typeface="Jost"/>
              </a:rPr>
              <a:t>TCP/IPv4 </a:t>
            </a:r>
            <a:r>
              <a:rPr lang="en-US" sz="2000" b="1" i="0">
                <a:solidFill>
                  <a:srgbClr val="000000"/>
                </a:solidFill>
                <a:effectLst/>
                <a:latin typeface="Jost"/>
                <a:sym typeface="Wingdings" panose="05000000000000000000" pitchFamily="2" charset="2"/>
              </a:rPr>
              <a:t> và chỉnh</a:t>
            </a:r>
            <a:endParaRPr lang="en-US" sz="2000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EC37DAD-250C-750A-DF44-6DBB40708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49976"/>
            <a:ext cx="2740025" cy="3126323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C279BE7-D791-F05D-EA59-B4FD883A7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119" y="2055307"/>
            <a:ext cx="2740025" cy="326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754D826D-E83A-FDCF-9D17-483AF2443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039" y="2130606"/>
            <a:ext cx="2814224" cy="329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DC76B50-8911-458C-0BD2-9F3FF1E6F9AD}"/>
              </a:ext>
            </a:extLst>
          </p:cNvPr>
          <p:cNvSpPr txBox="1">
            <a:spLocks/>
          </p:cNvSpPr>
          <p:nvPr/>
        </p:nvSpPr>
        <p:spPr>
          <a:xfrm>
            <a:off x="306387" y="5455978"/>
            <a:ext cx="8531225" cy="4990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000">
                <a:latin typeface="Segoe UI" pitchFamily="34" charset="0"/>
                <a:cs typeface="Segoe UI" pitchFamily="34" charset="0"/>
              </a:rPr>
              <a:t>Chỉnh xong xem lại ipconfig/all sẽ thấy giá trị DNS Server mới</a:t>
            </a:r>
            <a:endParaRPr lang="en-US" sz="2000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028F1B-0A59-134F-018A-70908E568D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999" y="5819254"/>
            <a:ext cx="7758263" cy="7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244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TXSS_ISORIGINAL" val="9"/>
  <p:tag name="PTXSS_ORIGID" val="5"/>
  <p:tag name="PPTXSS_SETTINGS" val="0,10,10,0,0,3,False,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TXSS_ISORIGINAL" val="9"/>
  <p:tag name="PTXSS_ORIGID" val="5"/>
  <p:tag name="PPTXSS_SETTINGS" val="0,10,10,0,0,3,False,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11339</TotalTime>
  <Words>2274</Words>
  <Application>Microsoft Office PowerPoint</Application>
  <PresentationFormat>On-screen Show (4:3)</PresentationFormat>
  <Paragraphs>241</Paragraphs>
  <Slides>36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Jost</vt:lpstr>
      <vt:lpstr>Segoe UI</vt:lpstr>
      <vt:lpstr>Wingdings</vt:lpstr>
      <vt:lpstr>Custom Design</vt:lpstr>
      <vt:lpstr>QUẢN TRỊ WEBSITE</vt:lpstr>
      <vt:lpstr>MỤC TIÊU</vt:lpstr>
      <vt:lpstr>NỘI DUNG</vt:lpstr>
      <vt:lpstr>PowerPoint Presentation</vt:lpstr>
      <vt:lpstr>KHÁI NIỆM VỀ DNS</vt:lpstr>
      <vt:lpstr>DNS SERVER</vt:lpstr>
      <vt:lpstr>NGUYÊN TẮC LÀM VIỆC CỦA DNS</vt:lpstr>
      <vt:lpstr>CHỈ ĐỊNH DNS SERVER TRONG MÁY CÁ NHÂN</vt:lpstr>
      <vt:lpstr>CHỈ ĐỊNH DNS SERVER TRONG MÁY CÁ NHÂN</vt:lpstr>
      <vt:lpstr>GIỚI THIỆU VỀ QUẢN TRỊ DOMAIN</vt:lpstr>
      <vt:lpstr>CÁC LOẠI RECORD TRONG DOMAIN</vt:lpstr>
      <vt:lpstr>TẠO A RECORD</vt:lpstr>
      <vt:lpstr>TẠO CNAME RECORD</vt:lpstr>
      <vt:lpstr>TẠO MX RECORD</vt:lpstr>
      <vt:lpstr>TẠO TXT RECORD</vt:lpstr>
      <vt:lpstr>CẤU HÌNH NAME SERVER CỦA DOMAIN</vt:lpstr>
      <vt:lpstr>DEMO</vt:lpstr>
      <vt:lpstr>PowerPoint Presentation</vt:lpstr>
      <vt:lpstr>GIỚI THIỆU VỀ QUẢN TRỊ HOSTING</vt:lpstr>
      <vt:lpstr>MÀN HÌNH QUẢN TRỊ HOSTING</vt:lpstr>
      <vt:lpstr>QUẢN TRỊ FILE TRONG HOSTING</vt:lpstr>
      <vt:lpstr>QUẢN TRỊ DATABASE TRONG HOSTING</vt:lpstr>
      <vt:lpstr>QUẢN TRỊ ACCOUNT FTP TRONG HOSTING</vt:lpstr>
      <vt:lpstr>QUẢN TRỊ DOMAIN WEBSITE TRONG HOSTING</vt:lpstr>
      <vt:lpstr>TẠO ADDON DOMAIN TRONG HOSTING</vt:lpstr>
      <vt:lpstr>TẠO ADDON DOMAIN TRONG HOSTING</vt:lpstr>
      <vt:lpstr>TẠO ADDON DOMAIN TRONG HOSTING</vt:lpstr>
      <vt:lpstr>TẠO ADDON DOMAIN TRONG HOSTING</vt:lpstr>
      <vt:lpstr>TẠO SUBDOMAIN TRONG HOSTING</vt:lpstr>
      <vt:lpstr>TẠO SUBDOMAIN TRONG HOSTING</vt:lpstr>
      <vt:lpstr>TẠO PARK DOMAIN TRONG HOSTING</vt:lpstr>
      <vt:lpstr>TẠO PARKED DOMAIN TRONG HOSTING</vt:lpstr>
      <vt:lpstr>ĐỌC HIỂU CÁC THÔNG SỐ HOSTING</vt:lpstr>
      <vt:lpstr>DEMO</vt:lpstr>
      <vt:lpstr>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Bui Vu Nga</cp:lastModifiedBy>
  <cp:revision>1883</cp:revision>
  <dcterms:created xsi:type="dcterms:W3CDTF">2013-04-23T08:05:33Z</dcterms:created>
  <dcterms:modified xsi:type="dcterms:W3CDTF">2023-08-15T02:28:02Z</dcterms:modified>
</cp:coreProperties>
</file>