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9"/>
  </p:notesMasterIdLst>
  <p:handoutMasterIdLst>
    <p:handoutMasterId r:id="rId30"/>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297" r:id="rId2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48" d="100"/>
          <a:sy n="48" d="100"/>
        </p:scale>
        <p:origin x="67" y="73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34121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5409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76981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7167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05680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89633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1108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42455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3998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16245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29741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514778" y="741143"/>
            <a:ext cx="6392421" cy="3831221"/>
          </a:xfrm>
        </p:spPr>
        <p:txBody>
          <a:bodyPr anchor="ctr"/>
          <a:lstStyle/>
          <a:p>
            <a:r>
              <a:rPr lang="en-US" sz="2400" dirty="0"/>
              <a:t>Thành Viên</a:t>
            </a:r>
            <a:br>
              <a:rPr lang="en-US" sz="2400" dirty="0"/>
            </a:br>
            <a:r>
              <a:rPr lang="en-US" sz="2400" dirty="0" err="1"/>
              <a:t>Hải</a:t>
            </a:r>
            <a:br>
              <a:rPr lang="en-US" sz="2400" dirty="0"/>
            </a:br>
            <a:r>
              <a:rPr lang="en-US" sz="2400" dirty="0"/>
              <a:t>Hòa</a:t>
            </a:r>
            <a:br>
              <a:rPr lang="en-US" sz="2400" dirty="0"/>
            </a:br>
            <a:r>
              <a:rPr lang="en-US" sz="2400" dirty="0"/>
              <a:t>Quang</a:t>
            </a:r>
            <a:br>
              <a:rPr lang="en-US" sz="2400" dirty="0"/>
            </a:br>
            <a:r>
              <a:rPr lang="en-US" sz="2400" dirty="0" err="1"/>
              <a:t>Quân</a:t>
            </a:r>
            <a:br>
              <a:rPr lang="en-US" sz="2400" dirty="0"/>
            </a:br>
            <a:r>
              <a:rPr lang="en-US" sz="2400" dirty="0"/>
              <a:t>Tú</a:t>
            </a:r>
          </a:p>
        </p:txBody>
      </p:sp>
      <p:sp>
        <p:nvSpPr>
          <p:cNvPr id="6" name="Title 1">
            <a:extLst>
              <a:ext uri="{FF2B5EF4-FFF2-40B4-BE49-F238E27FC236}">
                <a16:creationId xmlns:a16="http://schemas.microsoft.com/office/drawing/2014/main" id="{26347AE1-F520-9508-F5E0-2D48F9990578}"/>
              </a:ext>
            </a:extLst>
          </p:cNvPr>
          <p:cNvSpPr txBox="1">
            <a:spLocks/>
          </p:cNvSpPr>
          <p:nvPr/>
        </p:nvSpPr>
        <p:spPr>
          <a:xfrm>
            <a:off x="2683221" y="-1443689"/>
            <a:ext cx="6392421" cy="3831221"/>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err="1"/>
              <a:t>Nhóm</a:t>
            </a:r>
            <a:r>
              <a:rPr lang="en-US" dirty="0"/>
              <a:t> 1</a:t>
            </a:r>
          </a:p>
        </p:txBody>
      </p:sp>
      <p:sp>
        <p:nvSpPr>
          <p:cNvPr id="7" name="Title 1">
            <a:extLst>
              <a:ext uri="{FF2B5EF4-FFF2-40B4-BE49-F238E27FC236}">
                <a16:creationId xmlns:a16="http://schemas.microsoft.com/office/drawing/2014/main" id="{5D78785C-A541-79FD-3905-29247D6795CE}"/>
              </a:ext>
            </a:extLst>
          </p:cNvPr>
          <p:cNvSpPr txBox="1">
            <a:spLocks/>
          </p:cNvSpPr>
          <p:nvPr/>
        </p:nvSpPr>
        <p:spPr>
          <a:xfrm>
            <a:off x="3036146" y="4201246"/>
            <a:ext cx="6392421" cy="3831221"/>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2400" dirty="0">
                <a:solidFill>
                  <a:schemeClr val="bg1"/>
                </a:solidFill>
              </a:rPr>
              <a:t>Chapter 7: Moving to design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Dynamic delivery</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133818870"/>
              </p:ext>
            </p:extLst>
          </p:nvPr>
        </p:nvGraphicFramePr>
        <p:xfrm>
          <a:off x="5087938" y="2332038"/>
          <a:ext cx="6345236" cy="3879279"/>
        </p:xfrm>
        <a:graphic>
          <a:graphicData uri="http://schemas.openxmlformats.org/drawingml/2006/table">
            <a:tbl>
              <a:tblPr firstRow="1" bandRow="1">
                <a:tableStyleId>{3B4B98B0-60AC-42C2-AFA5-B58CD77FA1E5}</a:tableStyleId>
              </a:tblPr>
              <a:tblGrid>
                <a:gridCol w="2227408">
                  <a:extLst>
                    <a:ext uri="{9D8B030D-6E8A-4147-A177-3AD203B41FA5}">
                      <a16:colId xmlns:a16="http://schemas.microsoft.com/office/drawing/2014/main" val="180956085"/>
                    </a:ext>
                  </a:extLst>
                </a:gridCol>
                <a:gridCol w="2227408">
                  <a:extLst>
                    <a:ext uri="{9D8B030D-6E8A-4147-A177-3AD203B41FA5}">
                      <a16:colId xmlns:a16="http://schemas.microsoft.com/office/drawing/2014/main" val="1180706872"/>
                    </a:ext>
                  </a:extLst>
                </a:gridCol>
                <a:gridCol w="945210">
                  <a:extLst>
                    <a:ext uri="{9D8B030D-6E8A-4147-A177-3AD203B41FA5}">
                      <a16:colId xmlns:a16="http://schemas.microsoft.com/office/drawing/2014/main" val="2050154702"/>
                    </a:ext>
                  </a:extLst>
                </a:gridCol>
                <a:gridCol w="945210">
                  <a:extLst>
                    <a:ext uri="{9D8B030D-6E8A-4147-A177-3AD203B41FA5}">
                      <a16:colId xmlns:a16="http://schemas.microsoft.com/office/drawing/2014/main" val="1872764148"/>
                    </a:ext>
                  </a:extLst>
                </a:gridCol>
              </a:tblGrid>
              <a:tr h="606129">
                <a:tc>
                  <a:txBody>
                    <a:bodyPr/>
                    <a:lstStyle/>
                    <a:p>
                      <a:r>
                        <a:rPr lang="en-US" dirty="0">
                          <a:solidFill>
                            <a:schemeClr val="accent6"/>
                          </a:solidFill>
                        </a:rPr>
                        <a:t>Metric</a:t>
                      </a:r>
                    </a:p>
                  </a:txBody>
                  <a:tcPr anchor="ctr"/>
                </a:tc>
                <a:tc>
                  <a:txBody>
                    <a:bodyPr/>
                    <a:lstStyle/>
                    <a:p>
                      <a:r>
                        <a:rPr lang="en-US" dirty="0">
                          <a:solidFill>
                            <a:schemeClr val="accent6"/>
                          </a:solidFill>
                        </a:rPr>
                        <a:t>Measurement</a:t>
                      </a:r>
                    </a:p>
                  </a:txBody>
                  <a:tcPr anchor="ctr"/>
                </a:tc>
                <a:tc>
                  <a:txBody>
                    <a:bodyPr/>
                    <a:lstStyle/>
                    <a:p>
                      <a:r>
                        <a:rPr lang="en-US" dirty="0">
                          <a:solidFill>
                            <a:schemeClr val="accent6"/>
                          </a:solidFill>
                        </a:rPr>
                        <a:t>Target</a:t>
                      </a:r>
                    </a:p>
                  </a:txBody>
                  <a:tcPr anchor="ctr"/>
                </a:tc>
                <a:tc>
                  <a:txBody>
                    <a:bodyPr/>
                    <a:lstStyle/>
                    <a:p>
                      <a:r>
                        <a:rPr lang="en-US" dirty="0">
                          <a:solidFill>
                            <a:schemeClr val="accent6"/>
                          </a:solidFill>
                        </a:rPr>
                        <a:t>Actual</a:t>
                      </a:r>
                    </a:p>
                  </a:txBody>
                  <a:tcPr anchor="ctr"/>
                </a:tc>
                <a:extLst>
                  <a:ext uri="{0D108BD9-81ED-4DB2-BD59-A6C34878D82A}">
                    <a16:rowId xmlns:a16="http://schemas.microsoft.com/office/drawing/2014/main" val="3059142786"/>
                  </a:ext>
                </a:extLst>
              </a:tr>
              <a:tr h="606129">
                <a:tc>
                  <a:txBody>
                    <a:bodyPr/>
                    <a:lstStyle/>
                    <a:p>
                      <a:r>
                        <a:rPr lang="en-US" dirty="0">
                          <a:solidFill>
                            <a:schemeClr val="accent6"/>
                          </a:solidFill>
                        </a:rPr>
                        <a:t>Audience attendance</a:t>
                      </a:r>
                    </a:p>
                  </a:txBody>
                  <a:tcPr anchor="ctr"/>
                </a:tc>
                <a:tc>
                  <a:txBody>
                    <a:bodyPr/>
                    <a:lstStyle/>
                    <a:p>
                      <a:r>
                        <a:rPr lang="en-US" dirty="0">
                          <a:solidFill>
                            <a:schemeClr val="accent6"/>
                          </a:solidFill>
                        </a:rPr>
                        <a:t># of attendees</a:t>
                      </a:r>
                    </a:p>
                  </a:txBody>
                  <a:tcPr anchor="ctr"/>
                </a:tc>
                <a:tc>
                  <a:txBody>
                    <a:bodyPr/>
                    <a:lstStyle/>
                    <a:p>
                      <a:r>
                        <a:rPr lang="en-US" dirty="0">
                          <a:solidFill>
                            <a:schemeClr val="accent6"/>
                          </a:solidFill>
                        </a:rPr>
                        <a:t>150</a:t>
                      </a:r>
                    </a:p>
                  </a:txBody>
                  <a:tcPr anchor="ctr"/>
                </a:tc>
                <a:tc>
                  <a:txBody>
                    <a:bodyPr/>
                    <a:lstStyle/>
                    <a:p>
                      <a:r>
                        <a:rPr lang="en-US" dirty="0">
                          <a:solidFill>
                            <a:schemeClr val="accent6"/>
                          </a:solidFill>
                        </a:rPr>
                        <a:t>120</a:t>
                      </a:r>
                    </a:p>
                  </a:txBody>
                  <a:tcPr anchor="ctr"/>
                </a:tc>
                <a:extLst>
                  <a:ext uri="{0D108BD9-81ED-4DB2-BD59-A6C34878D82A}">
                    <a16:rowId xmlns:a16="http://schemas.microsoft.com/office/drawing/2014/main" val="3588576737"/>
                  </a:ext>
                </a:extLst>
              </a:tr>
              <a:tr h="643498">
                <a:tc>
                  <a:txBody>
                    <a:bodyPr/>
                    <a:lstStyle/>
                    <a:p>
                      <a:r>
                        <a:rPr lang="en-US" dirty="0">
                          <a:solidFill>
                            <a:schemeClr val="accent6"/>
                          </a:solidFill>
                        </a:rPr>
                        <a:t>Engagement duration</a:t>
                      </a:r>
                    </a:p>
                  </a:txBody>
                  <a:tcPr anchor="ctr"/>
                </a:tc>
                <a:tc>
                  <a:txBody>
                    <a:bodyPr/>
                    <a:lstStyle/>
                    <a:p>
                      <a:r>
                        <a:rPr lang="en-US" dirty="0">
                          <a:solidFill>
                            <a:schemeClr val="accent6"/>
                          </a:solidFill>
                        </a:rPr>
                        <a:t>Minutes</a:t>
                      </a:r>
                    </a:p>
                  </a:txBody>
                  <a:tcPr anchor="ctr"/>
                </a:tc>
                <a:tc>
                  <a:txBody>
                    <a:bodyPr/>
                    <a:lstStyle/>
                    <a:p>
                      <a:r>
                        <a:rPr lang="en-US" dirty="0">
                          <a:solidFill>
                            <a:schemeClr val="accent6"/>
                          </a:solidFill>
                        </a:rPr>
                        <a:t>60</a:t>
                      </a:r>
                    </a:p>
                  </a:txBody>
                  <a:tcPr anchor="ctr"/>
                </a:tc>
                <a:tc>
                  <a:txBody>
                    <a:bodyPr/>
                    <a:lstStyle/>
                    <a:p>
                      <a:r>
                        <a:rPr lang="en-US" dirty="0">
                          <a:solidFill>
                            <a:schemeClr val="accent6"/>
                          </a:solidFill>
                        </a:rPr>
                        <a:t>75</a:t>
                      </a:r>
                    </a:p>
                  </a:txBody>
                  <a:tcPr anchor="ctr"/>
                </a:tc>
                <a:extLst>
                  <a:ext uri="{0D108BD9-81ED-4DB2-BD59-A6C34878D82A}">
                    <a16:rowId xmlns:a16="http://schemas.microsoft.com/office/drawing/2014/main" val="1626410507"/>
                  </a:ext>
                </a:extLst>
              </a:tr>
              <a:tr h="606129">
                <a:tc>
                  <a:txBody>
                    <a:bodyPr/>
                    <a:lstStyle/>
                    <a:p>
                      <a:r>
                        <a:rPr lang="en-US" dirty="0">
                          <a:solidFill>
                            <a:schemeClr val="accent6"/>
                          </a:solidFill>
                        </a:rPr>
                        <a:t>Q&amp;A interaction</a:t>
                      </a:r>
                    </a:p>
                  </a:txBody>
                  <a:tcPr anchor="ctr"/>
                </a:tc>
                <a:tc>
                  <a:txBody>
                    <a:bodyPr/>
                    <a:lstStyle/>
                    <a:p>
                      <a:r>
                        <a:rPr lang="en-US" dirty="0">
                          <a:solidFill>
                            <a:schemeClr val="accent6"/>
                          </a:solidFill>
                        </a:rPr>
                        <a:t># of questions</a:t>
                      </a:r>
                    </a:p>
                  </a:txBody>
                  <a:tcPr anchor="ctr"/>
                </a:tc>
                <a:tc>
                  <a:txBody>
                    <a:bodyPr/>
                    <a:lstStyle/>
                    <a:p>
                      <a:r>
                        <a:rPr lang="en-US" dirty="0">
                          <a:solidFill>
                            <a:schemeClr val="accent6"/>
                          </a:solidFill>
                        </a:rPr>
                        <a:t>10</a:t>
                      </a:r>
                    </a:p>
                  </a:txBody>
                  <a:tcPr anchor="ctr"/>
                </a:tc>
                <a:tc>
                  <a:txBody>
                    <a:bodyPr/>
                    <a:lstStyle/>
                    <a:p>
                      <a:r>
                        <a:rPr lang="en-US" dirty="0">
                          <a:solidFill>
                            <a:schemeClr val="accent6"/>
                          </a:solidFill>
                        </a:rPr>
                        <a:t>15</a:t>
                      </a:r>
                    </a:p>
                  </a:txBody>
                  <a:tcPr anchor="ctr"/>
                </a:tc>
                <a:extLst>
                  <a:ext uri="{0D108BD9-81ED-4DB2-BD59-A6C34878D82A}">
                    <a16:rowId xmlns:a16="http://schemas.microsoft.com/office/drawing/2014/main" val="1888116840"/>
                  </a:ext>
                </a:extLst>
              </a:tr>
              <a:tr h="606129">
                <a:tc>
                  <a:txBody>
                    <a:bodyPr/>
                    <a:lstStyle/>
                    <a:p>
                      <a:r>
                        <a:rPr lang="en-US" dirty="0">
                          <a:solidFill>
                            <a:schemeClr val="accent6"/>
                          </a:solidFill>
                        </a:rPr>
                        <a:t>Positive feedback</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90</a:t>
                      </a:r>
                    </a:p>
                  </a:txBody>
                  <a:tcPr anchor="ctr"/>
                </a:tc>
                <a:tc>
                  <a:txBody>
                    <a:bodyPr/>
                    <a:lstStyle/>
                    <a:p>
                      <a:r>
                        <a:rPr lang="en-US" dirty="0">
                          <a:solidFill>
                            <a:schemeClr val="accent6"/>
                          </a:solidFill>
                        </a:rPr>
                        <a:t>95</a:t>
                      </a:r>
                    </a:p>
                  </a:txBody>
                  <a:tcPr anchor="ctr"/>
                </a:tc>
                <a:extLst>
                  <a:ext uri="{0D108BD9-81ED-4DB2-BD59-A6C34878D82A}">
                    <a16:rowId xmlns:a16="http://schemas.microsoft.com/office/drawing/2014/main" val="4023592559"/>
                  </a:ext>
                </a:extLst>
              </a:tr>
              <a:tr h="811265">
                <a:tc>
                  <a:txBody>
                    <a:bodyPr/>
                    <a:lstStyle/>
                    <a:p>
                      <a:r>
                        <a:rPr lang="en-US" dirty="0">
                          <a:solidFill>
                            <a:schemeClr val="accent6"/>
                          </a:solidFill>
                        </a:rPr>
                        <a:t>Rate of information retention</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80</a:t>
                      </a:r>
                    </a:p>
                  </a:txBody>
                  <a:tcPr anchor="ctr"/>
                </a:tc>
                <a:tc>
                  <a:txBody>
                    <a:bodyPr/>
                    <a:lstStyle/>
                    <a:p>
                      <a:r>
                        <a:rPr lang="en-US" dirty="0">
                          <a:solidFill>
                            <a:schemeClr val="accent6"/>
                          </a:solidFill>
                        </a:rPr>
                        <a:t>85</a:t>
                      </a: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7940842" y="2303028"/>
            <a:ext cx="3485184" cy="3961593"/>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Speaking engagement metrics</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3999503228"/>
              </p:ext>
            </p:extLst>
          </p:nvPr>
        </p:nvGraphicFramePr>
        <p:xfrm>
          <a:off x="914400" y="2316163"/>
          <a:ext cx="10510836" cy="3948462"/>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gridCol w="1175342">
                  <a:extLst>
                    <a:ext uri="{9D8B030D-6E8A-4147-A177-3AD203B41FA5}">
                      <a16:colId xmlns:a16="http://schemas.microsoft.com/office/drawing/2014/main" val="4233386372"/>
                    </a:ext>
                  </a:extLst>
                </a:gridCol>
                <a:gridCol w="1175342">
                  <a:extLst>
                    <a:ext uri="{9D8B030D-6E8A-4147-A177-3AD203B41FA5}">
                      <a16:colId xmlns:a16="http://schemas.microsoft.com/office/drawing/2014/main" val="1626524931"/>
                    </a:ext>
                  </a:extLst>
                </a:gridCol>
              </a:tblGrid>
              <a:tr h="658077">
                <a:tc>
                  <a:txBody>
                    <a:bodyPr/>
                    <a:lstStyle/>
                    <a:p>
                      <a:r>
                        <a:rPr lang="en-US" dirty="0"/>
                        <a:t>Impact factor</a:t>
                      </a:r>
                    </a:p>
                  </a:txBody>
                  <a:tcPr anchor="ctr"/>
                </a:tc>
                <a:tc>
                  <a:txBody>
                    <a:bodyPr/>
                    <a:lstStyle/>
                    <a:p>
                      <a:r>
                        <a:rPr lang="en-US" dirty="0"/>
                        <a:t>Measurement</a:t>
                      </a:r>
                    </a:p>
                  </a:txBody>
                  <a:tcPr anchor="ctr"/>
                </a:tc>
                <a:tc>
                  <a:txBody>
                    <a:bodyPr/>
                    <a:lstStyle/>
                    <a:p>
                      <a:r>
                        <a:rPr lang="en-US" dirty="0"/>
                        <a:t>Target</a:t>
                      </a:r>
                    </a:p>
                  </a:txBody>
                  <a:tcPr anchor="ctr"/>
                </a:tc>
                <a:tc>
                  <a:txBody>
                    <a:bodyPr/>
                    <a:lstStyle/>
                    <a:p>
                      <a:r>
                        <a:rPr lang="en-US" dirty="0"/>
                        <a:t>Achieved</a:t>
                      </a:r>
                    </a:p>
                  </a:txBody>
                  <a:tcPr anchor="ctr"/>
                </a:tc>
                <a:extLst>
                  <a:ext uri="{0D108BD9-81ED-4DB2-BD59-A6C34878D82A}">
                    <a16:rowId xmlns:a16="http://schemas.microsoft.com/office/drawing/2014/main" val="2865033212"/>
                  </a:ext>
                </a:extLst>
              </a:tr>
              <a:tr h="658077">
                <a:tc>
                  <a:txBody>
                    <a:bodyPr/>
                    <a:lstStyle/>
                    <a:p>
                      <a:r>
                        <a:rPr lang="en-US" dirty="0"/>
                        <a:t>Audience interaction</a:t>
                      </a:r>
                    </a:p>
                  </a:txBody>
                  <a:tcPr anchor="ctr"/>
                </a:tc>
                <a:tc>
                  <a:txBody>
                    <a:bodyPr/>
                    <a:lstStyle/>
                    <a:p>
                      <a:r>
                        <a:rPr lang="en-US" dirty="0"/>
                        <a:t>Percentage (%)</a:t>
                      </a:r>
                    </a:p>
                  </a:txBody>
                  <a:tcPr anchor="ctr"/>
                </a:tc>
                <a:tc>
                  <a:txBody>
                    <a:bodyPr/>
                    <a:lstStyle/>
                    <a:p>
                      <a:r>
                        <a:rPr lang="en-US" dirty="0"/>
                        <a:t>85</a:t>
                      </a:r>
                    </a:p>
                  </a:txBody>
                  <a:tcPr anchor="ctr"/>
                </a:tc>
                <a:tc>
                  <a:txBody>
                    <a:bodyPr/>
                    <a:lstStyle/>
                    <a:p>
                      <a:r>
                        <a:rPr lang="en-US" dirty="0"/>
                        <a:t>88</a:t>
                      </a:r>
                    </a:p>
                  </a:txBody>
                  <a:tcPr anchor="ctr"/>
                </a:tc>
                <a:extLst>
                  <a:ext uri="{0D108BD9-81ED-4DB2-BD59-A6C34878D82A}">
                    <a16:rowId xmlns:a16="http://schemas.microsoft.com/office/drawing/2014/main" val="773796761"/>
                  </a:ext>
                </a:extLst>
              </a:tr>
              <a:tr h="658077">
                <a:tc>
                  <a:txBody>
                    <a:bodyPr/>
                    <a:lstStyle/>
                    <a:p>
                      <a:r>
                        <a:rPr lang="en-US" dirty="0"/>
                        <a:t>Knowledge retention</a:t>
                      </a:r>
                    </a:p>
                  </a:txBody>
                  <a:tcPr anchor="ctr"/>
                </a:tc>
                <a:tc>
                  <a:txBody>
                    <a:bodyPr/>
                    <a:lstStyle/>
                    <a:p>
                      <a:r>
                        <a:rPr lang="en-US" dirty="0"/>
                        <a:t>Percentage (%)</a:t>
                      </a:r>
                    </a:p>
                  </a:txBody>
                  <a:tcPr anchor="ctr"/>
                </a:tc>
                <a:tc>
                  <a:txBody>
                    <a:bodyPr/>
                    <a:lstStyle/>
                    <a:p>
                      <a:r>
                        <a:rPr lang="en-US" dirty="0"/>
                        <a:t>75</a:t>
                      </a:r>
                    </a:p>
                  </a:txBody>
                  <a:tcPr anchor="ctr"/>
                </a:tc>
                <a:tc>
                  <a:txBody>
                    <a:bodyPr/>
                    <a:lstStyle/>
                    <a:p>
                      <a:r>
                        <a:rPr lang="en-US" dirty="0"/>
                        <a:t>80</a:t>
                      </a:r>
                    </a:p>
                  </a:txBody>
                  <a:tcPr anchor="ctr"/>
                </a:tc>
                <a:extLst>
                  <a:ext uri="{0D108BD9-81ED-4DB2-BD59-A6C34878D82A}">
                    <a16:rowId xmlns:a16="http://schemas.microsoft.com/office/drawing/2014/main" val="1789202252"/>
                  </a:ext>
                </a:extLst>
              </a:tr>
              <a:tr h="658077">
                <a:tc>
                  <a:txBody>
                    <a:bodyPr/>
                    <a:lstStyle/>
                    <a:p>
                      <a:r>
                        <a:rPr lang="en-US" dirty="0"/>
                        <a:t>Post-presentation surveys</a:t>
                      </a:r>
                    </a:p>
                  </a:txBody>
                  <a:tcPr anchor="ctr"/>
                </a:tc>
                <a:tc>
                  <a:txBody>
                    <a:bodyPr/>
                    <a:lstStyle/>
                    <a:p>
                      <a:r>
                        <a:rPr lang="en-US" dirty="0"/>
                        <a:t>Average rating</a:t>
                      </a:r>
                    </a:p>
                  </a:txBody>
                  <a:tcPr anchor="ctr"/>
                </a:tc>
                <a:tc>
                  <a:txBody>
                    <a:bodyPr/>
                    <a:lstStyle/>
                    <a:p>
                      <a:r>
                        <a:rPr lang="en-US" dirty="0"/>
                        <a:t>4.2</a:t>
                      </a:r>
                    </a:p>
                  </a:txBody>
                  <a:tcPr anchor="ctr"/>
                </a:tc>
                <a:tc>
                  <a:txBody>
                    <a:bodyPr/>
                    <a:lstStyle/>
                    <a:p>
                      <a:r>
                        <a:rPr lang="en-US" dirty="0"/>
                        <a:t>4.5</a:t>
                      </a:r>
                    </a:p>
                  </a:txBody>
                  <a:tcPr anchor="ctr"/>
                </a:tc>
                <a:extLst>
                  <a:ext uri="{0D108BD9-81ED-4DB2-BD59-A6C34878D82A}">
                    <a16:rowId xmlns:a16="http://schemas.microsoft.com/office/drawing/2014/main" val="2325356481"/>
                  </a:ext>
                </a:extLst>
              </a:tr>
              <a:tr h="658077">
                <a:tc>
                  <a:txBody>
                    <a:bodyPr/>
                    <a:lstStyle/>
                    <a:p>
                      <a:r>
                        <a:rPr lang="en-US" dirty="0"/>
                        <a:t>Referral rate</a:t>
                      </a:r>
                    </a:p>
                  </a:txBody>
                  <a:tcPr anchor="ctr"/>
                </a:tc>
                <a:tc>
                  <a:txBody>
                    <a:bodyPr/>
                    <a:lstStyle/>
                    <a:p>
                      <a:r>
                        <a:rPr lang="en-US" dirty="0"/>
                        <a:t>Percentage (%)</a:t>
                      </a:r>
                    </a:p>
                  </a:txBody>
                  <a:tcPr anchor="ctr"/>
                </a:tc>
                <a:tc>
                  <a:txBody>
                    <a:bodyPr/>
                    <a:lstStyle/>
                    <a:p>
                      <a:r>
                        <a:rPr lang="en-US" dirty="0"/>
                        <a:t>10</a:t>
                      </a:r>
                    </a:p>
                  </a:txBody>
                  <a:tcPr anchor="ctr"/>
                </a:tc>
                <a:tc>
                  <a:txBody>
                    <a:bodyPr/>
                    <a:lstStyle/>
                    <a:p>
                      <a:r>
                        <a:rPr lang="en-US" dirty="0"/>
                        <a:t>12</a:t>
                      </a:r>
                    </a:p>
                  </a:txBody>
                  <a:tcPr anchor="ctr"/>
                </a:tc>
                <a:extLst>
                  <a:ext uri="{0D108BD9-81ED-4DB2-BD59-A6C34878D82A}">
                    <a16:rowId xmlns:a16="http://schemas.microsoft.com/office/drawing/2014/main" val="3322085491"/>
                  </a:ext>
                </a:extLst>
              </a:tr>
              <a:tr h="658077">
                <a:tc>
                  <a:txBody>
                    <a:bodyPr/>
                    <a:lstStyle/>
                    <a:p>
                      <a:r>
                        <a:rPr lang="en-US" dirty="0"/>
                        <a:t>Collaboration opportunities</a:t>
                      </a:r>
                    </a:p>
                  </a:txBody>
                  <a:tcPr anchor="ctr"/>
                </a:tc>
                <a:tc>
                  <a:txBody>
                    <a:bodyPr/>
                    <a:lstStyle/>
                    <a:p>
                      <a:r>
                        <a:rPr lang="en-US" dirty="0"/>
                        <a:t># of opportunities</a:t>
                      </a:r>
                    </a:p>
                  </a:txBody>
                  <a:tcPr anchor="ctr"/>
                </a:tc>
                <a:tc>
                  <a:txBody>
                    <a:bodyPr/>
                    <a:lstStyle/>
                    <a:p>
                      <a:r>
                        <a:rPr lang="en-US" dirty="0"/>
                        <a:t>8</a:t>
                      </a:r>
                    </a:p>
                  </a:txBody>
                  <a:tcPr anchor="ctr"/>
                </a:tc>
                <a:tc>
                  <a:txBody>
                    <a:bodyPr/>
                    <a:lstStyle/>
                    <a:p>
                      <a:r>
                        <a:rPr lang="en-US" dirty="0"/>
                        <a:t>10</a:t>
                      </a:r>
                    </a:p>
                  </a:txBody>
                  <a:tcPr anchor="ctr"/>
                </a:tc>
                <a:extLst>
                  <a:ext uri="{0D108BD9-81ED-4DB2-BD59-A6C34878D82A}">
                    <a16:rowId xmlns:a16="http://schemas.microsoft.com/office/drawing/2014/main" val="2682318458"/>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Building confidence</a:t>
            </a:r>
          </a:p>
          <a:p>
            <a:r>
              <a:rPr lang="en-US" dirty="0"/>
              <a:t>Engaging the audience</a:t>
            </a:r>
          </a:p>
          <a:p>
            <a:r>
              <a:rPr lang="en-US" dirty="0"/>
              <a:t>Visual aids</a:t>
            </a:r>
          </a:p>
          <a:p>
            <a:r>
              <a:rPr lang="en-US" dirty="0"/>
              <a:t>Final tips &amp; takeaways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57665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The power of communication</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44587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Overcoming nervousness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Confidence-building strategies</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17277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Engaging the audience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86736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Selecting </a:t>
            </a:r>
            <a:br>
              <a:rPr lang="en-US" dirty="0"/>
            </a:br>
            <a:r>
              <a:rPr lang="en-US" dirty="0"/>
              <a:t>visual aids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Enhancing your presentation</a:t>
            </a:r>
          </a:p>
        </p:txBody>
      </p:sp>
    </p:spTree>
    <p:extLst>
      <p:ext uri="{BB962C8B-B14F-4D97-AF65-F5344CB8AC3E}">
        <p14:creationId xmlns:p14="http://schemas.microsoft.com/office/powerpoint/2010/main" val="238610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Effective delivery techniques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Tree>
    <p:extLst>
      <p:ext uri="{BB962C8B-B14F-4D97-AF65-F5344CB8AC3E}">
        <p14:creationId xmlns:p14="http://schemas.microsoft.com/office/powerpoint/2010/main" val="2484629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Navigating Q&amp;A </a:t>
            </a:r>
            <a:br>
              <a:rPr lang="en-US" dirty="0"/>
            </a:br>
            <a:r>
              <a:rPr lang="en-US" dirty="0"/>
              <a:t>sessions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a:t>Maintaining composure during the Q&amp;A session is essential for projecting confidence and authority. Consider the following tips for staying composed:</a:t>
            </a:r>
          </a:p>
          <a:p>
            <a:r>
              <a:rPr lang="en-US" dirty="0"/>
              <a:t>Stay calm</a:t>
            </a:r>
          </a:p>
          <a:p>
            <a:r>
              <a:rPr lang="en-US" dirty="0"/>
              <a:t>Actively listen</a:t>
            </a:r>
          </a:p>
          <a:p>
            <a:r>
              <a:rPr lang="en-US" dirty="0"/>
              <a:t>Pause and reflect</a:t>
            </a:r>
          </a:p>
          <a:p>
            <a:r>
              <a:rPr lang="en-US" dirty="0"/>
              <a:t>Maintain eye contact</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r>
              <a:rPr lang="en-US" dirty="0"/>
              <a:t>Know your material in advance</a:t>
            </a:r>
          </a:p>
          <a:p>
            <a:r>
              <a:rPr lang="en-US" dirty="0"/>
              <a:t>Anticipate common questions</a:t>
            </a:r>
          </a:p>
          <a:p>
            <a:r>
              <a:rPr lang="en-US" dirty="0"/>
              <a:t>Rehearse your responses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342572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291595"/>
            <a:ext cx="6583680" cy="1531357"/>
          </a:xfrm>
        </p:spPr>
        <p:txBody>
          <a:bodyPr/>
          <a:lstStyle/>
          <a:p>
            <a:r>
              <a:rPr lang="en-US" b="0" dirty="0" err="1"/>
              <a:t>Nội</a:t>
            </a:r>
            <a:r>
              <a:rPr lang="en-US" b="0" dirty="0"/>
              <a:t> dung</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65974" y="2080661"/>
            <a:ext cx="8361984" cy="3207344"/>
          </a:xfrm>
        </p:spPr>
        <p:txBody>
          <a:bodyPr>
            <a:normAutofit fontScale="92500" lnSpcReduction="20000"/>
          </a:bodyPr>
          <a:lstStyle/>
          <a:p>
            <a:r>
              <a:rPr lang="en-US" dirty="0"/>
              <a:t>GIỚI THIỆU</a:t>
            </a:r>
          </a:p>
          <a:p>
            <a:r>
              <a:rPr lang="en-US" dirty="0"/>
              <a:t>XÁC MINH VÀ XÁC THỰC CÁC MÔ HÌNH PHÂN TÍCH</a:t>
            </a:r>
          </a:p>
          <a:p>
            <a:r>
              <a:rPr lang="en-US" dirty="0"/>
              <a:t>PHÁT TRIỂN CÁC MÔ HÌNH PHÂN TÍCH THÀNH CÁC MÔ HÌNH THIẾT KẾ</a:t>
            </a:r>
          </a:p>
          <a:p>
            <a:r>
              <a:rPr lang="vi-VN" dirty="0"/>
              <a:t>GÓI VÀ SƠ ĐỒ GÓI</a:t>
            </a:r>
            <a:endParaRPr lang="en-US" dirty="0"/>
          </a:p>
          <a:p>
            <a:r>
              <a:rPr lang="vi-VN" dirty="0"/>
              <a:t>CHIẾN LƯỢC THIẾT KẾ</a:t>
            </a:r>
            <a:endParaRPr lang="en-US" dirty="0"/>
          </a:p>
          <a:p>
            <a:r>
              <a:rPr lang="vi-VN" dirty="0"/>
              <a:t>LỰA CHỌN CHIẾN LƯỢC </a:t>
            </a:r>
            <a:r>
              <a:rPr lang="en-US" dirty="0"/>
              <a:t>MUA SẮM</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Speaking impact</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Your ability to communicate effectively will leave a lasting impact on your audience</a:t>
            </a:r>
          </a:p>
          <a:p>
            <a:endParaRPr lang="en-US" dirty="0"/>
          </a:p>
          <a:p>
            <a:r>
              <a:rPr lang="en-US" dirty="0"/>
              <a:t>Effectively communicating involves not only delivering a message but also resonating with the experiences, values, and emotions of those listening </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122829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Dynamic delivery</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nvPr>
        </p:nvGraphicFramePr>
        <p:xfrm>
          <a:off x="5087938" y="2332038"/>
          <a:ext cx="6345236" cy="3879279"/>
        </p:xfrm>
        <a:graphic>
          <a:graphicData uri="http://schemas.openxmlformats.org/drawingml/2006/table">
            <a:tbl>
              <a:tblPr firstRow="1" bandRow="1">
                <a:tableStyleId>{3B4B98B0-60AC-42C2-AFA5-B58CD77FA1E5}</a:tableStyleId>
              </a:tblPr>
              <a:tblGrid>
                <a:gridCol w="2227408">
                  <a:extLst>
                    <a:ext uri="{9D8B030D-6E8A-4147-A177-3AD203B41FA5}">
                      <a16:colId xmlns:a16="http://schemas.microsoft.com/office/drawing/2014/main" val="180956085"/>
                    </a:ext>
                  </a:extLst>
                </a:gridCol>
                <a:gridCol w="2227408">
                  <a:extLst>
                    <a:ext uri="{9D8B030D-6E8A-4147-A177-3AD203B41FA5}">
                      <a16:colId xmlns:a16="http://schemas.microsoft.com/office/drawing/2014/main" val="1180706872"/>
                    </a:ext>
                  </a:extLst>
                </a:gridCol>
                <a:gridCol w="945210">
                  <a:extLst>
                    <a:ext uri="{9D8B030D-6E8A-4147-A177-3AD203B41FA5}">
                      <a16:colId xmlns:a16="http://schemas.microsoft.com/office/drawing/2014/main" val="2050154702"/>
                    </a:ext>
                  </a:extLst>
                </a:gridCol>
                <a:gridCol w="945210">
                  <a:extLst>
                    <a:ext uri="{9D8B030D-6E8A-4147-A177-3AD203B41FA5}">
                      <a16:colId xmlns:a16="http://schemas.microsoft.com/office/drawing/2014/main" val="1872764148"/>
                    </a:ext>
                  </a:extLst>
                </a:gridCol>
              </a:tblGrid>
              <a:tr h="606129">
                <a:tc>
                  <a:txBody>
                    <a:bodyPr/>
                    <a:lstStyle/>
                    <a:p>
                      <a:r>
                        <a:rPr lang="en-US" dirty="0">
                          <a:solidFill>
                            <a:schemeClr val="accent6"/>
                          </a:solidFill>
                        </a:rPr>
                        <a:t>Metric</a:t>
                      </a:r>
                    </a:p>
                  </a:txBody>
                  <a:tcPr anchor="ctr"/>
                </a:tc>
                <a:tc>
                  <a:txBody>
                    <a:bodyPr/>
                    <a:lstStyle/>
                    <a:p>
                      <a:r>
                        <a:rPr lang="en-US" dirty="0">
                          <a:solidFill>
                            <a:schemeClr val="accent6"/>
                          </a:solidFill>
                        </a:rPr>
                        <a:t>Measurement</a:t>
                      </a:r>
                    </a:p>
                  </a:txBody>
                  <a:tcPr anchor="ctr"/>
                </a:tc>
                <a:tc>
                  <a:txBody>
                    <a:bodyPr/>
                    <a:lstStyle/>
                    <a:p>
                      <a:r>
                        <a:rPr lang="en-US" dirty="0">
                          <a:solidFill>
                            <a:schemeClr val="accent6"/>
                          </a:solidFill>
                        </a:rPr>
                        <a:t>Target</a:t>
                      </a:r>
                    </a:p>
                  </a:txBody>
                  <a:tcPr anchor="ctr"/>
                </a:tc>
                <a:tc>
                  <a:txBody>
                    <a:bodyPr/>
                    <a:lstStyle/>
                    <a:p>
                      <a:r>
                        <a:rPr lang="en-US" dirty="0">
                          <a:solidFill>
                            <a:schemeClr val="accent6"/>
                          </a:solidFill>
                        </a:rPr>
                        <a:t>Actual</a:t>
                      </a:r>
                    </a:p>
                  </a:txBody>
                  <a:tcPr anchor="ctr"/>
                </a:tc>
                <a:extLst>
                  <a:ext uri="{0D108BD9-81ED-4DB2-BD59-A6C34878D82A}">
                    <a16:rowId xmlns:a16="http://schemas.microsoft.com/office/drawing/2014/main" val="3059142786"/>
                  </a:ext>
                </a:extLst>
              </a:tr>
              <a:tr h="606129">
                <a:tc>
                  <a:txBody>
                    <a:bodyPr/>
                    <a:lstStyle/>
                    <a:p>
                      <a:r>
                        <a:rPr lang="en-US" dirty="0">
                          <a:solidFill>
                            <a:schemeClr val="accent6"/>
                          </a:solidFill>
                        </a:rPr>
                        <a:t>Audience attendance</a:t>
                      </a:r>
                    </a:p>
                  </a:txBody>
                  <a:tcPr anchor="ctr"/>
                </a:tc>
                <a:tc>
                  <a:txBody>
                    <a:bodyPr/>
                    <a:lstStyle/>
                    <a:p>
                      <a:r>
                        <a:rPr lang="en-US" dirty="0">
                          <a:solidFill>
                            <a:schemeClr val="accent6"/>
                          </a:solidFill>
                        </a:rPr>
                        <a:t># of attendees</a:t>
                      </a:r>
                    </a:p>
                  </a:txBody>
                  <a:tcPr anchor="ctr"/>
                </a:tc>
                <a:tc>
                  <a:txBody>
                    <a:bodyPr/>
                    <a:lstStyle/>
                    <a:p>
                      <a:r>
                        <a:rPr lang="en-US" dirty="0">
                          <a:solidFill>
                            <a:schemeClr val="accent6"/>
                          </a:solidFill>
                        </a:rPr>
                        <a:t>150</a:t>
                      </a:r>
                    </a:p>
                  </a:txBody>
                  <a:tcPr anchor="ctr"/>
                </a:tc>
                <a:tc>
                  <a:txBody>
                    <a:bodyPr/>
                    <a:lstStyle/>
                    <a:p>
                      <a:r>
                        <a:rPr lang="en-US" dirty="0">
                          <a:solidFill>
                            <a:schemeClr val="accent6"/>
                          </a:solidFill>
                        </a:rPr>
                        <a:t>120</a:t>
                      </a:r>
                    </a:p>
                  </a:txBody>
                  <a:tcPr anchor="ctr"/>
                </a:tc>
                <a:extLst>
                  <a:ext uri="{0D108BD9-81ED-4DB2-BD59-A6C34878D82A}">
                    <a16:rowId xmlns:a16="http://schemas.microsoft.com/office/drawing/2014/main" val="3588576737"/>
                  </a:ext>
                </a:extLst>
              </a:tr>
              <a:tr h="643498">
                <a:tc>
                  <a:txBody>
                    <a:bodyPr/>
                    <a:lstStyle/>
                    <a:p>
                      <a:r>
                        <a:rPr lang="en-US" dirty="0">
                          <a:solidFill>
                            <a:schemeClr val="accent6"/>
                          </a:solidFill>
                        </a:rPr>
                        <a:t>Engagement duration</a:t>
                      </a:r>
                    </a:p>
                  </a:txBody>
                  <a:tcPr anchor="ctr"/>
                </a:tc>
                <a:tc>
                  <a:txBody>
                    <a:bodyPr/>
                    <a:lstStyle/>
                    <a:p>
                      <a:r>
                        <a:rPr lang="en-US" dirty="0">
                          <a:solidFill>
                            <a:schemeClr val="accent6"/>
                          </a:solidFill>
                        </a:rPr>
                        <a:t>Minutes</a:t>
                      </a:r>
                    </a:p>
                  </a:txBody>
                  <a:tcPr anchor="ctr"/>
                </a:tc>
                <a:tc>
                  <a:txBody>
                    <a:bodyPr/>
                    <a:lstStyle/>
                    <a:p>
                      <a:r>
                        <a:rPr lang="en-US" dirty="0">
                          <a:solidFill>
                            <a:schemeClr val="accent6"/>
                          </a:solidFill>
                        </a:rPr>
                        <a:t>60</a:t>
                      </a:r>
                    </a:p>
                  </a:txBody>
                  <a:tcPr anchor="ctr"/>
                </a:tc>
                <a:tc>
                  <a:txBody>
                    <a:bodyPr/>
                    <a:lstStyle/>
                    <a:p>
                      <a:r>
                        <a:rPr lang="en-US" dirty="0">
                          <a:solidFill>
                            <a:schemeClr val="accent6"/>
                          </a:solidFill>
                        </a:rPr>
                        <a:t>75</a:t>
                      </a:r>
                    </a:p>
                  </a:txBody>
                  <a:tcPr anchor="ctr"/>
                </a:tc>
                <a:extLst>
                  <a:ext uri="{0D108BD9-81ED-4DB2-BD59-A6C34878D82A}">
                    <a16:rowId xmlns:a16="http://schemas.microsoft.com/office/drawing/2014/main" val="1626410507"/>
                  </a:ext>
                </a:extLst>
              </a:tr>
              <a:tr h="606129">
                <a:tc>
                  <a:txBody>
                    <a:bodyPr/>
                    <a:lstStyle/>
                    <a:p>
                      <a:r>
                        <a:rPr lang="en-US" dirty="0">
                          <a:solidFill>
                            <a:schemeClr val="accent6"/>
                          </a:solidFill>
                        </a:rPr>
                        <a:t>Q&amp;A interaction</a:t>
                      </a:r>
                    </a:p>
                  </a:txBody>
                  <a:tcPr anchor="ctr"/>
                </a:tc>
                <a:tc>
                  <a:txBody>
                    <a:bodyPr/>
                    <a:lstStyle/>
                    <a:p>
                      <a:r>
                        <a:rPr lang="en-US" dirty="0">
                          <a:solidFill>
                            <a:schemeClr val="accent6"/>
                          </a:solidFill>
                        </a:rPr>
                        <a:t># of questions</a:t>
                      </a:r>
                    </a:p>
                  </a:txBody>
                  <a:tcPr anchor="ctr"/>
                </a:tc>
                <a:tc>
                  <a:txBody>
                    <a:bodyPr/>
                    <a:lstStyle/>
                    <a:p>
                      <a:r>
                        <a:rPr lang="en-US" dirty="0">
                          <a:solidFill>
                            <a:schemeClr val="accent6"/>
                          </a:solidFill>
                        </a:rPr>
                        <a:t>10</a:t>
                      </a:r>
                    </a:p>
                  </a:txBody>
                  <a:tcPr anchor="ctr"/>
                </a:tc>
                <a:tc>
                  <a:txBody>
                    <a:bodyPr/>
                    <a:lstStyle/>
                    <a:p>
                      <a:r>
                        <a:rPr lang="en-US" dirty="0">
                          <a:solidFill>
                            <a:schemeClr val="accent6"/>
                          </a:solidFill>
                        </a:rPr>
                        <a:t>15</a:t>
                      </a:r>
                    </a:p>
                  </a:txBody>
                  <a:tcPr anchor="ctr"/>
                </a:tc>
                <a:extLst>
                  <a:ext uri="{0D108BD9-81ED-4DB2-BD59-A6C34878D82A}">
                    <a16:rowId xmlns:a16="http://schemas.microsoft.com/office/drawing/2014/main" val="1888116840"/>
                  </a:ext>
                </a:extLst>
              </a:tr>
              <a:tr h="606129">
                <a:tc>
                  <a:txBody>
                    <a:bodyPr/>
                    <a:lstStyle/>
                    <a:p>
                      <a:r>
                        <a:rPr lang="en-US" dirty="0">
                          <a:solidFill>
                            <a:schemeClr val="accent6"/>
                          </a:solidFill>
                        </a:rPr>
                        <a:t>Positive feedback</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90</a:t>
                      </a:r>
                    </a:p>
                  </a:txBody>
                  <a:tcPr anchor="ctr"/>
                </a:tc>
                <a:tc>
                  <a:txBody>
                    <a:bodyPr/>
                    <a:lstStyle/>
                    <a:p>
                      <a:r>
                        <a:rPr lang="en-US" dirty="0">
                          <a:solidFill>
                            <a:schemeClr val="accent6"/>
                          </a:solidFill>
                        </a:rPr>
                        <a:t>95</a:t>
                      </a:r>
                    </a:p>
                  </a:txBody>
                  <a:tcPr anchor="ctr"/>
                </a:tc>
                <a:extLst>
                  <a:ext uri="{0D108BD9-81ED-4DB2-BD59-A6C34878D82A}">
                    <a16:rowId xmlns:a16="http://schemas.microsoft.com/office/drawing/2014/main" val="4023592559"/>
                  </a:ext>
                </a:extLst>
              </a:tr>
              <a:tr h="811265">
                <a:tc>
                  <a:txBody>
                    <a:bodyPr/>
                    <a:lstStyle/>
                    <a:p>
                      <a:r>
                        <a:rPr lang="en-US" dirty="0">
                          <a:solidFill>
                            <a:schemeClr val="accent6"/>
                          </a:solidFill>
                        </a:rPr>
                        <a:t>Rate of information retention</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80</a:t>
                      </a:r>
                    </a:p>
                  </a:txBody>
                  <a:tcPr anchor="ctr"/>
                </a:tc>
                <a:tc>
                  <a:txBody>
                    <a:bodyPr/>
                    <a:lstStyle/>
                    <a:p>
                      <a:r>
                        <a:rPr lang="en-US" dirty="0">
                          <a:solidFill>
                            <a:schemeClr val="accent6"/>
                          </a:solidFill>
                        </a:rPr>
                        <a:t>85</a:t>
                      </a: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370118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7940842" y="2303028"/>
            <a:ext cx="3485184" cy="3961593"/>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2235864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Speaking engagement metrics</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nvPr>
        </p:nvGraphicFramePr>
        <p:xfrm>
          <a:off x="914400" y="2316163"/>
          <a:ext cx="10510836" cy="3948462"/>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gridCol w="1175342">
                  <a:extLst>
                    <a:ext uri="{9D8B030D-6E8A-4147-A177-3AD203B41FA5}">
                      <a16:colId xmlns:a16="http://schemas.microsoft.com/office/drawing/2014/main" val="4233386372"/>
                    </a:ext>
                  </a:extLst>
                </a:gridCol>
                <a:gridCol w="1175342">
                  <a:extLst>
                    <a:ext uri="{9D8B030D-6E8A-4147-A177-3AD203B41FA5}">
                      <a16:colId xmlns:a16="http://schemas.microsoft.com/office/drawing/2014/main" val="1626524931"/>
                    </a:ext>
                  </a:extLst>
                </a:gridCol>
              </a:tblGrid>
              <a:tr h="658077">
                <a:tc>
                  <a:txBody>
                    <a:bodyPr/>
                    <a:lstStyle/>
                    <a:p>
                      <a:r>
                        <a:rPr lang="en-US" dirty="0"/>
                        <a:t>Impact factor</a:t>
                      </a:r>
                    </a:p>
                  </a:txBody>
                  <a:tcPr anchor="ctr"/>
                </a:tc>
                <a:tc>
                  <a:txBody>
                    <a:bodyPr/>
                    <a:lstStyle/>
                    <a:p>
                      <a:r>
                        <a:rPr lang="en-US" dirty="0"/>
                        <a:t>Measurement</a:t>
                      </a:r>
                    </a:p>
                  </a:txBody>
                  <a:tcPr anchor="ctr"/>
                </a:tc>
                <a:tc>
                  <a:txBody>
                    <a:bodyPr/>
                    <a:lstStyle/>
                    <a:p>
                      <a:r>
                        <a:rPr lang="en-US" dirty="0"/>
                        <a:t>Target</a:t>
                      </a:r>
                    </a:p>
                  </a:txBody>
                  <a:tcPr anchor="ctr"/>
                </a:tc>
                <a:tc>
                  <a:txBody>
                    <a:bodyPr/>
                    <a:lstStyle/>
                    <a:p>
                      <a:r>
                        <a:rPr lang="en-US" dirty="0"/>
                        <a:t>Achieved</a:t>
                      </a:r>
                    </a:p>
                  </a:txBody>
                  <a:tcPr anchor="ctr"/>
                </a:tc>
                <a:extLst>
                  <a:ext uri="{0D108BD9-81ED-4DB2-BD59-A6C34878D82A}">
                    <a16:rowId xmlns:a16="http://schemas.microsoft.com/office/drawing/2014/main" val="2865033212"/>
                  </a:ext>
                </a:extLst>
              </a:tr>
              <a:tr h="658077">
                <a:tc>
                  <a:txBody>
                    <a:bodyPr/>
                    <a:lstStyle/>
                    <a:p>
                      <a:r>
                        <a:rPr lang="en-US" dirty="0"/>
                        <a:t>Audience interaction</a:t>
                      </a:r>
                    </a:p>
                  </a:txBody>
                  <a:tcPr anchor="ctr"/>
                </a:tc>
                <a:tc>
                  <a:txBody>
                    <a:bodyPr/>
                    <a:lstStyle/>
                    <a:p>
                      <a:r>
                        <a:rPr lang="en-US" dirty="0"/>
                        <a:t>Percentage (%)</a:t>
                      </a:r>
                    </a:p>
                  </a:txBody>
                  <a:tcPr anchor="ctr"/>
                </a:tc>
                <a:tc>
                  <a:txBody>
                    <a:bodyPr/>
                    <a:lstStyle/>
                    <a:p>
                      <a:r>
                        <a:rPr lang="en-US" dirty="0"/>
                        <a:t>85</a:t>
                      </a:r>
                    </a:p>
                  </a:txBody>
                  <a:tcPr anchor="ctr"/>
                </a:tc>
                <a:tc>
                  <a:txBody>
                    <a:bodyPr/>
                    <a:lstStyle/>
                    <a:p>
                      <a:r>
                        <a:rPr lang="en-US" dirty="0"/>
                        <a:t>88</a:t>
                      </a:r>
                    </a:p>
                  </a:txBody>
                  <a:tcPr anchor="ctr"/>
                </a:tc>
                <a:extLst>
                  <a:ext uri="{0D108BD9-81ED-4DB2-BD59-A6C34878D82A}">
                    <a16:rowId xmlns:a16="http://schemas.microsoft.com/office/drawing/2014/main" val="773796761"/>
                  </a:ext>
                </a:extLst>
              </a:tr>
              <a:tr h="658077">
                <a:tc>
                  <a:txBody>
                    <a:bodyPr/>
                    <a:lstStyle/>
                    <a:p>
                      <a:r>
                        <a:rPr lang="en-US" dirty="0"/>
                        <a:t>Knowledge retention</a:t>
                      </a:r>
                    </a:p>
                  </a:txBody>
                  <a:tcPr anchor="ctr"/>
                </a:tc>
                <a:tc>
                  <a:txBody>
                    <a:bodyPr/>
                    <a:lstStyle/>
                    <a:p>
                      <a:r>
                        <a:rPr lang="en-US" dirty="0"/>
                        <a:t>Percentage (%)</a:t>
                      </a:r>
                    </a:p>
                  </a:txBody>
                  <a:tcPr anchor="ctr"/>
                </a:tc>
                <a:tc>
                  <a:txBody>
                    <a:bodyPr/>
                    <a:lstStyle/>
                    <a:p>
                      <a:r>
                        <a:rPr lang="en-US" dirty="0"/>
                        <a:t>75</a:t>
                      </a:r>
                    </a:p>
                  </a:txBody>
                  <a:tcPr anchor="ctr"/>
                </a:tc>
                <a:tc>
                  <a:txBody>
                    <a:bodyPr/>
                    <a:lstStyle/>
                    <a:p>
                      <a:r>
                        <a:rPr lang="en-US" dirty="0"/>
                        <a:t>80</a:t>
                      </a:r>
                    </a:p>
                  </a:txBody>
                  <a:tcPr anchor="ctr"/>
                </a:tc>
                <a:extLst>
                  <a:ext uri="{0D108BD9-81ED-4DB2-BD59-A6C34878D82A}">
                    <a16:rowId xmlns:a16="http://schemas.microsoft.com/office/drawing/2014/main" val="1789202252"/>
                  </a:ext>
                </a:extLst>
              </a:tr>
              <a:tr h="658077">
                <a:tc>
                  <a:txBody>
                    <a:bodyPr/>
                    <a:lstStyle/>
                    <a:p>
                      <a:r>
                        <a:rPr lang="en-US" dirty="0"/>
                        <a:t>Post-presentation surveys</a:t>
                      </a:r>
                    </a:p>
                  </a:txBody>
                  <a:tcPr anchor="ctr"/>
                </a:tc>
                <a:tc>
                  <a:txBody>
                    <a:bodyPr/>
                    <a:lstStyle/>
                    <a:p>
                      <a:r>
                        <a:rPr lang="en-US" dirty="0"/>
                        <a:t>Average rating</a:t>
                      </a:r>
                    </a:p>
                  </a:txBody>
                  <a:tcPr anchor="ctr"/>
                </a:tc>
                <a:tc>
                  <a:txBody>
                    <a:bodyPr/>
                    <a:lstStyle/>
                    <a:p>
                      <a:r>
                        <a:rPr lang="en-US" dirty="0"/>
                        <a:t>4.2</a:t>
                      </a:r>
                    </a:p>
                  </a:txBody>
                  <a:tcPr anchor="ctr"/>
                </a:tc>
                <a:tc>
                  <a:txBody>
                    <a:bodyPr/>
                    <a:lstStyle/>
                    <a:p>
                      <a:r>
                        <a:rPr lang="en-US" dirty="0"/>
                        <a:t>4.5</a:t>
                      </a:r>
                    </a:p>
                  </a:txBody>
                  <a:tcPr anchor="ctr"/>
                </a:tc>
                <a:extLst>
                  <a:ext uri="{0D108BD9-81ED-4DB2-BD59-A6C34878D82A}">
                    <a16:rowId xmlns:a16="http://schemas.microsoft.com/office/drawing/2014/main" val="2325356481"/>
                  </a:ext>
                </a:extLst>
              </a:tr>
              <a:tr h="658077">
                <a:tc>
                  <a:txBody>
                    <a:bodyPr/>
                    <a:lstStyle/>
                    <a:p>
                      <a:r>
                        <a:rPr lang="en-US" dirty="0"/>
                        <a:t>Referral rate</a:t>
                      </a:r>
                    </a:p>
                  </a:txBody>
                  <a:tcPr anchor="ctr"/>
                </a:tc>
                <a:tc>
                  <a:txBody>
                    <a:bodyPr/>
                    <a:lstStyle/>
                    <a:p>
                      <a:r>
                        <a:rPr lang="en-US" dirty="0"/>
                        <a:t>Percentage (%)</a:t>
                      </a:r>
                    </a:p>
                  </a:txBody>
                  <a:tcPr anchor="ctr"/>
                </a:tc>
                <a:tc>
                  <a:txBody>
                    <a:bodyPr/>
                    <a:lstStyle/>
                    <a:p>
                      <a:r>
                        <a:rPr lang="en-US" dirty="0"/>
                        <a:t>10</a:t>
                      </a:r>
                    </a:p>
                  </a:txBody>
                  <a:tcPr anchor="ctr"/>
                </a:tc>
                <a:tc>
                  <a:txBody>
                    <a:bodyPr/>
                    <a:lstStyle/>
                    <a:p>
                      <a:r>
                        <a:rPr lang="en-US" dirty="0"/>
                        <a:t>12</a:t>
                      </a:r>
                    </a:p>
                  </a:txBody>
                  <a:tcPr anchor="ctr"/>
                </a:tc>
                <a:extLst>
                  <a:ext uri="{0D108BD9-81ED-4DB2-BD59-A6C34878D82A}">
                    <a16:rowId xmlns:a16="http://schemas.microsoft.com/office/drawing/2014/main" val="3322085491"/>
                  </a:ext>
                </a:extLst>
              </a:tr>
              <a:tr h="658077">
                <a:tc>
                  <a:txBody>
                    <a:bodyPr/>
                    <a:lstStyle/>
                    <a:p>
                      <a:r>
                        <a:rPr lang="en-US" dirty="0"/>
                        <a:t>Collaboration opportunities</a:t>
                      </a:r>
                    </a:p>
                  </a:txBody>
                  <a:tcPr anchor="ctr"/>
                </a:tc>
                <a:tc>
                  <a:txBody>
                    <a:bodyPr/>
                    <a:lstStyle/>
                    <a:p>
                      <a:r>
                        <a:rPr lang="en-US" dirty="0"/>
                        <a:t># of opportunities</a:t>
                      </a:r>
                    </a:p>
                  </a:txBody>
                  <a:tcPr anchor="ctr"/>
                </a:tc>
                <a:tc>
                  <a:txBody>
                    <a:bodyPr/>
                    <a:lstStyle/>
                    <a:p>
                      <a:r>
                        <a:rPr lang="en-US" dirty="0"/>
                        <a:t>8</a:t>
                      </a:r>
                    </a:p>
                  </a:txBody>
                  <a:tcPr anchor="ctr"/>
                </a:tc>
                <a:tc>
                  <a:txBody>
                    <a:bodyPr/>
                    <a:lstStyle/>
                    <a:p>
                      <a:r>
                        <a:rPr lang="en-US" dirty="0"/>
                        <a:t>10</a:t>
                      </a:r>
                    </a:p>
                  </a:txBody>
                  <a:tcPr anchor="ctr"/>
                </a:tc>
                <a:extLst>
                  <a:ext uri="{0D108BD9-81ED-4DB2-BD59-A6C34878D82A}">
                    <a16:rowId xmlns:a16="http://schemas.microsoft.com/office/drawing/2014/main" val="2682318458"/>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2926258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Brita Tamm</a:t>
            </a:r>
          </a:p>
          <a:p>
            <a:r>
              <a:rPr lang="en-US" dirty="0"/>
              <a:t>502-555-0152</a:t>
            </a:r>
          </a:p>
          <a:p>
            <a:r>
              <a:rPr lang="en-US" dirty="0"/>
              <a:t>brita@firstupconsultants.com </a:t>
            </a:r>
          </a:p>
          <a:p>
            <a:r>
              <a:rPr lang="en-US" dirty="0"/>
              <a:t>www.firstupconsultants.com</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28337" y="-959682"/>
            <a:ext cx="8767537" cy="4739104"/>
          </a:xfrm>
        </p:spPr>
        <p:txBody>
          <a:bodyPr/>
          <a:lstStyle/>
          <a:p>
            <a:r>
              <a:rPr lang="en-US" sz="2000" cap="none" dirty="0">
                <a:latin typeface="Times New Roman" panose="02020603050405020304" pitchFamily="18" charset="0"/>
              </a:rPr>
              <a:t>1. </a:t>
            </a:r>
            <a:r>
              <a:rPr lang="en-US" sz="2000" cap="none" dirty="0" err="1">
                <a:latin typeface="Times New Roman" panose="02020603050405020304" pitchFamily="18" charset="0"/>
              </a:rPr>
              <a:t>Giới</a:t>
            </a:r>
            <a:r>
              <a:rPr lang="en-US" sz="2000" cap="none" dirty="0">
                <a:latin typeface="Times New Roman" panose="02020603050405020304" pitchFamily="18" charset="0"/>
              </a:rPr>
              <a:t> </a:t>
            </a:r>
            <a:r>
              <a:rPr lang="en-US" sz="2000" cap="none" dirty="0" err="1">
                <a:latin typeface="Times New Roman" panose="02020603050405020304" pitchFamily="18" charset="0"/>
              </a:rPr>
              <a:t>thiệu</a:t>
            </a:r>
            <a:br>
              <a:rPr lang="en-US" sz="2000" cap="none" dirty="0">
                <a:latin typeface="Times New Roman" panose="02020603050405020304" pitchFamily="18" charset="0"/>
              </a:rPr>
            </a:br>
            <a:br>
              <a:rPr lang="en-US" sz="2000" b="0" cap="none" dirty="0">
                <a:latin typeface="Times New Roman" panose="02020603050405020304" pitchFamily="18" charset="0"/>
              </a:rPr>
            </a:br>
            <a:r>
              <a:rPr lang="en-US" sz="2000" b="0" cap="none" dirty="0" err="1">
                <a:latin typeface="Times New Roman" panose="02020603050405020304" pitchFamily="18" charset="0"/>
              </a:rPr>
              <a:t>Mục</a:t>
            </a:r>
            <a:r>
              <a:rPr lang="en-US" sz="2000" b="0" cap="none" dirty="0">
                <a:latin typeface="Times New Roman" panose="02020603050405020304" pitchFamily="18" charset="0"/>
              </a:rPr>
              <a:t> </a:t>
            </a:r>
            <a:r>
              <a:rPr lang="en-US" sz="2000" b="0" cap="none" dirty="0" err="1">
                <a:latin typeface="Times New Roman" panose="02020603050405020304" pitchFamily="18" charset="0"/>
              </a:rPr>
              <a:t>đích</a:t>
            </a:r>
            <a:r>
              <a:rPr lang="en-US" sz="2000" b="0" cap="none" dirty="0">
                <a:latin typeface="Times New Roman" panose="02020603050405020304" pitchFamily="18" charset="0"/>
              </a:rPr>
              <a:t> của </a:t>
            </a:r>
            <a:r>
              <a:rPr lang="en-US" sz="2000" b="0" cap="none" dirty="0" err="1">
                <a:latin typeface="Times New Roman" panose="02020603050405020304" pitchFamily="18" charset="0"/>
              </a:rPr>
              <a:t>phân</a:t>
            </a:r>
            <a:r>
              <a:rPr lang="en-US" sz="2000" b="0" cap="none" dirty="0">
                <a:latin typeface="Times New Roman" panose="02020603050405020304" pitchFamily="18" charset="0"/>
              </a:rPr>
              <a:t> </a:t>
            </a:r>
            <a:r>
              <a:rPr lang="en-US" sz="2000" b="0" cap="none" dirty="0" err="1">
                <a:latin typeface="Times New Roman" panose="02020603050405020304" pitchFamily="18" charset="0"/>
              </a:rPr>
              <a:t>tích</a:t>
            </a:r>
            <a:r>
              <a:rPr lang="en-US" sz="2000" b="0" cap="none" dirty="0">
                <a:latin typeface="Times New Roman" panose="02020603050405020304" pitchFamily="18" charset="0"/>
              </a:rPr>
              <a:t> là </a:t>
            </a:r>
            <a:r>
              <a:rPr lang="en-US" sz="2000" b="0" cap="none" dirty="0" err="1">
                <a:latin typeface="Times New Roman" panose="02020603050405020304" pitchFamily="18" charset="0"/>
              </a:rPr>
              <a:t>xác</a:t>
            </a:r>
            <a:r>
              <a:rPr lang="en-US" sz="2000" b="0" cap="none" dirty="0">
                <a:latin typeface="Times New Roman" panose="02020603050405020304" pitchFamily="18" charset="0"/>
              </a:rPr>
              <a:t> </a:t>
            </a:r>
            <a:r>
              <a:rPr lang="en-US" sz="2000" b="0" cap="none" dirty="0" err="1">
                <a:latin typeface="Times New Roman" panose="02020603050405020304" pitchFamily="18" charset="0"/>
              </a:rPr>
              <a:t>định</a:t>
            </a:r>
            <a:r>
              <a:rPr lang="en-US" sz="2000" b="0" cap="none" dirty="0">
                <a:latin typeface="Times New Roman" panose="02020603050405020304" pitchFamily="18" charset="0"/>
              </a:rPr>
              <a:t> </a:t>
            </a:r>
            <a:r>
              <a:rPr lang="en-US" sz="2000" b="0" cap="none" dirty="0" err="1">
                <a:latin typeface="Times New Roman" panose="02020603050405020304" pitchFamily="18" charset="0"/>
              </a:rPr>
              <a:t>nhu</a:t>
            </a:r>
            <a:r>
              <a:rPr lang="en-US" sz="2000" b="0" cap="none" dirty="0">
                <a:latin typeface="Times New Roman" panose="02020603050405020304" pitchFamily="18" charset="0"/>
              </a:rPr>
              <a:t> </a:t>
            </a:r>
            <a:r>
              <a:rPr lang="en-US" sz="2000" b="0" cap="none" dirty="0" err="1">
                <a:latin typeface="Times New Roman" panose="02020603050405020304" pitchFamily="18" charset="0"/>
              </a:rPr>
              <a:t>cầu</a:t>
            </a:r>
            <a:r>
              <a:rPr lang="en-US" sz="2000" b="0" cap="none" dirty="0">
                <a:latin typeface="Times New Roman" panose="02020603050405020304" pitchFamily="18" charset="0"/>
              </a:rPr>
              <a:t> của </a:t>
            </a:r>
            <a:r>
              <a:rPr lang="en-US" sz="2000" b="0" cap="none" dirty="0" err="1">
                <a:latin typeface="Times New Roman" panose="02020603050405020304" pitchFamily="18" charset="0"/>
              </a:rPr>
              <a:t>doanh</a:t>
            </a:r>
            <a:r>
              <a:rPr lang="en-US" sz="2000" b="0" cap="none" dirty="0">
                <a:latin typeface="Times New Roman" panose="02020603050405020304" pitchFamily="18" charset="0"/>
              </a:rPr>
              <a:t> </a:t>
            </a:r>
            <a:r>
              <a:rPr lang="en-US" sz="2000" b="0" cap="none" dirty="0" err="1">
                <a:latin typeface="Times New Roman" panose="02020603050405020304" pitchFamily="18" charset="0"/>
              </a:rPr>
              <a:t>nghiệp</a:t>
            </a:r>
            <a:r>
              <a:rPr lang="en-US" sz="2000" b="0" cap="none" dirty="0">
                <a:latin typeface="Times New Roman" panose="02020603050405020304" pitchFamily="18" charset="0"/>
              </a:rPr>
              <a:t>. </a:t>
            </a:r>
            <a:r>
              <a:rPr lang="en-US" sz="2000" b="0" cap="none" dirty="0" err="1">
                <a:latin typeface="Times New Roman" panose="02020603050405020304" pitchFamily="18" charset="0"/>
              </a:rPr>
              <a:t>Mục</a:t>
            </a:r>
            <a:r>
              <a:rPr lang="en-US" sz="2000" b="0" cap="none" dirty="0">
                <a:latin typeface="Times New Roman" panose="02020603050405020304" pitchFamily="18" charset="0"/>
              </a:rPr>
              <a:t> </a:t>
            </a:r>
            <a:r>
              <a:rPr lang="en-US" sz="2000" b="0" cap="none" dirty="0" err="1">
                <a:latin typeface="Times New Roman" panose="02020603050405020304" pitchFamily="18" charset="0"/>
              </a:rPr>
              <a:t>đích</a:t>
            </a:r>
            <a:r>
              <a:rPr lang="en-US" sz="2000" b="0" cap="none" dirty="0">
                <a:latin typeface="Times New Roman" panose="02020603050405020304" pitchFamily="18" charset="0"/>
              </a:rPr>
              <a:t> của </a:t>
            </a:r>
            <a:r>
              <a:rPr lang="en-US" sz="2000" b="0" cap="none" dirty="0" err="1">
                <a:latin typeface="Times New Roman" panose="02020603050405020304" pitchFamily="18" charset="0"/>
              </a:rPr>
              <a:t>thiết</a:t>
            </a:r>
            <a:r>
              <a:rPr lang="en-US" sz="2000" b="0" cap="none" dirty="0">
                <a:latin typeface="Times New Roman" panose="02020603050405020304" pitchFamily="18" charset="0"/>
              </a:rPr>
              <a:t> </a:t>
            </a:r>
            <a:r>
              <a:rPr lang="en-US" sz="2000" b="0" cap="none" dirty="0" err="1">
                <a:latin typeface="Times New Roman" panose="02020603050405020304" pitchFamily="18" charset="0"/>
              </a:rPr>
              <a:t>kế</a:t>
            </a:r>
            <a:r>
              <a:rPr lang="en-US" sz="2000" b="0" cap="none" dirty="0">
                <a:latin typeface="Times New Roman" panose="02020603050405020304" pitchFamily="18" charset="0"/>
              </a:rPr>
              <a:t> là </a:t>
            </a:r>
            <a:r>
              <a:rPr lang="en-US" sz="2000" b="0" cap="none" dirty="0" err="1">
                <a:latin typeface="Times New Roman" panose="02020603050405020304" pitchFamily="18" charset="0"/>
              </a:rPr>
              <a:t>quyết</a:t>
            </a:r>
            <a:r>
              <a:rPr lang="en-US" sz="2000" b="0" cap="none" dirty="0">
                <a:latin typeface="Times New Roman" panose="02020603050405020304" pitchFamily="18" charset="0"/>
              </a:rPr>
              <a:t> </a:t>
            </a:r>
            <a:r>
              <a:rPr lang="en-US" sz="2000" b="0" cap="none" dirty="0" err="1">
                <a:latin typeface="Times New Roman" panose="02020603050405020304" pitchFamily="18" charset="0"/>
              </a:rPr>
              <a:t>định</a:t>
            </a:r>
            <a:r>
              <a:rPr lang="en-US" sz="2000" b="0" cap="none" dirty="0">
                <a:latin typeface="Times New Roman" panose="02020603050405020304" pitchFamily="18" charset="0"/>
              </a:rPr>
              <a:t> </a:t>
            </a:r>
            <a:r>
              <a:rPr lang="en-US" sz="2000" b="0" cap="none" dirty="0" err="1">
                <a:latin typeface="Times New Roman" panose="02020603050405020304" pitchFamily="18" charset="0"/>
              </a:rPr>
              <a:t>cách</a:t>
            </a:r>
            <a:r>
              <a:rPr lang="en-US" sz="2000" b="0" cap="none" dirty="0">
                <a:latin typeface="Times New Roman" panose="02020603050405020304" pitchFamily="18" charset="0"/>
              </a:rPr>
              <a:t> </a:t>
            </a:r>
            <a:r>
              <a:rPr lang="en-US" sz="2000" b="0" cap="none" dirty="0" err="1">
                <a:latin typeface="Times New Roman" panose="02020603050405020304" pitchFamily="18" charset="0"/>
              </a:rPr>
              <a:t>xây</a:t>
            </a:r>
            <a:r>
              <a:rPr lang="en-US" sz="2000" b="0" cap="none" dirty="0">
                <a:latin typeface="Times New Roman" panose="02020603050405020304" pitchFamily="18" charset="0"/>
              </a:rPr>
              <a:t> </a:t>
            </a:r>
            <a:r>
              <a:rPr lang="en-US" sz="2000" b="0" cap="none" dirty="0" err="1">
                <a:latin typeface="Times New Roman" panose="02020603050405020304" pitchFamily="18" charset="0"/>
              </a:rPr>
              <a:t>dựng</a:t>
            </a:r>
            <a:r>
              <a:rPr lang="en-US" sz="2000" b="0" cap="none" dirty="0">
                <a:latin typeface="Times New Roman" panose="02020603050405020304" pitchFamily="18" charset="0"/>
              </a:rPr>
              <a:t> </a:t>
            </a:r>
            <a:r>
              <a:rPr lang="en-US" sz="2000" b="0" cap="none" dirty="0" err="1">
                <a:latin typeface="Times New Roman" panose="02020603050405020304" pitchFamily="18" charset="0"/>
              </a:rPr>
              <a:t>hệ</a:t>
            </a:r>
            <a:r>
              <a:rPr lang="en-US" sz="2000" b="0" cap="none" dirty="0">
                <a:latin typeface="Times New Roman" panose="02020603050405020304" pitchFamily="18" charset="0"/>
              </a:rPr>
              <a:t> </a:t>
            </a:r>
            <a:r>
              <a:rPr lang="en-US" sz="2000" b="0" cap="none" dirty="0" err="1">
                <a:latin typeface="Times New Roman" panose="02020603050405020304" pitchFamily="18" charset="0"/>
              </a:rPr>
              <a:t>thống</a:t>
            </a:r>
            <a:r>
              <a:rPr lang="en-US" sz="2000" b="0" cap="none" dirty="0">
                <a:latin typeface="Times New Roman" panose="02020603050405020304" pitchFamily="18" charset="0"/>
              </a:rPr>
              <a:t>. </a:t>
            </a:r>
            <a:r>
              <a:rPr lang="en-US" sz="2000" b="0" cap="none" dirty="0" err="1">
                <a:latin typeface="Times New Roman" panose="02020603050405020304" pitchFamily="18" charset="0"/>
              </a:rPr>
              <a:t>Hoạt</a:t>
            </a:r>
            <a:r>
              <a:rPr lang="en-US" sz="2000" b="0" cap="none" dirty="0">
                <a:latin typeface="Times New Roman" panose="02020603050405020304" pitchFamily="18" charset="0"/>
              </a:rPr>
              <a:t> </a:t>
            </a:r>
            <a:r>
              <a:rPr lang="en-US" sz="2000" b="0" cap="none" dirty="0" err="1">
                <a:latin typeface="Times New Roman" panose="02020603050405020304" pitchFamily="18" charset="0"/>
              </a:rPr>
              <a:t>động</a:t>
            </a:r>
            <a:r>
              <a:rPr lang="en-US" sz="2000" b="0" cap="none" dirty="0">
                <a:latin typeface="Times New Roman" panose="02020603050405020304" pitchFamily="18" charset="0"/>
              </a:rPr>
              <a:t> </a:t>
            </a:r>
            <a:r>
              <a:rPr lang="en-US" sz="2000" b="0" cap="none" dirty="0" err="1">
                <a:latin typeface="Times New Roman" panose="02020603050405020304" pitchFamily="18" charset="0"/>
              </a:rPr>
              <a:t>chính</a:t>
            </a:r>
            <a:r>
              <a:rPr lang="en-US" sz="2000" b="0" cap="none" dirty="0">
                <a:latin typeface="Times New Roman" panose="02020603050405020304" pitchFamily="18" charset="0"/>
              </a:rPr>
              <a:t> </a:t>
            </a:r>
            <a:r>
              <a:rPr lang="en-US" sz="2000" b="0" cap="none" dirty="0" err="1">
                <a:latin typeface="Times New Roman" panose="02020603050405020304" pitchFamily="18" charset="0"/>
              </a:rPr>
              <a:t>diễn</a:t>
            </a:r>
            <a:r>
              <a:rPr lang="en-US" sz="2000" b="0" cap="none" dirty="0">
                <a:latin typeface="Times New Roman" panose="02020603050405020304" pitchFamily="18" charset="0"/>
              </a:rPr>
              <a:t> </a:t>
            </a:r>
            <a:r>
              <a:rPr lang="en-US" sz="2000" b="0" cap="none" dirty="0" err="1">
                <a:latin typeface="Times New Roman" panose="02020603050405020304" pitchFamily="18" charset="0"/>
              </a:rPr>
              <a:t>ra</a:t>
            </a:r>
            <a:r>
              <a:rPr lang="en-US" sz="2000" b="0" cap="none" dirty="0">
                <a:latin typeface="Times New Roman" panose="02020603050405020304" pitchFamily="18" charset="0"/>
              </a:rPr>
              <a:t> </a:t>
            </a:r>
            <a:r>
              <a:rPr lang="en-US" sz="2000" b="0" cap="none" dirty="0" err="1">
                <a:latin typeface="Times New Roman" panose="02020603050405020304" pitchFamily="18" charset="0"/>
              </a:rPr>
              <a:t>trong</a:t>
            </a:r>
            <a:r>
              <a:rPr lang="en-US" sz="2000" b="0" cap="none" dirty="0">
                <a:latin typeface="Times New Roman" panose="02020603050405020304" pitchFamily="18" charset="0"/>
              </a:rPr>
              <a:t> </a:t>
            </a:r>
            <a:r>
              <a:rPr lang="en-US" sz="2000" b="0" cap="none" dirty="0" err="1">
                <a:latin typeface="Times New Roman" panose="02020603050405020304" pitchFamily="18" charset="0"/>
              </a:rPr>
              <a:t>quá</a:t>
            </a:r>
            <a:r>
              <a:rPr lang="en-US" sz="2000" b="0" cap="none" dirty="0">
                <a:latin typeface="Times New Roman" panose="02020603050405020304" pitchFamily="18" charset="0"/>
              </a:rPr>
              <a:t> </a:t>
            </a:r>
            <a:r>
              <a:rPr lang="en-US" sz="2000" b="0" cap="none" dirty="0" err="1">
                <a:latin typeface="Times New Roman" panose="02020603050405020304" pitchFamily="18" charset="0"/>
              </a:rPr>
              <a:t>trình</a:t>
            </a:r>
            <a:r>
              <a:rPr lang="en-US" sz="2000" b="0" cap="none" dirty="0">
                <a:latin typeface="Times New Roman" panose="02020603050405020304" pitchFamily="18" charset="0"/>
              </a:rPr>
              <a:t> </a:t>
            </a:r>
            <a:r>
              <a:rPr lang="en-US" sz="2000" b="0" cap="none" dirty="0" err="1">
                <a:latin typeface="Times New Roman" panose="02020603050405020304" pitchFamily="18" charset="0"/>
              </a:rPr>
              <a:t>thiết</a:t>
            </a:r>
            <a:r>
              <a:rPr lang="en-US" sz="2000" b="0" cap="none" dirty="0">
                <a:latin typeface="Times New Roman" panose="02020603050405020304" pitchFamily="18" charset="0"/>
              </a:rPr>
              <a:t> </a:t>
            </a:r>
            <a:r>
              <a:rPr lang="en-US" sz="2000" b="0" cap="none" dirty="0" err="1">
                <a:latin typeface="Times New Roman" panose="02020603050405020304" pitchFamily="18" charset="0"/>
              </a:rPr>
              <a:t>kế</a:t>
            </a:r>
            <a:r>
              <a:rPr lang="en-US" sz="2000" b="0" cap="none" dirty="0">
                <a:latin typeface="Times New Roman" panose="02020603050405020304" pitchFamily="18" charset="0"/>
              </a:rPr>
              <a:t> là </a:t>
            </a:r>
            <a:r>
              <a:rPr lang="en-US" sz="2000" b="0" cap="none" dirty="0" err="1">
                <a:latin typeface="Times New Roman" panose="02020603050405020304" pitchFamily="18" charset="0"/>
              </a:rPr>
              <a:t>phát</a:t>
            </a:r>
            <a:r>
              <a:rPr lang="en-US" sz="2000" b="0" cap="none" dirty="0">
                <a:latin typeface="Times New Roman" panose="02020603050405020304" pitchFamily="18" charset="0"/>
              </a:rPr>
              <a:t> </a:t>
            </a:r>
            <a:r>
              <a:rPr lang="en-US" sz="2000" b="0" cap="none" dirty="0" err="1">
                <a:latin typeface="Times New Roman" panose="02020603050405020304" pitchFamily="18" charset="0"/>
              </a:rPr>
              <a:t>triển</a:t>
            </a:r>
            <a:r>
              <a:rPr lang="en-US" sz="2000" b="0" cap="none" dirty="0">
                <a:latin typeface="Times New Roman" panose="02020603050405020304" pitchFamily="18" charset="0"/>
              </a:rPr>
              <a:t> </a:t>
            </a:r>
            <a:r>
              <a:rPr lang="en-US" sz="2000" b="0" cap="none" dirty="0" err="1">
                <a:latin typeface="Times New Roman" panose="02020603050405020304" pitchFamily="18" charset="0"/>
              </a:rPr>
              <a:t>tập</a:t>
            </a:r>
            <a:r>
              <a:rPr lang="en-US" sz="2000" b="0" cap="none" dirty="0">
                <a:latin typeface="Times New Roman" panose="02020603050405020304" pitchFamily="18" charset="0"/>
              </a:rPr>
              <a:t> </a:t>
            </a:r>
            <a:r>
              <a:rPr lang="en-US" sz="2000" b="0" cap="none" dirty="0" err="1">
                <a:latin typeface="Times New Roman" panose="02020603050405020304" pitchFamily="18" charset="0"/>
              </a:rPr>
              <a:t>hợp</a:t>
            </a:r>
            <a:r>
              <a:rPr lang="en-US" sz="2000" b="0" cap="none" dirty="0">
                <a:latin typeface="Times New Roman" panose="02020603050405020304" pitchFamily="18" charset="0"/>
              </a:rPr>
              <a:t> </a:t>
            </a:r>
            <a:r>
              <a:rPr lang="en-US" sz="2000" b="0" cap="none" dirty="0" err="1">
                <a:latin typeface="Times New Roman" panose="02020603050405020304" pitchFamily="18" charset="0"/>
              </a:rPr>
              <a:t>các</a:t>
            </a:r>
            <a:r>
              <a:rPr lang="en-US" sz="2000" b="0" cap="none" dirty="0">
                <a:latin typeface="Times New Roman" panose="02020603050405020304" pitchFamily="18" charset="0"/>
              </a:rPr>
              <a:t> </a:t>
            </a:r>
            <a:r>
              <a:rPr lang="en-US" sz="2000" b="0" cap="none" dirty="0" err="1">
                <a:latin typeface="Times New Roman" panose="02020603050405020304" pitchFamily="18" charset="0"/>
              </a:rPr>
              <a:t>biểu</a:t>
            </a:r>
            <a:r>
              <a:rPr lang="en-US" sz="2000" b="0" cap="none" dirty="0">
                <a:latin typeface="Times New Roman" panose="02020603050405020304" pitchFamily="18" charset="0"/>
              </a:rPr>
              <a:t> </a:t>
            </a:r>
            <a:r>
              <a:rPr lang="en-US" sz="2000" b="0" cap="none" dirty="0" err="1">
                <a:latin typeface="Times New Roman" panose="02020603050405020304" pitchFamily="18" charset="0"/>
              </a:rPr>
              <a:t>diễn</a:t>
            </a:r>
            <a:r>
              <a:rPr lang="en-US" sz="2000" b="0" cap="none" dirty="0">
                <a:latin typeface="Times New Roman" panose="02020603050405020304" pitchFamily="18" charset="0"/>
              </a:rPr>
              <a:t> </a:t>
            </a:r>
            <a:r>
              <a:rPr lang="en-US" sz="2000" b="0" cap="none" dirty="0" err="1">
                <a:latin typeface="Times New Roman" panose="02020603050405020304" pitchFamily="18" charset="0"/>
              </a:rPr>
              <a:t>từ</a:t>
            </a:r>
            <a:r>
              <a:rPr lang="en-US" sz="2000" b="0" cap="none" dirty="0">
                <a:latin typeface="Times New Roman" panose="02020603050405020304" pitchFamily="18" charset="0"/>
              </a:rPr>
              <a:t> </a:t>
            </a:r>
            <a:r>
              <a:rPr lang="en-US" sz="2000" b="0" cap="none" dirty="0" err="1">
                <a:latin typeface="Times New Roman" panose="02020603050405020304" pitchFamily="18" charset="0"/>
              </a:rPr>
              <a:t>phân</a:t>
            </a:r>
            <a:r>
              <a:rPr lang="en-US" sz="2000" b="0" cap="none" dirty="0">
                <a:latin typeface="Times New Roman" panose="02020603050405020304" pitchFamily="18" charset="0"/>
              </a:rPr>
              <a:t> </a:t>
            </a:r>
            <a:r>
              <a:rPr lang="en-US" sz="2000" b="0" cap="none" dirty="0" err="1">
                <a:latin typeface="Times New Roman" panose="02020603050405020304" pitchFamily="18" charset="0"/>
              </a:rPr>
              <a:t>tích</a:t>
            </a:r>
            <a:r>
              <a:rPr lang="en-US" sz="2000" b="0" cap="none" dirty="0">
                <a:latin typeface="Times New Roman" panose="02020603050405020304" pitchFamily="18" charset="0"/>
              </a:rPr>
              <a:t> </a:t>
            </a:r>
            <a:r>
              <a:rPr lang="en-US" sz="2000" b="0" cap="none" dirty="0" err="1">
                <a:latin typeface="Times New Roman" panose="02020603050405020304" pitchFamily="18" charset="0"/>
              </a:rPr>
              <a:t>thành</a:t>
            </a:r>
            <a:r>
              <a:rPr lang="en-US" sz="2000" b="0" cap="none" dirty="0">
                <a:latin typeface="Times New Roman" panose="02020603050405020304" pitchFamily="18" charset="0"/>
              </a:rPr>
              <a:t> </a:t>
            </a:r>
            <a:r>
              <a:rPr lang="en-US" sz="2000" b="0" cap="none" dirty="0" err="1">
                <a:latin typeface="Times New Roman" panose="02020603050405020304" pitchFamily="18" charset="0"/>
              </a:rPr>
              <a:t>các</a:t>
            </a:r>
            <a:r>
              <a:rPr lang="en-US" sz="2000" b="0" cap="none" dirty="0">
                <a:latin typeface="Times New Roman" panose="02020603050405020304" pitchFamily="18" charset="0"/>
              </a:rPr>
              <a:t> </a:t>
            </a:r>
            <a:r>
              <a:rPr lang="en-US" sz="2000" b="0" cap="none" dirty="0" err="1">
                <a:latin typeface="Times New Roman" panose="02020603050405020304" pitchFamily="18" charset="0"/>
              </a:rPr>
              <a:t>biểu</a:t>
            </a:r>
            <a:r>
              <a:rPr lang="en-US" sz="2000" b="0" cap="none" dirty="0">
                <a:latin typeface="Times New Roman" panose="02020603050405020304" pitchFamily="18" charset="0"/>
              </a:rPr>
              <a:t> </a:t>
            </a:r>
            <a:r>
              <a:rPr lang="en-US" sz="2000" b="0" cap="none" dirty="0" err="1">
                <a:latin typeface="Times New Roman" panose="02020603050405020304" pitchFamily="18" charset="0"/>
              </a:rPr>
              <a:t>diễn</a:t>
            </a:r>
            <a:r>
              <a:rPr lang="en-US" sz="2000" b="0" cap="none" dirty="0">
                <a:latin typeface="Times New Roman" panose="02020603050405020304" pitchFamily="18" charset="0"/>
              </a:rPr>
              <a:t> </a:t>
            </a:r>
            <a:r>
              <a:rPr lang="en-US" sz="2000" b="0" cap="none" dirty="0" err="1">
                <a:latin typeface="Times New Roman" panose="02020603050405020304" pitchFamily="18" charset="0"/>
              </a:rPr>
              <a:t>thiết</a:t>
            </a:r>
            <a:r>
              <a:rPr lang="en-US" sz="2000" b="0" cap="none" dirty="0">
                <a:latin typeface="Times New Roman" panose="02020603050405020304" pitchFamily="18" charset="0"/>
              </a:rPr>
              <a:t> </a:t>
            </a:r>
            <a:r>
              <a:rPr lang="en-US" sz="2000" b="0" cap="none" dirty="0" err="1">
                <a:latin typeface="Times New Roman" panose="02020603050405020304" pitchFamily="18" charset="0"/>
              </a:rPr>
              <a:t>kế</a:t>
            </a:r>
            <a:r>
              <a:rPr lang="en-US" sz="2000" b="0" cap="none" dirty="0">
                <a:latin typeface="Times New Roman" panose="02020603050405020304" pitchFamily="18" charset="0"/>
              </a:rPr>
              <a:t>.</a:t>
            </a:r>
            <a:br>
              <a:rPr lang="en-US" sz="2000" b="0" dirty="0">
                <a:latin typeface="Times New Roman" panose="02020603050405020304" pitchFamily="18" charset="0"/>
              </a:rPr>
            </a:br>
            <a:endParaRPr lang="en-US" sz="2000" b="0" dirty="0"/>
          </a:p>
        </p:txBody>
      </p:sp>
      <p:sp>
        <p:nvSpPr>
          <p:cNvPr id="6" name="TextBox 5">
            <a:extLst>
              <a:ext uri="{FF2B5EF4-FFF2-40B4-BE49-F238E27FC236}">
                <a16:creationId xmlns:a16="http://schemas.microsoft.com/office/drawing/2014/main" id="{036DA41B-AC2B-EC68-B17E-6F99DEAB297F}"/>
              </a:ext>
            </a:extLst>
          </p:cNvPr>
          <p:cNvSpPr txBox="1"/>
          <p:nvPr/>
        </p:nvSpPr>
        <p:spPr>
          <a:xfrm>
            <a:off x="633663" y="2622819"/>
            <a:ext cx="7435516" cy="2767809"/>
          </a:xfrm>
          <a:prstGeom prst="rect">
            <a:avLst/>
          </a:prstGeom>
          <a:noFill/>
        </p:spPr>
        <p:txBody>
          <a:bodyPr wrap="square">
            <a:spAutoFit/>
          </a:bodyPr>
          <a:lstStyle/>
          <a:p>
            <a:pPr>
              <a:lnSpc>
                <a:spcPct val="107000"/>
              </a:lnSpc>
              <a:spcAft>
                <a:spcPts val="800"/>
              </a:spcAft>
            </a:pPr>
            <a:r>
              <a:rPr lang="en-US"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MỤC TIÊU</a:t>
            </a:r>
            <a:endParaRPr lang="en-US" sz="1800"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minh</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sang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đoạn</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Có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sơ</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gói</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(package diagrams).</a:t>
            </a:r>
            <a:endParaRPr lang="en-US" sz="1800"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Quen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với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tùy</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đóng</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gói</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thuê</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ngoài</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Có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ma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trận</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 thế.</a:t>
            </a:r>
            <a:endParaRPr lang="en-US" sz="1800"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36446" y="552203"/>
            <a:ext cx="5259554" cy="2233233"/>
          </a:xfrm>
        </p:spPr>
        <p:txBody>
          <a:bodyPr/>
          <a:lstStyle/>
          <a:p>
            <a:r>
              <a:rPr lang="en-US" dirty="0"/>
              <a:t>2. XÁC MINH VÀ XÁC THỰC CÁC MÔ HÌNH PHÂN TÍCH</a:t>
            </a:r>
          </a:p>
          <a:p>
            <a:r>
              <a:rPr lang="en-US" dirty="0" err="1"/>
              <a:t>Cân</a:t>
            </a:r>
            <a:r>
              <a:rPr lang="en-US" dirty="0"/>
              <a:t> </a:t>
            </a:r>
            <a:r>
              <a:rPr lang="en-US" dirty="0" err="1"/>
              <a:t>bằng</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Engaging the audience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Selecting </a:t>
            </a:r>
            <a:br>
              <a:rPr lang="en-US" dirty="0"/>
            </a:br>
            <a:r>
              <a:rPr lang="en-US" dirty="0"/>
              <a:t>visual aids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Enhancing your presentation</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Effective delivery techniques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Navigating Q&amp;A </a:t>
            </a:r>
            <a:br>
              <a:rPr lang="en-US" dirty="0"/>
            </a:br>
            <a:r>
              <a:rPr lang="en-US" dirty="0"/>
              <a:t>sessions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a:t>Maintaining composure during the Q&amp;A session is essential for projecting confidence and authority. Consider the following tips for staying composed:</a:t>
            </a:r>
          </a:p>
          <a:p>
            <a:r>
              <a:rPr lang="en-US" dirty="0"/>
              <a:t>Stay calm</a:t>
            </a:r>
          </a:p>
          <a:p>
            <a:r>
              <a:rPr lang="en-US" dirty="0"/>
              <a:t>Actively listen</a:t>
            </a:r>
          </a:p>
          <a:p>
            <a:r>
              <a:rPr lang="en-US" dirty="0"/>
              <a:t>Pause and reflect</a:t>
            </a:r>
          </a:p>
          <a:p>
            <a:r>
              <a:rPr lang="en-US" dirty="0"/>
              <a:t>Maintain eye contact</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r>
              <a:rPr lang="en-US" dirty="0"/>
              <a:t>Know your material in advance</a:t>
            </a:r>
          </a:p>
          <a:p>
            <a:r>
              <a:rPr lang="en-US" dirty="0"/>
              <a:t>Anticipate common questions</a:t>
            </a:r>
          </a:p>
          <a:p>
            <a:r>
              <a:rPr lang="en-US" dirty="0"/>
              <a:t>Rehearse your responses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Speaking impact</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Your ability to communicate effectively will leave a lasting impact on your audience</a:t>
            </a:r>
          </a:p>
          <a:p>
            <a:endParaRPr lang="en-US" dirty="0"/>
          </a:p>
          <a:p>
            <a:r>
              <a:rPr lang="en-US" dirty="0"/>
              <a:t>Effectively communicating involves not only delivering a message but also resonating with the experiences, values, and emotions of those listening </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{16CFE57A-3F60-4607-821D-BDE73902FE43}tf78438558_win32</Template>
  <TotalTime>41</TotalTime>
  <Words>1027</Words>
  <Application>Microsoft Office PowerPoint</Application>
  <PresentationFormat>Widescreen</PresentationFormat>
  <Paragraphs>244</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Sabon Next LT</vt:lpstr>
      <vt:lpstr>Symbol</vt:lpstr>
      <vt:lpstr>Times New Roman</vt:lpstr>
      <vt:lpstr>Custom</vt:lpstr>
      <vt:lpstr>Thành Viên Hải Hòa Quang Quân Tú</vt:lpstr>
      <vt:lpstr>Nội dung</vt:lpstr>
      <vt:lpstr>1. Giới thiệu  Mục đích của phân tích là xác định nhu cầu của doanh nghiệp. Mục đích của thiết kế là quyết định cách xây dựng hệ thống. Hoạt động chính diễn ra trong quá trình thiết kế là phát triển tập hợp các biểu diễn từ phân tích thành các biểu diễn thiết kế. </vt:lpstr>
      <vt:lpstr>PowerPoint Presentation</vt:lpstr>
      <vt:lpstr>Engaging the audience</vt:lpstr>
      <vt:lpstr>Selecting  visual aids</vt:lpstr>
      <vt:lpstr>Effective delivery techniques</vt:lpstr>
      <vt:lpstr>Navigating Q&amp;A  sessions</vt:lpstr>
      <vt:lpstr>Speaking impact</vt:lpstr>
      <vt:lpstr>Dynamic delivery</vt:lpstr>
      <vt:lpstr>Final tips &amp; takeaways</vt:lpstr>
      <vt:lpstr>Speaking engagement metrics</vt:lpstr>
      <vt:lpstr>agenda</vt:lpstr>
      <vt:lpstr>The power of communication</vt:lpstr>
      <vt:lpstr>Overcoming nervousness</vt:lpstr>
      <vt:lpstr>Engaging the audience</vt:lpstr>
      <vt:lpstr>Selecting  visual aids</vt:lpstr>
      <vt:lpstr>Effective delivery techniques</vt:lpstr>
      <vt:lpstr>Navigating Q&amp;A  sessions</vt:lpstr>
      <vt:lpstr>Speaking impact</vt:lpstr>
      <vt:lpstr>Dynamic delivery</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Luong Manh Hoa D21CN06</dc:creator>
  <cp:lastModifiedBy>Luong Manh Hoa D21CN06</cp:lastModifiedBy>
  <cp:revision>1</cp:revision>
  <dcterms:created xsi:type="dcterms:W3CDTF">2024-10-23T15:53:06Z</dcterms:created>
  <dcterms:modified xsi:type="dcterms:W3CDTF">2024-10-23T16:34:15Z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