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1" r:id="rId12"/>
    <p:sldId id="277" r:id="rId13"/>
    <p:sldId id="280" r:id="rId14"/>
    <p:sldId id="281" r:id="rId15"/>
    <p:sldId id="282" r:id="rId16"/>
    <p:sldId id="283" r:id="rId17"/>
    <p:sldId id="284" r:id="rId18"/>
    <p:sldId id="285" r:id="rId19"/>
    <p:sldId id="27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4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D9276-06BA-9073-920A-1E5B0ACA64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30106C-B421-F856-93D9-5AADAF701B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12169-EA61-EBEB-0643-33E22A77C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F2BFD-5FAF-47AB-A062-ECEDF6A9E824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D10F84-94E2-AFAC-C3FF-BA992FF2C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E93A5-2443-16BB-4727-2B7F07E44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24816-0887-4249-8B7C-511C1D0CB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635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544DE-779B-8E96-D5DB-4C26EC810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06A8E2-C964-477C-5C37-D28C53DD23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21DF7-0523-0E00-B80D-B3E6010E5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F2BFD-5FAF-47AB-A062-ECEDF6A9E824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6B60A-2029-4089-E145-E96A1132A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492EC-47A8-4985-736D-0DDDBDC5C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24816-0887-4249-8B7C-511C1D0CB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943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5EEB1B-619E-344F-9A41-C9C432D1B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B8E949-B14C-74BD-2F1E-3BFC3EE1DF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0216C-3043-B5CD-BF6D-8C5868DCA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F2BFD-5FAF-47AB-A062-ECEDF6A9E824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4F4600-974A-89B7-AE44-BC36A6933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D17CC-F27A-5688-A4C7-7678FD84C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24816-0887-4249-8B7C-511C1D0CB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493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0AB0E-81D2-ED43-17D0-7A8816167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D70A0-E281-37FB-A893-1007562E6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B88FA-B84D-F884-F1D3-1F665E867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F2BFD-5FAF-47AB-A062-ECEDF6A9E824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3E87F9-07E3-727A-F52E-90AE30291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31CE39-1110-A3CE-481E-67801F517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24816-0887-4249-8B7C-511C1D0CB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812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1A189-F553-3EC2-CDB1-85430E7FB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549460-B2AC-B27E-0F6F-804B469633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065458-BB04-79CB-F67B-40027DCC2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F2BFD-5FAF-47AB-A062-ECEDF6A9E824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539B8-4DD1-32DD-89EE-51845A4F2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89A073-C446-542D-5DBA-74E7E98F3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24816-0887-4249-8B7C-511C1D0CB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26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A2990-269D-0E23-1244-2B8F1CF5D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854F7-F36F-3151-0F8F-A20F0FC59D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FF95AB-A7A8-F5C7-1CEC-0E8D545832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5B3333-6EFC-ED69-DE05-C02800478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F2BFD-5FAF-47AB-A062-ECEDF6A9E824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772E73-B47F-64AB-4ED6-F2684533A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320CC-43A9-1252-ABB6-F671E2518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24816-0887-4249-8B7C-511C1D0CB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908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EC18E-F2E2-B573-D103-65FC54AF6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B98CD8-0DEE-C0F9-B34D-2CFA0A22F4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8213F3-D623-B07C-4C66-80AF71654E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075A54-6A81-CADB-40CB-39AE9C73C5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14712D-AC34-F57D-20F3-EDCD1F186D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32D09B-B586-06D1-7B93-359A4C938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F2BFD-5FAF-47AB-A062-ECEDF6A9E824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63EEC9-D592-F472-60EF-F4B7D19AA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56DAB9-F01C-6CBC-F073-327029762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24816-0887-4249-8B7C-511C1D0CB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531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A103C-FCA7-75B4-47F4-E525FDD70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54E917-A9A7-C6D9-252C-F2BEA3A2B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F2BFD-5FAF-47AB-A062-ECEDF6A9E824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EDD555-753F-711D-F9DA-9C50224C1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3E1C25-D699-DE1C-8FBE-2553BBDE4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24816-0887-4249-8B7C-511C1D0CB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286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A20523-9801-093A-3A8B-202A3AA9F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F2BFD-5FAF-47AB-A062-ECEDF6A9E824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7202CC-AE74-72F7-E9F7-F40D7847A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60ED16-815D-0F44-5D53-F2CD886B8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24816-0887-4249-8B7C-511C1D0CB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972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38AC1-70C0-E156-F67C-5E571C15C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44149-AE10-D50E-BFF5-318A69AB7C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F23C85-4C18-664C-A99A-0B93578EF0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AF876-C933-0237-BBB9-D07E52EE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F2BFD-5FAF-47AB-A062-ECEDF6A9E824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9092F9-0DE6-6259-C3AB-FFDD2D211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2D6EC8-E265-6EB1-6D97-1FFC751AA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24816-0887-4249-8B7C-511C1D0CB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201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A7FFB-6DAB-63D7-3093-2D798B353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302FDB-5D68-DD6F-4703-2FFF271BAD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8E0113-FDFE-7E8C-44A5-BFA92E619C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3C80F9-F3B1-1D43-538A-2DA4A5972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F2BFD-5FAF-47AB-A062-ECEDF6A9E824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2C963F-8B2B-A0CE-ADB6-F31D7B1F6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065528-A63D-71F9-1849-127862A8E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24816-0887-4249-8B7C-511C1D0CB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199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49DC65-EF3D-7EE0-1DA8-F07B6C28E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9654F7-E817-1A5E-F0AE-5D641B040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A8BBD-7EC0-4F0A-BDAB-409302A57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0F2BFD-5FAF-47AB-A062-ECEDF6A9E824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26AF0-5C6A-839D-BBC5-862AAC0E21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2699B-23F1-1440-CCD0-0642D5617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124816-0887-4249-8B7C-511C1D0CB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516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730188-8EB1-EA10-A57F-041DEC005435}"/>
              </a:ext>
            </a:extLst>
          </p:cNvPr>
          <p:cNvSpPr txBox="1"/>
          <p:nvPr/>
        </p:nvSpPr>
        <p:spPr>
          <a:xfrm>
            <a:off x="4294113" y="2759413"/>
            <a:ext cx="38843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7. </a:t>
            </a:r>
            <a:r>
              <a:rPr lang="en-US" sz="2800" b="1" dirty="0" err="1"/>
              <a:t>Quản</a:t>
            </a:r>
            <a:r>
              <a:rPr lang="en-US" sz="2800" b="1" dirty="0"/>
              <a:t> </a:t>
            </a:r>
            <a:r>
              <a:rPr lang="en-US" sz="2800" b="1" dirty="0" err="1"/>
              <a:t>lý</a:t>
            </a:r>
            <a:r>
              <a:rPr lang="en-US" sz="2800" b="1" dirty="0"/>
              <a:t> chi </a:t>
            </a:r>
            <a:r>
              <a:rPr lang="en-US" sz="2800" b="1" dirty="0" err="1"/>
              <a:t>phí</a:t>
            </a:r>
            <a:r>
              <a:rPr lang="en-US" sz="2800" b="1" dirty="0"/>
              <a:t> </a:t>
            </a:r>
            <a:r>
              <a:rPr lang="en-US" sz="2800" b="1" dirty="0" err="1"/>
              <a:t>dự</a:t>
            </a:r>
            <a:r>
              <a:rPr lang="en-US" sz="2800" b="1" dirty="0"/>
              <a:t> </a:t>
            </a:r>
            <a:r>
              <a:rPr lang="en-US" sz="2800" b="1" dirty="0" err="1"/>
              <a:t>án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581162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730188-8EB1-EA10-A57F-041DEC005435}"/>
              </a:ext>
            </a:extLst>
          </p:cNvPr>
          <p:cNvSpPr txBox="1"/>
          <p:nvPr/>
        </p:nvSpPr>
        <p:spPr>
          <a:xfrm>
            <a:off x="364189" y="173917"/>
            <a:ext cx="50048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Quản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lý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chất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lượng</a:t>
            </a:r>
            <a:r>
              <a:rPr lang="en-US" sz="2400" dirty="0">
                <a:solidFill>
                  <a:srgbClr val="FF0000"/>
                </a:solidFill>
              </a:rPr>
              <a:t> qua </a:t>
            </a:r>
            <a:r>
              <a:rPr lang="en-US" sz="2400" dirty="0" err="1">
                <a:solidFill>
                  <a:srgbClr val="FF0000"/>
                </a:solidFill>
              </a:rPr>
              <a:t>các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giai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đoạn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3C1E1855-6850-A2AC-6D55-058BC81205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3100" y="17176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228528" rIns="91440" bIns="50784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3BB445C6-0D47-6156-2127-5BD4837A28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9875" y="18256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228528" rIns="91440" bIns="50784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FC8DBDE-22BB-68FE-38DA-9CFBD71092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2517" y="123586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228528" rIns="91440" bIns="50784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D8976DA-9B8F-01DB-89E3-110845143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2697" y="103884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228528" rIns="91440" bIns="50784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7EB5416-C9D7-6698-3699-4E219AC7EA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4101787"/>
              </p:ext>
            </p:extLst>
          </p:nvPr>
        </p:nvGraphicFramePr>
        <p:xfrm>
          <a:off x="733624" y="635582"/>
          <a:ext cx="10539037" cy="6043732"/>
        </p:xfrm>
        <a:graphic>
          <a:graphicData uri="http://schemas.openxmlformats.org/drawingml/2006/table">
            <a:tbl>
              <a:tblPr/>
              <a:tblGrid>
                <a:gridCol w="1196254">
                  <a:extLst>
                    <a:ext uri="{9D8B030D-6E8A-4147-A177-3AD203B41FA5}">
                      <a16:colId xmlns:a16="http://schemas.microsoft.com/office/drawing/2014/main" val="1253325081"/>
                    </a:ext>
                  </a:extLst>
                </a:gridCol>
                <a:gridCol w="5635487">
                  <a:extLst>
                    <a:ext uri="{9D8B030D-6E8A-4147-A177-3AD203B41FA5}">
                      <a16:colId xmlns:a16="http://schemas.microsoft.com/office/drawing/2014/main" val="2230368408"/>
                    </a:ext>
                  </a:extLst>
                </a:gridCol>
                <a:gridCol w="3707296">
                  <a:extLst>
                    <a:ext uri="{9D8B030D-6E8A-4147-A177-3AD203B41FA5}">
                      <a16:colId xmlns:a16="http://schemas.microsoft.com/office/drawing/2014/main" val="2572620399"/>
                    </a:ext>
                  </a:extLst>
                </a:gridCol>
              </a:tblGrid>
              <a:tr h="237013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Giai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đoạn</a:t>
                      </a:r>
                      <a:endParaRPr lang="en-US" sz="1800" dirty="0">
                        <a:effectLst/>
                      </a:endParaRPr>
                    </a:p>
                  </a:txBody>
                  <a:tcPr marL="28779" marR="28779" marT="28779" marB="2877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Hoạt động kiểm soát chất lượng</a:t>
                      </a:r>
                      <a:endParaRPr lang="vi-VN" sz="1800">
                        <a:effectLst/>
                      </a:endParaRPr>
                    </a:p>
                  </a:txBody>
                  <a:tcPr marL="28779" marR="28779" marT="28779" marB="2877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Kết quả</a:t>
                      </a:r>
                      <a:endParaRPr lang="en-US" sz="1800">
                        <a:effectLst/>
                      </a:endParaRPr>
                    </a:p>
                  </a:txBody>
                  <a:tcPr marL="28779" marR="28779" marT="28779" marB="2877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3681707"/>
                  </a:ext>
                </a:extLst>
              </a:tr>
              <a:tr h="1438843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400"/>
                        </a:spcBef>
                        <a:spcAft>
                          <a:spcPts val="40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Giai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Đoạn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Khởi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Động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Dự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Án</a:t>
                      </a:r>
                      <a:endParaRPr lang="en-US" sz="1800" b="1" dirty="0">
                        <a:effectLst/>
                      </a:endParaRPr>
                    </a:p>
                    <a:p>
                      <a:pPr algn="ctr" fontAlgn="t"/>
                      <a:br>
                        <a:rPr lang="en-US" sz="1800" dirty="0">
                          <a:effectLst/>
                        </a:rPr>
                      </a:br>
                      <a:endParaRPr lang="en-US" sz="1800" dirty="0">
                        <a:effectLst/>
                      </a:endParaRPr>
                    </a:p>
                  </a:txBody>
                  <a:tcPr marL="28779" marR="28779" marT="28779" marB="2877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Xác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minh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các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yêu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cầu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ban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đầu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với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khách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hàng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và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đối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tác</a:t>
                      </a:r>
                      <a:endParaRPr lang="en-US" sz="18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Kiểm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tra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tính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khả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thi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của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phạm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vi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dự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án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dựa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trên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nguồn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lực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hiện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có.</a:t>
                      </a:r>
                      <a:endParaRPr lang="en-US" sz="18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Xây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dựng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kế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hoạch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dự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án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chi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tiết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và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lịch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trình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thực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hiện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cụ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thể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.</a:t>
                      </a:r>
                      <a:endParaRPr lang="en-US" sz="1800" dirty="0">
                        <a:effectLst/>
                      </a:endParaRPr>
                    </a:p>
                    <a:p>
                      <a:pPr fontAlgn="t"/>
                      <a:br>
                        <a:rPr lang="en-US" sz="1800" dirty="0">
                          <a:effectLst/>
                        </a:rPr>
                      </a:br>
                      <a:endParaRPr lang="en-US" sz="1800" dirty="0">
                        <a:effectLst/>
                      </a:endParaRPr>
                    </a:p>
                  </a:txBody>
                  <a:tcPr marL="28779" marR="28779" marT="28779" marB="2877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Kế hoạch dự án được phê duyệt với phạm vi, mục tiêu rõ ràng.</a:t>
                      </a:r>
                      <a:endParaRPr lang="vi-VN" sz="18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Tài liệu xác nhận yêu cầu và cam kết từ các bên liên quan.</a:t>
                      </a:r>
                      <a:endParaRPr lang="vi-VN" sz="1800" dirty="0">
                        <a:effectLst/>
                      </a:endParaRPr>
                    </a:p>
                    <a:p>
                      <a:pPr fontAlgn="t"/>
                      <a:br>
                        <a:rPr lang="vi-VN" sz="1800" dirty="0">
                          <a:effectLst/>
                        </a:rPr>
                      </a:br>
                      <a:endParaRPr lang="vi-VN" sz="1800" dirty="0">
                        <a:effectLst/>
                      </a:endParaRPr>
                    </a:p>
                  </a:txBody>
                  <a:tcPr marL="28779" marR="28779" marT="28779" marB="2877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2471136"/>
                  </a:ext>
                </a:extLst>
              </a:tr>
              <a:tr h="1078294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Giai Đoạn Thu Thập Yêu Cầu</a:t>
                      </a:r>
                      <a:endParaRPr lang="en-US" sz="1800">
                        <a:effectLst/>
                      </a:endParaRPr>
                    </a:p>
                  </a:txBody>
                  <a:tcPr marL="28779" marR="28779" marT="28779" marB="2877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Kiểm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tra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tính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đầy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đủ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của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tài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liệu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yêu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cầu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(SRS)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để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tránh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thiếu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sót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.</a:t>
                      </a:r>
                      <a:endParaRPr lang="en-US" sz="18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Xác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minh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yêu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cầu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với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khách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hàng qua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các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cuộc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họp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hoặc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email.</a:t>
                      </a:r>
                      <a:endParaRPr lang="en-US" sz="1800" dirty="0">
                        <a:effectLst/>
                      </a:endParaRPr>
                    </a:p>
                    <a:p>
                      <a:pPr fontAlgn="t"/>
                      <a:endParaRPr lang="en-US" sz="1800" dirty="0">
                        <a:effectLst/>
                      </a:endParaRPr>
                    </a:p>
                  </a:txBody>
                  <a:tcPr marL="28779" marR="28779" marT="28779" marB="2877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Danh sách yêu cầu chính thức được phê duyệt và không thay đổi nhiều sau này.</a:t>
                      </a:r>
                      <a:endParaRPr lang="vi-VN" sz="1800">
                        <a:effectLst/>
                      </a:endParaRPr>
                    </a:p>
                    <a:p>
                      <a:pPr fontAlgn="t"/>
                      <a:br>
                        <a:rPr lang="vi-VN" sz="1800">
                          <a:effectLst/>
                        </a:rPr>
                      </a:br>
                      <a:endParaRPr lang="vi-VN" sz="1800">
                        <a:effectLst/>
                      </a:endParaRPr>
                    </a:p>
                  </a:txBody>
                  <a:tcPr marL="28779" marR="28779" marT="28779" marB="2877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0029498"/>
                  </a:ext>
                </a:extLst>
              </a:tr>
              <a:tr h="1078294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800"/>
                        </a:spcBef>
                        <a:spcAft>
                          <a:spcPts val="40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Giai Đoạn Phân Tích và Thiết Kế</a:t>
                      </a:r>
                      <a:endParaRPr lang="en-US" sz="1800" b="1">
                        <a:effectLst/>
                      </a:endParaRPr>
                    </a:p>
                  </a:txBody>
                  <a:tcPr marL="28779" marR="28779" marT="28779" marB="2877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Kiểm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tra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chéo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bản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thiết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kế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với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tài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liệu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yêu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cầu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để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đảm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bảo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không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có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sai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lệch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.</a:t>
                      </a:r>
                      <a:endParaRPr lang="en-US" sz="18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Thực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hiện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đánh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giá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thiết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kế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với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đội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phát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triển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và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khách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hàng.</a:t>
                      </a:r>
                      <a:endParaRPr lang="en-US" sz="1800" dirty="0">
                        <a:effectLst/>
                      </a:endParaRPr>
                    </a:p>
                    <a:p>
                      <a:pPr fontAlgn="t"/>
                      <a:endParaRPr lang="en-US" sz="1800" dirty="0">
                        <a:effectLst/>
                      </a:endParaRPr>
                    </a:p>
                  </a:txBody>
                  <a:tcPr marL="28779" marR="28779" marT="28779" marB="2877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Bản thiết kế được phê duyệt và thống nhất cho giai đoạn phát triển.</a:t>
                      </a:r>
                      <a:endParaRPr lang="vi-VN" sz="1800">
                        <a:effectLst/>
                      </a:endParaRPr>
                    </a:p>
                    <a:p>
                      <a:pPr fontAlgn="t"/>
                      <a:br>
                        <a:rPr lang="vi-VN" sz="1800">
                          <a:effectLst/>
                        </a:rPr>
                      </a:br>
                      <a:endParaRPr lang="vi-VN" sz="1800">
                        <a:effectLst/>
                      </a:endParaRPr>
                    </a:p>
                  </a:txBody>
                  <a:tcPr marL="28779" marR="28779" marT="28779" marB="2877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3798028"/>
                  </a:ext>
                </a:extLst>
              </a:tr>
              <a:tr h="1078294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800"/>
                        </a:spcBef>
                        <a:spcAft>
                          <a:spcPts val="40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Giai Đoạn Phát Triển Website</a:t>
                      </a:r>
                      <a:endParaRPr lang="en-US" sz="1800" b="1">
                        <a:effectLst/>
                      </a:endParaRPr>
                    </a:p>
                  </a:txBody>
                  <a:tcPr marL="28779" marR="28779" marT="28779" marB="2877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Code review: Kiểm tra mã nguồn để đảm bảo tuân thủ các tiêu chuẩn mã hóa.</a:t>
                      </a:r>
                      <a:endParaRPr lang="vi-VN" sz="18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Thực hiện kiểm thử đơn vị cho từng module.</a:t>
                      </a:r>
                      <a:endParaRPr lang="vi-VN" sz="1800" dirty="0">
                        <a:effectLst/>
                      </a:endParaRPr>
                    </a:p>
                  </a:txBody>
                  <a:tcPr marL="28779" marR="28779" marT="28779" marB="2877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Các module được phát triển hoàn chỉnh và không có lỗi lớn trước khi tích hợp.</a:t>
                      </a:r>
                      <a:endParaRPr lang="vi-VN" sz="1800">
                        <a:effectLst/>
                      </a:endParaRPr>
                    </a:p>
                    <a:p>
                      <a:pPr fontAlgn="t"/>
                      <a:br>
                        <a:rPr lang="vi-VN" sz="1800">
                          <a:effectLst/>
                        </a:rPr>
                      </a:br>
                      <a:endParaRPr lang="vi-VN" sz="1800">
                        <a:effectLst/>
                      </a:endParaRPr>
                    </a:p>
                  </a:txBody>
                  <a:tcPr marL="28779" marR="28779" marT="28779" marB="2877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2875965"/>
                  </a:ext>
                </a:extLst>
              </a:tr>
              <a:tr h="1078294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800"/>
                        </a:spcBef>
                        <a:spcAft>
                          <a:spcPts val="40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Giai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Đoạn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Kiểm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Thử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và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Triển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Khai</a:t>
                      </a:r>
                      <a:endParaRPr lang="en-US" sz="1800" b="1" dirty="0">
                        <a:effectLst/>
                      </a:endParaRPr>
                    </a:p>
                  </a:txBody>
                  <a:tcPr marL="28779" marR="28779" marT="28779" marB="2877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Kiểm thử tích hợp để đảm bảo các module hoạt động mượt mà cùng nhau.</a:t>
                      </a:r>
                      <a:endParaRPr lang="vi-VN" sz="18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Xác minh website đạt các yêu cầu về hiệu năng và SEO.</a:t>
                      </a:r>
                      <a:endParaRPr lang="vi-VN" sz="1800" dirty="0">
                        <a:effectLst/>
                      </a:endParaRPr>
                    </a:p>
                    <a:p>
                      <a:pPr fontAlgn="t"/>
                      <a:endParaRPr lang="vi-VN" sz="1800" dirty="0">
                        <a:effectLst/>
                      </a:endParaRPr>
                    </a:p>
                  </a:txBody>
                  <a:tcPr marL="28779" marR="28779" marT="28779" marB="2877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Website được kiểm thử thành công và sẵn sàng triển khai trên môi trường thực tế.</a:t>
                      </a:r>
                      <a:endParaRPr lang="vi-VN" sz="1800" dirty="0">
                        <a:effectLst/>
                      </a:endParaRPr>
                    </a:p>
                    <a:p>
                      <a:pPr fontAlgn="t"/>
                      <a:br>
                        <a:rPr lang="vi-VN" sz="1800" dirty="0">
                          <a:effectLst/>
                        </a:rPr>
                      </a:br>
                      <a:endParaRPr lang="vi-VN" sz="1800" dirty="0">
                        <a:effectLst/>
                      </a:endParaRPr>
                    </a:p>
                  </a:txBody>
                  <a:tcPr marL="28779" marR="28779" marT="28779" marB="2877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0242813"/>
                  </a:ext>
                </a:extLst>
              </a:tr>
            </a:tbl>
          </a:graphicData>
        </a:graphic>
      </p:graphicFrame>
      <p:sp>
        <p:nvSpPr>
          <p:cNvPr id="8" name="Rectangle 3">
            <a:extLst>
              <a:ext uri="{FF2B5EF4-FFF2-40B4-BE49-F238E27FC236}">
                <a16:creationId xmlns:a16="http://schemas.microsoft.com/office/drawing/2014/main" id="{BE319307-02A8-29D6-3A40-30C0993B27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991953" y="1763659"/>
            <a:ext cx="32149620" cy="527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228528" rIns="91440" bIns="50784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462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730188-8EB1-EA10-A57F-041DEC005435}"/>
              </a:ext>
            </a:extLst>
          </p:cNvPr>
          <p:cNvSpPr txBox="1"/>
          <p:nvPr/>
        </p:nvSpPr>
        <p:spPr>
          <a:xfrm>
            <a:off x="464294" y="130624"/>
            <a:ext cx="15440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rgbClr val="FF0000"/>
                </a:solidFill>
              </a:rPr>
              <a:t>Kiểm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thử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4A538A2F-6F2B-185E-E692-B6F74EB300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3870" y="133377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AF13E241-C8FC-25C0-84A0-7FE90D6505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2017" y="14479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FADBA3FD-3AB9-56B7-718D-464CF06FDF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9991908" y="1841805"/>
            <a:ext cx="27157546" cy="441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E2BEB99E-F171-501C-1AFE-9A75796563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4061084"/>
              </p:ext>
            </p:extLst>
          </p:nvPr>
        </p:nvGraphicFramePr>
        <p:xfrm>
          <a:off x="1331843" y="653843"/>
          <a:ext cx="10267122" cy="5945739"/>
        </p:xfrm>
        <a:graphic>
          <a:graphicData uri="http://schemas.openxmlformats.org/drawingml/2006/table">
            <a:tbl>
              <a:tblPr/>
              <a:tblGrid>
                <a:gridCol w="1503498">
                  <a:extLst>
                    <a:ext uri="{9D8B030D-6E8A-4147-A177-3AD203B41FA5}">
                      <a16:colId xmlns:a16="http://schemas.microsoft.com/office/drawing/2014/main" val="1450491153"/>
                    </a:ext>
                  </a:extLst>
                </a:gridCol>
                <a:gridCol w="4688581">
                  <a:extLst>
                    <a:ext uri="{9D8B030D-6E8A-4147-A177-3AD203B41FA5}">
                      <a16:colId xmlns:a16="http://schemas.microsoft.com/office/drawing/2014/main" val="3115260794"/>
                    </a:ext>
                  </a:extLst>
                </a:gridCol>
                <a:gridCol w="4075043">
                  <a:extLst>
                    <a:ext uri="{9D8B030D-6E8A-4147-A177-3AD203B41FA5}">
                      <a16:colId xmlns:a16="http://schemas.microsoft.com/office/drawing/2014/main" val="4135422068"/>
                    </a:ext>
                  </a:extLst>
                </a:gridCol>
              </a:tblGrid>
              <a:tr h="32491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Loại</a:t>
                      </a:r>
                      <a:endParaRPr lang="en-US" sz="2400" dirty="0">
                        <a:effectLst/>
                      </a:endParaRPr>
                    </a:p>
                  </a:txBody>
                  <a:tcPr marL="24690" marR="24690" marT="24690" marB="246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Kiểm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thử</a:t>
                      </a:r>
                      <a:endParaRPr lang="en-US" sz="2400" dirty="0">
                        <a:effectLst/>
                      </a:endParaRPr>
                    </a:p>
                  </a:txBody>
                  <a:tcPr marL="24690" marR="24690" marT="24690" marB="246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Kết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quả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mong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đợi</a:t>
                      </a:r>
                      <a:endParaRPr lang="en-US" sz="2400" dirty="0">
                        <a:effectLst/>
                      </a:endParaRPr>
                    </a:p>
                  </a:txBody>
                  <a:tcPr marL="24690" marR="24690" marT="24690" marB="246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9434907"/>
                  </a:ext>
                </a:extLst>
              </a:tr>
              <a:tr h="661454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Kiểm Thử Đơn Vị</a:t>
                      </a:r>
                      <a:endParaRPr lang="vi-VN" sz="1600" dirty="0">
                        <a:effectLst/>
                      </a:endParaRPr>
                    </a:p>
                  </a:txBody>
                  <a:tcPr marL="24690" marR="24690" marT="24690" marB="246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Chức năng đăng ký/đăng nhận tài khoản</a:t>
                      </a:r>
                      <a:endParaRPr lang="vi-VN" sz="16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Giỏ hàng:Cập nhật số lượng sản phẩm</a:t>
                      </a:r>
                      <a:endParaRPr lang="vi-VN" sz="16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Chức năng tìm kiế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</a:t>
                      </a:r>
                      <a:endParaRPr lang="vi-VN" sz="1600" dirty="0">
                        <a:effectLst/>
                      </a:endParaRPr>
                    </a:p>
                  </a:txBody>
                  <a:tcPr marL="24690" marR="24690" marT="24690" marB="246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Mỗi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module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hoạt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động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chính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xác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với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tất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cả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dữ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liệu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đầu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vào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hợp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lệ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và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xử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lý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lỗi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với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đầu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vào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không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hợp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lệ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.</a:t>
                      </a:r>
                      <a:endParaRPr lang="en-US" sz="1600" dirty="0">
                        <a:effectLst/>
                      </a:endParaRPr>
                    </a:p>
                    <a:p>
                      <a:pPr fontAlgn="t"/>
                      <a:endParaRPr lang="en-US" sz="1600" dirty="0">
                        <a:effectLst/>
                      </a:endParaRPr>
                    </a:p>
                  </a:txBody>
                  <a:tcPr marL="24690" marR="24690" marT="24690" marB="246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095222"/>
                  </a:ext>
                </a:extLst>
              </a:tr>
              <a:tr h="661454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Kiểm Thử Tích Hợp</a:t>
                      </a:r>
                      <a:endParaRPr lang="en-US" sz="1600">
                        <a:effectLst/>
                      </a:endParaRPr>
                    </a:p>
                  </a:txBody>
                  <a:tcPr marL="24690" marR="24690" marT="24690" marB="246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Tích hợp giỏ hàng và tài khoản: </a:t>
                      </a:r>
                      <a:endParaRPr lang="vi-VN" sz="16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Tích hợp thanh toán với ngân hàng</a:t>
                      </a:r>
                      <a:endParaRPr lang="vi-VN" sz="16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Quản lý đơn hàng và trạng thái giao hàng</a:t>
                      </a:r>
                      <a:endParaRPr lang="vi-VN" sz="1600" dirty="0">
                        <a:effectLst/>
                      </a:endParaRPr>
                    </a:p>
                  </a:txBody>
                  <a:tcPr marL="24690" marR="24690" marT="24690" marB="246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Tất cả các thành phần hoạt động trơn tru sau khi tích hợp, dữ liệu đồng bộ chính xác.</a:t>
                      </a:r>
                      <a:endParaRPr lang="vi-VN" sz="1600" dirty="0">
                        <a:effectLst/>
                      </a:endParaRPr>
                    </a:p>
                    <a:p>
                      <a:pPr fontAlgn="t"/>
                      <a:endParaRPr lang="vi-VN" sz="1600" dirty="0">
                        <a:effectLst/>
                      </a:endParaRPr>
                    </a:p>
                  </a:txBody>
                  <a:tcPr marL="24690" marR="24690" marT="24690" marB="246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6622941"/>
                  </a:ext>
                </a:extLst>
              </a:tr>
              <a:tr h="60026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Kiểm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Thử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Toàn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Bộ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Hệ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Thống</a:t>
                      </a:r>
                      <a:endParaRPr lang="en-US" sz="1600" dirty="0">
                        <a:effectLst/>
                      </a:endParaRPr>
                    </a:p>
                  </a:txBody>
                  <a:tcPr marL="24690" marR="24690" marT="24690" marB="246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Luồng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mua hàng.</a:t>
                      </a:r>
                      <a:endParaRPr lang="en-US" sz="16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Quản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lý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sản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phẩm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trong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Admin Panel</a:t>
                      </a:r>
                      <a:endParaRPr lang="en-US" sz="16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Bảo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mật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tài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khoản</a:t>
                      </a:r>
                      <a:endParaRPr lang="en-US" sz="1600" dirty="0">
                        <a:effectLst/>
                      </a:endParaRPr>
                    </a:p>
                  </a:txBody>
                  <a:tcPr marL="24690" marR="24690" marT="24690" marB="246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Tất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cả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các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luồng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nghiệp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vụ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chính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hoạt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động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đúng</a:t>
                      </a:r>
                      <a:endParaRPr lang="en-US" sz="1600" dirty="0">
                        <a:effectLst/>
                      </a:endParaRPr>
                    </a:p>
                    <a:p>
                      <a:pPr fontAlgn="t"/>
                      <a:endParaRPr lang="en-US" sz="1600" dirty="0">
                        <a:effectLst/>
                      </a:endParaRPr>
                    </a:p>
                  </a:txBody>
                  <a:tcPr marL="24690" marR="24690" marT="24690" marB="246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4849928"/>
                  </a:ext>
                </a:extLst>
              </a:tr>
              <a:tr h="90621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Kiểm Thử Chấp Nhận Người Dùng</a:t>
                      </a:r>
                      <a:endParaRPr lang="vi-VN" sz="1600">
                        <a:effectLst/>
                      </a:endParaRPr>
                    </a:p>
                  </a:txBody>
                  <a:tcPr marL="24690" marR="24690" marT="24690" marB="246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Giao diện người dùng.</a:t>
                      </a:r>
                      <a:endParaRPr lang="vi-VN" sz="16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Chức năng tìm kiếm và lọc sản phẩm</a:t>
                      </a:r>
                      <a:endParaRPr lang="vi-VN" sz="16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Hỗ trợ khách hàng</a:t>
                      </a:r>
                      <a:endParaRPr lang="vi-VN" sz="1600" dirty="0">
                        <a:effectLst/>
                      </a:endParaRPr>
                    </a:p>
                  </a:txBody>
                  <a:tcPr marL="24690" marR="24690" marT="24690" marB="246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Người dùng hài lòng với giao diện, hiệu năng và tính năng của hệ thống.</a:t>
                      </a:r>
                      <a:endParaRPr lang="vi-VN" sz="1600" dirty="0">
                        <a:effectLst/>
                      </a:endParaRPr>
                    </a:p>
                    <a:p>
                      <a:pPr fontAlgn="t"/>
                      <a:br>
                        <a:rPr lang="vi-VN" sz="1600" dirty="0">
                          <a:effectLst/>
                        </a:rPr>
                      </a:br>
                      <a:endParaRPr lang="vi-VN" sz="1600" dirty="0">
                        <a:effectLst/>
                      </a:endParaRPr>
                    </a:p>
                  </a:txBody>
                  <a:tcPr marL="24690" marR="24690" marT="24690" marB="246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9016854"/>
                  </a:ext>
                </a:extLst>
              </a:tr>
              <a:tr h="115096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Kiểm Thử Lại</a:t>
                      </a:r>
                      <a:endParaRPr lang="en-US" sz="1600">
                        <a:effectLst/>
                      </a:endParaRPr>
                    </a:p>
                  </a:txBody>
                  <a:tcPr marL="24690" marR="24690" marT="24690" marB="246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Kiểm tra các chức năng thanh toán và lịch sử đơn hàng vẫn hoạt động bình thường.</a:t>
                      </a:r>
                      <a:endParaRPr lang="vi-VN" sz="16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Đảm bảo quá trình thanh toán không gặp sự cố.</a:t>
                      </a:r>
                      <a:endParaRPr lang="vi-VN" sz="16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Kiểm tra việc tìm kiếm sản phẩm cũ vẫn trả về kết quả đúng.</a:t>
                      </a:r>
                      <a:endParaRPr lang="vi-VN" sz="1600" dirty="0">
                        <a:effectLst/>
                      </a:endParaRPr>
                    </a:p>
                  </a:txBody>
                  <a:tcPr marL="24690" marR="24690" marT="24690" marB="246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Không có lỗi mới phát sinh và các tính năng hiện tại vẫn hoạt động đúng.</a:t>
                      </a:r>
                      <a:endParaRPr lang="en-US" sz="1600">
                        <a:effectLst/>
                      </a:endParaRPr>
                    </a:p>
                    <a:p>
                      <a:pPr fontAlgn="t"/>
                      <a:br>
                        <a:rPr lang="en-US" sz="1600">
                          <a:effectLst/>
                        </a:rPr>
                      </a:br>
                      <a:br>
                        <a:rPr lang="en-US" sz="1600">
                          <a:effectLst/>
                        </a:rPr>
                      </a:br>
                      <a:endParaRPr lang="en-US" sz="1600">
                        <a:effectLst/>
                      </a:endParaRPr>
                    </a:p>
                  </a:txBody>
                  <a:tcPr marL="24690" marR="24690" marT="24690" marB="246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2026833"/>
                  </a:ext>
                </a:extLst>
              </a:tr>
              <a:tr h="164047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Kiểm Tra Tính Tương Thích</a:t>
                      </a:r>
                      <a:endParaRPr lang="vi-VN" sz="1600" dirty="0">
                        <a:effectLst/>
                      </a:endParaRPr>
                    </a:p>
                  </a:txBody>
                  <a:tcPr marL="24690" marR="24690" marT="24690" marB="246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Kiểm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tra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trình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duyệt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: Chrome, Firefox, Safari, Edge.</a:t>
                      </a:r>
                      <a:endParaRPr lang="en-US" sz="16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Kiểm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tra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thiết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bị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: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Điện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thoại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Android, iPhone, máy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tính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bảng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và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máy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tính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bàn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.</a:t>
                      </a:r>
                      <a:endParaRPr lang="en-US" sz="16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Kiểm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tra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hệ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điều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hành: Windows, macOS, Android, iOS.</a:t>
                      </a:r>
                      <a:endParaRPr lang="en-US" sz="1600" dirty="0">
                        <a:effectLst/>
                      </a:endParaRPr>
                    </a:p>
                    <a:p>
                      <a:pPr fontAlgn="t"/>
                      <a:br>
                        <a:rPr lang="en-US" sz="1600" dirty="0">
                          <a:effectLst/>
                        </a:rPr>
                      </a:br>
                      <a:endParaRPr lang="en-US" sz="1600" dirty="0">
                        <a:effectLst/>
                      </a:endParaRPr>
                    </a:p>
                  </a:txBody>
                  <a:tcPr marL="24690" marR="24690" marT="24690" marB="246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Website hiển thị đúng trên mọi nền tảng và người dùng có trải nghiệm mượt mà trên mọi thiết bị.</a:t>
                      </a:r>
                      <a:endParaRPr lang="vi-VN" sz="1600" dirty="0">
                        <a:effectLst/>
                      </a:endParaRPr>
                    </a:p>
                  </a:txBody>
                  <a:tcPr marL="24690" marR="24690" marT="24690" marB="246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63336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4378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730188-8EB1-EA10-A57F-041DEC005435}"/>
              </a:ext>
            </a:extLst>
          </p:cNvPr>
          <p:cNvSpPr txBox="1"/>
          <p:nvPr/>
        </p:nvSpPr>
        <p:spPr>
          <a:xfrm>
            <a:off x="4270442" y="3005848"/>
            <a:ext cx="44438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9. </a:t>
            </a:r>
            <a:r>
              <a:rPr lang="en-US" sz="2800" b="1" dirty="0" err="1"/>
              <a:t>Quản</a:t>
            </a:r>
            <a:r>
              <a:rPr lang="en-US" sz="2800" b="1" dirty="0"/>
              <a:t> </a:t>
            </a:r>
            <a:r>
              <a:rPr lang="en-US" sz="2800" b="1" dirty="0" err="1"/>
              <a:t>lý</a:t>
            </a:r>
            <a:r>
              <a:rPr lang="en-US" sz="2800" b="1" dirty="0"/>
              <a:t> </a:t>
            </a:r>
            <a:r>
              <a:rPr lang="en-US" sz="2800" b="1" dirty="0" err="1"/>
              <a:t>tài</a:t>
            </a:r>
            <a:r>
              <a:rPr lang="en-US" sz="2800" b="1" dirty="0"/>
              <a:t> </a:t>
            </a:r>
            <a:r>
              <a:rPr lang="en-US" sz="2800" b="1" dirty="0" err="1"/>
              <a:t>nguyên</a:t>
            </a:r>
            <a:r>
              <a:rPr lang="en-US" sz="2800" b="1" dirty="0"/>
              <a:t> </a:t>
            </a:r>
            <a:r>
              <a:rPr lang="en-US" sz="2800" b="1" dirty="0" err="1"/>
              <a:t>dự</a:t>
            </a:r>
            <a:r>
              <a:rPr lang="en-US" sz="2800" b="1" dirty="0"/>
              <a:t> </a:t>
            </a:r>
            <a:r>
              <a:rPr lang="en-US" sz="2800" b="1" dirty="0" err="1"/>
              <a:t>án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66580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730188-8EB1-EA10-A57F-041DEC005435}"/>
              </a:ext>
            </a:extLst>
          </p:cNvPr>
          <p:cNvSpPr txBox="1"/>
          <p:nvPr/>
        </p:nvSpPr>
        <p:spPr>
          <a:xfrm>
            <a:off x="844363" y="636797"/>
            <a:ext cx="5210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9.1 Danh </a:t>
            </a:r>
            <a:r>
              <a:rPr lang="en-US" sz="2400" dirty="0" err="1"/>
              <a:t>sách</a:t>
            </a:r>
            <a:r>
              <a:rPr lang="en-US" sz="2400" dirty="0"/>
              <a:t> </a:t>
            </a:r>
            <a:r>
              <a:rPr lang="en-US" sz="2400" dirty="0" err="1"/>
              <a:t>thành</a:t>
            </a:r>
            <a:r>
              <a:rPr lang="en-US" sz="2400" dirty="0"/>
              <a:t> </a:t>
            </a:r>
            <a:r>
              <a:rPr lang="en-US" sz="2400" dirty="0" err="1"/>
              <a:t>viên</a:t>
            </a:r>
            <a:r>
              <a:rPr lang="en-US" sz="2400" dirty="0"/>
              <a:t> </a:t>
            </a:r>
            <a:r>
              <a:rPr lang="en-US" sz="2400" dirty="0" err="1"/>
              <a:t>tham</a:t>
            </a:r>
            <a:r>
              <a:rPr lang="en-US" sz="2400" dirty="0"/>
              <a:t> </a:t>
            </a:r>
            <a:r>
              <a:rPr lang="en-US" sz="2400" dirty="0" err="1"/>
              <a:t>gia</a:t>
            </a:r>
            <a:r>
              <a:rPr lang="en-US" sz="2400" dirty="0"/>
              <a:t> </a:t>
            </a:r>
            <a:r>
              <a:rPr lang="en-US" sz="2400" dirty="0" err="1"/>
              <a:t>dự</a:t>
            </a:r>
            <a:r>
              <a:rPr lang="en-US" sz="2400" dirty="0"/>
              <a:t> </a:t>
            </a:r>
            <a:r>
              <a:rPr lang="en-US" sz="2400" dirty="0" err="1"/>
              <a:t>án</a:t>
            </a:r>
            <a:endParaRPr lang="en-US" sz="24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9EC4230-13EF-FF3C-8502-ABF6ABBD1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45151"/>
              </p:ext>
            </p:extLst>
          </p:nvPr>
        </p:nvGraphicFramePr>
        <p:xfrm>
          <a:off x="1668379" y="1652337"/>
          <a:ext cx="9127957" cy="4171325"/>
        </p:xfrm>
        <a:graphic>
          <a:graphicData uri="http://schemas.openxmlformats.org/drawingml/2006/table">
            <a:tbl>
              <a:tblPr/>
              <a:tblGrid>
                <a:gridCol w="1825591">
                  <a:extLst>
                    <a:ext uri="{9D8B030D-6E8A-4147-A177-3AD203B41FA5}">
                      <a16:colId xmlns:a16="http://schemas.microsoft.com/office/drawing/2014/main" val="295251658"/>
                    </a:ext>
                  </a:extLst>
                </a:gridCol>
                <a:gridCol w="1612606">
                  <a:extLst>
                    <a:ext uri="{9D8B030D-6E8A-4147-A177-3AD203B41FA5}">
                      <a16:colId xmlns:a16="http://schemas.microsoft.com/office/drawing/2014/main" val="2652946567"/>
                    </a:ext>
                  </a:extLst>
                </a:gridCol>
                <a:gridCol w="1277914">
                  <a:extLst>
                    <a:ext uri="{9D8B030D-6E8A-4147-A177-3AD203B41FA5}">
                      <a16:colId xmlns:a16="http://schemas.microsoft.com/office/drawing/2014/main" val="565185265"/>
                    </a:ext>
                  </a:extLst>
                </a:gridCol>
                <a:gridCol w="2114643">
                  <a:extLst>
                    <a:ext uri="{9D8B030D-6E8A-4147-A177-3AD203B41FA5}">
                      <a16:colId xmlns:a16="http://schemas.microsoft.com/office/drawing/2014/main" val="36104160"/>
                    </a:ext>
                  </a:extLst>
                </a:gridCol>
                <a:gridCol w="2297203">
                  <a:extLst>
                    <a:ext uri="{9D8B030D-6E8A-4147-A177-3AD203B41FA5}">
                      <a16:colId xmlns:a16="http://schemas.microsoft.com/office/drawing/2014/main" val="3358404135"/>
                    </a:ext>
                  </a:extLst>
                </a:gridCol>
              </a:tblGrid>
              <a:tr h="613793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Thành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viên</a:t>
                      </a:r>
                      <a:endParaRPr lang="en-US" sz="2400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Số điện thoại</a:t>
                      </a:r>
                      <a:endParaRPr lang="en-US" sz="240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Địa chỉ</a:t>
                      </a:r>
                      <a:endParaRPr lang="en-US" sz="240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Email</a:t>
                      </a:r>
                      <a:endParaRPr lang="en-US" sz="2400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Trình độ</a:t>
                      </a:r>
                      <a:endParaRPr lang="en-US" sz="240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2460810"/>
                  </a:ext>
                </a:extLst>
              </a:tr>
              <a:tr h="613793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Nguyễn Văn Dũng</a:t>
                      </a:r>
                      <a:endParaRPr lang="en-US" sz="240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0946702208</a:t>
                      </a:r>
                      <a:endParaRPr lang="en-US" sz="240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Hà Nội</a:t>
                      </a:r>
                      <a:endParaRPr lang="en-US" sz="240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dung@gmail.com</a:t>
                      </a:r>
                      <a:endParaRPr lang="en-US" sz="240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Đại học CNTT</a:t>
                      </a:r>
                      <a:endParaRPr lang="en-US" sz="240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0266061"/>
                  </a:ext>
                </a:extLst>
              </a:tr>
              <a:tr h="613793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Nghiêm Xuân Quân</a:t>
                      </a:r>
                      <a:endParaRPr lang="en-US" sz="240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0954702108</a:t>
                      </a:r>
                      <a:endParaRPr lang="en-US" sz="240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Hà Nội</a:t>
                      </a:r>
                      <a:endParaRPr lang="en-US" sz="240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quan@gmail.com</a:t>
                      </a:r>
                      <a:endParaRPr lang="en-US" sz="240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Đại học CNTT</a:t>
                      </a:r>
                      <a:endParaRPr lang="en-US" sz="240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1832812"/>
                  </a:ext>
                </a:extLst>
              </a:tr>
              <a:tr h="613793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Lương Mạnh Hòa</a:t>
                      </a:r>
                      <a:endParaRPr lang="vi-VN" sz="240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0954724308</a:t>
                      </a:r>
                      <a:endParaRPr lang="en-US" sz="240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Hà Nội</a:t>
                      </a:r>
                      <a:endParaRPr lang="en-US" sz="240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hoa@gmail.com</a:t>
                      </a:r>
                      <a:endParaRPr lang="en-US" sz="240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Đại học CNTT</a:t>
                      </a:r>
                      <a:endParaRPr lang="en-US" sz="240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5359841"/>
                  </a:ext>
                </a:extLst>
              </a:tr>
              <a:tr h="613793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Nguyễn Tiến Hiệp</a:t>
                      </a:r>
                      <a:endParaRPr lang="en-US" sz="240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0954221108</a:t>
                      </a:r>
                      <a:endParaRPr lang="en-US" sz="240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Hà Nội</a:t>
                      </a:r>
                      <a:endParaRPr lang="en-US" sz="240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hiep@gmail.com</a:t>
                      </a:r>
                      <a:endParaRPr lang="en-US" sz="240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Đại học CNTT</a:t>
                      </a:r>
                      <a:endParaRPr lang="en-US" sz="240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3591551"/>
                  </a:ext>
                </a:extLst>
              </a:tr>
              <a:tr h="1024974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Nguyễn Thế Linh </a:t>
                      </a:r>
                      <a:endParaRPr lang="en-US" sz="240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0705221109</a:t>
                      </a:r>
                      <a:endParaRPr lang="en-US" sz="240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Hà Nội</a:t>
                      </a:r>
                      <a:endParaRPr lang="en-US" sz="240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linh@gmail.com</a:t>
                      </a:r>
                      <a:endParaRPr lang="en-US" sz="240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Đại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học CNTT</a:t>
                      </a:r>
                      <a:endParaRPr lang="en-US" sz="2400" dirty="0">
                        <a:effectLst/>
                      </a:endParaRPr>
                    </a:p>
                    <a:p>
                      <a:pPr algn="ctr" fontAlgn="t"/>
                      <a:br>
                        <a:rPr lang="en-US" sz="2400" dirty="0">
                          <a:effectLst/>
                        </a:rPr>
                      </a:br>
                      <a:endParaRPr lang="en-US" sz="2400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8787024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BF8C1D95-7844-418D-42D2-560863C81F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22558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8178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730188-8EB1-EA10-A57F-041DEC005435}"/>
              </a:ext>
            </a:extLst>
          </p:cNvPr>
          <p:cNvSpPr txBox="1"/>
          <p:nvPr/>
        </p:nvSpPr>
        <p:spPr>
          <a:xfrm>
            <a:off x="467268" y="441329"/>
            <a:ext cx="29754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9.2 </a:t>
            </a:r>
            <a:r>
              <a:rPr lang="en-US" sz="2400" dirty="0" err="1"/>
              <a:t>Phân</a:t>
            </a:r>
            <a:r>
              <a:rPr lang="en-US" sz="2400" dirty="0"/>
              <a:t> </a:t>
            </a:r>
            <a:r>
              <a:rPr lang="en-US" sz="2400" dirty="0" err="1"/>
              <a:t>công</a:t>
            </a:r>
            <a:r>
              <a:rPr lang="en-US" sz="2400" dirty="0"/>
              <a:t> </a:t>
            </a:r>
            <a:r>
              <a:rPr lang="en-US" sz="2400" dirty="0" err="1"/>
              <a:t>nhân</a:t>
            </a:r>
            <a:r>
              <a:rPr lang="en-US" sz="2400" dirty="0"/>
              <a:t> </a:t>
            </a:r>
            <a:r>
              <a:rPr lang="en-US" sz="2400" dirty="0" err="1"/>
              <a:t>sự</a:t>
            </a:r>
            <a:endParaRPr lang="en-US" sz="24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FB738EE-8217-5031-051D-FF99AE052D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3610982"/>
              </p:ext>
            </p:extLst>
          </p:nvPr>
        </p:nvGraphicFramePr>
        <p:xfrm>
          <a:off x="1577357" y="1108126"/>
          <a:ext cx="9842704" cy="5183343"/>
        </p:xfrm>
        <a:graphic>
          <a:graphicData uri="http://schemas.openxmlformats.org/drawingml/2006/table">
            <a:tbl>
              <a:tblPr/>
              <a:tblGrid>
                <a:gridCol w="1718325">
                  <a:extLst>
                    <a:ext uri="{9D8B030D-6E8A-4147-A177-3AD203B41FA5}">
                      <a16:colId xmlns:a16="http://schemas.microsoft.com/office/drawing/2014/main" val="3923329436"/>
                    </a:ext>
                  </a:extLst>
                </a:gridCol>
                <a:gridCol w="1972036">
                  <a:extLst>
                    <a:ext uri="{9D8B030D-6E8A-4147-A177-3AD203B41FA5}">
                      <a16:colId xmlns:a16="http://schemas.microsoft.com/office/drawing/2014/main" val="4065023913"/>
                    </a:ext>
                  </a:extLst>
                </a:gridCol>
                <a:gridCol w="6152343">
                  <a:extLst>
                    <a:ext uri="{9D8B030D-6E8A-4147-A177-3AD203B41FA5}">
                      <a16:colId xmlns:a16="http://schemas.microsoft.com/office/drawing/2014/main" val="1601651626"/>
                    </a:ext>
                  </a:extLst>
                </a:gridCol>
              </a:tblGrid>
              <a:tr h="34433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Tên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thành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viên</a:t>
                      </a:r>
                      <a:endParaRPr lang="en-US" sz="2400" dirty="0">
                        <a:effectLst/>
                      </a:endParaRPr>
                    </a:p>
                  </a:txBody>
                  <a:tcPr marL="37851" marR="37851" marT="37851" marB="3785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Vai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trò</a:t>
                      </a:r>
                      <a:endParaRPr lang="en-US" sz="2400" dirty="0">
                        <a:effectLst/>
                      </a:endParaRPr>
                    </a:p>
                  </a:txBody>
                  <a:tcPr marL="37851" marR="37851" marT="37851" marB="3785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Trách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nhiệm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chính</a:t>
                      </a:r>
                      <a:endParaRPr lang="en-US" sz="2400" dirty="0">
                        <a:effectLst/>
                      </a:endParaRPr>
                    </a:p>
                  </a:txBody>
                  <a:tcPr marL="37851" marR="37851" marT="37851" marB="3785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3965057"/>
                  </a:ext>
                </a:extLst>
              </a:tr>
              <a:tr h="940994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Nguyễn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Văn Dũng</a:t>
                      </a:r>
                      <a:endParaRPr lang="en-US" sz="2400" dirty="0">
                        <a:effectLst/>
                      </a:endParaRPr>
                    </a:p>
                  </a:txBody>
                  <a:tcPr marL="37851" marR="37851" marT="37851" marB="3785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Project Manager (PM)</a:t>
                      </a:r>
                      <a:endParaRPr lang="en-US" sz="2400">
                        <a:effectLst/>
                      </a:endParaRPr>
                    </a:p>
                  </a:txBody>
                  <a:tcPr marL="37851" marR="37851" marT="37851" marB="3785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 Quản lý tiến độ và điều phối công việc giữa các thành viên.</a:t>
                      </a:r>
                      <a:endParaRPr lang="en-US" sz="2400">
                        <a:effectLst/>
                      </a:endParaRPr>
                    </a:p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 Lập kế hoạch, theo dõi tiến độ, và đảm bảo dự án hoàn thành đúng hạn.</a:t>
                      </a:r>
                      <a:endParaRPr lang="en-US" sz="2400">
                        <a:effectLst/>
                      </a:endParaRPr>
                    </a:p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 Làm việc với khách hàng để thu thập và xử lý yêu cầu.</a:t>
                      </a:r>
                      <a:endParaRPr lang="en-US" sz="2400">
                        <a:effectLst/>
                      </a:endParaRPr>
                    </a:p>
                  </a:txBody>
                  <a:tcPr marL="37851" marR="37851" marT="37851" marB="3785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4940923"/>
                  </a:ext>
                </a:extLst>
              </a:tr>
              <a:tr h="115707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Nghiêm Xuân Quân</a:t>
                      </a:r>
                      <a:endParaRPr lang="en-US" sz="2400">
                        <a:effectLst/>
                      </a:endParaRPr>
                    </a:p>
                  </a:txBody>
                  <a:tcPr marL="37851" marR="37851" marT="37851" marB="3785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Technical Lead</a:t>
                      </a:r>
                      <a:endParaRPr lang="en-US" sz="2400">
                        <a:effectLst/>
                      </a:endParaRPr>
                    </a:p>
                  </a:txBody>
                  <a:tcPr marL="37851" marR="37851" marT="37851" marB="3785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 Lãnh đạo kỹ thuật, đưa ra các quyết định liên quan đến kiến trúc hệ thống.</a:t>
                      </a:r>
                      <a:endParaRPr lang="vi-VN" sz="2400">
                        <a:effectLst/>
                      </a:endParaRPr>
                    </a:p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 Giám sát chất lượng mã nguồn và hỗ trợ các vấn đề kỹ thuật phức tạp.</a:t>
                      </a:r>
                      <a:endParaRPr lang="vi-VN" sz="2400">
                        <a:effectLst/>
                      </a:endParaRPr>
                    </a:p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 Phối hợp với frontend và backend để tích hợp hệ thống mượt mà.</a:t>
                      </a:r>
                      <a:endParaRPr lang="vi-VN" sz="2400">
                        <a:effectLst/>
                      </a:endParaRPr>
                    </a:p>
                  </a:txBody>
                  <a:tcPr marL="37851" marR="37851" marT="37851" marB="3785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1721886"/>
                  </a:ext>
                </a:extLst>
              </a:tr>
              <a:tr h="1001232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Nguyễn Tiến Hiệp</a:t>
                      </a:r>
                      <a:endParaRPr lang="en-US" sz="2400">
                        <a:effectLst/>
                      </a:endParaRPr>
                    </a:p>
                  </a:txBody>
                  <a:tcPr marL="37851" marR="37851" marT="37851" marB="3785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Frontend Developer</a:t>
                      </a:r>
                      <a:endParaRPr lang="en-US" sz="2400" dirty="0">
                        <a:effectLst/>
                      </a:endParaRPr>
                    </a:p>
                  </a:txBody>
                  <a:tcPr marL="37851" marR="37851" marT="37851" marB="3785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 Phát triển giao diện người dùng (UI) và đảm bảo trải nghiệm người dùng (UX) tốt.</a:t>
                      </a:r>
                      <a:endParaRPr lang="vi-VN" sz="2400" dirty="0">
                        <a:effectLst/>
                      </a:endParaRPr>
                    </a:p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 Xây dựng các thành phần web tương tác với người dùng.</a:t>
                      </a:r>
                      <a:endParaRPr lang="vi-VN" sz="2400" dirty="0">
                        <a:effectLst/>
                      </a:endParaRPr>
                    </a:p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 Tối ưu hóa giao diện cho nhiều nền tảng và trình duyệt khác nhau.</a:t>
                      </a:r>
                      <a:endParaRPr lang="vi-VN" sz="2400" dirty="0">
                        <a:effectLst/>
                      </a:endParaRPr>
                    </a:p>
                  </a:txBody>
                  <a:tcPr marL="37851" marR="37851" marT="37851" marB="3785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3539818"/>
                  </a:ext>
                </a:extLst>
              </a:tr>
              <a:tr h="869853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Lương Mạnh Hòa</a:t>
                      </a:r>
                      <a:endParaRPr lang="vi-VN" sz="2400">
                        <a:effectLst/>
                      </a:endParaRPr>
                    </a:p>
                  </a:txBody>
                  <a:tcPr marL="37851" marR="37851" marT="37851" marB="3785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Backend Developer</a:t>
                      </a:r>
                      <a:endParaRPr lang="en-US" sz="2400">
                        <a:effectLst/>
                      </a:endParaRPr>
                    </a:p>
                  </a:txBody>
                  <a:tcPr marL="37851" marR="37851" marT="37851" marB="3785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 Xây dựng logic phía server và quản lý cơ sở dữ liệu.</a:t>
                      </a:r>
                      <a:endParaRPr lang="vi-VN" sz="2400">
                        <a:effectLst/>
                      </a:endParaRPr>
                    </a:p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 Tạo API để frontend có thể giao tiếp với backend.</a:t>
                      </a:r>
                      <a:endParaRPr lang="vi-VN" sz="2400">
                        <a:effectLst/>
                      </a:endParaRPr>
                    </a:p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 Đảm bảo hệ thống an toàn và hiệu suất cao.</a:t>
                      </a:r>
                      <a:endParaRPr lang="vi-VN" sz="2400">
                        <a:effectLst/>
                      </a:endParaRPr>
                    </a:p>
                  </a:txBody>
                  <a:tcPr marL="37851" marR="37851" marT="37851" marB="3785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0381683"/>
                  </a:ext>
                </a:extLst>
              </a:tr>
              <a:tr h="869853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Nguyễn Thế Linh</a:t>
                      </a:r>
                      <a:endParaRPr lang="en-US" sz="2400">
                        <a:effectLst/>
                      </a:endParaRPr>
                    </a:p>
                  </a:txBody>
                  <a:tcPr marL="37851" marR="37851" marT="37851" marB="3785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QA Tester</a:t>
                      </a:r>
                      <a:endParaRPr lang="en-US" sz="2400" dirty="0">
                        <a:effectLst/>
                      </a:endParaRPr>
                    </a:p>
                  </a:txBody>
                  <a:tcPr marL="37851" marR="37851" marT="37851" marB="3785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 Thực hiện kiểm thử đơn vị, tích hợp và kiểm thử toàn bộ hệ thống.</a:t>
                      </a:r>
                      <a:endParaRPr lang="vi-VN" sz="2400" dirty="0">
                        <a:effectLst/>
                      </a:endParaRPr>
                    </a:p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 Báo cáo và theo dõi lỗi phát hiện trong quá trình kiểm thử.</a:t>
                      </a:r>
                      <a:endParaRPr lang="vi-VN" sz="2400" dirty="0">
                        <a:effectLst/>
                      </a:endParaRPr>
                    </a:p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 Đảm bảo sản phẩm đạt tiêu chuẩn trước khi bàn giao.</a:t>
                      </a:r>
                      <a:endParaRPr lang="vi-VN" sz="2400" dirty="0">
                        <a:effectLst/>
                      </a:endParaRPr>
                    </a:p>
                  </a:txBody>
                  <a:tcPr marL="37851" marR="37851" marT="37851" marB="3785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4568041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6E630016-F65A-0BFA-37D0-C6CD9BB7F1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3925" y="17621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315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730188-8EB1-EA10-A57F-041DEC005435}"/>
              </a:ext>
            </a:extLst>
          </p:cNvPr>
          <p:cNvSpPr txBox="1"/>
          <p:nvPr/>
        </p:nvSpPr>
        <p:spPr>
          <a:xfrm>
            <a:off x="622570" y="470772"/>
            <a:ext cx="41825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9.3 </a:t>
            </a:r>
            <a:r>
              <a:rPr lang="en-US" sz="2400" dirty="0" err="1"/>
              <a:t>Phân</a:t>
            </a:r>
            <a:r>
              <a:rPr lang="en-US" sz="2400" dirty="0"/>
              <a:t> </a:t>
            </a:r>
            <a:r>
              <a:rPr lang="en-US" sz="2400" dirty="0" err="1"/>
              <a:t>bổ</a:t>
            </a:r>
            <a:r>
              <a:rPr lang="en-US" sz="2400" dirty="0"/>
              <a:t> </a:t>
            </a:r>
            <a:r>
              <a:rPr lang="en-US" sz="2400" dirty="0" err="1"/>
              <a:t>tài</a:t>
            </a:r>
            <a:r>
              <a:rPr lang="en-US" sz="2400" dirty="0"/>
              <a:t> </a:t>
            </a:r>
            <a:r>
              <a:rPr lang="en-US" sz="2400" dirty="0" err="1"/>
              <a:t>nguyên</a:t>
            </a:r>
            <a:r>
              <a:rPr lang="en-US" sz="2400" dirty="0"/>
              <a:t> </a:t>
            </a:r>
            <a:r>
              <a:rPr lang="en-US" sz="2400" dirty="0" err="1"/>
              <a:t>thời</a:t>
            </a:r>
            <a:r>
              <a:rPr lang="en-US" sz="2400" dirty="0"/>
              <a:t> </a:t>
            </a:r>
            <a:r>
              <a:rPr lang="en-US" sz="2400" dirty="0" err="1"/>
              <a:t>gian</a:t>
            </a:r>
            <a:endParaRPr lang="en-US" sz="24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46630D2-D730-4DFC-F6D9-2707E2BFF2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731884"/>
              </p:ext>
            </p:extLst>
          </p:nvPr>
        </p:nvGraphicFramePr>
        <p:xfrm>
          <a:off x="1001140" y="1331495"/>
          <a:ext cx="9650816" cy="4716379"/>
        </p:xfrm>
        <a:graphic>
          <a:graphicData uri="http://schemas.openxmlformats.org/drawingml/2006/table">
            <a:tbl>
              <a:tblPr/>
              <a:tblGrid>
                <a:gridCol w="785354">
                  <a:extLst>
                    <a:ext uri="{9D8B030D-6E8A-4147-A177-3AD203B41FA5}">
                      <a16:colId xmlns:a16="http://schemas.microsoft.com/office/drawing/2014/main" val="4053751577"/>
                    </a:ext>
                  </a:extLst>
                </a:gridCol>
                <a:gridCol w="2431586">
                  <a:extLst>
                    <a:ext uri="{9D8B030D-6E8A-4147-A177-3AD203B41FA5}">
                      <a16:colId xmlns:a16="http://schemas.microsoft.com/office/drawing/2014/main" val="858886448"/>
                    </a:ext>
                  </a:extLst>
                </a:gridCol>
                <a:gridCol w="1608469">
                  <a:extLst>
                    <a:ext uri="{9D8B030D-6E8A-4147-A177-3AD203B41FA5}">
                      <a16:colId xmlns:a16="http://schemas.microsoft.com/office/drawing/2014/main" val="3843688707"/>
                    </a:ext>
                  </a:extLst>
                </a:gridCol>
                <a:gridCol w="1608469">
                  <a:extLst>
                    <a:ext uri="{9D8B030D-6E8A-4147-A177-3AD203B41FA5}">
                      <a16:colId xmlns:a16="http://schemas.microsoft.com/office/drawing/2014/main" val="3631371486"/>
                    </a:ext>
                  </a:extLst>
                </a:gridCol>
                <a:gridCol w="1608469">
                  <a:extLst>
                    <a:ext uri="{9D8B030D-6E8A-4147-A177-3AD203B41FA5}">
                      <a16:colId xmlns:a16="http://schemas.microsoft.com/office/drawing/2014/main" val="1882044795"/>
                    </a:ext>
                  </a:extLst>
                </a:gridCol>
                <a:gridCol w="1608469">
                  <a:extLst>
                    <a:ext uri="{9D8B030D-6E8A-4147-A177-3AD203B41FA5}">
                      <a16:colId xmlns:a16="http://schemas.microsoft.com/office/drawing/2014/main" val="3544351527"/>
                    </a:ext>
                  </a:extLst>
                </a:gridCol>
              </a:tblGrid>
              <a:tr h="1144449">
                <a:tc>
                  <a:txBody>
                    <a:bodyPr/>
                    <a:lstStyle/>
                    <a:p>
                      <a:pPr algn="ctr" fontAlgn="t"/>
                      <a:br>
                        <a:rPr lang="en-US" sz="2400" dirty="0">
                          <a:effectLst/>
                        </a:rPr>
                      </a:br>
                      <a:endParaRPr lang="en-US" sz="2400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Project Manager (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Nguyễn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Văn Dũng)</a:t>
                      </a:r>
                      <a:endParaRPr lang="en-US" sz="2400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Technical Lead (Nghiêm Xuân Quân)</a:t>
                      </a:r>
                      <a:endParaRPr lang="en-US" sz="240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Backend Developer (Lương Mạnh Hòa)</a:t>
                      </a:r>
                      <a:endParaRPr lang="en-US" sz="240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Frontend Developer (Nguyễn Tiến Hiệp)</a:t>
                      </a:r>
                      <a:endParaRPr lang="en-US" sz="240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QA Tester (Nguyễn Thế Linh)</a:t>
                      </a:r>
                      <a:endParaRPr lang="en-US" sz="240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2028682"/>
                  </a:ext>
                </a:extLst>
              </a:tr>
              <a:tr h="1680329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Thời gian</a:t>
                      </a:r>
                      <a:endParaRPr lang="en-US" sz="240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ngày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làm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việc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(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quản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lý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dự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án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họp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với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khách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hàng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và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giám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sát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tiến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độ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).</a:t>
                      </a:r>
                      <a:endParaRPr lang="en-US" sz="2400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ngày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làm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việc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(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gồm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hỗ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trợ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frontend, backend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và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kiểm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thử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).</a:t>
                      </a:r>
                      <a:endParaRPr lang="en-US" sz="2400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 ngày làm việc (tập trung vào phát triển backend và cơ sở dữ liệu).</a:t>
                      </a:r>
                      <a:endParaRPr lang="vi-VN" sz="240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 ngày làm việc (cho thiết kế giao diện và phát triển UI).</a:t>
                      </a:r>
                      <a:endParaRPr lang="en-US" sz="240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 ngày làm việc (kiểm thử đơn vị và kiểm thử tích hợp).</a:t>
                      </a:r>
                      <a:endParaRPr lang="vi-VN" sz="240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6065681"/>
                  </a:ext>
                </a:extLst>
              </a:tr>
              <a:tr h="1891601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Tài nguyên</a:t>
                      </a:r>
                      <a:endParaRPr lang="en-US" sz="240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Microsoft Project, Jira để theo dõi tiến độ và công việc.</a:t>
                      </a:r>
                      <a:endParaRPr lang="en-US" sz="240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Visual Studio Code, GitHub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để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quản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lý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mã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và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các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công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cụ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lập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kế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hoạch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kỹ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thuật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  <a:endParaRPr lang="en-US" sz="2400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Node.js, MySQL, GitHub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cho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quản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lý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mã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nguồn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  <a:endParaRPr lang="en-US" sz="2400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Figma, Adobe XD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cho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thiết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kế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 React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hoặc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Vue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cho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phát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triển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frontend.</a:t>
                      </a:r>
                      <a:endParaRPr lang="en-US" sz="2400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Selenium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cho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kiểm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thử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tự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động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 JMeter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cho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kiểm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thử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tải</a:t>
                      </a:r>
                      <a:endParaRPr lang="en-US" sz="2400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0769417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811000FF-2543-46F6-D171-BCF8B9A5A6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23018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9491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730188-8EB1-EA10-A57F-041DEC005435}"/>
              </a:ext>
            </a:extLst>
          </p:cNvPr>
          <p:cNvSpPr txBox="1"/>
          <p:nvPr/>
        </p:nvSpPr>
        <p:spPr>
          <a:xfrm>
            <a:off x="671208" y="573933"/>
            <a:ext cx="68243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9.4 </a:t>
            </a:r>
            <a:r>
              <a:rPr lang="en-US" sz="2800" dirty="0" err="1"/>
              <a:t>Quản</a:t>
            </a:r>
            <a:r>
              <a:rPr lang="en-US" sz="2800" dirty="0"/>
              <a:t> </a:t>
            </a:r>
            <a:r>
              <a:rPr lang="en-US" sz="2800" dirty="0" err="1"/>
              <a:t>lý</a:t>
            </a:r>
            <a:r>
              <a:rPr lang="en-US" sz="2800" dirty="0"/>
              <a:t> </a:t>
            </a:r>
            <a:r>
              <a:rPr lang="en-US" sz="2800" dirty="0" err="1"/>
              <a:t>khối</a:t>
            </a:r>
            <a:r>
              <a:rPr lang="en-US" sz="2800" dirty="0"/>
              <a:t> </a:t>
            </a:r>
            <a:r>
              <a:rPr lang="en-US" sz="2800" dirty="0" err="1"/>
              <a:t>lượng</a:t>
            </a:r>
            <a:r>
              <a:rPr lang="en-US" sz="2800" dirty="0"/>
              <a:t> </a:t>
            </a:r>
            <a:r>
              <a:rPr lang="en-US" sz="2800" dirty="0" err="1"/>
              <a:t>công</a:t>
            </a:r>
            <a:r>
              <a:rPr lang="en-US" sz="2800" dirty="0"/>
              <a:t> </a:t>
            </a:r>
            <a:r>
              <a:rPr lang="en-US" sz="2800" dirty="0" err="1"/>
              <a:t>việc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lịch</a:t>
            </a:r>
            <a:r>
              <a:rPr lang="en-US" sz="2800" dirty="0"/>
              <a:t> </a:t>
            </a:r>
            <a:r>
              <a:rPr lang="en-US" sz="2800" dirty="0" err="1"/>
              <a:t>trình</a:t>
            </a:r>
            <a:endParaRPr 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95B73F-3D73-6FE9-C960-A92522119152}"/>
              </a:ext>
            </a:extLst>
          </p:cNvPr>
          <p:cNvSpPr txBox="1"/>
          <p:nvPr/>
        </p:nvSpPr>
        <p:spPr>
          <a:xfrm>
            <a:off x="1832043" y="2107147"/>
            <a:ext cx="756487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Project Manager: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Tổ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chức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các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cuộc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họp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định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kỳ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hàng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tuần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để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theo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dõi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tiến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độ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điều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chỉnh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kế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hoạch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và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báo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cáo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tiến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độ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cho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khách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hàng.</a:t>
            </a: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Technical Lead: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Theo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dõi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sát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các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milestone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quan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trọng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và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sẵn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sàng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giải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quyết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các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vấn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đề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phát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sinh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trong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suốt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dự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án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</a:t>
            </a: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Frontend </a:t>
            </a:r>
            <a:r>
              <a:rPr lang="en-US" sz="1800" b="1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và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Backend Developer: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Cần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làm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việc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song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song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và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phối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hợp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để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đảm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bảo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việc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tích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hợp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giữa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UI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và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backend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diễn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suôn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sẻ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</a:t>
            </a: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QA Tester: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Tham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gia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từ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sớm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trong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giai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đoạn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phát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triển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để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kiểm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thử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liên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tục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và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tránh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lỗi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phát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sinh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ở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giai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đoạn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cuối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3806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9EB6AB1-6386-6D93-9E0B-BC534427576F}"/>
              </a:ext>
            </a:extLst>
          </p:cNvPr>
          <p:cNvSpPr txBox="1"/>
          <p:nvPr/>
        </p:nvSpPr>
        <p:spPr>
          <a:xfrm>
            <a:off x="396543" y="339026"/>
            <a:ext cx="3147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9.5 Ma </a:t>
            </a:r>
            <a:r>
              <a:rPr lang="en-US" sz="2400" dirty="0" err="1"/>
              <a:t>trận</a:t>
            </a:r>
            <a:r>
              <a:rPr lang="en-US" sz="2400" dirty="0"/>
              <a:t> </a:t>
            </a:r>
            <a:r>
              <a:rPr lang="en-US" sz="2400" dirty="0" err="1"/>
              <a:t>trách</a:t>
            </a:r>
            <a:r>
              <a:rPr lang="en-US" sz="2400" dirty="0"/>
              <a:t> </a:t>
            </a:r>
            <a:r>
              <a:rPr lang="en-US" sz="2400" dirty="0" err="1"/>
              <a:t>nhiệm</a:t>
            </a:r>
            <a:endParaRPr lang="en-US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AEC771-7139-7371-4128-DD494946DA10}"/>
              </a:ext>
            </a:extLst>
          </p:cNvPr>
          <p:cNvSpPr txBox="1"/>
          <p:nvPr/>
        </p:nvSpPr>
        <p:spPr>
          <a:xfrm>
            <a:off x="772985" y="923067"/>
            <a:ext cx="6121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9.5.1 Ma </a:t>
            </a:r>
            <a:r>
              <a:rPr lang="en-US" dirty="0" err="1"/>
              <a:t>trận</a:t>
            </a:r>
            <a:r>
              <a:rPr lang="en-US" dirty="0"/>
              <a:t> </a:t>
            </a:r>
            <a:r>
              <a:rPr lang="en-US" dirty="0" err="1"/>
              <a:t>trách</a:t>
            </a:r>
            <a:r>
              <a:rPr lang="en-US" dirty="0"/>
              <a:t> </a:t>
            </a:r>
            <a:r>
              <a:rPr lang="en-US" dirty="0" err="1"/>
              <a:t>nhiệm</a:t>
            </a:r>
            <a:r>
              <a:rPr lang="en-US" dirty="0"/>
              <a:t> qua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giai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A196927-0C17-B6F1-5B50-D08429AE7D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132935"/>
              </p:ext>
            </p:extLst>
          </p:nvPr>
        </p:nvGraphicFramePr>
        <p:xfrm>
          <a:off x="396543" y="1372070"/>
          <a:ext cx="7093092" cy="5146904"/>
        </p:xfrm>
        <a:graphic>
          <a:graphicData uri="http://schemas.openxmlformats.org/drawingml/2006/table">
            <a:tbl>
              <a:tblPr/>
              <a:tblGrid>
                <a:gridCol w="1182182">
                  <a:extLst>
                    <a:ext uri="{9D8B030D-6E8A-4147-A177-3AD203B41FA5}">
                      <a16:colId xmlns:a16="http://schemas.microsoft.com/office/drawing/2014/main" val="2953291166"/>
                    </a:ext>
                  </a:extLst>
                </a:gridCol>
                <a:gridCol w="1182182">
                  <a:extLst>
                    <a:ext uri="{9D8B030D-6E8A-4147-A177-3AD203B41FA5}">
                      <a16:colId xmlns:a16="http://schemas.microsoft.com/office/drawing/2014/main" val="4167368552"/>
                    </a:ext>
                  </a:extLst>
                </a:gridCol>
                <a:gridCol w="1182182">
                  <a:extLst>
                    <a:ext uri="{9D8B030D-6E8A-4147-A177-3AD203B41FA5}">
                      <a16:colId xmlns:a16="http://schemas.microsoft.com/office/drawing/2014/main" val="2486012728"/>
                    </a:ext>
                  </a:extLst>
                </a:gridCol>
                <a:gridCol w="1182182">
                  <a:extLst>
                    <a:ext uri="{9D8B030D-6E8A-4147-A177-3AD203B41FA5}">
                      <a16:colId xmlns:a16="http://schemas.microsoft.com/office/drawing/2014/main" val="4203694557"/>
                    </a:ext>
                  </a:extLst>
                </a:gridCol>
                <a:gridCol w="1182182">
                  <a:extLst>
                    <a:ext uri="{9D8B030D-6E8A-4147-A177-3AD203B41FA5}">
                      <a16:colId xmlns:a16="http://schemas.microsoft.com/office/drawing/2014/main" val="2149889316"/>
                    </a:ext>
                  </a:extLst>
                </a:gridCol>
                <a:gridCol w="1182182">
                  <a:extLst>
                    <a:ext uri="{9D8B030D-6E8A-4147-A177-3AD203B41FA5}">
                      <a16:colId xmlns:a16="http://schemas.microsoft.com/office/drawing/2014/main" val="1007359811"/>
                    </a:ext>
                  </a:extLst>
                </a:gridCol>
              </a:tblGrid>
              <a:tr h="679504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Giai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đoạn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/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Công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việc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(WBS)</a:t>
                      </a:r>
                      <a:endParaRPr lang="en-US" sz="1800" dirty="0">
                        <a:effectLst/>
                      </a:endParaRPr>
                    </a:p>
                  </a:txBody>
                  <a:tcPr marL="53378" marR="53378" marT="53378" marB="5337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Nguyễn Văn Dũng</a:t>
                      </a:r>
                      <a:endParaRPr lang="en-US" sz="1800">
                        <a:effectLst/>
                      </a:endParaRPr>
                    </a:p>
                  </a:txBody>
                  <a:tcPr marL="53378" marR="53378" marT="53378" marB="5337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Nghiêm Xuân Quân</a:t>
                      </a:r>
                      <a:endParaRPr lang="en-US" sz="1800">
                        <a:effectLst/>
                      </a:endParaRPr>
                    </a:p>
                  </a:txBody>
                  <a:tcPr marL="53378" marR="53378" marT="53378" marB="5337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Nguyễn Tiến Hiệp</a:t>
                      </a:r>
                      <a:endParaRPr lang="en-US" sz="1800">
                        <a:effectLst/>
                      </a:endParaRPr>
                    </a:p>
                  </a:txBody>
                  <a:tcPr marL="53378" marR="53378" marT="53378" marB="5337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Lương Mạnh Hòa</a:t>
                      </a:r>
                      <a:endParaRPr lang="vi-VN" sz="1800">
                        <a:effectLst/>
                      </a:endParaRPr>
                    </a:p>
                  </a:txBody>
                  <a:tcPr marL="53378" marR="53378" marT="53378" marB="5337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Nguyễn Thế Linh</a:t>
                      </a:r>
                      <a:endParaRPr lang="en-US" sz="1800">
                        <a:effectLst/>
                      </a:endParaRPr>
                    </a:p>
                  </a:txBody>
                  <a:tcPr marL="53378" marR="53378" marT="53378" marB="5337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3615689"/>
                  </a:ext>
                </a:extLst>
              </a:tr>
              <a:tr h="679504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 Lấy yêu cầu từ khách hàng</a:t>
                      </a:r>
                      <a:endParaRPr lang="en-US" sz="1800">
                        <a:effectLst/>
                      </a:endParaRPr>
                    </a:p>
                  </a:txBody>
                  <a:tcPr marL="53378" marR="53378" marT="53378" marB="5337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L, A</a:t>
                      </a:r>
                      <a:endParaRPr lang="en-US" sz="1800">
                        <a:effectLst/>
                      </a:endParaRPr>
                    </a:p>
                  </a:txBody>
                  <a:tcPr marL="53378" marR="53378" marT="53378" marB="5337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</a:t>
                      </a:r>
                      <a:endParaRPr lang="en-US" sz="1800">
                        <a:effectLst/>
                      </a:endParaRPr>
                    </a:p>
                  </a:txBody>
                  <a:tcPr marL="53378" marR="53378" marT="53378" marB="5337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br>
                        <a:rPr lang="en-US" sz="1800">
                          <a:effectLst/>
                        </a:rPr>
                      </a:br>
                      <a:endParaRPr lang="en-US" sz="1800">
                        <a:effectLst/>
                      </a:endParaRPr>
                    </a:p>
                  </a:txBody>
                  <a:tcPr marL="53378" marR="53378" marT="53378" marB="5337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br>
                        <a:rPr lang="en-US" sz="1800">
                          <a:effectLst/>
                        </a:rPr>
                      </a:br>
                      <a:endParaRPr lang="en-US" sz="1800">
                        <a:effectLst/>
                      </a:endParaRPr>
                    </a:p>
                  </a:txBody>
                  <a:tcPr marL="53378" marR="53378" marT="53378" marB="5337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br>
                        <a:rPr lang="en-US" sz="1800">
                          <a:effectLst/>
                        </a:rPr>
                      </a:br>
                      <a:endParaRPr lang="en-US" sz="1800">
                        <a:effectLst/>
                      </a:endParaRPr>
                    </a:p>
                  </a:txBody>
                  <a:tcPr marL="53378" marR="53378" marT="53378" marB="5337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5411487"/>
                  </a:ext>
                </a:extLst>
              </a:tr>
              <a:tr h="1053184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3. Lập kế hoạch, ước lượng, khảo sát thị trường</a:t>
                      </a:r>
                      <a:endParaRPr lang="vi-VN" sz="1800">
                        <a:effectLst/>
                      </a:endParaRPr>
                    </a:p>
                  </a:txBody>
                  <a:tcPr marL="53378" marR="53378" marT="53378" marB="5337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L, A</a:t>
                      </a:r>
                      <a:endParaRPr lang="en-US" sz="1800">
                        <a:effectLst/>
                      </a:endParaRPr>
                    </a:p>
                  </a:txBody>
                  <a:tcPr marL="53378" marR="53378" marT="53378" marB="5337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</a:t>
                      </a:r>
                      <a:endParaRPr lang="en-US" sz="1800">
                        <a:effectLst/>
                      </a:endParaRPr>
                    </a:p>
                  </a:txBody>
                  <a:tcPr marL="53378" marR="53378" marT="53378" marB="5337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br>
                        <a:rPr lang="en-US" sz="1800">
                          <a:effectLst/>
                        </a:rPr>
                      </a:br>
                      <a:endParaRPr lang="en-US" sz="1800">
                        <a:effectLst/>
                      </a:endParaRPr>
                    </a:p>
                  </a:txBody>
                  <a:tcPr marL="53378" marR="53378" marT="53378" marB="5337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br>
                        <a:rPr lang="en-US" sz="1800">
                          <a:effectLst/>
                        </a:rPr>
                      </a:br>
                      <a:endParaRPr lang="en-US" sz="1800">
                        <a:effectLst/>
                      </a:endParaRPr>
                    </a:p>
                  </a:txBody>
                  <a:tcPr marL="53378" marR="53378" marT="53378" marB="5337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br>
                        <a:rPr lang="en-US" sz="1800">
                          <a:effectLst/>
                        </a:rPr>
                      </a:br>
                      <a:endParaRPr lang="en-US" sz="1800">
                        <a:effectLst/>
                      </a:endParaRPr>
                    </a:p>
                  </a:txBody>
                  <a:tcPr marL="53378" marR="53378" marT="53378" marB="5337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2975982"/>
                  </a:ext>
                </a:extLst>
              </a:tr>
              <a:tr h="492663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4. Phân tích hệ thống</a:t>
                      </a:r>
                      <a:endParaRPr lang="en-US" sz="1800">
                        <a:effectLst/>
                      </a:endParaRPr>
                    </a:p>
                  </a:txBody>
                  <a:tcPr marL="53378" marR="53378" marT="53378" marB="5337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  <a:endParaRPr lang="en-US" sz="1800">
                        <a:effectLst/>
                      </a:endParaRPr>
                    </a:p>
                  </a:txBody>
                  <a:tcPr marL="53378" marR="53378" marT="53378" marB="5337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</a:t>
                      </a:r>
                      <a:endParaRPr lang="en-US" sz="1800">
                        <a:effectLst/>
                      </a:endParaRPr>
                    </a:p>
                  </a:txBody>
                  <a:tcPr marL="53378" marR="53378" marT="53378" marB="5337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</a:t>
                      </a:r>
                      <a:endParaRPr lang="en-US" sz="1800">
                        <a:effectLst/>
                      </a:endParaRPr>
                    </a:p>
                  </a:txBody>
                  <a:tcPr marL="53378" marR="53378" marT="53378" marB="5337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</a:t>
                      </a:r>
                      <a:endParaRPr lang="en-US" sz="1800">
                        <a:effectLst/>
                      </a:endParaRPr>
                    </a:p>
                  </a:txBody>
                  <a:tcPr marL="53378" marR="53378" marT="53378" marB="5337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</a:t>
                      </a:r>
                      <a:endParaRPr lang="en-US" sz="1800">
                        <a:effectLst/>
                      </a:endParaRPr>
                    </a:p>
                  </a:txBody>
                  <a:tcPr marL="53378" marR="53378" marT="53378" marB="5337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8093624"/>
                  </a:ext>
                </a:extLst>
              </a:tr>
              <a:tr h="492663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5. Thiết kế hệ thống</a:t>
                      </a:r>
                      <a:endParaRPr lang="en-US" sz="1800">
                        <a:effectLst/>
                      </a:endParaRPr>
                    </a:p>
                  </a:txBody>
                  <a:tcPr marL="53378" marR="53378" marT="53378" marB="5337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  <a:endParaRPr lang="en-US" sz="1800">
                        <a:effectLst/>
                      </a:endParaRPr>
                    </a:p>
                  </a:txBody>
                  <a:tcPr marL="53378" marR="53378" marT="53378" marB="5337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</a:t>
                      </a:r>
                      <a:endParaRPr lang="en-US" sz="1800">
                        <a:effectLst/>
                      </a:endParaRPr>
                    </a:p>
                  </a:txBody>
                  <a:tcPr marL="53378" marR="53378" marT="53378" marB="5337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</a:t>
                      </a:r>
                      <a:endParaRPr lang="en-US" sz="1800">
                        <a:effectLst/>
                      </a:endParaRPr>
                    </a:p>
                  </a:txBody>
                  <a:tcPr marL="53378" marR="53378" marT="53378" marB="5337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</a:t>
                      </a:r>
                      <a:endParaRPr lang="en-US" sz="1800">
                        <a:effectLst/>
                      </a:endParaRPr>
                    </a:p>
                  </a:txBody>
                  <a:tcPr marL="53378" marR="53378" marT="53378" marB="5337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</a:t>
                      </a:r>
                      <a:endParaRPr lang="en-US" sz="1800">
                        <a:effectLst/>
                      </a:endParaRPr>
                    </a:p>
                  </a:txBody>
                  <a:tcPr marL="53378" marR="53378" marT="53378" marB="5337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9141631"/>
                  </a:ext>
                </a:extLst>
              </a:tr>
              <a:tr h="492663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6. Phát triển hệ thống</a:t>
                      </a:r>
                      <a:endParaRPr lang="en-US" sz="1800">
                        <a:effectLst/>
                      </a:endParaRPr>
                    </a:p>
                  </a:txBody>
                  <a:tcPr marL="53378" marR="53378" marT="53378" marB="5337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</a:t>
                      </a:r>
                      <a:endParaRPr lang="en-US" sz="1800">
                        <a:effectLst/>
                      </a:endParaRPr>
                    </a:p>
                  </a:txBody>
                  <a:tcPr marL="53378" marR="53378" marT="53378" marB="5337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A, L</a:t>
                      </a:r>
                      <a:endParaRPr lang="en-US" sz="1800">
                        <a:effectLst/>
                      </a:endParaRPr>
                    </a:p>
                  </a:txBody>
                  <a:tcPr marL="53378" marR="53378" marT="53378" marB="5337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</a:t>
                      </a:r>
                      <a:endParaRPr lang="en-US" sz="1800">
                        <a:effectLst/>
                      </a:endParaRPr>
                    </a:p>
                  </a:txBody>
                  <a:tcPr marL="53378" marR="53378" marT="53378" marB="5337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</a:t>
                      </a:r>
                      <a:endParaRPr lang="en-US" sz="1800">
                        <a:effectLst/>
                      </a:endParaRPr>
                    </a:p>
                  </a:txBody>
                  <a:tcPr marL="53378" marR="53378" marT="53378" marB="5337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</a:t>
                      </a:r>
                      <a:endParaRPr lang="en-US" sz="1800">
                        <a:effectLst/>
                      </a:endParaRPr>
                    </a:p>
                  </a:txBody>
                  <a:tcPr marL="53378" marR="53378" marT="53378" marB="5337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5404530"/>
                  </a:ext>
                </a:extLst>
              </a:tr>
              <a:tr h="305823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7. Kiểm thử</a:t>
                      </a:r>
                      <a:endParaRPr lang="en-US" sz="1800">
                        <a:effectLst/>
                      </a:endParaRPr>
                    </a:p>
                  </a:txBody>
                  <a:tcPr marL="53378" marR="53378" marT="53378" marB="5337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L, A</a:t>
                      </a:r>
                      <a:endParaRPr lang="en-US" sz="1800">
                        <a:effectLst/>
                      </a:endParaRPr>
                    </a:p>
                  </a:txBody>
                  <a:tcPr marL="53378" marR="53378" marT="53378" marB="5337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</a:t>
                      </a:r>
                      <a:endParaRPr lang="en-US" sz="1800">
                        <a:effectLst/>
                      </a:endParaRPr>
                    </a:p>
                  </a:txBody>
                  <a:tcPr marL="53378" marR="53378" marT="53378" marB="5337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</a:t>
                      </a:r>
                      <a:endParaRPr lang="en-US" sz="1800">
                        <a:effectLst/>
                      </a:endParaRPr>
                    </a:p>
                  </a:txBody>
                  <a:tcPr marL="53378" marR="53378" marT="53378" marB="5337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CC</a:t>
                      </a:r>
                      <a:endParaRPr lang="en-US" sz="1800">
                        <a:effectLst/>
                      </a:endParaRPr>
                    </a:p>
                  </a:txBody>
                  <a:tcPr marL="53378" marR="53378" marT="53378" marB="5337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I, R</a:t>
                      </a:r>
                      <a:endParaRPr lang="en-US" sz="1800">
                        <a:effectLst/>
                      </a:endParaRPr>
                    </a:p>
                  </a:txBody>
                  <a:tcPr marL="53378" marR="53378" marT="53378" marB="5337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3520847"/>
                  </a:ext>
                </a:extLst>
              </a:tr>
              <a:tr h="679504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8. Cài đặt và triển khai hệ thống</a:t>
                      </a:r>
                      <a:endParaRPr lang="en-US" sz="1800">
                        <a:effectLst/>
                      </a:endParaRPr>
                    </a:p>
                  </a:txBody>
                  <a:tcPr marL="53378" marR="53378" marT="53378" marB="5337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L, A</a:t>
                      </a:r>
                      <a:endParaRPr lang="en-US" sz="1800">
                        <a:effectLst/>
                      </a:endParaRPr>
                    </a:p>
                  </a:txBody>
                  <a:tcPr marL="53378" marR="53378" marT="53378" marB="5337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</a:t>
                      </a:r>
                      <a:endParaRPr lang="en-US" sz="1800">
                        <a:effectLst/>
                      </a:endParaRPr>
                    </a:p>
                  </a:txBody>
                  <a:tcPr marL="53378" marR="53378" marT="53378" marB="5337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</a:t>
                      </a:r>
                      <a:endParaRPr lang="en-US" sz="1800">
                        <a:effectLst/>
                      </a:endParaRPr>
                    </a:p>
                  </a:txBody>
                  <a:tcPr marL="53378" marR="53378" marT="53378" marB="5337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</a:t>
                      </a:r>
                      <a:endParaRPr lang="en-US" sz="1800">
                        <a:effectLst/>
                      </a:endParaRPr>
                    </a:p>
                  </a:txBody>
                  <a:tcPr marL="53378" marR="53378" marT="53378" marB="5337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</a:t>
                      </a:r>
                      <a:endParaRPr lang="en-US" sz="1800" dirty="0">
                        <a:effectLst/>
                      </a:endParaRPr>
                    </a:p>
                  </a:txBody>
                  <a:tcPr marL="53378" marR="53378" marT="53378" marB="5337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9774979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4D4C0D32-6F76-EFB0-8885-43D2D82830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7763" y="18145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34C008-9D7B-EFB5-4677-9FF49A9EEC24}"/>
              </a:ext>
            </a:extLst>
          </p:cNvPr>
          <p:cNvSpPr txBox="1"/>
          <p:nvPr/>
        </p:nvSpPr>
        <p:spPr>
          <a:xfrm>
            <a:off x="7958102" y="1137862"/>
            <a:ext cx="4138864" cy="54373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1400"/>
              </a:spcBef>
              <a:spcAft>
                <a:spcPts val="400"/>
              </a:spcAft>
            </a:pPr>
            <a:r>
              <a:rPr lang="vi-VN" sz="1800" b="0" i="0" u="none" strike="noStrike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Giải thích vai trò theo ký hiệu:</a:t>
            </a:r>
            <a:endParaRPr lang="vi-VN" b="1" dirty="0">
              <a:solidFill>
                <a:srgbClr val="FF0000"/>
              </a:solidFill>
              <a:effectLst/>
            </a:endParaRPr>
          </a:p>
          <a:p>
            <a:pPr marL="285750" indent="-285750" rtl="0" fontAlgn="base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vi-VN" sz="1800" b="0" i="0" u="none" strike="noStrike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L (Leader): Người dẫn dắt, chịu trách nhiệm chính cho công việc.</a:t>
            </a:r>
            <a:endParaRPr lang="en-US" sz="1800" b="0" i="0" u="none" strike="noStrike" dirty="0">
              <a:solidFill>
                <a:srgbClr val="FF0000"/>
              </a:solidFill>
              <a:effectLst/>
              <a:latin typeface="Times New Roman" panose="02020603050405020304" pitchFamily="18" charset="0"/>
            </a:endParaRPr>
          </a:p>
          <a:p>
            <a:pPr marL="285750" indent="-285750" rtl="0" fontAlgn="base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vi-VN" sz="1800" b="0" i="0" u="none" strike="noStrike" dirty="0">
              <a:solidFill>
                <a:srgbClr val="FF0000"/>
              </a:solidFill>
              <a:effectLst/>
              <a:latin typeface="Times New Roman" panose="02020603050405020304" pitchFamily="18" charset="0"/>
            </a:endParaRP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vi-VN" sz="1800" b="0" i="0" u="none" strike="noStrike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A (Approval): Người phê duyệt kết quả cuối cùng.</a:t>
            </a:r>
            <a:endParaRPr lang="en-US" sz="1800" b="0" i="0" u="none" strike="noStrike" dirty="0">
              <a:solidFill>
                <a:srgbClr val="FF0000"/>
              </a:solidFill>
              <a:effectLst/>
              <a:latin typeface="Times New Roman" panose="02020603050405020304" pitchFamily="18" charset="0"/>
            </a:endParaRP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vi-VN" sz="1800" b="0" i="0" u="none" strike="noStrike" dirty="0">
              <a:solidFill>
                <a:srgbClr val="FF0000"/>
              </a:solidFill>
              <a:effectLst/>
              <a:latin typeface="Times New Roman" panose="02020603050405020304" pitchFamily="18" charset="0"/>
            </a:endParaRP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vi-VN" sz="1800" b="0" i="0" u="none" strike="noStrike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S (Secondary): Hỗ trợ hoặc thay thế Leader khi cần.</a:t>
            </a:r>
            <a:endParaRPr lang="en-US" sz="1800" b="0" i="0" u="none" strike="noStrike" dirty="0">
              <a:solidFill>
                <a:srgbClr val="FF0000"/>
              </a:solidFill>
              <a:effectLst/>
              <a:latin typeface="Times New Roman" panose="02020603050405020304" pitchFamily="18" charset="0"/>
            </a:endParaRP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vi-VN" sz="1800" b="0" i="0" u="none" strike="noStrike" dirty="0">
              <a:solidFill>
                <a:srgbClr val="FF0000"/>
              </a:solidFill>
              <a:effectLst/>
              <a:latin typeface="Times New Roman" panose="02020603050405020304" pitchFamily="18" charset="0"/>
            </a:endParaRP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vi-VN" sz="1800" b="0" i="0" u="none" strike="noStrike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C (Contributor): Người tham gia hỗ trợ và cung cấp thông tin.</a:t>
            </a:r>
            <a:endParaRPr lang="en-US" sz="1800" b="0" i="0" u="none" strike="noStrike" dirty="0">
              <a:solidFill>
                <a:srgbClr val="FF0000"/>
              </a:solidFill>
              <a:effectLst/>
              <a:latin typeface="Times New Roman" panose="02020603050405020304" pitchFamily="18" charset="0"/>
            </a:endParaRP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vi-VN" sz="1800" b="0" i="0" u="none" strike="noStrike" dirty="0">
              <a:solidFill>
                <a:srgbClr val="FF0000"/>
              </a:solidFill>
              <a:effectLst/>
              <a:latin typeface="Times New Roman" panose="02020603050405020304" pitchFamily="18" charset="0"/>
            </a:endParaRP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vi-VN" sz="1800" b="0" i="0" u="none" strike="noStrike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R (Reviewer): Người kiểm tra và đánh giá kết quả.</a:t>
            </a:r>
            <a:endParaRPr lang="en-US" sz="1800" b="0" i="0" u="none" strike="noStrike" dirty="0">
              <a:solidFill>
                <a:srgbClr val="FF0000"/>
              </a:solidFill>
              <a:effectLst/>
              <a:latin typeface="Times New Roman" panose="02020603050405020304" pitchFamily="18" charset="0"/>
            </a:endParaRP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vi-VN" sz="1800" b="0" i="0" u="none" strike="noStrike" dirty="0">
              <a:solidFill>
                <a:srgbClr val="FF0000"/>
              </a:solidFill>
              <a:effectLst/>
              <a:latin typeface="Times New Roman" panose="02020603050405020304" pitchFamily="18" charset="0"/>
            </a:endParaRPr>
          </a:p>
          <a:p>
            <a:pPr marL="285750" indent="-285750"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vi-VN" sz="1800" b="0" i="0" u="none" strike="noStrike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I (Implement): Người trực tiếp thực hiện nhiệm vụ.</a:t>
            </a:r>
          </a:p>
        </p:txBody>
      </p:sp>
    </p:spTree>
    <p:extLst>
      <p:ext uri="{BB962C8B-B14F-4D97-AF65-F5344CB8AC3E}">
        <p14:creationId xmlns:p14="http://schemas.microsoft.com/office/powerpoint/2010/main" val="13409645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053BFF-833D-DDBD-918D-69C844204C9A}"/>
              </a:ext>
            </a:extLst>
          </p:cNvPr>
          <p:cNvSpPr txBox="1"/>
          <p:nvPr/>
        </p:nvSpPr>
        <p:spPr>
          <a:xfrm>
            <a:off x="-268289" y="209289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9.5.2.Ma </a:t>
            </a:r>
            <a:r>
              <a:rPr lang="en-US" sz="2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trận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2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gán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2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trách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2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nhiệm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chi </a:t>
            </a:r>
            <a:r>
              <a:rPr lang="en-US" sz="2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tiết</a:t>
            </a:r>
            <a:endParaRPr lang="en-US" sz="2400" b="0" dirty="0">
              <a:effectLst/>
            </a:endParaRPr>
          </a:p>
          <a:p>
            <a:br>
              <a:rPr lang="en-US" sz="2400" dirty="0"/>
            </a:br>
            <a:endParaRPr lang="en-US" sz="24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A177C2B-590F-8AF3-BC4C-7B7F3E7B78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9403436"/>
              </p:ext>
            </p:extLst>
          </p:nvPr>
        </p:nvGraphicFramePr>
        <p:xfrm>
          <a:off x="87973" y="1149589"/>
          <a:ext cx="3241000" cy="5177656"/>
        </p:xfrm>
        <a:graphic>
          <a:graphicData uri="http://schemas.openxmlformats.org/drawingml/2006/table">
            <a:tbl>
              <a:tblPr/>
              <a:tblGrid>
                <a:gridCol w="895581">
                  <a:extLst>
                    <a:ext uri="{9D8B030D-6E8A-4147-A177-3AD203B41FA5}">
                      <a16:colId xmlns:a16="http://schemas.microsoft.com/office/drawing/2014/main" val="1783610862"/>
                    </a:ext>
                  </a:extLst>
                </a:gridCol>
                <a:gridCol w="526774">
                  <a:extLst>
                    <a:ext uri="{9D8B030D-6E8A-4147-A177-3AD203B41FA5}">
                      <a16:colId xmlns:a16="http://schemas.microsoft.com/office/drawing/2014/main" val="791203117"/>
                    </a:ext>
                  </a:extLst>
                </a:gridCol>
                <a:gridCol w="496956">
                  <a:extLst>
                    <a:ext uri="{9D8B030D-6E8A-4147-A177-3AD203B41FA5}">
                      <a16:colId xmlns:a16="http://schemas.microsoft.com/office/drawing/2014/main" val="306926686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911503431"/>
                    </a:ext>
                  </a:extLst>
                </a:gridCol>
                <a:gridCol w="417444">
                  <a:extLst>
                    <a:ext uri="{9D8B030D-6E8A-4147-A177-3AD203B41FA5}">
                      <a16:colId xmlns:a16="http://schemas.microsoft.com/office/drawing/2014/main" val="3211796979"/>
                    </a:ext>
                  </a:extLst>
                </a:gridCol>
                <a:gridCol w="447045">
                  <a:extLst>
                    <a:ext uri="{9D8B030D-6E8A-4147-A177-3AD203B41FA5}">
                      <a16:colId xmlns:a16="http://schemas.microsoft.com/office/drawing/2014/main" val="3039479101"/>
                    </a:ext>
                  </a:extLst>
                </a:gridCol>
              </a:tblGrid>
              <a:tr h="590122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Tên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công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việc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</a:endParaRPr>
                    </a:p>
                  </a:txBody>
                  <a:tcPr marL="38963" marR="38963" marT="38963" marB="389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Nguyễn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Văn Dũng</a:t>
                      </a:r>
                      <a:endParaRPr lang="en-US" sz="1200" dirty="0">
                        <a:effectLst/>
                      </a:endParaRPr>
                    </a:p>
                  </a:txBody>
                  <a:tcPr marL="38963" marR="38963" marT="38963" marB="389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Nghiêm Xuân Quân</a:t>
                      </a:r>
                      <a:endParaRPr lang="en-US" sz="1200">
                        <a:effectLst/>
                      </a:endParaRPr>
                    </a:p>
                  </a:txBody>
                  <a:tcPr marL="38963" marR="38963" marT="38963" marB="389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Nguyễn Tiến Hiệp</a:t>
                      </a:r>
                      <a:endParaRPr lang="en-US" sz="1200">
                        <a:effectLst/>
                      </a:endParaRPr>
                    </a:p>
                  </a:txBody>
                  <a:tcPr marL="38963" marR="38963" marT="38963" marB="389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Lương Mạnh Hòa</a:t>
                      </a:r>
                      <a:endParaRPr lang="vi-VN" sz="1200">
                        <a:effectLst/>
                      </a:endParaRPr>
                    </a:p>
                  </a:txBody>
                  <a:tcPr marL="38963" marR="38963" marT="38963" marB="389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Nguyễn Thế Linh</a:t>
                      </a:r>
                      <a:endParaRPr lang="en-US" sz="1200">
                        <a:effectLst/>
                      </a:endParaRPr>
                    </a:p>
                  </a:txBody>
                  <a:tcPr marL="38963" marR="38963" marT="38963" marB="389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3445286"/>
                  </a:ext>
                </a:extLst>
              </a:tr>
              <a:tr h="43253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 Lấy yêu cầu từ khách hàng</a:t>
                      </a:r>
                      <a:endParaRPr lang="en-US" sz="1200">
                        <a:effectLst/>
                      </a:endParaRPr>
                    </a:p>
                  </a:txBody>
                  <a:tcPr marL="38963" marR="38963" marT="38963" marB="389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L, A</a:t>
                      </a:r>
                      <a:endParaRPr lang="en-US" sz="1200" dirty="0">
                        <a:effectLst/>
                      </a:endParaRPr>
                    </a:p>
                  </a:txBody>
                  <a:tcPr marL="38963" marR="38963" marT="38963" marB="389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</a:t>
                      </a:r>
                      <a:endParaRPr lang="en-US" sz="1200">
                        <a:effectLst/>
                      </a:endParaRPr>
                    </a:p>
                  </a:txBody>
                  <a:tcPr marL="38963" marR="38963" marT="38963" marB="389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br>
                        <a:rPr lang="en-US" sz="1200">
                          <a:effectLst/>
                        </a:rPr>
                      </a:br>
                      <a:endParaRPr lang="en-US" sz="1200">
                        <a:effectLst/>
                      </a:endParaRPr>
                    </a:p>
                  </a:txBody>
                  <a:tcPr marL="38963" marR="38963" marT="38963" marB="389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br>
                        <a:rPr lang="en-US" sz="1200">
                          <a:effectLst/>
                        </a:rPr>
                      </a:br>
                      <a:endParaRPr lang="en-US" sz="1200">
                        <a:effectLst/>
                      </a:endParaRPr>
                    </a:p>
                  </a:txBody>
                  <a:tcPr marL="38963" marR="38963" marT="38963" marB="389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br>
                        <a:rPr lang="en-US" sz="1200">
                          <a:effectLst/>
                        </a:rPr>
                      </a:br>
                      <a:endParaRPr lang="en-US" sz="1200">
                        <a:effectLst/>
                      </a:endParaRPr>
                    </a:p>
                  </a:txBody>
                  <a:tcPr marL="38963" marR="38963" marT="38963" marB="389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5171476"/>
                  </a:ext>
                </a:extLst>
              </a:tr>
              <a:tr h="46291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2.1. Phỏng vấn để thu thập yêu cầu từ phía khách hàng</a:t>
                      </a:r>
                      <a:endParaRPr lang="en-US" sz="1200">
                        <a:effectLst/>
                      </a:endParaRPr>
                    </a:p>
                  </a:txBody>
                  <a:tcPr marL="38963" marR="38963" marT="38963" marB="389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L, A</a:t>
                      </a:r>
                      <a:endParaRPr lang="en-US" sz="1200">
                        <a:effectLst/>
                      </a:endParaRPr>
                    </a:p>
                  </a:txBody>
                  <a:tcPr marL="38963" marR="38963" marT="38963" marB="389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</a:t>
                      </a:r>
                      <a:endParaRPr lang="en-US" sz="1200">
                        <a:effectLst/>
                      </a:endParaRPr>
                    </a:p>
                  </a:txBody>
                  <a:tcPr marL="38963" marR="38963" marT="38963" marB="389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br>
                        <a:rPr lang="en-US" sz="1200">
                          <a:effectLst/>
                        </a:rPr>
                      </a:br>
                      <a:endParaRPr lang="en-US" sz="1200">
                        <a:effectLst/>
                      </a:endParaRPr>
                    </a:p>
                  </a:txBody>
                  <a:tcPr marL="38963" marR="38963" marT="38963" marB="389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br>
                        <a:rPr lang="en-US" sz="1200">
                          <a:effectLst/>
                        </a:rPr>
                      </a:br>
                      <a:endParaRPr lang="en-US" sz="1200">
                        <a:effectLst/>
                      </a:endParaRPr>
                    </a:p>
                  </a:txBody>
                  <a:tcPr marL="38963" marR="38963" marT="38963" marB="389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br>
                        <a:rPr lang="en-US" sz="1200">
                          <a:effectLst/>
                        </a:rPr>
                      </a:br>
                      <a:endParaRPr lang="en-US" sz="1200">
                        <a:effectLst/>
                      </a:endParaRPr>
                    </a:p>
                  </a:txBody>
                  <a:tcPr marL="38963" marR="38963" marT="38963" marB="389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5779139"/>
                  </a:ext>
                </a:extLst>
              </a:tr>
              <a:tr h="43253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2.2. Xử lý yêu cầu của khách hàng</a:t>
                      </a:r>
                      <a:endParaRPr lang="en-US" sz="1200">
                        <a:effectLst/>
                      </a:endParaRPr>
                    </a:p>
                  </a:txBody>
                  <a:tcPr marL="38963" marR="38963" marT="38963" marB="389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</a:t>
                      </a:r>
                      <a:endParaRPr lang="en-US" sz="1200">
                        <a:effectLst/>
                      </a:endParaRPr>
                    </a:p>
                  </a:txBody>
                  <a:tcPr marL="38963" marR="38963" marT="38963" marB="389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A, S</a:t>
                      </a:r>
                      <a:endParaRPr lang="en-US" sz="1200" dirty="0">
                        <a:effectLst/>
                      </a:endParaRPr>
                    </a:p>
                  </a:txBody>
                  <a:tcPr marL="38963" marR="38963" marT="38963" marB="389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br>
                        <a:rPr lang="en-US" sz="1200">
                          <a:effectLst/>
                        </a:rPr>
                      </a:br>
                      <a:endParaRPr lang="en-US" sz="1200">
                        <a:effectLst/>
                      </a:endParaRPr>
                    </a:p>
                  </a:txBody>
                  <a:tcPr marL="38963" marR="38963" marT="38963" marB="389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br>
                        <a:rPr lang="en-US" sz="1200">
                          <a:effectLst/>
                        </a:rPr>
                      </a:br>
                      <a:endParaRPr lang="en-US" sz="1200">
                        <a:effectLst/>
                      </a:endParaRPr>
                    </a:p>
                  </a:txBody>
                  <a:tcPr marL="38963" marR="38963" marT="38963" marB="389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</a:t>
                      </a:r>
                      <a:endParaRPr lang="en-US" sz="1200">
                        <a:effectLst/>
                      </a:endParaRPr>
                    </a:p>
                  </a:txBody>
                  <a:tcPr marL="38963" marR="38963" marT="38963" marB="389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76122"/>
                  </a:ext>
                </a:extLst>
              </a:tr>
              <a:tr h="43253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2.2.1. Xác định yêu cầu nghiệp vụ</a:t>
                      </a:r>
                      <a:endParaRPr lang="en-US" sz="1200">
                        <a:effectLst/>
                      </a:endParaRPr>
                    </a:p>
                  </a:txBody>
                  <a:tcPr marL="38963" marR="38963" marT="38963" marB="389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</a:t>
                      </a:r>
                      <a:endParaRPr lang="en-US" sz="1200">
                        <a:effectLst/>
                      </a:endParaRPr>
                    </a:p>
                  </a:txBody>
                  <a:tcPr marL="38963" marR="38963" marT="38963" marB="389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A, S</a:t>
                      </a:r>
                      <a:endParaRPr lang="en-US" sz="1200">
                        <a:effectLst/>
                      </a:endParaRPr>
                    </a:p>
                  </a:txBody>
                  <a:tcPr marL="38963" marR="38963" marT="38963" marB="389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br>
                        <a:rPr lang="en-US" sz="1200">
                          <a:effectLst/>
                        </a:rPr>
                      </a:br>
                      <a:endParaRPr lang="en-US" sz="1200">
                        <a:effectLst/>
                      </a:endParaRPr>
                    </a:p>
                  </a:txBody>
                  <a:tcPr marL="38963" marR="38963" marT="38963" marB="389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br>
                        <a:rPr lang="en-US" sz="1200">
                          <a:effectLst/>
                        </a:rPr>
                      </a:br>
                      <a:endParaRPr lang="en-US" sz="1200">
                        <a:effectLst/>
                      </a:endParaRPr>
                    </a:p>
                  </a:txBody>
                  <a:tcPr marL="38963" marR="38963" marT="38963" marB="389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</a:t>
                      </a:r>
                      <a:endParaRPr lang="en-US" sz="1200">
                        <a:effectLst/>
                      </a:endParaRPr>
                    </a:p>
                  </a:txBody>
                  <a:tcPr marL="38963" marR="38963" marT="38963" marB="389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2260410"/>
                  </a:ext>
                </a:extLst>
              </a:tr>
              <a:tr h="43253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2.2.2. Xác định yêu cầu của hệ thống</a:t>
                      </a:r>
                      <a:endParaRPr lang="en-US" sz="1200">
                        <a:effectLst/>
                      </a:endParaRPr>
                    </a:p>
                  </a:txBody>
                  <a:tcPr marL="38963" marR="38963" marT="38963" marB="389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A, L</a:t>
                      </a:r>
                      <a:endParaRPr lang="en-US" sz="1200">
                        <a:effectLst/>
                      </a:endParaRPr>
                    </a:p>
                  </a:txBody>
                  <a:tcPr marL="38963" marR="38963" marT="38963" marB="389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</a:t>
                      </a:r>
                      <a:endParaRPr lang="en-US" sz="1200">
                        <a:effectLst/>
                      </a:endParaRPr>
                    </a:p>
                  </a:txBody>
                  <a:tcPr marL="38963" marR="38963" marT="38963" marB="389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br>
                        <a:rPr lang="en-US" sz="1200">
                          <a:effectLst/>
                        </a:rPr>
                      </a:br>
                      <a:endParaRPr lang="en-US" sz="1200">
                        <a:effectLst/>
                      </a:endParaRPr>
                    </a:p>
                  </a:txBody>
                  <a:tcPr marL="38963" marR="38963" marT="38963" marB="389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br>
                        <a:rPr lang="en-US" sz="1200">
                          <a:effectLst/>
                        </a:rPr>
                      </a:br>
                      <a:endParaRPr lang="en-US" sz="1200">
                        <a:effectLst/>
                      </a:endParaRPr>
                    </a:p>
                  </a:txBody>
                  <a:tcPr marL="38963" marR="38963" marT="38963" marB="389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</a:t>
                      </a:r>
                      <a:endParaRPr lang="en-US" sz="1200">
                        <a:effectLst/>
                      </a:endParaRPr>
                    </a:p>
                  </a:txBody>
                  <a:tcPr marL="38963" marR="38963" marT="38963" marB="389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8074885"/>
                  </a:ext>
                </a:extLst>
              </a:tr>
              <a:tr h="46291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2.2.3. Tham khảo hệ thống đã có và đề xuất cho khách hàng</a:t>
                      </a:r>
                      <a:endParaRPr lang="en-US" sz="1200">
                        <a:effectLst/>
                      </a:endParaRPr>
                    </a:p>
                  </a:txBody>
                  <a:tcPr marL="38963" marR="38963" marT="38963" marB="389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</a:t>
                      </a:r>
                      <a:endParaRPr lang="en-US" sz="1200">
                        <a:effectLst/>
                      </a:endParaRPr>
                    </a:p>
                  </a:txBody>
                  <a:tcPr marL="38963" marR="38963" marT="38963" marB="389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  <a:endParaRPr lang="en-US" sz="1200">
                        <a:effectLst/>
                      </a:endParaRPr>
                    </a:p>
                  </a:txBody>
                  <a:tcPr marL="38963" marR="38963" marT="38963" marB="389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br>
                        <a:rPr lang="en-US" sz="1200">
                          <a:effectLst/>
                        </a:rPr>
                      </a:br>
                      <a:endParaRPr lang="en-US" sz="1200">
                        <a:effectLst/>
                      </a:endParaRPr>
                    </a:p>
                  </a:txBody>
                  <a:tcPr marL="38963" marR="38963" marT="38963" marB="389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br>
                        <a:rPr lang="en-US" sz="1200">
                          <a:effectLst/>
                        </a:rPr>
                      </a:br>
                      <a:endParaRPr lang="en-US" sz="1200">
                        <a:effectLst/>
                      </a:endParaRPr>
                    </a:p>
                  </a:txBody>
                  <a:tcPr marL="38963" marR="38963" marT="38963" marB="389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</a:t>
                      </a:r>
                      <a:endParaRPr lang="en-US" sz="1200">
                        <a:effectLst/>
                      </a:endParaRPr>
                    </a:p>
                  </a:txBody>
                  <a:tcPr marL="38963" marR="38963" marT="38963" marB="389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665918"/>
                  </a:ext>
                </a:extLst>
              </a:tr>
              <a:tr h="43253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2.2.4. Thống nhất nghiệp vụ của hệ thống</a:t>
                      </a:r>
                      <a:endParaRPr lang="en-US" sz="1200">
                        <a:effectLst/>
                      </a:endParaRPr>
                    </a:p>
                  </a:txBody>
                  <a:tcPr marL="38963" marR="38963" marT="38963" marB="389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</a:t>
                      </a:r>
                      <a:endParaRPr lang="en-US" sz="1200">
                        <a:effectLst/>
                      </a:endParaRPr>
                    </a:p>
                  </a:txBody>
                  <a:tcPr marL="38963" marR="38963" marT="38963" marB="389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  <a:endParaRPr lang="en-US" sz="1200">
                        <a:effectLst/>
                      </a:endParaRPr>
                    </a:p>
                  </a:txBody>
                  <a:tcPr marL="38963" marR="38963" marT="38963" marB="389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br>
                        <a:rPr lang="en-US" sz="1200">
                          <a:effectLst/>
                        </a:rPr>
                      </a:br>
                      <a:endParaRPr lang="en-US" sz="1200">
                        <a:effectLst/>
                      </a:endParaRPr>
                    </a:p>
                  </a:txBody>
                  <a:tcPr marL="38963" marR="38963" marT="38963" marB="389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br>
                        <a:rPr lang="en-US" sz="1200">
                          <a:effectLst/>
                        </a:rPr>
                      </a:br>
                      <a:endParaRPr lang="en-US" sz="1200">
                        <a:effectLst/>
                      </a:endParaRPr>
                    </a:p>
                  </a:txBody>
                  <a:tcPr marL="38963" marR="38963" marT="38963" marB="389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</a:t>
                      </a:r>
                      <a:endParaRPr lang="en-US" sz="1200">
                        <a:effectLst/>
                      </a:endParaRPr>
                    </a:p>
                  </a:txBody>
                  <a:tcPr marL="38963" marR="38963" marT="38963" marB="389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9132161"/>
                  </a:ext>
                </a:extLst>
              </a:tr>
              <a:tr h="43253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2.2.5. Làm rõ các yêu cầu phi chức năng</a:t>
                      </a:r>
                      <a:endParaRPr lang="en-US" sz="1200">
                        <a:effectLst/>
                      </a:endParaRPr>
                    </a:p>
                  </a:txBody>
                  <a:tcPr marL="38963" marR="38963" marT="38963" marB="389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</a:t>
                      </a:r>
                      <a:endParaRPr lang="en-US" sz="1200">
                        <a:effectLst/>
                      </a:endParaRPr>
                    </a:p>
                  </a:txBody>
                  <a:tcPr marL="38963" marR="38963" marT="38963" marB="389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</a:t>
                      </a:r>
                      <a:endParaRPr lang="en-US" sz="1200">
                        <a:effectLst/>
                      </a:endParaRPr>
                    </a:p>
                  </a:txBody>
                  <a:tcPr marL="38963" marR="38963" marT="38963" marB="389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br>
                        <a:rPr lang="en-US" sz="1200">
                          <a:effectLst/>
                        </a:rPr>
                      </a:br>
                      <a:endParaRPr lang="en-US" sz="1200">
                        <a:effectLst/>
                      </a:endParaRPr>
                    </a:p>
                  </a:txBody>
                  <a:tcPr marL="38963" marR="38963" marT="38963" marB="389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br>
                        <a:rPr lang="en-US" sz="1200">
                          <a:effectLst/>
                        </a:rPr>
                      </a:br>
                      <a:endParaRPr lang="en-US" sz="1200">
                        <a:effectLst/>
                      </a:endParaRPr>
                    </a:p>
                  </a:txBody>
                  <a:tcPr marL="38963" marR="38963" marT="38963" marB="389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</a:t>
                      </a:r>
                      <a:endParaRPr lang="en-US" sz="1200">
                        <a:effectLst/>
                      </a:endParaRPr>
                    </a:p>
                  </a:txBody>
                  <a:tcPr marL="38963" marR="38963" marT="38963" marB="389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5749470"/>
                  </a:ext>
                </a:extLst>
              </a:tr>
              <a:tr h="43253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2.2.6. Lên kịch bản hợp đồng</a:t>
                      </a:r>
                      <a:endParaRPr lang="en-US" sz="1200">
                        <a:effectLst/>
                      </a:endParaRPr>
                    </a:p>
                  </a:txBody>
                  <a:tcPr marL="38963" marR="38963" marT="38963" marB="389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L, A</a:t>
                      </a:r>
                      <a:endParaRPr lang="en-US" sz="1200">
                        <a:effectLst/>
                      </a:endParaRPr>
                    </a:p>
                  </a:txBody>
                  <a:tcPr marL="38963" marR="38963" marT="38963" marB="389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</a:t>
                      </a:r>
                      <a:endParaRPr lang="en-US" sz="1200">
                        <a:effectLst/>
                      </a:endParaRPr>
                    </a:p>
                  </a:txBody>
                  <a:tcPr marL="38963" marR="38963" marT="38963" marB="389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br>
                        <a:rPr lang="en-US" sz="1200">
                          <a:effectLst/>
                        </a:rPr>
                      </a:br>
                      <a:endParaRPr lang="en-US" sz="1200">
                        <a:effectLst/>
                      </a:endParaRPr>
                    </a:p>
                  </a:txBody>
                  <a:tcPr marL="38963" marR="38963" marT="38963" marB="389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br>
                        <a:rPr lang="en-US" sz="1200">
                          <a:effectLst/>
                        </a:rPr>
                      </a:br>
                      <a:endParaRPr lang="en-US" sz="1200">
                        <a:effectLst/>
                      </a:endParaRPr>
                    </a:p>
                  </a:txBody>
                  <a:tcPr marL="38963" marR="38963" marT="38963" marB="389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br>
                        <a:rPr lang="en-US" sz="1200" dirty="0">
                          <a:effectLst/>
                        </a:rPr>
                      </a:br>
                      <a:endParaRPr lang="en-US" sz="1200" dirty="0">
                        <a:effectLst/>
                      </a:endParaRPr>
                    </a:p>
                  </a:txBody>
                  <a:tcPr marL="38963" marR="38963" marT="38963" marB="389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9010815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31158ACE-5EBD-1CDD-869F-3CDDF76967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2650" y="18240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C609DB65-F977-C1FA-B888-5CD087DF40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1206" y="147091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030EC8BD-E2E3-256B-F107-7DDF7D193C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2233" y="147091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8319BB12-02A8-7342-44EE-A273757DC5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9502424"/>
              </p:ext>
            </p:extLst>
          </p:nvPr>
        </p:nvGraphicFramePr>
        <p:xfrm>
          <a:off x="3455639" y="1013791"/>
          <a:ext cx="4744144" cy="5481506"/>
        </p:xfrm>
        <a:graphic>
          <a:graphicData uri="http://schemas.openxmlformats.org/drawingml/2006/table">
            <a:tbl>
              <a:tblPr/>
              <a:tblGrid>
                <a:gridCol w="1818589">
                  <a:extLst>
                    <a:ext uri="{9D8B030D-6E8A-4147-A177-3AD203B41FA5}">
                      <a16:colId xmlns:a16="http://schemas.microsoft.com/office/drawing/2014/main" val="2873138767"/>
                    </a:ext>
                  </a:extLst>
                </a:gridCol>
                <a:gridCol w="569298">
                  <a:extLst>
                    <a:ext uri="{9D8B030D-6E8A-4147-A177-3AD203B41FA5}">
                      <a16:colId xmlns:a16="http://schemas.microsoft.com/office/drawing/2014/main" val="3433574427"/>
                    </a:ext>
                  </a:extLst>
                </a:gridCol>
                <a:gridCol w="585110">
                  <a:extLst>
                    <a:ext uri="{9D8B030D-6E8A-4147-A177-3AD203B41FA5}">
                      <a16:colId xmlns:a16="http://schemas.microsoft.com/office/drawing/2014/main" val="3023506722"/>
                    </a:ext>
                  </a:extLst>
                </a:gridCol>
                <a:gridCol w="569298">
                  <a:extLst>
                    <a:ext uri="{9D8B030D-6E8A-4147-A177-3AD203B41FA5}">
                      <a16:colId xmlns:a16="http://schemas.microsoft.com/office/drawing/2014/main" val="594139133"/>
                    </a:ext>
                  </a:extLst>
                </a:gridCol>
                <a:gridCol w="585110">
                  <a:extLst>
                    <a:ext uri="{9D8B030D-6E8A-4147-A177-3AD203B41FA5}">
                      <a16:colId xmlns:a16="http://schemas.microsoft.com/office/drawing/2014/main" val="1628568309"/>
                    </a:ext>
                  </a:extLst>
                </a:gridCol>
                <a:gridCol w="616739">
                  <a:extLst>
                    <a:ext uri="{9D8B030D-6E8A-4147-A177-3AD203B41FA5}">
                      <a16:colId xmlns:a16="http://schemas.microsoft.com/office/drawing/2014/main" val="3272365344"/>
                    </a:ext>
                  </a:extLst>
                </a:gridCol>
              </a:tblGrid>
              <a:tr h="400676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3. Lập kế hoạch, ước lượng, khảo sát thị trường</a:t>
                      </a:r>
                      <a:endParaRPr lang="vi-VN" sz="1050" dirty="0">
                        <a:effectLst/>
                      </a:endParaRPr>
                    </a:p>
                  </a:txBody>
                  <a:tcPr marL="29561" marR="29561" marT="29561" marB="2956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L, A</a:t>
                      </a:r>
                      <a:endParaRPr lang="en-US" sz="1050" dirty="0">
                        <a:effectLst/>
                      </a:endParaRPr>
                    </a:p>
                  </a:txBody>
                  <a:tcPr marL="29561" marR="29561" marT="29561" marB="2956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</a:t>
                      </a:r>
                      <a:endParaRPr lang="en-US" sz="1050">
                        <a:effectLst/>
                      </a:endParaRPr>
                    </a:p>
                  </a:txBody>
                  <a:tcPr marL="29561" marR="29561" marT="29561" marB="2956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br>
                        <a:rPr lang="en-US" sz="1050">
                          <a:effectLst/>
                        </a:rPr>
                      </a:br>
                      <a:endParaRPr lang="en-US" sz="1050">
                        <a:effectLst/>
                      </a:endParaRPr>
                    </a:p>
                  </a:txBody>
                  <a:tcPr marL="29561" marR="29561" marT="29561" marB="2956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br>
                        <a:rPr lang="en-US" sz="1050">
                          <a:effectLst/>
                        </a:rPr>
                      </a:br>
                      <a:endParaRPr lang="en-US" sz="1050">
                        <a:effectLst/>
                      </a:endParaRPr>
                    </a:p>
                  </a:txBody>
                  <a:tcPr marL="29561" marR="29561" marT="29561" marB="2956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br>
                        <a:rPr lang="en-US" sz="1050">
                          <a:effectLst/>
                        </a:rPr>
                      </a:br>
                      <a:endParaRPr lang="en-US" sz="1050">
                        <a:effectLst/>
                      </a:endParaRPr>
                    </a:p>
                  </a:txBody>
                  <a:tcPr marL="29561" marR="29561" marT="29561" marB="2956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9644493"/>
                  </a:ext>
                </a:extLst>
              </a:tr>
              <a:tr h="195435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4.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Phân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tích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hệ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thống</a:t>
                      </a:r>
                      <a:endParaRPr lang="en-US" sz="1050" dirty="0">
                        <a:effectLst/>
                      </a:endParaRPr>
                    </a:p>
                  </a:txBody>
                  <a:tcPr marL="29561" marR="29561" marT="29561" marB="2956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  <a:endParaRPr lang="en-US" sz="1050">
                        <a:effectLst/>
                      </a:endParaRPr>
                    </a:p>
                  </a:txBody>
                  <a:tcPr marL="29561" marR="29561" marT="29561" marB="2956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</a:t>
                      </a:r>
                      <a:endParaRPr lang="en-US" sz="1050">
                        <a:effectLst/>
                      </a:endParaRPr>
                    </a:p>
                  </a:txBody>
                  <a:tcPr marL="29561" marR="29561" marT="29561" marB="2956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</a:t>
                      </a:r>
                      <a:endParaRPr lang="en-US" sz="1050">
                        <a:effectLst/>
                      </a:endParaRPr>
                    </a:p>
                  </a:txBody>
                  <a:tcPr marL="29561" marR="29561" marT="29561" marB="2956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</a:t>
                      </a:r>
                      <a:endParaRPr lang="en-US" sz="1050">
                        <a:effectLst/>
                      </a:endParaRPr>
                    </a:p>
                  </a:txBody>
                  <a:tcPr marL="29561" marR="29561" marT="29561" marB="2956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</a:t>
                      </a:r>
                      <a:endParaRPr lang="en-US" sz="1050">
                        <a:effectLst/>
                      </a:endParaRPr>
                    </a:p>
                  </a:txBody>
                  <a:tcPr marL="29561" marR="29561" marT="29561" marB="2956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6508365"/>
                  </a:ext>
                </a:extLst>
              </a:tr>
              <a:tr h="195435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4.1. Phân tích tĩnh</a:t>
                      </a:r>
                      <a:endParaRPr lang="en-US" sz="1050">
                        <a:effectLst/>
                      </a:endParaRPr>
                    </a:p>
                  </a:txBody>
                  <a:tcPr marL="29561" marR="29561" marT="29561" marB="2956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  <a:endParaRPr lang="en-US" sz="1050">
                        <a:effectLst/>
                      </a:endParaRPr>
                    </a:p>
                  </a:txBody>
                  <a:tcPr marL="29561" marR="29561" marT="29561" marB="2956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</a:t>
                      </a:r>
                      <a:endParaRPr lang="en-US" sz="1050">
                        <a:effectLst/>
                      </a:endParaRPr>
                    </a:p>
                  </a:txBody>
                  <a:tcPr marL="29561" marR="29561" marT="29561" marB="2956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</a:t>
                      </a:r>
                      <a:endParaRPr lang="en-US" sz="1050">
                        <a:effectLst/>
                      </a:endParaRPr>
                    </a:p>
                  </a:txBody>
                  <a:tcPr marL="29561" marR="29561" marT="29561" marB="2956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</a:t>
                      </a:r>
                      <a:endParaRPr lang="en-US" sz="1050" dirty="0">
                        <a:effectLst/>
                      </a:endParaRPr>
                    </a:p>
                  </a:txBody>
                  <a:tcPr marL="29561" marR="29561" marT="29561" marB="2956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</a:t>
                      </a:r>
                      <a:endParaRPr lang="en-US" sz="1050">
                        <a:effectLst/>
                      </a:endParaRPr>
                    </a:p>
                  </a:txBody>
                  <a:tcPr marL="29561" marR="29561" marT="29561" marB="2956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861656"/>
                  </a:ext>
                </a:extLst>
              </a:tr>
              <a:tr h="290630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4.1.1. Vẽ biểu đồ use case</a:t>
                      </a:r>
                      <a:endParaRPr lang="en-US" sz="1050">
                        <a:effectLst/>
                      </a:endParaRPr>
                    </a:p>
                  </a:txBody>
                  <a:tcPr marL="29561" marR="29561" marT="29561" marB="2956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L, A</a:t>
                      </a:r>
                      <a:endParaRPr lang="en-US" sz="1050">
                        <a:effectLst/>
                      </a:endParaRPr>
                    </a:p>
                  </a:txBody>
                  <a:tcPr marL="29561" marR="29561" marT="29561" marB="2956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</a:t>
                      </a:r>
                      <a:endParaRPr lang="en-US" sz="1050">
                        <a:effectLst/>
                      </a:endParaRPr>
                    </a:p>
                  </a:txBody>
                  <a:tcPr marL="29561" marR="29561" marT="29561" marB="2956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</a:t>
                      </a:r>
                      <a:endParaRPr lang="en-US" sz="1050">
                        <a:effectLst/>
                      </a:endParaRPr>
                    </a:p>
                  </a:txBody>
                  <a:tcPr marL="29561" marR="29561" marT="29561" marB="2956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</a:t>
                      </a:r>
                      <a:endParaRPr lang="en-US" sz="1050">
                        <a:effectLst/>
                      </a:endParaRPr>
                    </a:p>
                  </a:txBody>
                  <a:tcPr marL="29561" marR="29561" marT="29561" marB="2956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</a:t>
                      </a:r>
                      <a:endParaRPr lang="en-US" sz="1050">
                        <a:effectLst/>
                      </a:endParaRPr>
                    </a:p>
                  </a:txBody>
                  <a:tcPr marL="29561" marR="29561" marT="29561" marB="2956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5800488"/>
                  </a:ext>
                </a:extLst>
              </a:tr>
              <a:tr h="400676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4.1.2.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Đề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xuất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,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trích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rút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,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phân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tích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quan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hệ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các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lớp</a:t>
                      </a:r>
                      <a:endParaRPr lang="en-US" sz="1050" dirty="0">
                        <a:effectLst/>
                      </a:endParaRPr>
                    </a:p>
                  </a:txBody>
                  <a:tcPr marL="29561" marR="29561" marT="29561" marB="2956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</a:t>
                      </a:r>
                      <a:endParaRPr lang="en-US" sz="1050">
                        <a:effectLst/>
                      </a:endParaRPr>
                    </a:p>
                  </a:txBody>
                  <a:tcPr marL="29561" marR="29561" marT="29561" marB="2956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  <a:endParaRPr lang="en-US" sz="1050">
                        <a:effectLst/>
                      </a:endParaRPr>
                    </a:p>
                  </a:txBody>
                  <a:tcPr marL="29561" marR="29561" marT="29561" marB="2956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</a:t>
                      </a:r>
                      <a:endParaRPr lang="en-US" sz="1050">
                        <a:effectLst/>
                      </a:endParaRPr>
                    </a:p>
                  </a:txBody>
                  <a:tcPr marL="29561" marR="29561" marT="29561" marB="2956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</a:t>
                      </a:r>
                      <a:endParaRPr lang="en-US" sz="1050">
                        <a:effectLst/>
                      </a:endParaRPr>
                    </a:p>
                  </a:txBody>
                  <a:tcPr marL="29561" marR="29561" marT="29561" marB="2956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</a:t>
                      </a:r>
                      <a:endParaRPr lang="en-US" sz="1050">
                        <a:effectLst/>
                      </a:endParaRPr>
                    </a:p>
                  </a:txBody>
                  <a:tcPr marL="29561" marR="29561" marT="29561" marB="2956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6227966"/>
                  </a:ext>
                </a:extLst>
              </a:tr>
              <a:tr h="332004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4.1.3. Xây dựng các biểu đồ phân tích</a:t>
                      </a:r>
                      <a:endParaRPr lang="en-US" sz="1050">
                        <a:effectLst/>
                      </a:endParaRPr>
                    </a:p>
                  </a:txBody>
                  <a:tcPr marL="29561" marR="29561" marT="29561" marB="2956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  <a:endParaRPr lang="en-US" sz="1050">
                        <a:effectLst/>
                      </a:endParaRPr>
                    </a:p>
                  </a:txBody>
                  <a:tcPr marL="29561" marR="29561" marT="29561" marB="2956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</a:t>
                      </a:r>
                      <a:endParaRPr lang="en-US" sz="1050">
                        <a:effectLst/>
                      </a:endParaRPr>
                    </a:p>
                  </a:txBody>
                  <a:tcPr marL="29561" marR="29561" marT="29561" marB="2956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</a:t>
                      </a:r>
                      <a:endParaRPr lang="en-US" sz="1050">
                        <a:effectLst/>
                      </a:endParaRPr>
                    </a:p>
                  </a:txBody>
                  <a:tcPr marL="29561" marR="29561" marT="29561" marB="2956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</a:t>
                      </a:r>
                      <a:endParaRPr lang="en-US" sz="1050">
                        <a:effectLst/>
                      </a:endParaRPr>
                    </a:p>
                  </a:txBody>
                  <a:tcPr marL="29561" marR="29561" marT="29561" marB="2956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</a:t>
                      </a:r>
                      <a:endParaRPr lang="en-US" sz="1050">
                        <a:effectLst/>
                      </a:endParaRPr>
                    </a:p>
                  </a:txBody>
                  <a:tcPr marL="29561" marR="29561" marT="29561" marB="2956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8925194"/>
                  </a:ext>
                </a:extLst>
              </a:tr>
              <a:tr h="195435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4.2. Phân tích động</a:t>
                      </a:r>
                      <a:endParaRPr lang="en-US" sz="1050">
                        <a:effectLst/>
                      </a:endParaRPr>
                    </a:p>
                  </a:txBody>
                  <a:tcPr marL="29561" marR="29561" marT="29561" marB="2956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  <a:endParaRPr lang="en-US" sz="1050">
                        <a:effectLst/>
                      </a:endParaRPr>
                    </a:p>
                  </a:txBody>
                  <a:tcPr marL="29561" marR="29561" marT="29561" marB="2956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</a:t>
                      </a:r>
                      <a:endParaRPr lang="en-US" sz="1050">
                        <a:effectLst/>
                      </a:endParaRPr>
                    </a:p>
                  </a:txBody>
                  <a:tcPr marL="29561" marR="29561" marT="29561" marB="2956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</a:t>
                      </a:r>
                      <a:endParaRPr lang="en-US" sz="1050">
                        <a:effectLst/>
                      </a:endParaRPr>
                    </a:p>
                  </a:txBody>
                  <a:tcPr marL="29561" marR="29561" marT="29561" marB="2956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</a:t>
                      </a:r>
                      <a:endParaRPr lang="en-US" sz="1050">
                        <a:effectLst/>
                      </a:endParaRPr>
                    </a:p>
                  </a:txBody>
                  <a:tcPr marL="29561" marR="29561" marT="29561" marB="2956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</a:t>
                      </a:r>
                      <a:endParaRPr lang="en-US" sz="1050">
                        <a:effectLst/>
                      </a:endParaRPr>
                    </a:p>
                  </a:txBody>
                  <a:tcPr marL="29561" marR="29561" marT="29561" marB="2956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1512538"/>
                  </a:ext>
                </a:extLst>
              </a:tr>
              <a:tr h="290630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4.3. Xây dựng tài liệu đặc tả yêu cầu </a:t>
                      </a:r>
                      <a:endParaRPr lang="en-US" sz="1050">
                        <a:effectLst/>
                      </a:endParaRPr>
                    </a:p>
                  </a:txBody>
                  <a:tcPr marL="29561" marR="29561" marT="29561" marB="2956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</a:t>
                      </a:r>
                      <a:endParaRPr lang="en-US" sz="1050">
                        <a:effectLst/>
                      </a:endParaRPr>
                    </a:p>
                  </a:txBody>
                  <a:tcPr marL="29561" marR="29561" marT="29561" marB="2956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</a:t>
                      </a:r>
                      <a:endParaRPr lang="en-US" sz="1050">
                        <a:effectLst/>
                      </a:endParaRPr>
                    </a:p>
                  </a:txBody>
                  <a:tcPr marL="29561" marR="29561" marT="29561" marB="2956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</a:t>
                      </a:r>
                      <a:endParaRPr lang="en-US" sz="1050">
                        <a:effectLst/>
                      </a:endParaRPr>
                    </a:p>
                  </a:txBody>
                  <a:tcPr marL="29561" marR="29561" marT="29561" marB="2956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</a:t>
                      </a:r>
                      <a:endParaRPr lang="en-US" sz="1050">
                        <a:effectLst/>
                      </a:endParaRPr>
                    </a:p>
                  </a:txBody>
                  <a:tcPr marL="29561" marR="29561" marT="29561" marB="2956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</a:t>
                      </a:r>
                      <a:endParaRPr lang="en-US" sz="1050">
                        <a:effectLst/>
                      </a:endParaRPr>
                    </a:p>
                  </a:txBody>
                  <a:tcPr marL="29561" marR="29561" marT="29561" marB="2956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3551353"/>
                  </a:ext>
                </a:extLst>
              </a:tr>
              <a:tr h="290630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4.4. Họp định kì cuối pha phân tích</a:t>
                      </a:r>
                      <a:endParaRPr lang="en-US" sz="1050">
                        <a:effectLst/>
                      </a:endParaRPr>
                    </a:p>
                  </a:txBody>
                  <a:tcPr marL="29561" marR="29561" marT="29561" marB="2956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  <a:endParaRPr lang="en-US" sz="1050">
                        <a:effectLst/>
                      </a:endParaRPr>
                    </a:p>
                  </a:txBody>
                  <a:tcPr marL="29561" marR="29561" marT="29561" marB="2956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</a:t>
                      </a:r>
                      <a:endParaRPr lang="en-US" sz="1050">
                        <a:effectLst/>
                      </a:endParaRPr>
                    </a:p>
                  </a:txBody>
                  <a:tcPr marL="29561" marR="29561" marT="29561" marB="2956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</a:t>
                      </a:r>
                      <a:endParaRPr lang="en-US" sz="1050">
                        <a:effectLst/>
                      </a:endParaRPr>
                    </a:p>
                  </a:txBody>
                  <a:tcPr marL="29561" marR="29561" marT="29561" marB="2956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</a:t>
                      </a:r>
                      <a:endParaRPr lang="en-US" sz="1050">
                        <a:effectLst/>
                      </a:endParaRPr>
                    </a:p>
                  </a:txBody>
                  <a:tcPr marL="29561" marR="29561" marT="29561" marB="2956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</a:t>
                      </a:r>
                      <a:endParaRPr lang="en-US" sz="1050">
                        <a:effectLst/>
                      </a:endParaRPr>
                    </a:p>
                  </a:txBody>
                  <a:tcPr marL="29561" marR="29561" marT="29561" marB="2956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7891546"/>
                  </a:ext>
                </a:extLst>
              </a:tr>
              <a:tr h="332004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4.5. Kiểm tra chất lượng tài liệu phân tích</a:t>
                      </a:r>
                      <a:endParaRPr lang="vi-VN" sz="1050" dirty="0">
                        <a:effectLst/>
                      </a:endParaRPr>
                    </a:p>
                  </a:txBody>
                  <a:tcPr marL="29561" marR="29561" marT="29561" marB="2956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</a:t>
                      </a:r>
                      <a:endParaRPr lang="en-US" sz="1050">
                        <a:effectLst/>
                      </a:endParaRPr>
                    </a:p>
                  </a:txBody>
                  <a:tcPr marL="29561" marR="29561" marT="29561" marB="2956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</a:t>
                      </a:r>
                      <a:endParaRPr lang="en-US" sz="1050">
                        <a:effectLst/>
                      </a:endParaRPr>
                    </a:p>
                  </a:txBody>
                  <a:tcPr marL="29561" marR="29561" marT="29561" marB="2956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</a:t>
                      </a:r>
                      <a:endParaRPr lang="en-US" sz="1050">
                        <a:effectLst/>
                      </a:endParaRPr>
                    </a:p>
                  </a:txBody>
                  <a:tcPr marL="29561" marR="29561" marT="29561" marB="2956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</a:t>
                      </a:r>
                      <a:endParaRPr lang="en-US" sz="1050">
                        <a:effectLst/>
                      </a:endParaRPr>
                    </a:p>
                  </a:txBody>
                  <a:tcPr marL="29561" marR="29561" marT="29561" marB="2956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</a:t>
                      </a:r>
                      <a:endParaRPr lang="en-US" sz="1050">
                        <a:effectLst/>
                      </a:endParaRPr>
                    </a:p>
                  </a:txBody>
                  <a:tcPr marL="29561" marR="29561" marT="29561" marB="2956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7609906"/>
                  </a:ext>
                </a:extLst>
              </a:tr>
              <a:tr h="195435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5. Thiết kế hệ thống</a:t>
                      </a:r>
                      <a:endParaRPr lang="en-US" sz="1050">
                        <a:effectLst/>
                      </a:endParaRPr>
                    </a:p>
                  </a:txBody>
                  <a:tcPr marL="29561" marR="29561" marT="29561" marB="2956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  <a:endParaRPr lang="en-US" sz="1050">
                        <a:effectLst/>
                      </a:endParaRPr>
                    </a:p>
                  </a:txBody>
                  <a:tcPr marL="29561" marR="29561" marT="29561" marB="2956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</a:t>
                      </a:r>
                      <a:endParaRPr lang="en-US" sz="1050">
                        <a:effectLst/>
                      </a:endParaRPr>
                    </a:p>
                  </a:txBody>
                  <a:tcPr marL="29561" marR="29561" marT="29561" marB="2956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</a:t>
                      </a:r>
                      <a:endParaRPr lang="en-US" sz="1050">
                        <a:effectLst/>
                      </a:endParaRPr>
                    </a:p>
                  </a:txBody>
                  <a:tcPr marL="29561" marR="29561" marT="29561" marB="2956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</a:t>
                      </a:r>
                      <a:endParaRPr lang="en-US" sz="1050">
                        <a:effectLst/>
                      </a:endParaRPr>
                    </a:p>
                  </a:txBody>
                  <a:tcPr marL="29561" marR="29561" marT="29561" marB="2956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</a:t>
                      </a:r>
                      <a:endParaRPr lang="en-US" sz="1050">
                        <a:effectLst/>
                      </a:endParaRPr>
                    </a:p>
                  </a:txBody>
                  <a:tcPr marL="29561" marR="29561" marT="29561" marB="2956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7043852"/>
                  </a:ext>
                </a:extLst>
              </a:tr>
              <a:tr h="290630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5.1. Thiết kế tổng thể hệ thống</a:t>
                      </a:r>
                      <a:endParaRPr lang="en-US" sz="1050">
                        <a:effectLst/>
                      </a:endParaRPr>
                    </a:p>
                  </a:txBody>
                  <a:tcPr marL="29561" marR="29561" marT="29561" marB="2956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  <a:endParaRPr lang="en-US" sz="1050">
                        <a:effectLst/>
                      </a:endParaRPr>
                    </a:p>
                  </a:txBody>
                  <a:tcPr marL="29561" marR="29561" marT="29561" marB="2956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</a:t>
                      </a:r>
                      <a:endParaRPr lang="en-US" sz="1050">
                        <a:effectLst/>
                      </a:endParaRPr>
                    </a:p>
                  </a:txBody>
                  <a:tcPr marL="29561" marR="29561" marT="29561" marB="2956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</a:t>
                      </a:r>
                      <a:endParaRPr lang="en-US" sz="1050">
                        <a:effectLst/>
                      </a:endParaRPr>
                    </a:p>
                  </a:txBody>
                  <a:tcPr marL="29561" marR="29561" marT="29561" marB="2956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</a:t>
                      </a:r>
                      <a:endParaRPr lang="en-US" sz="1050">
                        <a:effectLst/>
                      </a:endParaRPr>
                    </a:p>
                  </a:txBody>
                  <a:tcPr marL="29561" marR="29561" marT="29561" marB="2956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</a:t>
                      </a:r>
                      <a:endParaRPr lang="en-US" sz="1050">
                        <a:effectLst/>
                      </a:endParaRPr>
                    </a:p>
                  </a:txBody>
                  <a:tcPr marL="29561" marR="29561" marT="29561" marB="2956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7097971"/>
                  </a:ext>
                </a:extLst>
              </a:tr>
              <a:tr h="290630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5.2. Thiết kế cơ sở dữ liệu</a:t>
                      </a:r>
                      <a:endParaRPr lang="vi-VN" sz="1050">
                        <a:effectLst/>
                      </a:endParaRPr>
                    </a:p>
                  </a:txBody>
                  <a:tcPr marL="29561" marR="29561" marT="29561" marB="2956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  <a:endParaRPr lang="en-US" sz="1050">
                        <a:effectLst/>
                      </a:endParaRPr>
                    </a:p>
                  </a:txBody>
                  <a:tcPr marL="29561" marR="29561" marT="29561" marB="2956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</a:t>
                      </a:r>
                      <a:endParaRPr lang="en-US" sz="1050">
                        <a:effectLst/>
                      </a:endParaRPr>
                    </a:p>
                  </a:txBody>
                  <a:tcPr marL="29561" marR="29561" marT="29561" marB="2956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</a:t>
                      </a:r>
                      <a:endParaRPr lang="en-US" sz="1050">
                        <a:effectLst/>
                      </a:endParaRPr>
                    </a:p>
                  </a:txBody>
                  <a:tcPr marL="29561" marR="29561" marT="29561" marB="2956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</a:t>
                      </a:r>
                      <a:endParaRPr lang="en-US" sz="1050">
                        <a:effectLst/>
                      </a:endParaRPr>
                    </a:p>
                  </a:txBody>
                  <a:tcPr marL="29561" marR="29561" marT="29561" marB="2956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</a:t>
                      </a:r>
                      <a:endParaRPr lang="en-US" sz="1050">
                        <a:effectLst/>
                      </a:endParaRPr>
                    </a:p>
                  </a:txBody>
                  <a:tcPr marL="29561" marR="29561" marT="29561" marB="2956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9209234"/>
                  </a:ext>
                </a:extLst>
              </a:tr>
              <a:tr h="290630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5.2.1. Thiết kế biểu đồ lớp</a:t>
                      </a:r>
                      <a:endParaRPr lang="en-US" sz="1050">
                        <a:effectLst/>
                      </a:endParaRPr>
                    </a:p>
                  </a:txBody>
                  <a:tcPr marL="29561" marR="29561" marT="29561" marB="2956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  <a:endParaRPr lang="en-US" sz="1050">
                        <a:effectLst/>
                      </a:endParaRPr>
                    </a:p>
                  </a:txBody>
                  <a:tcPr marL="29561" marR="29561" marT="29561" marB="2956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</a:t>
                      </a:r>
                      <a:endParaRPr lang="en-US" sz="1050">
                        <a:effectLst/>
                      </a:endParaRPr>
                    </a:p>
                  </a:txBody>
                  <a:tcPr marL="29561" marR="29561" marT="29561" marB="2956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</a:t>
                      </a:r>
                      <a:endParaRPr lang="en-US" sz="1050">
                        <a:effectLst/>
                      </a:endParaRPr>
                    </a:p>
                  </a:txBody>
                  <a:tcPr marL="29561" marR="29561" marT="29561" marB="2956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</a:t>
                      </a:r>
                      <a:endParaRPr lang="en-US" sz="1050">
                        <a:effectLst/>
                      </a:endParaRPr>
                    </a:p>
                  </a:txBody>
                  <a:tcPr marL="29561" marR="29561" marT="29561" marB="2956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</a:t>
                      </a:r>
                      <a:endParaRPr lang="en-US" sz="1050">
                        <a:effectLst/>
                      </a:endParaRPr>
                    </a:p>
                  </a:txBody>
                  <a:tcPr marL="29561" marR="29561" marT="29561" marB="2956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609956"/>
                  </a:ext>
                </a:extLst>
              </a:tr>
              <a:tr h="290630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5.2.2. Thiết kế biểu đồ cơ sở dữ liệu</a:t>
                      </a:r>
                      <a:endParaRPr lang="vi-VN" sz="1050">
                        <a:effectLst/>
                      </a:endParaRPr>
                    </a:p>
                  </a:txBody>
                  <a:tcPr marL="29561" marR="29561" marT="29561" marB="2956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  <a:endParaRPr lang="en-US" sz="1050">
                        <a:effectLst/>
                      </a:endParaRPr>
                    </a:p>
                  </a:txBody>
                  <a:tcPr marL="29561" marR="29561" marT="29561" marB="2956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</a:t>
                      </a:r>
                      <a:endParaRPr lang="en-US" sz="1050">
                        <a:effectLst/>
                      </a:endParaRPr>
                    </a:p>
                  </a:txBody>
                  <a:tcPr marL="29561" marR="29561" marT="29561" marB="2956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</a:t>
                      </a:r>
                      <a:endParaRPr lang="en-US" sz="1050">
                        <a:effectLst/>
                      </a:endParaRPr>
                    </a:p>
                  </a:txBody>
                  <a:tcPr marL="29561" marR="29561" marT="29561" marB="2956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</a:t>
                      </a:r>
                      <a:endParaRPr lang="en-US" sz="1050">
                        <a:effectLst/>
                      </a:endParaRPr>
                    </a:p>
                  </a:txBody>
                  <a:tcPr marL="29561" marR="29561" marT="29561" marB="2956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</a:t>
                      </a:r>
                      <a:endParaRPr lang="en-US" sz="1050">
                        <a:effectLst/>
                      </a:endParaRPr>
                    </a:p>
                  </a:txBody>
                  <a:tcPr marL="29561" marR="29561" marT="29561" marB="2956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6546164"/>
                  </a:ext>
                </a:extLst>
              </a:tr>
              <a:tr h="332004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5.3. Thiết kế module chức năng người dùng</a:t>
                      </a:r>
                      <a:endParaRPr lang="vi-VN" sz="1050">
                        <a:effectLst/>
                      </a:endParaRPr>
                    </a:p>
                  </a:txBody>
                  <a:tcPr marL="29561" marR="29561" marT="29561" marB="2956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L, A</a:t>
                      </a:r>
                      <a:endParaRPr lang="en-US" sz="1050">
                        <a:effectLst/>
                      </a:endParaRPr>
                    </a:p>
                  </a:txBody>
                  <a:tcPr marL="29561" marR="29561" marT="29561" marB="2956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</a:t>
                      </a:r>
                      <a:endParaRPr lang="en-US" sz="1050">
                        <a:effectLst/>
                      </a:endParaRPr>
                    </a:p>
                  </a:txBody>
                  <a:tcPr marL="29561" marR="29561" marT="29561" marB="2956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</a:t>
                      </a:r>
                      <a:endParaRPr lang="en-US" sz="1050">
                        <a:effectLst/>
                      </a:endParaRPr>
                    </a:p>
                  </a:txBody>
                  <a:tcPr marL="29561" marR="29561" marT="29561" marB="2956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</a:t>
                      </a:r>
                      <a:endParaRPr lang="en-US" sz="1050">
                        <a:effectLst/>
                      </a:endParaRPr>
                    </a:p>
                  </a:txBody>
                  <a:tcPr marL="29561" marR="29561" marT="29561" marB="2956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</a:t>
                      </a:r>
                      <a:endParaRPr lang="en-US" sz="1050">
                        <a:effectLst/>
                      </a:endParaRPr>
                    </a:p>
                  </a:txBody>
                  <a:tcPr marL="29561" marR="29561" marT="29561" marB="2956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6497854"/>
                  </a:ext>
                </a:extLst>
              </a:tr>
              <a:tr h="332004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5.4. Thiết kế module chức năng chính</a:t>
                      </a:r>
                      <a:endParaRPr lang="en-US" sz="1050">
                        <a:effectLst/>
                      </a:endParaRPr>
                    </a:p>
                  </a:txBody>
                  <a:tcPr marL="29561" marR="29561" marT="29561" marB="2956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  <a:endParaRPr lang="en-US" sz="1050">
                        <a:effectLst/>
                      </a:endParaRPr>
                    </a:p>
                  </a:txBody>
                  <a:tcPr marL="29561" marR="29561" marT="29561" marB="2956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</a:t>
                      </a:r>
                      <a:endParaRPr lang="en-US" sz="1050">
                        <a:effectLst/>
                      </a:endParaRPr>
                    </a:p>
                  </a:txBody>
                  <a:tcPr marL="29561" marR="29561" marT="29561" marB="2956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</a:t>
                      </a:r>
                      <a:endParaRPr lang="en-US" sz="1050">
                        <a:effectLst/>
                      </a:endParaRPr>
                    </a:p>
                  </a:txBody>
                  <a:tcPr marL="29561" marR="29561" marT="29561" marB="2956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</a:t>
                      </a:r>
                      <a:endParaRPr lang="en-US" sz="1050">
                        <a:effectLst/>
                      </a:endParaRPr>
                    </a:p>
                  </a:txBody>
                  <a:tcPr marL="29561" marR="29561" marT="29561" marB="2956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</a:t>
                      </a:r>
                      <a:endParaRPr lang="en-US" sz="1050">
                        <a:effectLst/>
                      </a:endParaRPr>
                    </a:p>
                  </a:txBody>
                  <a:tcPr marL="29561" marR="29561" marT="29561" marB="2956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0021438"/>
                  </a:ext>
                </a:extLst>
              </a:tr>
              <a:tr h="195435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5.5. Thiết kế giao diện</a:t>
                      </a:r>
                      <a:endParaRPr lang="en-US" sz="1050">
                        <a:effectLst/>
                      </a:endParaRPr>
                    </a:p>
                  </a:txBody>
                  <a:tcPr marL="29561" marR="29561" marT="29561" marB="2956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  <a:endParaRPr lang="en-US" sz="1050">
                        <a:effectLst/>
                      </a:endParaRPr>
                    </a:p>
                  </a:txBody>
                  <a:tcPr marL="29561" marR="29561" marT="29561" marB="2956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</a:t>
                      </a:r>
                      <a:endParaRPr lang="en-US" sz="1050">
                        <a:effectLst/>
                      </a:endParaRPr>
                    </a:p>
                  </a:txBody>
                  <a:tcPr marL="29561" marR="29561" marT="29561" marB="2956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</a:t>
                      </a:r>
                      <a:endParaRPr lang="en-US" sz="1050">
                        <a:effectLst/>
                      </a:endParaRPr>
                    </a:p>
                  </a:txBody>
                  <a:tcPr marL="29561" marR="29561" marT="29561" marB="2956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</a:t>
                      </a:r>
                      <a:endParaRPr lang="en-US" sz="1050">
                        <a:effectLst/>
                      </a:endParaRPr>
                    </a:p>
                  </a:txBody>
                  <a:tcPr marL="29561" marR="29561" marT="29561" marB="2956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</a:t>
                      </a:r>
                      <a:endParaRPr lang="en-US" sz="1050">
                        <a:effectLst/>
                      </a:endParaRPr>
                    </a:p>
                  </a:txBody>
                  <a:tcPr marL="29561" marR="29561" marT="29561" marB="2956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2099023"/>
                  </a:ext>
                </a:extLst>
              </a:tr>
              <a:tr h="332004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5.6. Chọn ngôn ngữ lập trình và CSDL</a:t>
                      </a:r>
                      <a:endParaRPr lang="en-US" sz="1050">
                        <a:effectLst/>
                      </a:endParaRPr>
                    </a:p>
                  </a:txBody>
                  <a:tcPr marL="29561" marR="29561" marT="29561" marB="2956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  <a:endParaRPr lang="en-US" sz="1050">
                        <a:effectLst/>
                      </a:endParaRPr>
                    </a:p>
                  </a:txBody>
                  <a:tcPr marL="29561" marR="29561" marT="29561" marB="2956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</a:t>
                      </a:r>
                      <a:endParaRPr lang="en-US" sz="1050">
                        <a:effectLst/>
                      </a:endParaRPr>
                    </a:p>
                  </a:txBody>
                  <a:tcPr marL="29561" marR="29561" marT="29561" marB="2956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</a:t>
                      </a:r>
                      <a:endParaRPr lang="en-US" sz="1050">
                        <a:effectLst/>
                      </a:endParaRPr>
                    </a:p>
                  </a:txBody>
                  <a:tcPr marL="29561" marR="29561" marT="29561" marB="2956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</a:t>
                      </a:r>
                      <a:endParaRPr lang="en-US" sz="1050">
                        <a:effectLst/>
                      </a:endParaRPr>
                    </a:p>
                  </a:txBody>
                  <a:tcPr marL="29561" marR="29561" marT="29561" marB="2956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</a:t>
                      </a:r>
                      <a:endParaRPr lang="en-US" sz="1050" dirty="0">
                        <a:effectLst/>
                      </a:endParaRPr>
                    </a:p>
                  </a:txBody>
                  <a:tcPr marL="29561" marR="29561" marT="29561" marB="2956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8002551"/>
                  </a:ext>
                </a:extLst>
              </a:tr>
            </a:tbl>
          </a:graphicData>
        </a:graphic>
      </p:graphicFrame>
      <p:sp>
        <p:nvSpPr>
          <p:cNvPr id="13" name="Rectangle 4">
            <a:extLst>
              <a:ext uri="{FF2B5EF4-FFF2-40B4-BE49-F238E27FC236}">
                <a16:creationId xmlns:a16="http://schemas.microsoft.com/office/drawing/2014/main" id="{EC3F7D8A-CFC9-235E-F5D4-A61E71044D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75" y="18256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2B084BE4-90C1-6B51-4D60-7CEE36F990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9736078"/>
              </p:ext>
            </p:extLst>
          </p:nvPr>
        </p:nvGraphicFramePr>
        <p:xfrm>
          <a:off x="8309773" y="1210899"/>
          <a:ext cx="3794254" cy="4874934"/>
        </p:xfrm>
        <a:graphic>
          <a:graphicData uri="http://schemas.openxmlformats.org/drawingml/2006/table">
            <a:tbl>
              <a:tblPr/>
              <a:tblGrid>
                <a:gridCol w="1454464">
                  <a:extLst>
                    <a:ext uri="{9D8B030D-6E8A-4147-A177-3AD203B41FA5}">
                      <a16:colId xmlns:a16="http://schemas.microsoft.com/office/drawing/2014/main" val="1032412714"/>
                    </a:ext>
                  </a:extLst>
                </a:gridCol>
                <a:gridCol w="455311">
                  <a:extLst>
                    <a:ext uri="{9D8B030D-6E8A-4147-A177-3AD203B41FA5}">
                      <a16:colId xmlns:a16="http://schemas.microsoft.com/office/drawing/2014/main" val="2338543190"/>
                    </a:ext>
                  </a:extLst>
                </a:gridCol>
                <a:gridCol w="467958">
                  <a:extLst>
                    <a:ext uri="{9D8B030D-6E8A-4147-A177-3AD203B41FA5}">
                      <a16:colId xmlns:a16="http://schemas.microsoft.com/office/drawing/2014/main" val="3639928799"/>
                    </a:ext>
                  </a:extLst>
                </a:gridCol>
                <a:gridCol w="455311">
                  <a:extLst>
                    <a:ext uri="{9D8B030D-6E8A-4147-A177-3AD203B41FA5}">
                      <a16:colId xmlns:a16="http://schemas.microsoft.com/office/drawing/2014/main" val="1246664999"/>
                    </a:ext>
                  </a:extLst>
                </a:gridCol>
                <a:gridCol w="467958">
                  <a:extLst>
                    <a:ext uri="{9D8B030D-6E8A-4147-A177-3AD203B41FA5}">
                      <a16:colId xmlns:a16="http://schemas.microsoft.com/office/drawing/2014/main" val="1663322343"/>
                    </a:ext>
                  </a:extLst>
                </a:gridCol>
                <a:gridCol w="493252">
                  <a:extLst>
                    <a:ext uri="{9D8B030D-6E8A-4147-A177-3AD203B41FA5}">
                      <a16:colId xmlns:a16="http://schemas.microsoft.com/office/drawing/2014/main" val="3738079785"/>
                    </a:ext>
                  </a:extLst>
                </a:gridCol>
              </a:tblGrid>
              <a:tr h="23798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6.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Phát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triển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hệ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thống</a:t>
                      </a:r>
                      <a:endParaRPr lang="en-US" sz="1400" dirty="0">
                        <a:effectLst/>
                      </a:endParaRPr>
                    </a:p>
                  </a:txBody>
                  <a:tcPr marL="41489" marR="41489" marT="41489" marB="4148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</a:t>
                      </a:r>
                      <a:endParaRPr lang="en-US" sz="1400">
                        <a:effectLst/>
                      </a:endParaRPr>
                    </a:p>
                  </a:txBody>
                  <a:tcPr marL="41489" marR="41489" marT="41489" marB="4148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A, L</a:t>
                      </a:r>
                      <a:endParaRPr lang="en-US" sz="1400">
                        <a:effectLst/>
                      </a:endParaRPr>
                    </a:p>
                  </a:txBody>
                  <a:tcPr marL="41489" marR="41489" marT="41489" marB="4148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</a:t>
                      </a:r>
                      <a:endParaRPr lang="en-US" sz="1400">
                        <a:effectLst/>
                      </a:endParaRPr>
                    </a:p>
                  </a:txBody>
                  <a:tcPr marL="41489" marR="41489" marT="41489" marB="4148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</a:t>
                      </a:r>
                      <a:endParaRPr lang="en-US" sz="1400">
                        <a:effectLst/>
                      </a:endParaRPr>
                    </a:p>
                  </a:txBody>
                  <a:tcPr marL="41489" marR="41489" marT="41489" marB="4148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</a:t>
                      </a:r>
                      <a:endParaRPr lang="en-US" sz="1400">
                        <a:effectLst/>
                      </a:endParaRPr>
                    </a:p>
                  </a:txBody>
                  <a:tcPr marL="41489" marR="41489" marT="41489" marB="4148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077366"/>
                  </a:ext>
                </a:extLst>
              </a:tr>
              <a:tr h="38300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6.1. Xây dựng module người dùng</a:t>
                      </a:r>
                      <a:endParaRPr lang="vi-VN" sz="1400">
                        <a:effectLst/>
                      </a:endParaRPr>
                    </a:p>
                  </a:txBody>
                  <a:tcPr marL="41489" marR="41489" marT="41489" marB="4148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  <a:endParaRPr lang="en-US" sz="1400">
                        <a:effectLst/>
                      </a:endParaRPr>
                    </a:p>
                  </a:txBody>
                  <a:tcPr marL="41489" marR="41489" marT="41489" marB="4148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</a:t>
                      </a:r>
                      <a:endParaRPr lang="en-US" sz="1400">
                        <a:effectLst/>
                      </a:endParaRPr>
                    </a:p>
                  </a:txBody>
                  <a:tcPr marL="41489" marR="41489" marT="41489" marB="4148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</a:t>
                      </a:r>
                      <a:endParaRPr lang="en-US" sz="1400">
                        <a:effectLst/>
                      </a:endParaRPr>
                    </a:p>
                  </a:txBody>
                  <a:tcPr marL="41489" marR="41489" marT="41489" marB="4148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</a:t>
                      </a:r>
                      <a:endParaRPr lang="en-US" sz="1400">
                        <a:effectLst/>
                      </a:endParaRPr>
                    </a:p>
                  </a:txBody>
                  <a:tcPr marL="41489" marR="41489" marT="41489" marB="4148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</a:t>
                      </a:r>
                      <a:endParaRPr lang="en-US" sz="1400">
                        <a:effectLst/>
                      </a:endParaRPr>
                    </a:p>
                  </a:txBody>
                  <a:tcPr marL="41489" marR="41489" marT="41489" marB="4148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4339056"/>
                  </a:ext>
                </a:extLst>
              </a:tr>
              <a:tr h="38300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6.2. Xây dựng module quản trị </a:t>
                      </a:r>
                      <a:endParaRPr lang="en-US" sz="1400">
                        <a:effectLst/>
                      </a:endParaRPr>
                    </a:p>
                  </a:txBody>
                  <a:tcPr marL="41489" marR="41489" marT="41489" marB="4148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  <a:endParaRPr lang="en-US" sz="1400">
                        <a:effectLst/>
                      </a:endParaRPr>
                    </a:p>
                  </a:txBody>
                  <a:tcPr marL="41489" marR="41489" marT="41489" marB="4148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</a:t>
                      </a:r>
                      <a:endParaRPr lang="en-US" sz="1400">
                        <a:effectLst/>
                      </a:endParaRPr>
                    </a:p>
                  </a:txBody>
                  <a:tcPr marL="41489" marR="41489" marT="41489" marB="4148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</a:t>
                      </a:r>
                      <a:endParaRPr lang="en-US" sz="1400">
                        <a:effectLst/>
                      </a:endParaRPr>
                    </a:p>
                  </a:txBody>
                  <a:tcPr marL="41489" marR="41489" marT="41489" marB="4148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</a:t>
                      </a:r>
                      <a:endParaRPr lang="en-US" sz="1400">
                        <a:effectLst/>
                      </a:endParaRPr>
                    </a:p>
                  </a:txBody>
                  <a:tcPr marL="41489" marR="41489" marT="41489" marB="4148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</a:t>
                      </a:r>
                      <a:endParaRPr lang="en-US" sz="1400">
                        <a:effectLst/>
                      </a:endParaRPr>
                    </a:p>
                  </a:txBody>
                  <a:tcPr marL="41489" marR="41489" marT="41489" marB="4148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3423234"/>
                  </a:ext>
                </a:extLst>
              </a:tr>
              <a:tr h="38300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6.3. Xây dựng module chính</a:t>
                      </a:r>
                      <a:endParaRPr lang="en-US" sz="1400">
                        <a:effectLst/>
                      </a:endParaRPr>
                    </a:p>
                  </a:txBody>
                  <a:tcPr marL="41489" marR="41489" marT="41489" marB="4148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  <a:endParaRPr lang="en-US" sz="1400">
                        <a:effectLst/>
                      </a:endParaRPr>
                    </a:p>
                  </a:txBody>
                  <a:tcPr marL="41489" marR="41489" marT="41489" marB="4148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</a:t>
                      </a:r>
                      <a:endParaRPr lang="en-US" sz="1400">
                        <a:effectLst/>
                      </a:endParaRPr>
                    </a:p>
                  </a:txBody>
                  <a:tcPr marL="41489" marR="41489" marT="41489" marB="4148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</a:t>
                      </a:r>
                      <a:endParaRPr lang="en-US" sz="1400">
                        <a:effectLst/>
                      </a:endParaRPr>
                    </a:p>
                  </a:txBody>
                  <a:tcPr marL="41489" marR="41489" marT="41489" marB="4148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</a:t>
                      </a:r>
                      <a:endParaRPr lang="en-US" sz="1400">
                        <a:effectLst/>
                      </a:endParaRPr>
                    </a:p>
                  </a:txBody>
                  <a:tcPr marL="41489" marR="41489" marT="41489" marB="4148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</a:t>
                      </a:r>
                      <a:endParaRPr lang="en-US" sz="1400">
                        <a:effectLst/>
                      </a:endParaRPr>
                    </a:p>
                  </a:txBody>
                  <a:tcPr marL="41489" marR="41489" marT="41489" marB="4148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2207748"/>
                  </a:ext>
                </a:extLst>
              </a:tr>
              <a:tr h="38300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6.4. Xây dựng cơ sở dữ liệu</a:t>
                      </a:r>
                      <a:endParaRPr lang="vi-VN" sz="1400">
                        <a:effectLst/>
                      </a:endParaRPr>
                    </a:p>
                  </a:txBody>
                  <a:tcPr marL="41489" marR="41489" marT="41489" marB="4148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  <a:endParaRPr lang="en-US" sz="1400">
                        <a:effectLst/>
                      </a:endParaRPr>
                    </a:p>
                  </a:txBody>
                  <a:tcPr marL="41489" marR="41489" marT="41489" marB="4148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</a:t>
                      </a:r>
                      <a:endParaRPr lang="en-US" sz="1400">
                        <a:effectLst/>
                      </a:endParaRPr>
                    </a:p>
                  </a:txBody>
                  <a:tcPr marL="41489" marR="41489" marT="41489" marB="4148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</a:t>
                      </a:r>
                      <a:endParaRPr lang="en-US" sz="1400">
                        <a:effectLst/>
                      </a:endParaRPr>
                    </a:p>
                  </a:txBody>
                  <a:tcPr marL="41489" marR="41489" marT="41489" marB="4148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</a:t>
                      </a:r>
                      <a:endParaRPr lang="en-US" sz="1400">
                        <a:effectLst/>
                      </a:endParaRPr>
                    </a:p>
                  </a:txBody>
                  <a:tcPr marL="41489" marR="41489" marT="41489" marB="4148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</a:t>
                      </a:r>
                      <a:endParaRPr lang="en-US" sz="1400">
                        <a:effectLst/>
                      </a:endParaRPr>
                    </a:p>
                  </a:txBody>
                  <a:tcPr marL="41489" marR="41489" marT="41489" marB="4148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9830231"/>
                  </a:ext>
                </a:extLst>
              </a:tr>
              <a:tr h="23798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7. Kiểm thử</a:t>
                      </a:r>
                      <a:endParaRPr lang="en-US" sz="1400">
                        <a:effectLst/>
                      </a:endParaRPr>
                    </a:p>
                  </a:txBody>
                  <a:tcPr marL="41489" marR="41489" marT="41489" marB="4148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L, A</a:t>
                      </a:r>
                      <a:endParaRPr lang="en-US" sz="1400">
                        <a:effectLst/>
                      </a:endParaRPr>
                    </a:p>
                  </a:txBody>
                  <a:tcPr marL="41489" marR="41489" marT="41489" marB="4148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</a:t>
                      </a:r>
                      <a:endParaRPr lang="en-US" sz="1400">
                        <a:effectLst/>
                      </a:endParaRPr>
                    </a:p>
                  </a:txBody>
                  <a:tcPr marL="41489" marR="41489" marT="41489" marB="4148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</a:t>
                      </a:r>
                      <a:endParaRPr lang="en-US" sz="1400">
                        <a:effectLst/>
                      </a:endParaRPr>
                    </a:p>
                  </a:txBody>
                  <a:tcPr marL="41489" marR="41489" marT="41489" marB="4148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CC</a:t>
                      </a:r>
                      <a:endParaRPr lang="en-US" sz="1400">
                        <a:effectLst/>
                      </a:endParaRPr>
                    </a:p>
                  </a:txBody>
                  <a:tcPr marL="41489" marR="41489" marT="41489" marB="4148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I, R</a:t>
                      </a:r>
                      <a:endParaRPr lang="en-US" sz="1400">
                        <a:effectLst/>
                      </a:endParaRPr>
                    </a:p>
                  </a:txBody>
                  <a:tcPr marL="41489" marR="41489" marT="41489" marB="4148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9010369"/>
                  </a:ext>
                </a:extLst>
              </a:tr>
              <a:tr h="23798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7.1. Kiểm thử đơn vị</a:t>
                      </a:r>
                      <a:endParaRPr lang="vi-VN" sz="1400" dirty="0">
                        <a:effectLst/>
                      </a:endParaRPr>
                    </a:p>
                  </a:txBody>
                  <a:tcPr marL="41489" marR="41489" marT="41489" marB="4148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</a:t>
                      </a:r>
                      <a:endParaRPr lang="en-US" sz="1400">
                        <a:effectLst/>
                      </a:endParaRPr>
                    </a:p>
                  </a:txBody>
                  <a:tcPr marL="41489" marR="41489" marT="41489" marB="4148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</a:t>
                      </a:r>
                      <a:endParaRPr lang="en-US" sz="1400">
                        <a:effectLst/>
                      </a:endParaRPr>
                    </a:p>
                  </a:txBody>
                  <a:tcPr marL="41489" marR="41489" marT="41489" marB="4148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</a:t>
                      </a:r>
                      <a:endParaRPr lang="en-US" sz="1400">
                        <a:effectLst/>
                      </a:endParaRPr>
                    </a:p>
                  </a:txBody>
                  <a:tcPr marL="41489" marR="41489" marT="41489" marB="4148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</a:t>
                      </a:r>
                      <a:endParaRPr lang="en-US" sz="1400">
                        <a:effectLst/>
                      </a:endParaRPr>
                    </a:p>
                  </a:txBody>
                  <a:tcPr marL="41489" marR="41489" marT="41489" marB="4148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L, I</a:t>
                      </a:r>
                      <a:endParaRPr lang="en-US" sz="1400">
                        <a:effectLst/>
                      </a:endParaRPr>
                    </a:p>
                  </a:txBody>
                  <a:tcPr marL="41489" marR="41489" marT="41489" marB="4148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1796142"/>
                  </a:ext>
                </a:extLst>
              </a:tr>
              <a:tr h="23798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7.2. Kiểm thử tích hợp</a:t>
                      </a:r>
                      <a:endParaRPr lang="en-US" sz="1400">
                        <a:effectLst/>
                      </a:endParaRPr>
                    </a:p>
                  </a:txBody>
                  <a:tcPr marL="41489" marR="41489" marT="41489" marB="4148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</a:t>
                      </a:r>
                      <a:endParaRPr lang="en-US" sz="1400">
                        <a:effectLst/>
                      </a:endParaRPr>
                    </a:p>
                  </a:txBody>
                  <a:tcPr marL="41489" marR="41489" marT="41489" marB="4148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</a:t>
                      </a:r>
                      <a:endParaRPr lang="en-US" sz="1400">
                        <a:effectLst/>
                      </a:endParaRPr>
                    </a:p>
                  </a:txBody>
                  <a:tcPr marL="41489" marR="41489" marT="41489" marB="4148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</a:t>
                      </a:r>
                      <a:endParaRPr lang="en-US" sz="1400">
                        <a:effectLst/>
                      </a:endParaRPr>
                    </a:p>
                  </a:txBody>
                  <a:tcPr marL="41489" marR="41489" marT="41489" marB="4148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</a:t>
                      </a:r>
                      <a:endParaRPr lang="en-US" sz="1400">
                        <a:effectLst/>
                      </a:endParaRPr>
                    </a:p>
                  </a:txBody>
                  <a:tcPr marL="41489" marR="41489" marT="41489" marB="4148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L, I</a:t>
                      </a:r>
                      <a:endParaRPr lang="en-US" sz="1400">
                        <a:effectLst/>
                      </a:endParaRPr>
                    </a:p>
                  </a:txBody>
                  <a:tcPr marL="41489" marR="41489" marT="41489" marB="4148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0235974"/>
                  </a:ext>
                </a:extLst>
              </a:tr>
              <a:tr h="23798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7.3.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Kiểm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thử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hệ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thống</a:t>
                      </a:r>
                      <a:endParaRPr lang="en-US" sz="1400" dirty="0">
                        <a:effectLst/>
                      </a:endParaRPr>
                    </a:p>
                  </a:txBody>
                  <a:tcPr marL="41489" marR="41489" marT="41489" marB="4148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  <a:endParaRPr lang="en-US" sz="1400">
                        <a:effectLst/>
                      </a:endParaRPr>
                    </a:p>
                  </a:txBody>
                  <a:tcPr marL="41489" marR="41489" marT="41489" marB="4148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</a:t>
                      </a:r>
                      <a:endParaRPr lang="en-US" sz="1400">
                        <a:effectLst/>
                      </a:endParaRPr>
                    </a:p>
                  </a:txBody>
                  <a:tcPr marL="41489" marR="41489" marT="41489" marB="4148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</a:t>
                      </a:r>
                      <a:endParaRPr lang="en-US" sz="1400">
                        <a:effectLst/>
                      </a:endParaRPr>
                    </a:p>
                  </a:txBody>
                  <a:tcPr marL="41489" marR="41489" marT="41489" marB="4148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</a:t>
                      </a:r>
                      <a:endParaRPr lang="en-US" sz="1400">
                        <a:effectLst/>
                      </a:endParaRPr>
                    </a:p>
                  </a:txBody>
                  <a:tcPr marL="41489" marR="41489" marT="41489" marB="4148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</a:t>
                      </a:r>
                      <a:endParaRPr lang="en-US" sz="1400">
                        <a:effectLst/>
                      </a:endParaRPr>
                    </a:p>
                  </a:txBody>
                  <a:tcPr marL="41489" marR="41489" marT="41489" marB="4148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6678230"/>
                  </a:ext>
                </a:extLst>
              </a:tr>
              <a:tr h="38300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7.4. Đảm bảo sửa lỗi và kiểm thử chấp nhận </a:t>
                      </a:r>
                      <a:endParaRPr lang="en-US" sz="1400">
                        <a:effectLst/>
                      </a:endParaRPr>
                    </a:p>
                  </a:txBody>
                  <a:tcPr marL="41489" marR="41489" marT="41489" marB="4148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  <a:endParaRPr lang="en-US" sz="1400">
                        <a:effectLst/>
                      </a:endParaRPr>
                    </a:p>
                  </a:txBody>
                  <a:tcPr marL="41489" marR="41489" marT="41489" marB="4148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</a:t>
                      </a:r>
                      <a:endParaRPr lang="en-US" sz="1400">
                        <a:effectLst/>
                      </a:endParaRPr>
                    </a:p>
                  </a:txBody>
                  <a:tcPr marL="41489" marR="41489" marT="41489" marB="4148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</a:t>
                      </a:r>
                      <a:endParaRPr lang="en-US" sz="1400">
                        <a:effectLst/>
                      </a:endParaRPr>
                    </a:p>
                  </a:txBody>
                  <a:tcPr marL="41489" marR="41489" marT="41489" marB="4148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</a:t>
                      </a:r>
                      <a:endParaRPr lang="en-US" sz="1400">
                        <a:effectLst/>
                      </a:endParaRPr>
                    </a:p>
                  </a:txBody>
                  <a:tcPr marL="41489" marR="41489" marT="41489" marB="4148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</a:t>
                      </a:r>
                      <a:endParaRPr lang="en-US" sz="1400">
                        <a:effectLst/>
                      </a:endParaRPr>
                    </a:p>
                  </a:txBody>
                  <a:tcPr marL="41489" marR="41489" marT="41489" marB="4148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2841429"/>
                  </a:ext>
                </a:extLst>
              </a:tr>
              <a:tr h="38300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8. Cài đặt và triển khai hệ thống</a:t>
                      </a:r>
                      <a:endParaRPr lang="en-US" sz="1400">
                        <a:effectLst/>
                      </a:endParaRPr>
                    </a:p>
                  </a:txBody>
                  <a:tcPr marL="41489" marR="41489" marT="41489" marB="4148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L, A</a:t>
                      </a:r>
                      <a:endParaRPr lang="en-US" sz="1400">
                        <a:effectLst/>
                      </a:endParaRPr>
                    </a:p>
                  </a:txBody>
                  <a:tcPr marL="41489" marR="41489" marT="41489" marB="4148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</a:t>
                      </a:r>
                      <a:endParaRPr lang="en-US" sz="1400">
                        <a:effectLst/>
                      </a:endParaRPr>
                    </a:p>
                  </a:txBody>
                  <a:tcPr marL="41489" marR="41489" marT="41489" marB="4148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</a:t>
                      </a:r>
                      <a:endParaRPr lang="en-US" sz="1400">
                        <a:effectLst/>
                      </a:endParaRPr>
                    </a:p>
                  </a:txBody>
                  <a:tcPr marL="41489" marR="41489" marT="41489" marB="4148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</a:t>
                      </a:r>
                      <a:endParaRPr lang="en-US" sz="1400">
                        <a:effectLst/>
                      </a:endParaRPr>
                    </a:p>
                  </a:txBody>
                  <a:tcPr marL="41489" marR="41489" marT="41489" marB="4148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</a:t>
                      </a:r>
                      <a:endParaRPr lang="en-US" sz="1400">
                        <a:effectLst/>
                      </a:endParaRPr>
                    </a:p>
                  </a:txBody>
                  <a:tcPr marL="41489" marR="41489" marT="41489" marB="4148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8928335"/>
                  </a:ext>
                </a:extLst>
              </a:tr>
              <a:tr h="38300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8.1. Viết tài liệu hướng dẫn </a:t>
                      </a:r>
                      <a:endParaRPr lang="vi-VN" sz="1400">
                        <a:effectLst/>
                      </a:endParaRPr>
                    </a:p>
                  </a:txBody>
                  <a:tcPr marL="41489" marR="41489" marT="41489" marB="4148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  <a:endParaRPr lang="en-US" sz="1400">
                        <a:effectLst/>
                      </a:endParaRPr>
                    </a:p>
                  </a:txBody>
                  <a:tcPr marL="41489" marR="41489" marT="41489" marB="4148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</a:t>
                      </a:r>
                      <a:endParaRPr lang="en-US" sz="1400">
                        <a:effectLst/>
                      </a:endParaRPr>
                    </a:p>
                  </a:txBody>
                  <a:tcPr marL="41489" marR="41489" marT="41489" marB="4148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</a:t>
                      </a:r>
                      <a:endParaRPr lang="en-US" sz="1400">
                        <a:effectLst/>
                      </a:endParaRPr>
                    </a:p>
                  </a:txBody>
                  <a:tcPr marL="41489" marR="41489" marT="41489" marB="4148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</a:t>
                      </a:r>
                      <a:endParaRPr lang="en-US" sz="1400">
                        <a:effectLst/>
                      </a:endParaRPr>
                    </a:p>
                  </a:txBody>
                  <a:tcPr marL="41489" marR="41489" marT="41489" marB="4148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</a:t>
                      </a:r>
                      <a:endParaRPr lang="en-US" sz="1400">
                        <a:effectLst/>
                      </a:endParaRPr>
                    </a:p>
                  </a:txBody>
                  <a:tcPr marL="41489" marR="41489" marT="41489" marB="4148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8290707"/>
                  </a:ext>
                </a:extLst>
              </a:tr>
              <a:tr h="38300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8.2. Cài đặt trên môi trường khách hàng</a:t>
                      </a:r>
                      <a:endParaRPr lang="vi-VN" sz="1400">
                        <a:effectLst/>
                      </a:endParaRPr>
                    </a:p>
                  </a:txBody>
                  <a:tcPr marL="41489" marR="41489" marT="41489" marB="4148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</a:t>
                      </a:r>
                      <a:endParaRPr lang="en-US" sz="1400">
                        <a:effectLst/>
                      </a:endParaRPr>
                    </a:p>
                  </a:txBody>
                  <a:tcPr marL="41489" marR="41489" marT="41489" marB="4148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</a:t>
                      </a:r>
                      <a:endParaRPr lang="en-US" sz="1400">
                        <a:effectLst/>
                      </a:endParaRPr>
                    </a:p>
                  </a:txBody>
                  <a:tcPr marL="41489" marR="41489" marT="41489" marB="4148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</a:t>
                      </a:r>
                      <a:endParaRPr lang="en-US" sz="1400">
                        <a:effectLst/>
                      </a:endParaRPr>
                    </a:p>
                  </a:txBody>
                  <a:tcPr marL="41489" marR="41489" marT="41489" marB="4148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</a:t>
                      </a:r>
                      <a:endParaRPr lang="en-US" sz="1400">
                        <a:effectLst/>
                      </a:endParaRPr>
                    </a:p>
                  </a:txBody>
                  <a:tcPr marL="41489" marR="41489" marT="41489" marB="4148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</a:t>
                      </a:r>
                      <a:endParaRPr lang="en-US" sz="1400">
                        <a:effectLst/>
                      </a:endParaRPr>
                    </a:p>
                  </a:txBody>
                  <a:tcPr marL="41489" marR="41489" marT="41489" marB="4148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4492712"/>
                  </a:ext>
                </a:extLst>
              </a:tr>
              <a:tr h="38300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8.3. Tập huấn sử dụng hệ thống</a:t>
                      </a:r>
                      <a:endParaRPr lang="en-US" sz="1400">
                        <a:effectLst/>
                      </a:endParaRPr>
                    </a:p>
                  </a:txBody>
                  <a:tcPr marL="41489" marR="41489" marT="41489" marB="4148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</a:t>
                      </a:r>
                      <a:endParaRPr lang="en-US" sz="1400">
                        <a:effectLst/>
                      </a:endParaRPr>
                    </a:p>
                  </a:txBody>
                  <a:tcPr marL="41489" marR="41489" marT="41489" marB="4148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</a:t>
                      </a:r>
                      <a:endParaRPr lang="en-US" sz="1400">
                        <a:effectLst/>
                      </a:endParaRPr>
                    </a:p>
                  </a:txBody>
                  <a:tcPr marL="41489" marR="41489" marT="41489" marB="4148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</a:t>
                      </a:r>
                      <a:endParaRPr lang="en-US" sz="1400">
                        <a:effectLst/>
                      </a:endParaRPr>
                    </a:p>
                  </a:txBody>
                  <a:tcPr marL="41489" marR="41489" marT="41489" marB="4148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</a:t>
                      </a:r>
                      <a:endParaRPr lang="en-US" sz="1400">
                        <a:effectLst/>
                      </a:endParaRPr>
                    </a:p>
                  </a:txBody>
                  <a:tcPr marL="41489" marR="41489" marT="41489" marB="4148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</a:t>
                      </a:r>
                      <a:endParaRPr lang="en-US" sz="1400">
                        <a:effectLst/>
                      </a:endParaRPr>
                    </a:p>
                  </a:txBody>
                  <a:tcPr marL="41489" marR="41489" marT="41489" marB="4148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8881701"/>
                  </a:ext>
                </a:extLst>
              </a:tr>
              <a:tr h="23798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8.4. Bàn giao sản phẩm </a:t>
                      </a:r>
                      <a:endParaRPr lang="en-US" sz="1400">
                        <a:effectLst/>
                      </a:endParaRPr>
                    </a:p>
                  </a:txBody>
                  <a:tcPr marL="41489" marR="41489" marT="41489" marB="4148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L, A</a:t>
                      </a:r>
                      <a:endParaRPr lang="en-US" sz="1400">
                        <a:effectLst/>
                      </a:endParaRPr>
                    </a:p>
                  </a:txBody>
                  <a:tcPr marL="41489" marR="41489" marT="41489" marB="4148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</a:t>
                      </a:r>
                      <a:endParaRPr lang="en-US" sz="1400">
                        <a:effectLst/>
                      </a:endParaRPr>
                    </a:p>
                  </a:txBody>
                  <a:tcPr marL="41489" marR="41489" marT="41489" marB="4148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</a:t>
                      </a:r>
                      <a:endParaRPr lang="en-US" sz="1400">
                        <a:effectLst/>
                      </a:endParaRPr>
                    </a:p>
                  </a:txBody>
                  <a:tcPr marL="41489" marR="41489" marT="41489" marB="4148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</a:t>
                      </a:r>
                      <a:endParaRPr lang="en-US" sz="1400">
                        <a:effectLst/>
                      </a:endParaRPr>
                    </a:p>
                  </a:txBody>
                  <a:tcPr marL="41489" marR="41489" marT="41489" marB="4148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</a:t>
                      </a:r>
                      <a:endParaRPr lang="en-US" sz="1400" dirty="0">
                        <a:effectLst/>
                      </a:endParaRPr>
                    </a:p>
                  </a:txBody>
                  <a:tcPr marL="41489" marR="41489" marT="41489" marB="4148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4562637"/>
                  </a:ext>
                </a:extLst>
              </a:tr>
            </a:tbl>
          </a:graphicData>
        </a:graphic>
      </p:graphicFrame>
      <p:sp>
        <p:nvSpPr>
          <p:cNvPr id="15" name="Rectangle 5">
            <a:extLst>
              <a:ext uri="{FF2B5EF4-FFF2-40B4-BE49-F238E27FC236}">
                <a16:creationId xmlns:a16="http://schemas.microsoft.com/office/drawing/2014/main" id="{D5B8CC77-48A7-C683-7C5D-4BFED9B9D0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5260" y="168647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9363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730188-8EB1-EA10-A57F-041DEC005435}"/>
              </a:ext>
            </a:extLst>
          </p:cNvPr>
          <p:cNvSpPr txBox="1"/>
          <p:nvPr/>
        </p:nvSpPr>
        <p:spPr>
          <a:xfrm>
            <a:off x="405717" y="118837"/>
            <a:ext cx="2678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9.6. Ma </a:t>
            </a:r>
            <a:r>
              <a:rPr lang="en-US" sz="2400" dirty="0" err="1"/>
              <a:t>trận</a:t>
            </a:r>
            <a:r>
              <a:rPr lang="en-US" sz="2400" dirty="0"/>
              <a:t> </a:t>
            </a:r>
            <a:r>
              <a:rPr lang="en-US" sz="2400" dirty="0" err="1"/>
              <a:t>kĩ</a:t>
            </a:r>
            <a:r>
              <a:rPr lang="en-US" sz="2400" dirty="0"/>
              <a:t> </a:t>
            </a:r>
            <a:r>
              <a:rPr lang="en-US" sz="2400" dirty="0" err="1"/>
              <a:t>năng</a:t>
            </a:r>
            <a:endParaRPr lang="en-US" sz="24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F8D8D10-E2A6-4DDE-828A-8B832DC359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039567"/>
              </p:ext>
            </p:extLst>
          </p:nvPr>
        </p:nvGraphicFramePr>
        <p:xfrm>
          <a:off x="1908313" y="611848"/>
          <a:ext cx="9291431" cy="6127315"/>
        </p:xfrm>
        <a:graphic>
          <a:graphicData uri="http://schemas.openxmlformats.org/drawingml/2006/table">
            <a:tbl>
              <a:tblPr/>
              <a:tblGrid>
                <a:gridCol w="2996814">
                  <a:extLst>
                    <a:ext uri="{9D8B030D-6E8A-4147-A177-3AD203B41FA5}">
                      <a16:colId xmlns:a16="http://schemas.microsoft.com/office/drawing/2014/main" val="4031187639"/>
                    </a:ext>
                  </a:extLst>
                </a:gridCol>
                <a:gridCol w="1224897">
                  <a:extLst>
                    <a:ext uri="{9D8B030D-6E8A-4147-A177-3AD203B41FA5}">
                      <a16:colId xmlns:a16="http://schemas.microsoft.com/office/drawing/2014/main" val="555532587"/>
                    </a:ext>
                  </a:extLst>
                </a:gridCol>
                <a:gridCol w="1258924">
                  <a:extLst>
                    <a:ext uri="{9D8B030D-6E8A-4147-A177-3AD203B41FA5}">
                      <a16:colId xmlns:a16="http://schemas.microsoft.com/office/drawing/2014/main" val="2873145303"/>
                    </a:ext>
                  </a:extLst>
                </a:gridCol>
                <a:gridCol w="1224897">
                  <a:extLst>
                    <a:ext uri="{9D8B030D-6E8A-4147-A177-3AD203B41FA5}">
                      <a16:colId xmlns:a16="http://schemas.microsoft.com/office/drawing/2014/main" val="403163598"/>
                    </a:ext>
                  </a:extLst>
                </a:gridCol>
                <a:gridCol w="1258924">
                  <a:extLst>
                    <a:ext uri="{9D8B030D-6E8A-4147-A177-3AD203B41FA5}">
                      <a16:colId xmlns:a16="http://schemas.microsoft.com/office/drawing/2014/main" val="2111776117"/>
                    </a:ext>
                  </a:extLst>
                </a:gridCol>
                <a:gridCol w="1326975">
                  <a:extLst>
                    <a:ext uri="{9D8B030D-6E8A-4147-A177-3AD203B41FA5}">
                      <a16:colId xmlns:a16="http://schemas.microsoft.com/office/drawing/2014/main" val="774379264"/>
                    </a:ext>
                  </a:extLst>
                </a:gridCol>
              </a:tblGrid>
              <a:tr h="272059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Kỹ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Năng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1400" dirty="0">
                        <a:effectLst/>
                      </a:endParaRPr>
                    </a:p>
                  </a:txBody>
                  <a:tcPr marL="30609" marR="30609" marT="30609" marB="3060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Nguyễn Văn Dũng</a:t>
                      </a:r>
                      <a:endParaRPr lang="en-US" sz="1400">
                        <a:effectLst/>
                      </a:endParaRPr>
                    </a:p>
                  </a:txBody>
                  <a:tcPr marL="30609" marR="30609" marT="30609" marB="3060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Nghiêm Xuân Quân</a:t>
                      </a:r>
                      <a:endParaRPr lang="en-US" sz="1400">
                        <a:effectLst/>
                      </a:endParaRPr>
                    </a:p>
                  </a:txBody>
                  <a:tcPr marL="30609" marR="30609" marT="30609" marB="3060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Nguyễn Tiến Hiệp</a:t>
                      </a:r>
                      <a:endParaRPr lang="en-US" sz="1400">
                        <a:effectLst/>
                      </a:endParaRPr>
                    </a:p>
                  </a:txBody>
                  <a:tcPr marL="30609" marR="30609" marT="30609" marB="3060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Lương Mạnh Hòa</a:t>
                      </a:r>
                      <a:endParaRPr lang="vi-VN" sz="1400">
                        <a:effectLst/>
                      </a:endParaRPr>
                    </a:p>
                  </a:txBody>
                  <a:tcPr marL="30609" marR="30609" marT="30609" marB="3060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Nguyễn Thế Linh</a:t>
                      </a:r>
                      <a:endParaRPr lang="en-US" sz="1400">
                        <a:effectLst/>
                      </a:endParaRPr>
                    </a:p>
                  </a:txBody>
                  <a:tcPr marL="30609" marR="30609" marT="30609" marB="3060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6112359"/>
                  </a:ext>
                </a:extLst>
              </a:tr>
              <a:tr h="429223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Quản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lý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dự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án</a:t>
                      </a:r>
                      <a:endParaRPr lang="en-US" sz="1400" dirty="0">
                        <a:effectLst/>
                      </a:endParaRPr>
                    </a:p>
                  </a:txBody>
                  <a:tcPr marL="30609" marR="30609" marT="30609" marB="3060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X</a:t>
                      </a:r>
                      <a:endParaRPr lang="en-US" sz="1400">
                        <a:effectLst/>
                      </a:endParaRPr>
                    </a:p>
                  </a:txBody>
                  <a:tcPr marL="30609" marR="30609" marT="30609" marB="3060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X</a:t>
                      </a:r>
                      <a:endParaRPr lang="en-US" sz="1400">
                        <a:effectLst/>
                      </a:endParaRPr>
                    </a:p>
                  </a:txBody>
                  <a:tcPr marL="30609" marR="30609" marT="30609" marB="3060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br>
                        <a:rPr lang="en-US" sz="1400">
                          <a:effectLst/>
                        </a:rPr>
                      </a:br>
                      <a:endParaRPr lang="en-US" sz="1400">
                        <a:effectLst/>
                      </a:endParaRPr>
                    </a:p>
                  </a:txBody>
                  <a:tcPr marL="30609" marR="30609" marT="30609" marB="3060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br>
                        <a:rPr lang="en-US" sz="1400">
                          <a:effectLst/>
                        </a:rPr>
                      </a:br>
                      <a:endParaRPr lang="en-US" sz="1400">
                        <a:effectLst/>
                      </a:endParaRPr>
                    </a:p>
                  </a:txBody>
                  <a:tcPr marL="30609" marR="30609" marT="30609" marB="3060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br>
                        <a:rPr lang="en-US" sz="1400">
                          <a:effectLst/>
                        </a:rPr>
                      </a:br>
                      <a:endParaRPr lang="en-US" sz="1400">
                        <a:effectLst/>
                      </a:endParaRPr>
                    </a:p>
                  </a:txBody>
                  <a:tcPr marL="30609" marR="30609" marT="30609" marB="3060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2321426"/>
                  </a:ext>
                </a:extLst>
              </a:tr>
              <a:tr h="429223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Giao tiếp với khách hàng</a:t>
                      </a:r>
                      <a:endParaRPr lang="en-US" sz="1400">
                        <a:effectLst/>
                      </a:endParaRPr>
                    </a:p>
                  </a:txBody>
                  <a:tcPr marL="30609" marR="30609" marT="30609" marB="3060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X</a:t>
                      </a:r>
                      <a:endParaRPr lang="en-US" sz="1400">
                        <a:effectLst/>
                      </a:endParaRPr>
                    </a:p>
                  </a:txBody>
                  <a:tcPr marL="30609" marR="30609" marT="30609" marB="3060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X</a:t>
                      </a:r>
                      <a:endParaRPr lang="en-US" sz="1400">
                        <a:effectLst/>
                      </a:endParaRPr>
                    </a:p>
                  </a:txBody>
                  <a:tcPr marL="30609" marR="30609" marT="30609" marB="3060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br>
                        <a:rPr lang="en-US" sz="1400">
                          <a:effectLst/>
                        </a:rPr>
                      </a:br>
                      <a:endParaRPr lang="en-US" sz="1400">
                        <a:effectLst/>
                      </a:endParaRPr>
                    </a:p>
                  </a:txBody>
                  <a:tcPr marL="30609" marR="30609" marT="30609" marB="3060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br>
                        <a:rPr lang="en-US" sz="1400">
                          <a:effectLst/>
                        </a:rPr>
                      </a:br>
                      <a:endParaRPr lang="en-US" sz="1400">
                        <a:effectLst/>
                      </a:endParaRPr>
                    </a:p>
                  </a:txBody>
                  <a:tcPr marL="30609" marR="30609" marT="30609" marB="3060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br>
                        <a:rPr lang="en-US" sz="1400">
                          <a:effectLst/>
                        </a:rPr>
                      </a:br>
                      <a:endParaRPr lang="en-US" sz="1400">
                        <a:effectLst/>
                      </a:endParaRPr>
                    </a:p>
                  </a:txBody>
                  <a:tcPr marL="30609" marR="30609" marT="30609" marB="3060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0700145"/>
                  </a:ext>
                </a:extLst>
              </a:tr>
              <a:tr h="429223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Kiến trúc hệ thống</a:t>
                      </a:r>
                      <a:endParaRPr lang="en-US" sz="1400">
                        <a:effectLst/>
                      </a:endParaRPr>
                    </a:p>
                  </a:txBody>
                  <a:tcPr marL="30609" marR="30609" marT="30609" marB="3060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br>
                        <a:rPr lang="en-US" sz="1400">
                          <a:effectLst/>
                        </a:rPr>
                      </a:br>
                      <a:endParaRPr lang="en-US" sz="1400">
                        <a:effectLst/>
                      </a:endParaRPr>
                    </a:p>
                  </a:txBody>
                  <a:tcPr marL="30609" marR="30609" marT="30609" marB="3060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X</a:t>
                      </a:r>
                      <a:endParaRPr lang="en-US" sz="1400">
                        <a:effectLst/>
                      </a:endParaRPr>
                    </a:p>
                  </a:txBody>
                  <a:tcPr marL="30609" marR="30609" marT="30609" marB="3060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br>
                        <a:rPr lang="en-US" sz="1400">
                          <a:effectLst/>
                        </a:rPr>
                      </a:br>
                      <a:endParaRPr lang="en-US" sz="1400">
                        <a:effectLst/>
                      </a:endParaRPr>
                    </a:p>
                  </a:txBody>
                  <a:tcPr marL="30609" marR="30609" marT="30609" marB="3060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X</a:t>
                      </a:r>
                      <a:endParaRPr lang="en-US" sz="1400">
                        <a:effectLst/>
                      </a:endParaRPr>
                    </a:p>
                  </a:txBody>
                  <a:tcPr marL="30609" marR="30609" marT="30609" marB="3060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br>
                        <a:rPr lang="en-US" sz="1400">
                          <a:effectLst/>
                        </a:rPr>
                      </a:br>
                      <a:endParaRPr lang="en-US" sz="1400">
                        <a:effectLst/>
                      </a:endParaRPr>
                    </a:p>
                  </a:txBody>
                  <a:tcPr marL="30609" marR="30609" marT="30609" marB="3060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6619462"/>
                  </a:ext>
                </a:extLst>
              </a:tr>
              <a:tr h="429223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Thiết kế giao diện (UI/UX)</a:t>
                      </a:r>
                      <a:endParaRPr lang="en-US" sz="1400">
                        <a:effectLst/>
                      </a:endParaRPr>
                    </a:p>
                  </a:txBody>
                  <a:tcPr marL="30609" marR="30609" marT="30609" marB="3060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br>
                        <a:rPr lang="en-US" sz="1400">
                          <a:effectLst/>
                        </a:rPr>
                      </a:br>
                      <a:endParaRPr lang="en-US" sz="1400">
                        <a:effectLst/>
                      </a:endParaRPr>
                    </a:p>
                  </a:txBody>
                  <a:tcPr marL="30609" marR="30609" marT="30609" marB="3060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X</a:t>
                      </a:r>
                      <a:endParaRPr lang="en-US" sz="1400">
                        <a:effectLst/>
                      </a:endParaRPr>
                    </a:p>
                  </a:txBody>
                  <a:tcPr marL="30609" marR="30609" marT="30609" marB="3060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X</a:t>
                      </a:r>
                      <a:endParaRPr lang="en-US" sz="1400">
                        <a:effectLst/>
                      </a:endParaRPr>
                    </a:p>
                  </a:txBody>
                  <a:tcPr marL="30609" marR="30609" marT="30609" marB="3060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br>
                        <a:rPr lang="en-US" sz="1400">
                          <a:effectLst/>
                        </a:rPr>
                      </a:br>
                      <a:endParaRPr lang="en-US" sz="1400">
                        <a:effectLst/>
                      </a:endParaRPr>
                    </a:p>
                  </a:txBody>
                  <a:tcPr marL="30609" marR="30609" marT="30609" marB="3060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X</a:t>
                      </a:r>
                      <a:endParaRPr lang="en-US" sz="1400">
                        <a:effectLst/>
                      </a:endParaRPr>
                    </a:p>
                  </a:txBody>
                  <a:tcPr marL="30609" marR="30609" marT="30609" marB="3060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4461541"/>
                  </a:ext>
                </a:extLst>
              </a:tr>
              <a:tr h="429223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Phát triển Frontend</a:t>
                      </a:r>
                      <a:endParaRPr lang="en-US" sz="1400">
                        <a:effectLst/>
                      </a:endParaRPr>
                    </a:p>
                  </a:txBody>
                  <a:tcPr marL="30609" marR="30609" marT="30609" marB="3060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br>
                        <a:rPr lang="en-US" sz="1400">
                          <a:effectLst/>
                        </a:rPr>
                      </a:br>
                      <a:endParaRPr lang="en-US" sz="1400">
                        <a:effectLst/>
                      </a:endParaRPr>
                    </a:p>
                  </a:txBody>
                  <a:tcPr marL="30609" marR="30609" marT="30609" marB="3060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X</a:t>
                      </a:r>
                      <a:endParaRPr lang="en-US" sz="1400">
                        <a:effectLst/>
                      </a:endParaRPr>
                    </a:p>
                  </a:txBody>
                  <a:tcPr marL="30609" marR="30609" marT="30609" marB="3060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X</a:t>
                      </a:r>
                      <a:endParaRPr lang="en-US" sz="1400">
                        <a:effectLst/>
                      </a:endParaRPr>
                    </a:p>
                  </a:txBody>
                  <a:tcPr marL="30609" marR="30609" marT="30609" marB="3060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br>
                        <a:rPr lang="en-US" sz="1400">
                          <a:effectLst/>
                        </a:rPr>
                      </a:br>
                      <a:endParaRPr lang="en-US" sz="1400">
                        <a:effectLst/>
                      </a:endParaRPr>
                    </a:p>
                  </a:txBody>
                  <a:tcPr marL="30609" marR="30609" marT="30609" marB="3060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br>
                        <a:rPr lang="en-US" sz="1400">
                          <a:effectLst/>
                        </a:rPr>
                      </a:br>
                      <a:endParaRPr lang="en-US" sz="1400">
                        <a:effectLst/>
                      </a:endParaRPr>
                    </a:p>
                  </a:txBody>
                  <a:tcPr marL="30609" marR="30609" marT="30609" marB="3060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6362425"/>
                  </a:ext>
                </a:extLst>
              </a:tr>
              <a:tr h="429223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Phát triển Backend</a:t>
                      </a:r>
                      <a:endParaRPr lang="en-US" sz="1400">
                        <a:effectLst/>
                      </a:endParaRPr>
                    </a:p>
                  </a:txBody>
                  <a:tcPr marL="30609" marR="30609" marT="30609" marB="3060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br>
                        <a:rPr lang="en-US" sz="1400">
                          <a:effectLst/>
                        </a:rPr>
                      </a:br>
                      <a:endParaRPr lang="en-US" sz="1400">
                        <a:effectLst/>
                      </a:endParaRPr>
                    </a:p>
                  </a:txBody>
                  <a:tcPr marL="30609" marR="30609" marT="30609" marB="3060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X</a:t>
                      </a:r>
                      <a:endParaRPr lang="en-US" sz="1400">
                        <a:effectLst/>
                      </a:endParaRPr>
                    </a:p>
                  </a:txBody>
                  <a:tcPr marL="30609" marR="30609" marT="30609" marB="3060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br>
                        <a:rPr lang="en-US" sz="1400">
                          <a:effectLst/>
                        </a:rPr>
                      </a:br>
                      <a:endParaRPr lang="en-US" sz="1400">
                        <a:effectLst/>
                      </a:endParaRPr>
                    </a:p>
                  </a:txBody>
                  <a:tcPr marL="30609" marR="30609" marT="30609" marB="3060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X</a:t>
                      </a:r>
                      <a:endParaRPr lang="en-US" sz="1400">
                        <a:effectLst/>
                      </a:endParaRPr>
                    </a:p>
                  </a:txBody>
                  <a:tcPr marL="30609" marR="30609" marT="30609" marB="3060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br>
                        <a:rPr lang="en-US" sz="1400">
                          <a:effectLst/>
                        </a:rPr>
                      </a:br>
                      <a:endParaRPr lang="en-US" sz="1400">
                        <a:effectLst/>
                      </a:endParaRPr>
                    </a:p>
                  </a:txBody>
                  <a:tcPr marL="30609" marR="30609" marT="30609" marB="3060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7722405"/>
                  </a:ext>
                </a:extLst>
              </a:tr>
              <a:tr h="429223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Quản trị cơ sở dữ liệu</a:t>
                      </a:r>
                      <a:endParaRPr lang="vi-VN" sz="1400">
                        <a:effectLst/>
                      </a:endParaRPr>
                    </a:p>
                  </a:txBody>
                  <a:tcPr marL="30609" marR="30609" marT="30609" marB="3060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br>
                        <a:rPr lang="en-US" sz="1400">
                          <a:effectLst/>
                        </a:rPr>
                      </a:br>
                      <a:endParaRPr lang="en-US" sz="1400">
                        <a:effectLst/>
                      </a:endParaRPr>
                    </a:p>
                  </a:txBody>
                  <a:tcPr marL="30609" marR="30609" marT="30609" marB="3060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X</a:t>
                      </a:r>
                      <a:endParaRPr lang="en-US" sz="1400">
                        <a:effectLst/>
                      </a:endParaRPr>
                    </a:p>
                  </a:txBody>
                  <a:tcPr marL="30609" marR="30609" marT="30609" marB="3060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X</a:t>
                      </a:r>
                      <a:endParaRPr lang="en-US" sz="1400">
                        <a:effectLst/>
                      </a:endParaRPr>
                    </a:p>
                  </a:txBody>
                  <a:tcPr marL="30609" marR="30609" marT="30609" marB="3060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X</a:t>
                      </a:r>
                      <a:endParaRPr lang="en-US" sz="1400">
                        <a:effectLst/>
                      </a:endParaRPr>
                    </a:p>
                  </a:txBody>
                  <a:tcPr marL="30609" marR="30609" marT="30609" marB="3060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br>
                        <a:rPr lang="en-US" sz="1400">
                          <a:effectLst/>
                        </a:rPr>
                      </a:br>
                      <a:endParaRPr lang="en-US" sz="1400">
                        <a:effectLst/>
                      </a:endParaRPr>
                    </a:p>
                  </a:txBody>
                  <a:tcPr marL="30609" marR="30609" marT="30609" marB="3060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2668427"/>
                  </a:ext>
                </a:extLst>
              </a:tr>
              <a:tr h="429223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Kiểm thử đơn vị (Unit Test)</a:t>
                      </a:r>
                      <a:endParaRPr lang="en-US" sz="1400">
                        <a:effectLst/>
                      </a:endParaRPr>
                    </a:p>
                  </a:txBody>
                  <a:tcPr marL="30609" marR="30609" marT="30609" marB="3060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br>
                        <a:rPr lang="en-US" sz="1400">
                          <a:effectLst/>
                        </a:rPr>
                      </a:br>
                      <a:endParaRPr lang="en-US" sz="1400">
                        <a:effectLst/>
                      </a:endParaRPr>
                    </a:p>
                  </a:txBody>
                  <a:tcPr marL="30609" marR="30609" marT="30609" marB="3060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X</a:t>
                      </a:r>
                      <a:endParaRPr lang="en-US" sz="1400">
                        <a:effectLst/>
                      </a:endParaRPr>
                    </a:p>
                  </a:txBody>
                  <a:tcPr marL="30609" marR="30609" marT="30609" marB="3060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X</a:t>
                      </a:r>
                      <a:endParaRPr lang="en-US" sz="1400">
                        <a:effectLst/>
                      </a:endParaRPr>
                    </a:p>
                  </a:txBody>
                  <a:tcPr marL="30609" marR="30609" marT="30609" marB="3060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X</a:t>
                      </a:r>
                      <a:endParaRPr lang="en-US" sz="1400">
                        <a:effectLst/>
                      </a:endParaRPr>
                    </a:p>
                  </a:txBody>
                  <a:tcPr marL="30609" marR="30609" marT="30609" marB="3060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X</a:t>
                      </a:r>
                      <a:endParaRPr lang="en-US" sz="1400">
                        <a:effectLst/>
                      </a:endParaRPr>
                    </a:p>
                  </a:txBody>
                  <a:tcPr marL="30609" marR="30609" marT="30609" marB="3060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3562162"/>
                  </a:ext>
                </a:extLst>
              </a:tr>
              <a:tr h="429223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Kiểm thử tích hợp</a:t>
                      </a:r>
                      <a:endParaRPr lang="en-US" sz="1400">
                        <a:effectLst/>
                      </a:endParaRPr>
                    </a:p>
                  </a:txBody>
                  <a:tcPr marL="30609" marR="30609" marT="30609" marB="3060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br>
                        <a:rPr lang="en-US" sz="1400">
                          <a:effectLst/>
                        </a:rPr>
                      </a:br>
                      <a:endParaRPr lang="en-US" sz="1400">
                        <a:effectLst/>
                      </a:endParaRPr>
                    </a:p>
                  </a:txBody>
                  <a:tcPr marL="30609" marR="30609" marT="30609" marB="3060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X</a:t>
                      </a:r>
                      <a:endParaRPr lang="en-US" sz="1400">
                        <a:effectLst/>
                      </a:endParaRPr>
                    </a:p>
                  </a:txBody>
                  <a:tcPr marL="30609" marR="30609" marT="30609" marB="3060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X</a:t>
                      </a:r>
                      <a:endParaRPr lang="en-US" sz="1400">
                        <a:effectLst/>
                      </a:endParaRPr>
                    </a:p>
                  </a:txBody>
                  <a:tcPr marL="30609" marR="30609" marT="30609" marB="3060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X</a:t>
                      </a:r>
                      <a:endParaRPr lang="en-US" sz="1400">
                        <a:effectLst/>
                      </a:endParaRPr>
                    </a:p>
                  </a:txBody>
                  <a:tcPr marL="30609" marR="30609" marT="30609" marB="3060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X</a:t>
                      </a:r>
                      <a:endParaRPr lang="en-US" sz="1400">
                        <a:effectLst/>
                      </a:endParaRPr>
                    </a:p>
                  </a:txBody>
                  <a:tcPr marL="30609" marR="30609" marT="30609" marB="3060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4322680"/>
                  </a:ext>
                </a:extLst>
              </a:tr>
              <a:tr h="429223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Đảm bảo chất lượng</a:t>
                      </a:r>
                      <a:endParaRPr lang="vi-VN" sz="1400">
                        <a:effectLst/>
                      </a:endParaRPr>
                    </a:p>
                  </a:txBody>
                  <a:tcPr marL="30609" marR="30609" marT="30609" marB="3060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br>
                        <a:rPr lang="en-US" sz="1400">
                          <a:effectLst/>
                        </a:rPr>
                      </a:br>
                      <a:endParaRPr lang="en-US" sz="1400">
                        <a:effectLst/>
                      </a:endParaRPr>
                    </a:p>
                  </a:txBody>
                  <a:tcPr marL="30609" marR="30609" marT="30609" marB="3060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X</a:t>
                      </a:r>
                      <a:endParaRPr lang="en-US" sz="1400">
                        <a:effectLst/>
                      </a:endParaRPr>
                    </a:p>
                  </a:txBody>
                  <a:tcPr marL="30609" marR="30609" marT="30609" marB="3060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br>
                        <a:rPr lang="en-US" sz="1400">
                          <a:effectLst/>
                        </a:rPr>
                      </a:br>
                      <a:endParaRPr lang="en-US" sz="1400">
                        <a:effectLst/>
                      </a:endParaRPr>
                    </a:p>
                  </a:txBody>
                  <a:tcPr marL="30609" marR="30609" marT="30609" marB="3060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br>
                        <a:rPr lang="en-US" sz="1400">
                          <a:effectLst/>
                        </a:rPr>
                      </a:br>
                      <a:endParaRPr lang="en-US" sz="1400">
                        <a:effectLst/>
                      </a:endParaRPr>
                    </a:p>
                  </a:txBody>
                  <a:tcPr marL="30609" marR="30609" marT="30609" marB="3060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X</a:t>
                      </a:r>
                      <a:endParaRPr lang="en-US" sz="1400">
                        <a:effectLst/>
                      </a:endParaRPr>
                    </a:p>
                  </a:txBody>
                  <a:tcPr marL="30609" marR="30609" marT="30609" marB="3060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6531138"/>
                  </a:ext>
                </a:extLst>
              </a:tr>
              <a:tr h="429223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Cài đặt và triển khai</a:t>
                      </a:r>
                      <a:endParaRPr lang="en-US" sz="1400">
                        <a:effectLst/>
                      </a:endParaRPr>
                    </a:p>
                  </a:txBody>
                  <a:tcPr marL="30609" marR="30609" marT="30609" marB="3060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X</a:t>
                      </a:r>
                      <a:endParaRPr lang="en-US" sz="1400">
                        <a:effectLst/>
                      </a:endParaRPr>
                    </a:p>
                  </a:txBody>
                  <a:tcPr marL="30609" marR="30609" marT="30609" marB="3060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X</a:t>
                      </a:r>
                      <a:endParaRPr lang="en-US" sz="1400">
                        <a:effectLst/>
                      </a:endParaRPr>
                    </a:p>
                  </a:txBody>
                  <a:tcPr marL="30609" marR="30609" marT="30609" marB="3060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X</a:t>
                      </a:r>
                      <a:endParaRPr lang="en-US" sz="1400">
                        <a:effectLst/>
                      </a:endParaRPr>
                    </a:p>
                  </a:txBody>
                  <a:tcPr marL="30609" marR="30609" marT="30609" marB="3060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X</a:t>
                      </a:r>
                      <a:endParaRPr lang="en-US" sz="1400">
                        <a:effectLst/>
                      </a:endParaRPr>
                    </a:p>
                  </a:txBody>
                  <a:tcPr marL="30609" marR="30609" marT="30609" marB="3060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br>
                        <a:rPr lang="en-US" sz="1400">
                          <a:effectLst/>
                        </a:rPr>
                      </a:br>
                      <a:endParaRPr lang="en-US" sz="1400">
                        <a:effectLst/>
                      </a:endParaRPr>
                    </a:p>
                  </a:txBody>
                  <a:tcPr marL="30609" marR="30609" marT="30609" marB="3060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0566364"/>
                  </a:ext>
                </a:extLst>
              </a:tr>
              <a:tr h="429223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Tập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huấn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và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bàn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giao</a:t>
                      </a:r>
                      <a:endParaRPr lang="en-US" sz="1400" dirty="0">
                        <a:effectLst/>
                      </a:endParaRPr>
                    </a:p>
                  </a:txBody>
                  <a:tcPr marL="30609" marR="30609" marT="30609" marB="3060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X</a:t>
                      </a:r>
                      <a:endParaRPr lang="en-US" sz="1400">
                        <a:effectLst/>
                      </a:endParaRPr>
                    </a:p>
                  </a:txBody>
                  <a:tcPr marL="30609" marR="30609" marT="30609" marB="3060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X</a:t>
                      </a:r>
                      <a:endParaRPr lang="en-US" sz="1400">
                        <a:effectLst/>
                      </a:endParaRPr>
                    </a:p>
                  </a:txBody>
                  <a:tcPr marL="30609" marR="30609" marT="30609" marB="3060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br>
                        <a:rPr lang="en-US" sz="1400">
                          <a:effectLst/>
                        </a:rPr>
                      </a:br>
                      <a:endParaRPr lang="en-US" sz="1400">
                        <a:effectLst/>
                      </a:endParaRPr>
                    </a:p>
                  </a:txBody>
                  <a:tcPr marL="30609" marR="30609" marT="30609" marB="3060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br>
                        <a:rPr lang="en-US" sz="1400">
                          <a:effectLst/>
                        </a:rPr>
                      </a:br>
                      <a:endParaRPr lang="en-US" sz="1400">
                        <a:effectLst/>
                      </a:endParaRPr>
                    </a:p>
                  </a:txBody>
                  <a:tcPr marL="30609" marR="30609" marT="30609" marB="3060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X</a:t>
                      </a:r>
                      <a:endParaRPr lang="en-US" sz="1400" dirty="0">
                        <a:effectLst/>
                      </a:endParaRPr>
                    </a:p>
                  </a:txBody>
                  <a:tcPr marL="30609" marR="30609" marT="30609" marB="3060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8410032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93DAA360-B112-1280-FE87-558971A7E8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4275" y="17668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711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730188-8EB1-EA10-A57F-041DEC005435}"/>
              </a:ext>
            </a:extLst>
          </p:cNvPr>
          <p:cNvSpPr txBox="1"/>
          <p:nvPr/>
        </p:nvSpPr>
        <p:spPr>
          <a:xfrm>
            <a:off x="600766" y="387274"/>
            <a:ext cx="42995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7.1: </a:t>
            </a:r>
            <a:r>
              <a:rPr lang="en-US" sz="2400" dirty="0" err="1"/>
              <a:t>Lập</a:t>
            </a:r>
            <a:r>
              <a:rPr lang="en-US" sz="2400" dirty="0"/>
              <a:t> </a:t>
            </a:r>
            <a:r>
              <a:rPr lang="en-US" sz="2400" dirty="0" err="1"/>
              <a:t>kế</a:t>
            </a:r>
            <a:r>
              <a:rPr lang="en-US" sz="2400" dirty="0"/>
              <a:t> </a:t>
            </a:r>
            <a:r>
              <a:rPr lang="en-US" sz="2400" dirty="0" err="1"/>
              <a:t>hoạch</a:t>
            </a:r>
            <a:r>
              <a:rPr lang="en-US" sz="2400" dirty="0"/>
              <a:t> </a:t>
            </a:r>
            <a:r>
              <a:rPr lang="en-US" sz="2400" dirty="0" err="1"/>
              <a:t>quản</a:t>
            </a:r>
            <a:r>
              <a:rPr lang="en-US" sz="2400" dirty="0"/>
              <a:t> </a:t>
            </a:r>
            <a:r>
              <a:rPr lang="en-US" sz="2400" dirty="0" err="1"/>
              <a:t>lý</a:t>
            </a:r>
            <a:r>
              <a:rPr lang="en-US" sz="2400" dirty="0"/>
              <a:t> chi </a:t>
            </a:r>
            <a:r>
              <a:rPr lang="en-US" sz="2400" dirty="0" err="1"/>
              <a:t>phí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EB6AB1-6386-6D93-9E0B-BC534427576F}"/>
              </a:ext>
            </a:extLst>
          </p:cNvPr>
          <p:cNvSpPr txBox="1"/>
          <p:nvPr/>
        </p:nvSpPr>
        <p:spPr>
          <a:xfrm>
            <a:off x="1063233" y="1961580"/>
            <a:ext cx="2350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lực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5 </a:t>
            </a:r>
            <a:r>
              <a:rPr lang="en-US" dirty="0" err="1"/>
              <a:t>người</a:t>
            </a:r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998387E-52BE-83AA-D685-02F584E7E7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1342055"/>
              </p:ext>
            </p:extLst>
          </p:nvPr>
        </p:nvGraphicFramePr>
        <p:xfrm>
          <a:off x="698288" y="2556239"/>
          <a:ext cx="5943600" cy="3322320"/>
        </p:xfrm>
        <a:graphic>
          <a:graphicData uri="http://schemas.openxmlformats.org/drawingml/2006/table">
            <a:tbl>
              <a:tblPr/>
              <a:tblGrid>
                <a:gridCol w="1188720">
                  <a:extLst>
                    <a:ext uri="{9D8B030D-6E8A-4147-A177-3AD203B41FA5}">
                      <a16:colId xmlns:a16="http://schemas.microsoft.com/office/drawing/2014/main" val="1959151444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194322772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2176172472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2226018925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39184746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STT</a:t>
                      </a:r>
                      <a:endParaRPr lang="en-US" sz="2400" dirty="0">
                        <a:effectLst/>
                        <a:latin typeface="+mj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Tên thành viên</a:t>
                      </a:r>
                      <a:endParaRPr lang="en-US" sz="2400">
                        <a:effectLst/>
                        <a:latin typeface="+mj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Chức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vụ</a:t>
                      </a:r>
                      <a:endParaRPr lang="en-US" sz="2400" dirty="0">
                        <a:effectLst/>
                        <a:latin typeface="+mj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Level</a:t>
                      </a:r>
                      <a:endParaRPr lang="en-US" sz="2400">
                        <a:effectLst/>
                        <a:latin typeface="+mj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Ký hiệu</a:t>
                      </a:r>
                      <a:endParaRPr lang="en-US" sz="2400">
                        <a:effectLst/>
                        <a:latin typeface="+mj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53408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en-US" sz="2400" dirty="0">
                        <a:effectLst/>
                        <a:latin typeface="+mj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Nguyễn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Văn Dũng</a:t>
                      </a:r>
                      <a:endParaRPr lang="en-US" sz="2400" dirty="0">
                        <a:effectLst/>
                        <a:latin typeface="+mj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Quản lý dự án</a:t>
                      </a:r>
                      <a:endParaRPr lang="en-US" sz="2400">
                        <a:effectLst/>
                        <a:latin typeface="+mj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</a:t>
                      </a:r>
                      <a:endParaRPr lang="en-US" sz="2400">
                        <a:effectLst/>
                        <a:latin typeface="+mj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</a:t>
                      </a:r>
                      <a:endParaRPr lang="en-US" sz="2400">
                        <a:effectLst/>
                        <a:latin typeface="+mj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53081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endParaRPr lang="en-US" sz="2400">
                        <a:effectLst/>
                        <a:latin typeface="+mj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Nghiêm Xuân Quân</a:t>
                      </a:r>
                      <a:endParaRPr lang="en-US" sz="2400">
                        <a:effectLst/>
                        <a:latin typeface="+mj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Trưởng nhóm kỹ thuật</a:t>
                      </a:r>
                      <a:endParaRPr lang="vi-VN" sz="2400">
                        <a:effectLst/>
                        <a:latin typeface="+mj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</a:t>
                      </a:r>
                      <a:endParaRPr lang="en-US" sz="2400">
                        <a:effectLst/>
                        <a:latin typeface="+mj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TL</a:t>
                      </a:r>
                      <a:endParaRPr lang="en-US" sz="2400">
                        <a:effectLst/>
                        <a:latin typeface="+mj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0627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</a:t>
                      </a:r>
                      <a:endParaRPr lang="en-US" sz="2400">
                        <a:effectLst/>
                        <a:latin typeface="+mj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Lương Mạnh Hòa</a:t>
                      </a:r>
                      <a:endParaRPr lang="vi-VN" sz="2400">
                        <a:effectLst/>
                        <a:latin typeface="+mj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Lập trình viên Backend</a:t>
                      </a:r>
                      <a:endParaRPr lang="en-US" sz="2400">
                        <a:effectLst/>
                        <a:latin typeface="+mj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</a:t>
                      </a:r>
                      <a:endParaRPr lang="en-US" sz="2400" dirty="0">
                        <a:effectLst/>
                        <a:latin typeface="+mj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D1</a:t>
                      </a:r>
                      <a:endParaRPr lang="en-US" sz="2400">
                        <a:effectLst/>
                        <a:latin typeface="+mj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33880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</a:t>
                      </a:r>
                      <a:endParaRPr lang="en-US" sz="2400">
                        <a:effectLst/>
                        <a:latin typeface="+mj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Nguyễn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Tiến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Hiệp</a:t>
                      </a:r>
                      <a:endParaRPr lang="en-US" sz="2400" dirty="0">
                        <a:effectLst/>
                        <a:latin typeface="+mj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Lập trình viên Frontend</a:t>
                      </a:r>
                      <a:endParaRPr lang="en-US" sz="2400">
                        <a:effectLst/>
                        <a:latin typeface="+mj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</a:t>
                      </a:r>
                      <a:endParaRPr lang="en-US" sz="2400">
                        <a:effectLst/>
                        <a:latin typeface="+mj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D2</a:t>
                      </a:r>
                      <a:endParaRPr lang="en-US" sz="2400">
                        <a:effectLst/>
                        <a:latin typeface="+mj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5671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</a:t>
                      </a:r>
                      <a:endParaRPr lang="en-US" sz="2400">
                        <a:effectLst/>
                        <a:latin typeface="+mj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Nguyễn Thế Linh</a:t>
                      </a:r>
                      <a:endParaRPr lang="en-US" sz="2400">
                        <a:effectLst/>
                        <a:latin typeface="+mj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Nhân viên kiểm thử</a:t>
                      </a:r>
                      <a:endParaRPr lang="en-US" sz="2400">
                        <a:effectLst/>
                        <a:latin typeface="+mj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endParaRPr lang="en-US" sz="2400">
                        <a:effectLst/>
                        <a:latin typeface="+mj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Te</a:t>
                      </a:r>
                      <a:endParaRPr lang="en-US" sz="2400" dirty="0">
                        <a:effectLst/>
                        <a:latin typeface="+mj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466562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F82B3BC-6F8F-2E38-AA65-974301564E1E}"/>
              </a:ext>
            </a:extLst>
          </p:cNvPr>
          <p:cNvSpPr txBox="1"/>
          <p:nvPr/>
        </p:nvSpPr>
        <p:spPr>
          <a:xfrm>
            <a:off x="7493143" y="2146246"/>
            <a:ext cx="2957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vật</a:t>
            </a:r>
            <a:r>
              <a:rPr lang="en-US" dirty="0"/>
              <a:t> </a:t>
            </a:r>
            <a:r>
              <a:rPr lang="en-US" dirty="0" err="1"/>
              <a:t>chất</a:t>
            </a:r>
            <a:r>
              <a:rPr lang="en-US" dirty="0"/>
              <a:t>,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endParaRPr lang="en-US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03BF755-9C95-5A8E-0A0A-B197376042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1991456"/>
              </p:ext>
            </p:extLst>
          </p:nvPr>
        </p:nvGraphicFramePr>
        <p:xfrm>
          <a:off x="7598333" y="2787954"/>
          <a:ext cx="3490678" cy="2614077"/>
        </p:xfrm>
        <a:graphic>
          <a:graphicData uri="http://schemas.openxmlformats.org/drawingml/2006/table">
            <a:tbl>
              <a:tblPr/>
              <a:tblGrid>
                <a:gridCol w="2169881">
                  <a:extLst>
                    <a:ext uri="{9D8B030D-6E8A-4147-A177-3AD203B41FA5}">
                      <a16:colId xmlns:a16="http://schemas.microsoft.com/office/drawing/2014/main" val="2772174965"/>
                    </a:ext>
                  </a:extLst>
                </a:gridCol>
                <a:gridCol w="1320797">
                  <a:extLst>
                    <a:ext uri="{9D8B030D-6E8A-4147-A177-3AD203B41FA5}">
                      <a16:colId xmlns:a16="http://schemas.microsoft.com/office/drawing/2014/main" val="2256511873"/>
                    </a:ext>
                  </a:extLst>
                </a:gridCol>
              </a:tblGrid>
              <a:tr h="494531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Máy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tính</a:t>
                      </a:r>
                      <a:endParaRPr lang="en-US" sz="2400" dirty="0">
                        <a:effectLst/>
                        <a:latin typeface="+mj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 bộ</a:t>
                      </a:r>
                      <a:endParaRPr lang="en-US" sz="2400">
                        <a:effectLst/>
                        <a:latin typeface="+mj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1539533"/>
                  </a:ext>
                </a:extLst>
              </a:tr>
              <a:tr h="420342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Ổ cứng</a:t>
                      </a:r>
                      <a:endParaRPr lang="en-US" sz="2400">
                        <a:effectLst/>
                        <a:latin typeface="+mj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 cái</a:t>
                      </a:r>
                      <a:endParaRPr lang="en-US" sz="2400">
                        <a:effectLst/>
                        <a:latin typeface="+mj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7708142"/>
                  </a:ext>
                </a:extLst>
              </a:tr>
              <a:tr h="420342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Router</a:t>
                      </a:r>
                      <a:endParaRPr lang="en-US" sz="2400" dirty="0">
                        <a:effectLst/>
                        <a:latin typeface="+mj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 cái</a:t>
                      </a:r>
                      <a:endParaRPr lang="en-US" sz="2400">
                        <a:effectLst/>
                        <a:latin typeface="+mj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6465821"/>
                  </a:ext>
                </a:extLst>
              </a:tr>
              <a:tr h="420342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Tên miền</a:t>
                      </a:r>
                      <a:endParaRPr lang="en-US" sz="2400">
                        <a:effectLst/>
                        <a:latin typeface="+mj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 cái</a:t>
                      </a:r>
                      <a:endParaRPr lang="en-US" sz="2400">
                        <a:effectLst/>
                        <a:latin typeface="+mj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8125865"/>
                  </a:ext>
                </a:extLst>
              </a:tr>
              <a:tr h="595021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Internet, điện nước</a:t>
                      </a:r>
                      <a:endParaRPr lang="vi-VN" sz="2400" dirty="0">
                        <a:effectLst/>
                        <a:latin typeface="+mj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br>
                        <a:rPr lang="en-US" sz="2400" dirty="0">
                          <a:effectLst/>
                          <a:latin typeface="+mj-lt"/>
                        </a:rPr>
                      </a:br>
                      <a:endParaRPr lang="en-US" sz="2400" dirty="0">
                        <a:effectLst/>
                        <a:latin typeface="+mj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0383232"/>
                  </a:ext>
                </a:extLst>
              </a:tr>
            </a:tbl>
          </a:graphicData>
        </a:graphic>
      </p:graphicFrame>
      <p:sp>
        <p:nvSpPr>
          <p:cNvPr id="11" name="Rectangle 3">
            <a:extLst>
              <a:ext uri="{FF2B5EF4-FFF2-40B4-BE49-F238E27FC236}">
                <a16:creationId xmlns:a16="http://schemas.microsoft.com/office/drawing/2014/main" id="{E5355FE1-3439-88FC-9866-48DF8EB05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9863" y="30749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FF73E7-B82B-CE21-E5F2-F80F89445580}"/>
              </a:ext>
            </a:extLst>
          </p:cNvPr>
          <p:cNvSpPr txBox="1"/>
          <p:nvPr/>
        </p:nvSpPr>
        <p:spPr>
          <a:xfrm>
            <a:off x="1063233" y="1118761"/>
            <a:ext cx="59683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/>
              <a:t>Quá trình xác định cách thức ước tính, lập ngân sách, quản lý, </a:t>
            </a:r>
          </a:p>
          <a:p>
            <a:r>
              <a:rPr lang="vi-VN" dirty="0"/>
              <a:t>được theo dõi, kiểm soát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001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730188-8EB1-EA10-A57F-041DEC005435}"/>
              </a:ext>
            </a:extLst>
          </p:cNvPr>
          <p:cNvSpPr txBox="1"/>
          <p:nvPr/>
        </p:nvSpPr>
        <p:spPr>
          <a:xfrm>
            <a:off x="669332" y="345247"/>
            <a:ext cx="29915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7.2: </a:t>
            </a:r>
            <a:r>
              <a:rPr lang="en-US" sz="2400" dirty="0" err="1"/>
              <a:t>Ước</a:t>
            </a:r>
            <a:r>
              <a:rPr lang="en-US" sz="2400" dirty="0"/>
              <a:t> </a:t>
            </a:r>
            <a:r>
              <a:rPr lang="en-US" sz="2400" dirty="0" err="1"/>
              <a:t>lượng</a:t>
            </a:r>
            <a:r>
              <a:rPr lang="en-US" sz="2400" dirty="0"/>
              <a:t> chi </a:t>
            </a:r>
            <a:r>
              <a:rPr lang="en-US" sz="2400" dirty="0" err="1"/>
              <a:t>phí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EB6AB1-6386-6D93-9E0B-BC534427576F}"/>
              </a:ext>
            </a:extLst>
          </p:cNvPr>
          <p:cNvSpPr txBox="1"/>
          <p:nvPr/>
        </p:nvSpPr>
        <p:spPr>
          <a:xfrm>
            <a:off x="1681009" y="2690336"/>
            <a:ext cx="5239576" cy="27779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ngân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ước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là 50 </a:t>
            </a:r>
            <a:r>
              <a:rPr lang="en-US" dirty="0" err="1"/>
              <a:t>triệu</a:t>
            </a:r>
            <a:r>
              <a:rPr lang="en-US" dirty="0"/>
              <a:t> VNĐ, bao </a:t>
            </a:r>
            <a:r>
              <a:rPr lang="en-US" dirty="0" err="1"/>
              <a:t>gồm</a:t>
            </a:r>
            <a:r>
              <a:rPr lang="en-US" dirty="0"/>
              <a:t>: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Chi </a:t>
            </a:r>
            <a:r>
              <a:rPr lang="en-US" dirty="0" err="1"/>
              <a:t>phí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vật</a:t>
            </a:r>
            <a:r>
              <a:rPr lang="en-US" dirty="0"/>
              <a:t> </a:t>
            </a:r>
            <a:r>
              <a:rPr lang="en-US" dirty="0" err="1"/>
              <a:t>chất</a:t>
            </a:r>
            <a:r>
              <a:rPr lang="en-US" dirty="0"/>
              <a:t>,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: 10%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Tiền</a:t>
            </a:r>
            <a:r>
              <a:rPr lang="en-US" dirty="0"/>
              <a:t> lương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: 60%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Chí </a:t>
            </a:r>
            <a:r>
              <a:rPr lang="en-US" dirty="0" err="1"/>
              <a:t>phí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phòng: 20%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Chi </a:t>
            </a:r>
            <a:r>
              <a:rPr lang="en-US" dirty="0" err="1"/>
              <a:t>phí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: 10%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E898E9-7CC3-A0F7-046F-19B8D25AF2C2}"/>
              </a:ext>
            </a:extLst>
          </p:cNvPr>
          <p:cNvSpPr txBox="1"/>
          <p:nvPr/>
        </p:nvSpPr>
        <p:spPr>
          <a:xfrm>
            <a:off x="1177046" y="1114572"/>
            <a:ext cx="7042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</a:t>
            </a:r>
            <a:r>
              <a:rPr lang="vi-VN" dirty="0"/>
              <a:t>á trình xây dựng ước tính các nguồn lực tiền tệ cần thiết để hoàn thành </a:t>
            </a:r>
          </a:p>
          <a:p>
            <a:r>
              <a:rPr lang="vi-VN" dirty="0"/>
              <a:t>công việc dự án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313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730188-8EB1-EA10-A57F-041DEC005435}"/>
              </a:ext>
            </a:extLst>
          </p:cNvPr>
          <p:cNvSpPr txBox="1"/>
          <p:nvPr/>
        </p:nvSpPr>
        <p:spPr>
          <a:xfrm>
            <a:off x="1569126" y="738108"/>
            <a:ext cx="3110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Chi </a:t>
            </a:r>
            <a:r>
              <a:rPr lang="en-US" dirty="0" err="1"/>
              <a:t>phí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vật</a:t>
            </a:r>
            <a:r>
              <a:rPr lang="en-US" dirty="0"/>
              <a:t> </a:t>
            </a:r>
            <a:r>
              <a:rPr lang="en-US" dirty="0" err="1"/>
              <a:t>chất</a:t>
            </a:r>
            <a:r>
              <a:rPr lang="en-US" dirty="0"/>
              <a:t>,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5CB4DAC-1C3C-09CC-B9FD-29BABAC950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27658"/>
              </p:ext>
            </p:extLst>
          </p:nvPr>
        </p:nvGraphicFramePr>
        <p:xfrm>
          <a:off x="2073697" y="1663430"/>
          <a:ext cx="7799875" cy="4748858"/>
        </p:xfrm>
        <a:graphic>
          <a:graphicData uri="http://schemas.openxmlformats.org/drawingml/2006/table">
            <a:tbl>
              <a:tblPr/>
              <a:tblGrid>
                <a:gridCol w="1559975">
                  <a:extLst>
                    <a:ext uri="{9D8B030D-6E8A-4147-A177-3AD203B41FA5}">
                      <a16:colId xmlns:a16="http://schemas.microsoft.com/office/drawing/2014/main" val="955549890"/>
                    </a:ext>
                  </a:extLst>
                </a:gridCol>
                <a:gridCol w="1559975">
                  <a:extLst>
                    <a:ext uri="{9D8B030D-6E8A-4147-A177-3AD203B41FA5}">
                      <a16:colId xmlns:a16="http://schemas.microsoft.com/office/drawing/2014/main" val="2920562279"/>
                    </a:ext>
                  </a:extLst>
                </a:gridCol>
                <a:gridCol w="1559975">
                  <a:extLst>
                    <a:ext uri="{9D8B030D-6E8A-4147-A177-3AD203B41FA5}">
                      <a16:colId xmlns:a16="http://schemas.microsoft.com/office/drawing/2014/main" val="3528981857"/>
                    </a:ext>
                  </a:extLst>
                </a:gridCol>
                <a:gridCol w="1559975">
                  <a:extLst>
                    <a:ext uri="{9D8B030D-6E8A-4147-A177-3AD203B41FA5}">
                      <a16:colId xmlns:a16="http://schemas.microsoft.com/office/drawing/2014/main" val="3425881200"/>
                    </a:ext>
                  </a:extLst>
                </a:gridCol>
                <a:gridCol w="1559975">
                  <a:extLst>
                    <a:ext uri="{9D8B030D-6E8A-4147-A177-3AD203B41FA5}">
                      <a16:colId xmlns:a16="http://schemas.microsoft.com/office/drawing/2014/main" val="1332821621"/>
                    </a:ext>
                  </a:extLst>
                </a:gridCol>
              </a:tblGrid>
              <a:tr h="876154">
                <a:tc>
                  <a:txBody>
                    <a:bodyPr/>
                    <a:lstStyle/>
                    <a:p>
                      <a:pPr fontAlgn="t"/>
                      <a:br>
                        <a:rPr lang="en-US" sz="2400" dirty="0">
                          <a:effectLst/>
                        </a:rPr>
                      </a:br>
                      <a:endParaRPr lang="en-US" sz="24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Hạng mục</a:t>
                      </a:r>
                      <a:endParaRPr lang="en-US" sz="2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Số lượng</a:t>
                      </a:r>
                      <a:endParaRPr lang="vi-VN" sz="2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Đơn giá (vnđ)</a:t>
                      </a:r>
                      <a:endParaRPr lang="vi-VN" sz="2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Tổng tiền (vnđ)</a:t>
                      </a:r>
                      <a:endParaRPr lang="en-US" sz="2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5839207"/>
                  </a:ext>
                </a:extLst>
              </a:tr>
              <a:tr h="347351">
                <a:tc rowSpan="4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Chi phí trang thiết bị</a:t>
                      </a:r>
                      <a:endParaRPr lang="en-US" sz="2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Máy tính</a:t>
                      </a:r>
                      <a:endParaRPr lang="en-US" sz="2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cái</a:t>
                      </a:r>
                      <a:endParaRPr lang="en-US" sz="2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(sẵn có)</a:t>
                      </a:r>
                      <a:endParaRPr lang="en-US" sz="2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en-US" sz="2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8396814"/>
                  </a:ext>
                </a:extLst>
              </a:tr>
              <a:tr h="34735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Ổ cứng</a:t>
                      </a:r>
                      <a:endParaRPr lang="en-US" sz="2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cái</a:t>
                      </a:r>
                      <a:endParaRPr lang="en-US" sz="2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500.000</a:t>
                      </a:r>
                      <a:endParaRPr lang="en-US" sz="2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500.000</a:t>
                      </a:r>
                      <a:endParaRPr lang="en-US" sz="2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8355062"/>
                  </a:ext>
                </a:extLst>
              </a:tr>
              <a:tr h="34735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Router</a:t>
                      </a:r>
                      <a:endParaRPr lang="en-US" sz="2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cái</a:t>
                      </a:r>
                      <a:endParaRPr lang="en-US" sz="2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500.000</a:t>
                      </a:r>
                      <a:endParaRPr lang="en-US" sz="2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500.000</a:t>
                      </a:r>
                      <a:endParaRPr lang="en-US" sz="2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3937562"/>
                  </a:ext>
                </a:extLst>
              </a:tr>
              <a:tr h="34735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Tên miền</a:t>
                      </a:r>
                      <a:endParaRPr lang="en-US" sz="2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cái</a:t>
                      </a:r>
                      <a:endParaRPr lang="en-US" sz="2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500.000</a:t>
                      </a:r>
                      <a:endParaRPr lang="en-US" sz="2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500.000</a:t>
                      </a:r>
                      <a:endParaRPr lang="en-US" sz="2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5676181"/>
                  </a:ext>
                </a:extLst>
              </a:tr>
              <a:tr h="347351">
                <a:tc rowSpan="4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Chi phí cơ sở vật chất</a:t>
                      </a:r>
                      <a:endParaRPr lang="vi-VN" sz="24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Internet</a:t>
                      </a:r>
                      <a:endParaRPr lang="en-US" sz="2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tháng</a:t>
                      </a:r>
                      <a:endParaRPr lang="en-US" sz="2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100.000</a:t>
                      </a:r>
                      <a:endParaRPr lang="en-US" sz="2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400.000</a:t>
                      </a:r>
                      <a:endParaRPr lang="en-US" sz="2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6285875"/>
                  </a:ext>
                </a:extLst>
              </a:tr>
              <a:tr h="34735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Điện + Nước</a:t>
                      </a:r>
                      <a:endParaRPr lang="vi-VN" sz="2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tháng</a:t>
                      </a:r>
                      <a:endParaRPr lang="en-US" sz="2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150.000</a:t>
                      </a:r>
                      <a:endParaRPr lang="en-US" sz="2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600.000</a:t>
                      </a:r>
                      <a:endParaRPr lang="en-US" sz="2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9303592"/>
                  </a:ext>
                </a:extLst>
              </a:tr>
              <a:tr h="34735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Liên lạc</a:t>
                      </a:r>
                      <a:endParaRPr lang="en-US" sz="2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tháng</a:t>
                      </a:r>
                      <a:endParaRPr lang="en-US" sz="2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125.000</a:t>
                      </a:r>
                      <a:endParaRPr lang="en-US" sz="2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500.000</a:t>
                      </a:r>
                      <a:endParaRPr lang="en-US" sz="24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6950131"/>
                  </a:ext>
                </a:extLst>
              </a:tr>
              <a:tr h="56509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Phát sinh thêm</a:t>
                      </a:r>
                      <a:endParaRPr lang="en-US" sz="2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tháng</a:t>
                      </a:r>
                      <a:endParaRPr lang="en-US" sz="2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500.000</a:t>
                      </a:r>
                      <a:endParaRPr lang="en-US" sz="2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2.000.000</a:t>
                      </a:r>
                      <a:endParaRPr lang="en-US" sz="2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1761958"/>
                  </a:ext>
                </a:extLst>
              </a:tr>
              <a:tr h="876154">
                <a:tc>
                  <a:txBody>
                    <a:bodyPr/>
                    <a:lstStyle/>
                    <a:p>
                      <a:pPr fontAlgn="t"/>
                      <a:br>
                        <a:rPr lang="en-US" sz="2400">
                          <a:effectLst/>
                        </a:rPr>
                      </a:br>
                      <a:endParaRPr lang="en-US" sz="2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Tổng</a:t>
                      </a:r>
                      <a:endParaRPr lang="en-US" sz="2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5.000.000</a:t>
                      </a:r>
                      <a:endParaRPr lang="en-US" sz="24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3254827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7BF2F04B-2704-4DB9-0253-C90605EFAD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21478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542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730188-8EB1-EA10-A57F-041DEC005435}"/>
              </a:ext>
            </a:extLst>
          </p:cNvPr>
          <p:cNvSpPr txBox="1"/>
          <p:nvPr/>
        </p:nvSpPr>
        <p:spPr>
          <a:xfrm>
            <a:off x="1118862" y="530951"/>
            <a:ext cx="403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Tiền</a:t>
            </a:r>
            <a:r>
              <a:rPr lang="en-US" dirty="0"/>
              <a:t> lương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(5 </a:t>
            </a:r>
            <a:r>
              <a:rPr lang="en-US" dirty="0" err="1"/>
              <a:t>người</a:t>
            </a:r>
            <a:r>
              <a:rPr lang="en-US" dirty="0"/>
              <a:t>)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EC02B02-6D87-F63B-A295-092CD9ED7C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1172048"/>
              </p:ext>
            </p:extLst>
          </p:nvPr>
        </p:nvGraphicFramePr>
        <p:xfrm>
          <a:off x="2191287" y="1796715"/>
          <a:ext cx="8383946" cy="4345668"/>
        </p:xfrm>
        <a:graphic>
          <a:graphicData uri="http://schemas.openxmlformats.org/drawingml/2006/table">
            <a:tbl>
              <a:tblPr/>
              <a:tblGrid>
                <a:gridCol w="721991">
                  <a:extLst>
                    <a:ext uri="{9D8B030D-6E8A-4147-A177-3AD203B41FA5}">
                      <a16:colId xmlns:a16="http://schemas.microsoft.com/office/drawing/2014/main" val="2650028716"/>
                    </a:ext>
                  </a:extLst>
                </a:gridCol>
                <a:gridCol w="1532391">
                  <a:extLst>
                    <a:ext uri="{9D8B030D-6E8A-4147-A177-3AD203B41FA5}">
                      <a16:colId xmlns:a16="http://schemas.microsoft.com/office/drawing/2014/main" val="3805547851"/>
                    </a:ext>
                  </a:extLst>
                </a:gridCol>
                <a:gridCol w="1532391">
                  <a:extLst>
                    <a:ext uri="{9D8B030D-6E8A-4147-A177-3AD203B41FA5}">
                      <a16:colId xmlns:a16="http://schemas.microsoft.com/office/drawing/2014/main" val="217012739"/>
                    </a:ext>
                  </a:extLst>
                </a:gridCol>
                <a:gridCol w="1532391">
                  <a:extLst>
                    <a:ext uri="{9D8B030D-6E8A-4147-A177-3AD203B41FA5}">
                      <a16:colId xmlns:a16="http://schemas.microsoft.com/office/drawing/2014/main" val="320985753"/>
                    </a:ext>
                  </a:extLst>
                </a:gridCol>
                <a:gridCol w="1532391">
                  <a:extLst>
                    <a:ext uri="{9D8B030D-6E8A-4147-A177-3AD203B41FA5}">
                      <a16:colId xmlns:a16="http://schemas.microsoft.com/office/drawing/2014/main" val="3588678854"/>
                    </a:ext>
                  </a:extLst>
                </a:gridCol>
                <a:gridCol w="1532391">
                  <a:extLst>
                    <a:ext uri="{9D8B030D-6E8A-4147-A177-3AD203B41FA5}">
                      <a16:colId xmlns:a16="http://schemas.microsoft.com/office/drawing/2014/main" val="3431911944"/>
                    </a:ext>
                  </a:extLst>
                </a:gridCol>
              </a:tblGrid>
              <a:tr h="623549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STT</a:t>
                      </a:r>
                      <a:endParaRPr lang="en-US" sz="2400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Tên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thành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viên</a:t>
                      </a:r>
                      <a:endParaRPr lang="en-US" sz="2400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Chức vụ</a:t>
                      </a:r>
                      <a:endParaRPr lang="en-US" sz="240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Level</a:t>
                      </a:r>
                      <a:endParaRPr lang="en-US" sz="240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Ký hiệu</a:t>
                      </a:r>
                      <a:endParaRPr lang="en-US" sz="240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Lương/ngày (vnđ)</a:t>
                      </a:r>
                      <a:endParaRPr lang="vi-VN" sz="240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7429421"/>
                  </a:ext>
                </a:extLst>
              </a:tr>
              <a:tr h="623549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US" sz="240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Nguyễn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Văn Dũng</a:t>
                      </a:r>
                      <a:endParaRPr lang="en-US" sz="2400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Quản lý dự án</a:t>
                      </a:r>
                      <a:endParaRPr lang="en-US" sz="240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  <a:endParaRPr lang="en-US" sz="240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</a:t>
                      </a:r>
                      <a:endParaRPr lang="en-US" sz="240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60.000 </a:t>
                      </a:r>
                      <a:endParaRPr lang="en-US" sz="240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5900295"/>
                  </a:ext>
                </a:extLst>
              </a:tr>
              <a:tr h="82500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en-US" sz="240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Nghiêm Xuân Quân</a:t>
                      </a:r>
                      <a:endParaRPr lang="en-US" sz="240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Trưởng nhóm kỹ thuật</a:t>
                      </a:r>
                      <a:endParaRPr lang="vi-VN" sz="240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endParaRPr lang="en-US" sz="240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TL</a:t>
                      </a:r>
                      <a:endParaRPr lang="en-US" sz="240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50.000</a:t>
                      </a:r>
                      <a:endParaRPr lang="en-US" sz="240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0340260"/>
                  </a:ext>
                </a:extLst>
              </a:tr>
              <a:tr h="82500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endParaRPr lang="en-US" sz="240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Lương Mạnh Hòa</a:t>
                      </a:r>
                      <a:endParaRPr lang="vi-VN" sz="240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Lập trình viên Backend</a:t>
                      </a:r>
                      <a:endParaRPr lang="en-US" sz="240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endParaRPr lang="en-US" sz="240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D1</a:t>
                      </a:r>
                      <a:endParaRPr lang="en-US" sz="240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45.000</a:t>
                      </a:r>
                      <a:endParaRPr lang="en-US" sz="240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9255096"/>
                  </a:ext>
                </a:extLst>
              </a:tr>
              <a:tr h="82500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endParaRPr lang="en-US" sz="240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Nguyễn Tiến Hiệp</a:t>
                      </a:r>
                      <a:endParaRPr lang="en-US" sz="240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Lập trình viên Frontend</a:t>
                      </a:r>
                      <a:endParaRPr lang="en-US" sz="240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endParaRPr lang="en-US" sz="240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D2</a:t>
                      </a:r>
                      <a:endParaRPr lang="en-US" sz="240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45.000</a:t>
                      </a:r>
                      <a:endParaRPr lang="en-US" sz="240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1924519"/>
                  </a:ext>
                </a:extLst>
              </a:tr>
              <a:tr h="623549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  <a:endParaRPr lang="en-US" sz="240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Nguyễn Thế Linh</a:t>
                      </a:r>
                      <a:endParaRPr lang="en-US" sz="240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Nhân viên kiểm thử</a:t>
                      </a:r>
                      <a:endParaRPr lang="en-US" sz="240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en-US" sz="240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</a:t>
                      </a:r>
                      <a:endParaRPr lang="en-US" sz="240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40.000</a:t>
                      </a:r>
                      <a:endParaRPr lang="en-US" sz="2400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0922175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06B11521-B844-F2C1-8087-AC677D9D9B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7475" y="23637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A49157-618E-81F9-F9D4-6354BC2EE7ED}"/>
              </a:ext>
            </a:extLst>
          </p:cNvPr>
          <p:cNvSpPr txBox="1"/>
          <p:nvPr/>
        </p:nvSpPr>
        <p:spPr>
          <a:xfrm>
            <a:off x="3494338" y="1352342"/>
            <a:ext cx="2638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Bảng</a:t>
            </a:r>
            <a:r>
              <a:rPr lang="en-US" dirty="0"/>
              <a:t> lương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bậc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239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730188-8EB1-EA10-A57F-041DEC005435}"/>
              </a:ext>
            </a:extLst>
          </p:cNvPr>
          <p:cNvSpPr txBox="1"/>
          <p:nvPr/>
        </p:nvSpPr>
        <p:spPr>
          <a:xfrm>
            <a:off x="283124" y="269061"/>
            <a:ext cx="85385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lương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bậc</a:t>
            </a:r>
            <a:r>
              <a:rPr lang="en-US" dirty="0"/>
              <a:t>, ta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chi </a:t>
            </a:r>
            <a:r>
              <a:rPr lang="en-US" dirty="0" err="1"/>
              <a:t>phí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 </a:t>
            </a:r>
            <a:r>
              <a:rPr lang="en-US" dirty="0" err="1"/>
              <a:t>giai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WBS </a:t>
            </a:r>
            <a:r>
              <a:rPr lang="en-US" dirty="0" err="1"/>
              <a:t>đã</a:t>
            </a:r>
            <a:r>
              <a:rPr lang="en-US" dirty="0"/>
              <a:t> có </a:t>
            </a:r>
          </a:p>
          <a:p>
            <a:endParaRPr lang="en-US" dirty="0"/>
          </a:p>
          <a:p>
            <a:r>
              <a:rPr lang="en-US" dirty="0"/>
              <a:t>	Chi </a:t>
            </a:r>
            <a:r>
              <a:rPr lang="en-US" dirty="0" err="1"/>
              <a:t>phí</a:t>
            </a:r>
            <a:r>
              <a:rPr lang="en-US" dirty="0"/>
              <a:t> = EST </a:t>
            </a:r>
            <a:r>
              <a:rPr lang="en-US" dirty="0" err="1"/>
              <a:t>cuối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* Lương </a:t>
            </a:r>
            <a:r>
              <a:rPr lang="en-US" dirty="0" err="1"/>
              <a:t>ngày</a:t>
            </a:r>
            <a:r>
              <a:rPr lang="en-US" dirty="0"/>
              <a:t>(của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 </a:t>
            </a:r>
            <a:r>
              <a:rPr lang="en-US" dirty="0" err="1"/>
              <a:t>giai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đó)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82C7BD-2272-1A1D-1B03-624D61AB6B0D}"/>
              </a:ext>
            </a:extLst>
          </p:cNvPr>
          <p:cNvSpPr txBox="1"/>
          <p:nvPr/>
        </p:nvSpPr>
        <p:spPr>
          <a:xfrm>
            <a:off x="160027" y="1487542"/>
            <a:ext cx="3780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</a:t>
            </a:r>
            <a:r>
              <a:rPr lang="en-US" dirty="0" err="1"/>
              <a:t>Pha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hàng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BDE074C-C4D4-0C5D-737C-C0EA660D83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961652"/>
              </p:ext>
            </p:extLst>
          </p:nvPr>
        </p:nvGraphicFramePr>
        <p:xfrm>
          <a:off x="217762" y="1918962"/>
          <a:ext cx="5812875" cy="4480560"/>
        </p:xfrm>
        <a:graphic>
          <a:graphicData uri="http://schemas.openxmlformats.org/drawingml/2006/table">
            <a:tbl>
              <a:tblPr/>
              <a:tblGrid>
                <a:gridCol w="875542">
                  <a:extLst>
                    <a:ext uri="{9D8B030D-6E8A-4147-A177-3AD203B41FA5}">
                      <a16:colId xmlns:a16="http://schemas.microsoft.com/office/drawing/2014/main" val="1630978658"/>
                    </a:ext>
                  </a:extLst>
                </a:gridCol>
                <a:gridCol w="1449608">
                  <a:extLst>
                    <a:ext uri="{9D8B030D-6E8A-4147-A177-3AD203B41FA5}">
                      <a16:colId xmlns:a16="http://schemas.microsoft.com/office/drawing/2014/main" val="3680270115"/>
                    </a:ext>
                  </a:extLst>
                </a:gridCol>
                <a:gridCol w="1162575">
                  <a:extLst>
                    <a:ext uri="{9D8B030D-6E8A-4147-A177-3AD203B41FA5}">
                      <a16:colId xmlns:a16="http://schemas.microsoft.com/office/drawing/2014/main" val="2569970267"/>
                    </a:ext>
                  </a:extLst>
                </a:gridCol>
                <a:gridCol w="1162575">
                  <a:extLst>
                    <a:ext uri="{9D8B030D-6E8A-4147-A177-3AD203B41FA5}">
                      <a16:colId xmlns:a16="http://schemas.microsoft.com/office/drawing/2014/main" val="711887618"/>
                    </a:ext>
                  </a:extLst>
                </a:gridCol>
                <a:gridCol w="1162575">
                  <a:extLst>
                    <a:ext uri="{9D8B030D-6E8A-4147-A177-3AD203B41FA5}">
                      <a16:colId xmlns:a16="http://schemas.microsoft.com/office/drawing/2014/main" val="2392879385"/>
                    </a:ext>
                  </a:extLst>
                </a:gridCol>
              </a:tblGrid>
              <a:tr h="41644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WBS</a:t>
                      </a:r>
                      <a:endParaRPr lang="en-US" sz="2000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Task</a:t>
                      </a:r>
                      <a:endParaRPr lang="en-US" sz="200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EST cuối cùng</a:t>
                      </a:r>
                      <a:endParaRPr lang="en-US" sz="200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Người thực hiện</a:t>
                      </a:r>
                      <a:endParaRPr lang="vi-VN" sz="200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Chi phí (triệu vnđ)</a:t>
                      </a:r>
                      <a:endParaRPr lang="en-US" sz="200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1743709"/>
                  </a:ext>
                </a:extLst>
              </a:tr>
              <a:tr h="75967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2.0</a:t>
                      </a:r>
                      <a:endParaRPr lang="en-US" sz="2000" dirty="0">
                        <a:effectLst/>
                      </a:endParaRPr>
                    </a:p>
                    <a:p>
                      <a:pPr algn="ctr" fontAlgn="t"/>
                      <a:br>
                        <a:rPr lang="en-US" sz="2000" dirty="0">
                          <a:effectLst/>
                        </a:rPr>
                      </a:br>
                      <a:endParaRPr lang="en-US" sz="2000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Lấy yêu cầu từ khách hàng</a:t>
                      </a:r>
                      <a:endParaRPr lang="en-US" sz="200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br>
                        <a:rPr lang="en-US" sz="2000">
                          <a:effectLst/>
                        </a:rPr>
                      </a:br>
                      <a:endParaRPr lang="en-US" sz="200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Ma, TL</a:t>
                      </a:r>
                      <a:endParaRPr lang="en-US" sz="200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br>
                        <a:rPr lang="en-US" sz="2000" dirty="0">
                          <a:effectLst/>
                        </a:rPr>
                      </a:br>
                      <a:endParaRPr lang="en-US" sz="2000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8359063"/>
                  </a:ext>
                </a:extLst>
              </a:tr>
              <a:tr h="718483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2.1</a:t>
                      </a:r>
                      <a:endParaRPr lang="en-US" sz="200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Phỏng vấn để thu thập yêu cầu từ phía khách hàng</a:t>
                      </a:r>
                      <a:endParaRPr lang="en-US" sz="200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endParaRPr lang="en-US" sz="200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br>
                        <a:rPr lang="en-US" sz="2000">
                          <a:effectLst/>
                        </a:rPr>
                      </a:br>
                      <a:endParaRPr lang="en-US" sz="200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0.11</a:t>
                      </a:r>
                      <a:endParaRPr lang="en-US" sz="200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0908519"/>
                  </a:ext>
                </a:extLst>
              </a:tr>
              <a:tr h="608651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2.2</a:t>
                      </a:r>
                      <a:endParaRPr lang="en-US" sz="200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Xử lý yêu cầu của khách hàng.</a:t>
                      </a:r>
                      <a:endParaRPr lang="en-US" sz="200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br>
                        <a:rPr lang="en-US" sz="2000">
                          <a:effectLst/>
                        </a:rPr>
                      </a:br>
                      <a:endParaRPr lang="en-US" sz="200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br>
                        <a:rPr lang="en-US" sz="2000">
                          <a:effectLst/>
                        </a:rPr>
                      </a:br>
                      <a:endParaRPr lang="en-US" sz="200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br>
                        <a:rPr lang="en-US" sz="2000">
                          <a:effectLst/>
                        </a:rPr>
                      </a:br>
                      <a:endParaRPr lang="en-US" sz="200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5729122"/>
                  </a:ext>
                </a:extLst>
              </a:tr>
              <a:tr h="718483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2.2.1</a:t>
                      </a:r>
                      <a:endParaRPr lang="en-US" sz="200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Xác định yêu cầu nghiệp vụ, kịch bản từ phía khách hàng.</a:t>
                      </a:r>
                      <a:endParaRPr lang="en-US" sz="200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en-US" sz="200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br>
                        <a:rPr lang="en-US" sz="2000" dirty="0">
                          <a:effectLst/>
                        </a:rPr>
                      </a:br>
                      <a:endParaRPr lang="en-US" sz="2000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0.22</a:t>
                      </a:r>
                      <a:endParaRPr lang="en-US" sz="200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9192602"/>
                  </a:ext>
                </a:extLst>
              </a:tr>
              <a:tr h="608651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2.2.2</a:t>
                      </a:r>
                      <a:endParaRPr lang="en-US" sz="200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Xác định yêu cầu của hệ thống</a:t>
                      </a:r>
                      <a:endParaRPr lang="en-US" sz="200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en-US" sz="200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br>
                        <a:rPr lang="en-US" sz="2000">
                          <a:effectLst/>
                        </a:rPr>
                      </a:br>
                      <a:endParaRPr lang="en-US" sz="200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0.22</a:t>
                      </a:r>
                      <a:endParaRPr lang="en-US" sz="2000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8418130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7E9678B8-4E73-0190-6B19-C722F6050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18748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C253EF9-8379-B273-508C-8094355A20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453419"/>
              </p:ext>
            </p:extLst>
          </p:nvPr>
        </p:nvGraphicFramePr>
        <p:xfrm>
          <a:off x="6683167" y="1856874"/>
          <a:ext cx="5378865" cy="4469219"/>
        </p:xfrm>
        <a:graphic>
          <a:graphicData uri="http://schemas.openxmlformats.org/drawingml/2006/table">
            <a:tbl>
              <a:tblPr/>
              <a:tblGrid>
                <a:gridCol w="745434">
                  <a:extLst>
                    <a:ext uri="{9D8B030D-6E8A-4147-A177-3AD203B41FA5}">
                      <a16:colId xmlns:a16="http://schemas.microsoft.com/office/drawing/2014/main" val="2705100595"/>
                    </a:ext>
                  </a:extLst>
                </a:gridCol>
                <a:gridCol w="1406112">
                  <a:extLst>
                    <a:ext uri="{9D8B030D-6E8A-4147-A177-3AD203B41FA5}">
                      <a16:colId xmlns:a16="http://schemas.microsoft.com/office/drawing/2014/main" val="2101628346"/>
                    </a:ext>
                  </a:extLst>
                </a:gridCol>
                <a:gridCol w="1075773">
                  <a:extLst>
                    <a:ext uri="{9D8B030D-6E8A-4147-A177-3AD203B41FA5}">
                      <a16:colId xmlns:a16="http://schemas.microsoft.com/office/drawing/2014/main" val="3739015453"/>
                    </a:ext>
                  </a:extLst>
                </a:gridCol>
                <a:gridCol w="1075773">
                  <a:extLst>
                    <a:ext uri="{9D8B030D-6E8A-4147-A177-3AD203B41FA5}">
                      <a16:colId xmlns:a16="http://schemas.microsoft.com/office/drawing/2014/main" val="3077562357"/>
                    </a:ext>
                  </a:extLst>
                </a:gridCol>
                <a:gridCol w="1075773">
                  <a:extLst>
                    <a:ext uri="{9D8B030D-6E8A-4147-A177-3AD203B41FA5}">
                      <a16:colId xmlns:a16="http://schemas.microsoft.com/office/drawing/2014/main" val="3752188517"/>
                    </a:ext>
                  </a:extLst>
                </a:gridCol>
              </a:tblGrid>
              <a:tr h="86139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2.2.3</a:t>
                      </a:r>
                      <a:endParaRPr lang="en-US" sz="2400" dirty="0">
                        <a:effectLst/>
                      </a:endParaRPr>
                    </a:p>
                  </a:txBody>
                  <a:tcPr marL="60234" marR="60234" marT="60234" marB="6023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Tham khảo hệ thống đã có và đề xuất cho khách hàng</a:t>
                      </a:r>
                      <a:endParaRPr lang="en-US" sz="2400">
                        <a:effectLst/>
                      </a:endParaRPr>
                    </a:p>
                  </a:txBody>
                  <a:tcPr marL="60234" marR="60234" marT="60234" marB="6023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US" sz="2400" dirty="0">
                        <a:effectLst/>
                      </a:endParaRPr>
                    </a:p>
                  </a:txBody>
                  <a:tcPr marL="60234" marR="60234" marT="60234" marB="6023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br>
                        <a:rPr lang="en-US" sz="2400">
                          <a:effectLst/>
                        </a:rPr>
                      </a:br>
                      <a:endParaRPr lang="en-US" sz="2400">
                        <a:effectLst/>
                      </a:endParaRPr>
                    </a:p>
                  </a:txBody>
                  <a:tcPr marL="60234" marR="60234" marT="60234" marB="6023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0.11</a:t>
                      </a:r>
                      <a:endParaRPr lang="en-US" sz="2400">
                        <a:effectLst/>
                      </a:endParaRPr>
                    </a:p>
                  </a:txBody>
                  <a:tcPr marL="60234" marR="60234" marT="60234" marB="6023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6574936"/>
                  </a:ext>
                </a:extLst>
              </a:tr>
              <a:tr h="86139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2.2.4</a:t>
                      </a:r>
                      <a:endParaRPr lang="en-US" sz="2400" dirty="0">
                        <a:effectLst/>
                      </a:endParaRPr>
                    </a:p>
                  </a:txBody>
                  <a:tcPr marL="60234" marR="60234" marT="60234" marB="6023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Thống nhất nghiệp vụ của hệ thống với khách hàng. </a:t>
                      </a:r>
                      <a:endParaRPr lang="en-US" sz="2400">
                        <a:effectLst/>
                      </a:endParaRPr>
                    </a:p>
                  </a:txBody>
                  <a:tcPr marL="60234" marR="60234" marT="60234" marB="6023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US" sz="2400">
                        <a:effectLst/>
                      </a:endParaRPr>
                    </a:p>
                  </a:txBody>
                  <a:tcPr marL="60234" marR="60234" marT="60234" marB="6023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br>
                        <a:rPr lang="en-US" sz="2400">
                          <a:effectLst/>
                        </a:rPr>
                      </a:br>
                      <a:endParaRPr lang="en-US" sz="2400">
                        <a:effectLst/>
                      </a:endParaRPr>
                    </a:p>
                  </a:txBody>
                  <a:tcPr marL="60234" marR="60234" marT="60234" marB="6023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0.11</a:t>
                      </a:r>
                      <a:endParaRPr lang="en-US" sz="2400">
                        <a:effectLst/>
                      </a:endParaRPr>
                    </a:p>
                  </a:txBody>
                  <a:tcPr marL="60234" marR="60234" marT="60234" marB="6023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0930769"/>
                  </a:ext>
                </a:extLst>
              </a:tr>
              <a:tr h="1042453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2.2.5</a:t>
                      </a:r>
                      <a:endParaRPr lang="en-US" sz="2400">
                        <a:effectLst/>
                      </a:endParaRPr>
                    </a:p>
                  </a:txBody>
                  <a:tcPr marL="60234" marR="60234" marT="60234" marB="6023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Làm rõ các yêu cầu phi chức năng của hệ thống với khách hàng</a:t>
                      </a:r>
                      <a:endParaRPr lang="en-US" sz="2400">
                        <a:effectLst/>
                      </a:endParaRPr>
                    </a:p>
                  </a:txBody>
                  <a:tcPr marL="60234" marR="60234" marT="60234" marB="6023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US" sz="2400">
                        <a:effectLst/>
                      </a:endParaRPr>
                    </a:p>
                  </a:txBody>
                  <a:tcPr marL="60234" marR="60234" marT="60234" marB="6023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br>
                        <a:rPr lang="en-US" sz="2400">
                          <a:effectLst/>
                        </a:rPr>
                      </a:br>
                      <a:endParaRPr lang="en-US" sz="2400">
                        <a:effectLst/>
                      </a:endParaRPr>
                    </a:p>
                  </a:txBody>
                  <a:tcPr marL="60234" marR="60234" marT="60234" marB="6023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0.11</a:t>
                      </a:r>
                      <a:endParaRPr lang="en-US" sz="2400">
                        <a:effectLst/>
                      </a:endParaRPr>
                    </a:p>
                  </a:txBody>
                  <a:tcPr marL="60234" marR="60234" marT="60234" marB="6023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5127725"/>
                  </a:ext>
                </a:extLst>
              </a:tr>
              <a:tr h="846662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2.2.6</a:t>
                      </a:r>
                      <a:endParaRPr lang="en-US" sz="2400" dirty="0">
                        <a:effectLst/>
                      </a:endParaRPr>
                    </a:p>
                  </a:txBody>
                  <a:tcPr marL="60234" marR="60234" marT="60234" marB="6023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Tiến hành lên kịch bản hợp đồng</a:t>
                      </a:r>
                      <a:endParaRPr lang="en-US" sz="2400">
                        <a:effectLst/>
                      </a:endParaRPr>
                    </a:p>
                  </a:txBody>
                  <a:tcPr marL="60234" marR="60234" marT="60234" marB="6023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US" sz="2400">
                        <a:effectLst/>
                      </a:endParaRPr>
                    </a:p>
                  </a:txBody>
                  <a:tcPr marL="60234" marR="60234" marT="60234" marB="6023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br>
                        <a:rPr lang="en-US" sz="2400">
                          <a:effectLst/>
                        </a:rPr>
                      </a:br>
                      <a:endParaRPr lang="en-US" sz="2400">
                        <a:effectLst/>
                      </a:endParaRPr>
                    </a:p>
                  </a:txBody>
                  <a:tcPr marL="60234" marR="60234" marT="60234" marB="6023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0.11</a:t>
                      </a:r>
                      <a:endParaRPr lang="en-US" sz="2400">
                        <a:effectLst/>
                      </a:endParaRPr>
                    </a:p>
                  </a:txBody>
                  <a:tcPr marL="60234" marR="60234" marT="60234" marB="6023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449849"/>
                  </a:ext>
                </a:extLst>
              </a:tr>
              <a:tr h="846662">
                <a:tc>
                  <a:txBody>
                    <a:bodyPr/>
                    <a:lstStyle/>
                    <a:p>
                      <a:pPr algn="ctr" fontAlgn="t"/>
                      <a:br>
                        <a:rPr lang="en-US" sz="2400">
                          <a:effectLst/>
                        </a:rPr>
                      </a:br>
                      <a:endParaRPr lang="en-US" sz="2400">
                        <a:effectLst/>
                      </a:endParaRPr>
                    </a:p>
                  </a:txBody>
                  <a:tcPr marL="60234" marR="60234" marT="60234" marB="6023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Tổng</a:t>
                      </a:r>
                      <a:endParaRPr lang="en-US" sz="2400" b="1" dirty="0">
                        <a:effectLst/>
                      </a:endParaRPr>
                    </a:p>
                  </a:txBody>
                  <a:tcPr marL="60234" marR="60234" marT="60234" marB="6023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  <a:endParaRPr lang="en-US" sz="2400">
                        <a:effectLst/>
                      </a:endParaRPr>
                    </a:p>
                  </a:txBody>
                  <a:tcPr marL="60234" marR="60234" marT="60234" marB="6023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br>
                        <a:rPr lang="en-US" sz="2400">
                          <a:effectLst/>
                        </a:rPr>
                      </a:br>
                      <a:endParaRPr lang="en-US" sz="2400">
                        <a:effectLst/>
                      </a:endParaRPr>
                    </a:p>
                  </a:txBody>
                  <a:tcPr marL="60234" marR="60234" marT="60234" marB="6023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1.21</a:t>
                      </a:r>
                      <a:endParaRPr lang="en-US" sz="2400" dirty="0">
                        <a:effectLst/>
                      </a:endParaRPr>
                    </a:p>
                  </a:txBody>
                  <a:tcPr marL="60234" marR="60234" marT="60234" marB="6023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6623636"/>
                  </a:ext>
                </a:extLst>
              </a:tr>
            </a:tbl>
          </a:graphicData>
        </a:graphic>
      </p:graphicFrame>
      <p:sp>
        <p:nvSpPr>
          <p:cNvPr id="8" name="Rectangle 2">
            <a:extLst>
              <a:ext uri="{FF2B5EF4-FFF2-40B4-BE49-F238E27FC236}">
                <a16:creationId xmlns:a16="http://schemas.microsoft.com/office/drawing/2014/main" id="{3CD12284-154D-27B3-20E1-BCDDE433A5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2600" y="189280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024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730188-8EB1-EA10-A57F-041DEC005435}"/>
              </a:ext>
            </a:extLst>
          </p:cNvPr>
          <p:cNvSpPr txBox="1"/>
          <p:nvPr/>
        </p:nvSpPr>
        <p:spPr>
          <a:xfrm>
            <a:off x="901956" y="653203"/>
            <a:ext cx="1866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Chi </a:t>
            </a:r>
            <a:r>
              <a:rPr lang="en-US" dirty="0" err="1"/>
              <a:t>phí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phòng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EB6AB1-6386-6D93-9E0B-BC534427576F}"/>
              </a:ext>
            </a:extLst>
          </p:cNvPr>
          <p:cNvSpPr txBox="1"/>
          <p:nvPr/>
        </p:nvSpPr>
        <p:spPr>
          <a:xfrm>
            <a:off x="3059734" y="530771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3879F96-37B2-AB31-6E2D-88FBF2534C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921933"/>
              </p:ext>
            </p:extLst>
          </p:nvPr>
        </p:nvGraphicFramePr>
        <p:xfrm>
          <a:off x="1597397" y="2039108"/>
          <a:ext cx="8480457" cy="4522287"/>
        </p:xfrm>
        <a:graphic>
          <a:graphicData uri="http://schemas.openxmlformats.org/drawingml/2006/table">
            <a:tbl>
              <a:tblPr/>
              <a:tblGrid>
                <a:gridCol w="1651641">
                  <a:extLst>
                    <a:ext uri="{9D8B030D-6E8A-4147-A177-3AD203B41FA5}">
                      <a16:colId xmlns:a16="http://schemas.microsoft.com/office/drawing/2014/main" val="5177484"/>
                    </a:ext>
                  </a:extLst>
                </a:gridCol>
                <a:gridCol w="4001997">
                  <a:extLst>
                    <a:ext uri="{9D8B030D-6E8A-4147-A177-3AD203B41FA5}">
                      <a16:colId xmlns:a16="http://schemas.microsoft.com/office/drawing/2014/main" val="4232182764"/>
                    </a:ext>
                  </a:extLst>
                </a:gridCol>
                <a:gridCol w="2826819">
                  <a:extLst>
                    <a:ext uri="{9D8B030D-6E8A-4147-A177-3AD203B41FA5}">
                      <a16:colId xmlns:a16="http://schemas.microsoft.com/office/drawing/2014/main" val="2855898130"/>
                    </a:ext>
                  </a:extLst>
                </a:gridCol>
              </a:tblGrid>
              <a:tr h="368071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STT</a:t>
                      </a:r>
                      <a:endParaRPr lang="en-US" sz="2800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Hạng mục</a:t>
                      </a:r>
                      <a:endParaRPr lang="en-US" sz="280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Chi phí (vnđ)</a:t>
                      </a:r>
                      <a:endParaRPr lang="en-US" sz="280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3841725"/>
                  </a:ext>
                </a:extLst>
              </a:tr>
              <a:tr h="852109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US" sz="2800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Thay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đổi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yêu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cầu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(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thêm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bớt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tính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năng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+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thay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đổi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giao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diện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  <a:endParaRPr lang="en-US" sz="2800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2.000.000</a:t>
                      </a:r>
                      <a:endParaRPr lang="en-US" sz="280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1345854"/>
                  </a:ext>
                </a:extLst>
              </a:tr>
              <a:tr h="852109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en-US" sz="280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Nâng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cấp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gói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hosting +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Thay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đổi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domain</a:t>
                      </a:r>
                      <a:endParaRPr lang="en-US" sz="2800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2.000.000</a:t>
                      </a:r>
                      <a:endParaRPr lang="en-US" sz="280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2055317"/>
                  </a:ext>
                </a:extLst>
              </a:tr>
              <a:tr h="121513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endParaRPr lang="en-US" sz="280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Marketing (Quảng cáo + SEO)</a:t>
                      </a:r>
                      <a:endParaRPr lang="en-US" sz="280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4.500.000</a:t>
                      </a:r>
                      <a:endParaRPr lang="en-US" sz="2800" dirty="0">
                        <a:effectLst/>
                      </a:endParaRPr>
                    </a:p>
                    <a:p>
                      <a:pPr fontAlgn="t"/>
                      <a:br>
                        <a:rPr lang="en-US" sz="2800" dirty="0">
                          <a:effectLst/>
                        </a:rPr>
                      </a:br>
                      <a:endParaRPr lang="en-US" sz="2800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0897526"/>
                  </a:ext>
                </a:extLst>
              </a:tr>
              <a:tr h="852109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endParaRPr lang="en-US" sz="280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Chi phí khác (Phần mềm + Rủi ro bất ngờ)</a:t>
                      </a:r>
                      <a:endParaRPr lang="en-US" sz="280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1.500.000</a:t>
                      </a:r>
                      <a:endParaRPr lang="en-US" sz="280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1574463"/>
                  </a:ext>
                </a:extLst>
              </a:tr>
              <a:tr h="368071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  <a:endParaRPr lang="en-US" sz="280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Tổng</a:t>
                      </a:r>
                      <a:endParaRPr lang="en-US" sz="280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10.000.000</a:t>
                      </a:r>
                      <a:endParaRPr lang="en-US" sz="2800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8641760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5957B3DB-EBA2-727B-2AEE-1892A647D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25082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D655CD-7436-8831-2121-9AE7BC782C1A}"/>
              </a:ext>
            </a:extLst>
          </p:cNvPr>
          <p:cNvSpPr txBox="1"/>
          <p:nvPr/>
        </p:nvSpPr>
        <p:spPr>
          <a:xfrm>
            <a:off x="1597397" y="1095375"/>
            <a:ext cx="72571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vi-VN" dirty="0"/>
              <a:t>à khoản tiền được dự trù để đối phó với các tình huống không mong muốn </a:t>
            </a:r>
            <a:endParaRPr lang="en-US" dirty="0"/>
          </a:p>
          <a:p>
            <a:r>
              <a:rPr lang="vi-VN" dirty="0"/>
              <a:t>hoặc không dự kiến có thể xảy ra trong quá trình thực hiện dự án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497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730188-8EB1-EA10-A57F-041DEC005435}"/>
              </a:ext>
            </a:extLst>
          </p:cNvPr>
          <p:cNvSpPr txBox="1"/>
          <p:nvPr/>
        </p:nvSpPr>
        <p:spPr>
          <a:xfrm>
            <a:off x="610235" y="570830"/>
            <a:ext cx="88152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/>
              <a:t>Chi phí phát sinh </a:t>
            </a:r>
            <a:endParaRPr lang="en-US" dirty="0"/>
          </a:p>
          <a:p>
            <a:r>
              <a:rPr lang="en-US" dirty="0"/>
              <a:t>	L</a:t>
            </a:r>
            <a:r>
              <a:rPr lang="vi-VN" dirty="0"/>
              <a:t>à các chi phí mà doanh nghiệp phải chịu nhằm phục vụ </a:t>
            </a:r>
            <a:endParaRPr lang="en-US" dirty="0"/>
          </a:p>
          <a:p>
            <a:r>
              <a:rPr lang="en-US" dirty="0"/>
              <a:t>	</a:t>
            </a:r>
            <a:r>
              <a:rPr lang="vi-VN" dirty="0"/>
              <a:t>cho một công việc nhất định, sau khi đã ghi nhận những chi phí dự kiến từ trước đó</a:t>
            </a:r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591F3CF-8CE7-072C-DBEE-EB1C2319AF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2660124"/>
              </p:ext>
            </p:extLst>
          </p:nvPr>
        </p:nvGraphicFramePr>
        <p:xfrm>
          <a:off x="991113" y="2070511"/>
          <a:ext cx="9329934" cy="3717445"/>
        </p:xfrm>
        <a:graphic>
          <a:graphicData uri="http://schemas.openxmlformats.org/drawingml/2006/table">
            <a:tbl>
              <a:tblPr/>
              <a:tblGrid>
                <a:gridCol w="1412190">
                  <a:extLst>
                    <a:ext uri="{9D8B030D-6E8A-4147-A177-3AD203B41FA5}">
                      <a16:colId xmlns:a16="http://schemas.microsoft.com/office/drawing/2014/main" val="2762760601"/>
                    </a:ext>
                  </a:extLst>
                </a:gridCol>
                <a:gridCol w="4807766">
                  <a:extLst>
                    <a:ext uri="{9D8B030D-6E8A-4147-A177-3AD203B41FA5}">
                      <a16:colId xmlns:a16="http://schemas.microsoft.com/office/drawing/2014/main" val="720583968"/>
                    </a:ext>
                  </a:extLst>
                </a:gridCol>
                <a:gridCol w="3109978">
                  <a:extLst>
                    <a:ext uri="{9D8B030D-6E8A-4147-A177-3AD203B41FA5}">
                      <a16:colId xmlns:a16="http://schemas.microsoft.com/office/drawing/2014/main" val="423336639"/>
                    </a:ext>
                  </a:extLst>
                </a:gridCol>
              </a:tblGrid>
              <a:tr h="743489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STT</a:t>
                      </a:r>
                      <a:endParaRPr lang="en-US" sz="2400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Hạng mục</a:t>
                      </a:r>
                      <a:endParaRPr lang="en-US" sz="240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Chi phí (vnđ)</a:t>
                      </a:r>
                      <a:endParaRPr lang="en-US" sz="240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1068937"/>
                  </a:ext>
                </a:extLst>
              </a:tr>
              <a:tr h="743489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US" sz="240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 chuyển</a:t>
                      </a:r>
                      <a:endParaRPr lang="en-US" sz="240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1.500.000</a:t>
                      </a:r>
                      <a:endParaRPr lang="en-US" sz="240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8963007"/>
                  </a:ext>
                </a:extLst>
              </a:tr>
              <a:tr h="743489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en-US" sz="240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Liên hoan</a:t>
                      </a:r>
                      <a:endParaRPr lang="en-US" sz="240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1.000.000</a:t>
                      </a:r>
                      <a:endParaRPr lang="en-US" sz="240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294765"/>
                  </a:ext>
                </a:extLst>
              </a:tr>
              <a:tr h="743489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endParaRPr lang="en-US" sz="240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Thưởng cuối dự án</a:t>
                      </a:r>
                      <a:endParaRPr lang="vi-VN" sz="240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1.500.000</a:t>
                      </a:r>
                      <a:endParaRPr lang="en-US" sz="240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1874892"/>
                  </a:ext>
                </a:extLst>
              </a:tr>
              <a:tr h="743489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endParaRPr lang="en-US" sz="240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Tổng</a:t>
                      </a:r>
                      <a:endParaRPr lang="en-US" sz="240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5.000.000</a:t>
                      </a:r>
                      <a:endParaRPr lang="en-US" sz="2400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0146267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16F2AC90-945C-78B9-CF6A-E3F5254781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6495" y="29718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436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730188-8EB1-EA10-A57F-041DEC005435}"/>
              </a:ext>
            </a:extLst>
          </p:cNvPr>
          <p:cNvSpPr txBox="1"/>
          <p:nvPr/>
        </p:nvSpPr>
        <p:spPr>
          <a:xfrm>
            <a:off x="4219129" y="2811636"/>
            <a:ext cx="4477508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800" b="1" dirty="0"/>
              <a:t>8. </a:t>
            </a:r>
            <a:r>
              <a:rPr lang="en-US" sz="2800" b="1" dirty="0" err="1"/>
              <a:t>Quản</a:t>
            </a:r>
            <a:r>
              <a:rPr lang="en-US" sz="2800" b="1" dirty="0"/>
              <a:t> </a:t>
            </a:r>
            <a:r>
              <a:rPr lang="en-US" sz="2800" b="1" dirty="0" err="1"/>
              <a:t>lý</a:t>
            </a:r>
            <a:r>
              <a:rPr lang="en-US" sz="2800" b="1" dirty="0"/>
              <a:t> </a:t>
            </a:r>
            <a:r>
              <a:rPr lang="en-US" sz="2800" b="1" dirty="0" err="1"/>
              <a:t>chất</a:t>
            </a:r>
            <a:r>
              <a:rPr lang="en-US" sz="2800" b="1" dirty="0"/>
              <a:t> </a:t>
            </a:r>
            <a:r>
              <a:rPr lang="en-US" sz="2800" b="1" dirty="0" err="1"/>
              <a:t>lượng</a:t>
            </a:r>
            <a:r>
              <a:rPr lang="en-US" sz="2800" b="1" dirty="0"/>
              <a:t> </a:t>
            </a:r>
            <a:r>
              <a:rPr lang="en-US" sz="2800" b="1" dirty="0" err="1"/>
              <a:t>dự</a:t>
            </a:r>
            <a:r>
              <a:rPr lang="en-US" sz="2800" b="1" dirty="0"/>
              <a:t> </a:t>
            </a:r>
            <a:r>
              <a:rPr lang="en-US" sz="2800" b="1" dirty="0" err="1"/>
              <a:t>án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658326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Custom 3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3094</Words>
  <Application>Microsoft Office PowerPoint</Application>
  <PresentationFormat>Widescreen</PresentationFormat>
  <Paragraphs>803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Luong Manh Hoa D21CN06</dc:creator>
  <cp:lastModifiedBy>Luong Manh Hoa D21CN06</cp:lastModifiedBy>
  <cp:revision>4</cp:revision>
  <dcterms:created xsi:type="dcterms:W3CDTF">2024-10-23T09:53:04Z</dcterms:created>
  <dcterms:modified xsi:type="dcterms:W3CDTF">2024-10-23T15:51:13Z</dcterms:modified>
</cp:coreProperties>
</file>