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74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9CFB57-2111-42BA-BA5C-B91F578D73E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742086-AF3E-4BF5-8AA0-B8E31FF2A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17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7F7B7-A76E-4784-8DA4-FF9381CD8360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806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EAEA6-3DCA-423C-AE36-5FBCA8A38038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5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000BB-30B1-4644-8D91-9EBE6C83D86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29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8748215" cy="11600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0185" y="0"/>
            <a:ext cx="10881815" cy="996287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10515600" cy="5016903"/>
          </a:xfrm>
        </p:spPr>
        <p:txBody>
          <a:bodyPr/>
          <a:lstStyle>
            <a:lvl1pPr marL="228600" indent="-228600">
              <a:buClr>
                <a:srgbClr val="0070C0"/>
              </a:buClr>
              <a:buSzPct val="123000"/>
              <a:buFont typeface="Wingdings" panose="05000000000000000000" pitchFamily="2" charset="2"/>
              <a:buChar char="q"/>
              <a:defRPr sz="2400"/>
            </a:lvl1pPr>
            <a:lvl2pPr>
              <a:defRPr sz="2000"/>
            </a:lvl2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007C4-839A-426C-B5C7-9F1AFE766375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76512" y="6176963"/>
            <a:ext cx="2215488" cy="681037"/>
          </a:xfrm>
        </p:spPr>
        <p:txBody>
          <a:bodyPr/>
          <a:lstStyle>
            <a:lvl1pPr>
              <a:defRPr sz="3600">
                <a:solidFill>
                  <a:srgbClr val="0070C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fld id="{69E4CE01-53D8-4F88-819D-8CE7F25E3897}" type="slidenum">
              <a:rPr lang="en-US" smtClean="0"/>
              <a:pPr/>
              <a:t>‹#›</a:t>
            </a:fld>
            <a:r>
              <a:rPr lang="en-US" dirty="0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5211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C63F1-2B61-4055-9E6C-E03836604EF6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43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F7D27-06E7-434F-88ED-A0DA47623039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513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FF0B5-B5AB-4DB6-B829-314613BD0121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674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FA847-B1A3-4B5D-9BF8-21ED7CFDA7DB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7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5ACEE-2C20-4182-9240-682E1D0BEBF3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222FD-8DFB-4345-BEB4-C820269A7F32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968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8D845-1630-4595-8FA7-9B976C364A9A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2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3AB66-C741-42C8-B800-0F85A6AD262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4CE01-53D8-4F88-819D-8CE7F25E38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19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1066800"/>
            <a:ext cx="8305800" cy="3810000"/>
          </a:xfrm>
        </p:spPr>
        <p:txBody>
          <a:bodyPr/>
          <a:lstStyle/>
          <a:p>
            <a:pPr marL="457200" indent="-457200" algn="l"/>
            <a:r>
              <a:rPr lang="en-US" altLang="en-US" sz="4000" dirty="0"/>
              <a:t>Modern </a:t>
            </a:r>
            <a:r>
              <a:rPr lang="en-US" altLang="en-US" sz="4000" dirty="0" err="1"/>
              <a:t>DataMining</a:t>
            </a:r>
            <a:endParaRPr lang="en-US" altLang="en-US" sz="4000" dirty="0"/>
          </a:p>
          <a:p>
            <a:pPr marL="457200" indent="-457200" algn="l"/>
            <a:r>
              <a:rPr lang="en-US" altLang="en-US" sz="5400" b="1" dirty="0">
                <a:solidFill>
                  <a:srgbClr val="0070C0"/>
                </a:solidFill>
              </a:rPr>
              <a:t>INS4017</a:t>
            </a:r>
          </a:p>
          <a:p>
            <a:pPr marL="457200" indent="-457200" algn="l"/>
            <a:r>
              <a:rPr lang="en-US" altLang="en-US" sz="4000" b="1" dirty="0" smtClean="0">
                <a:solidFill>
                  <a:srgbClr val="0070C0"/>
                </a:solidFill>
              </a:rPr>
              <a:t>L0. Deep Learning in Python</a:t>
            </a:r>
            <a:endParaRPr lang="en-US" altLang="en-US" sz="4000" dirty="0"/>
          </a:p>
        </p:txBody>
      </p:sp>
      <p:pic>
        <p:nvPicPr>
          <p:cNvPr id="5123" name="Picture 6" descr="3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810000"/>
            <a:ext cx="5237277" cy="2945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40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…</a:t>
            </a:r>
            <a:endParaRPr lang="en-US" altLang="en-US" dirty="0" smtClean="0"/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>
          <a:xfrm>
            <a:off x="838199" y="1160060"/>
            <a:ext cx="11076709" cy="50169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Binary </a:t>
            </a:r>
            <a:r>
              <a:rPr lang="en-US" dirty="0" smtClean="0">
                <a:solidFill>
                  <a:srgbClr val="FF0000"/>
                </a:solidFill>
              </a:rPr>
              <a:t>classification</a:t>
            </a:r>
          </a:p>
          <a:p>
            <a:r>
              <a:rPr lang="en-US" dirty="0" smtClean="0"/>
              <a:t>As </a:t>
            </a:r>
            <a:r>
              <a:rPr lang="en-US" dirty="0"/>
              <a:t>you can see, the last layer of our simple network is just a logistic regression layer. </a:t>
            </a:r>
            <a:endParaRPr lang="en-US" dirty="0" smtClean="0"/>
          </a:p>
          <a:p>
            <a:r>
              <a:rPr lang="en-US" dirty="0" smtClean="0"/>
              <a:t>We can </a:t>
            </a:r>
            <a:r>
              <a:rPr lang="en-US" dirty="0"/>
              <a:t>interpret the output as the probability that Y=1 given X</a:t>
            </a:r>
            <a:r>
              <a:rPr lang="en-US" dirty="0" smtClean="0"/>
              <a:t>.</a:t>
            </a:r>
          </a:p>
          <a:p>
            <a:r>
              <a:rPr lang="en-US" dirty="0" smtClean="0"/>
              <a:t>Of </a:t>
            </a:r>
            <a:r>
              <a:rPr lang="en-US" dirty="0"/>
              <a:t>course, since binary classification can only output a 0 or 1, then the probability </a:t>
            </a:r>
            <a:r>
              <a:rPr lang="en-US" dirty="0" smtClean="0"/>
              <a:t>that Y=0 </a:t>
            </a:r>
            <a:r>
              <a:rPr lang="en-US" dirty="0"/>
              <a:t>given X</a:t>
            </a:r>
            <a:r>
              <a:rPr lang="en-US" dirty="0" smtClean="0"/>
              <a:t>: P(Y=0 </a:t>
            </a:r>
            <a:r>
              <a:rPr lang="en-US" dirty="0"/>
              <a:t>| X) = 1 - P(Y=1 | X</a:t>
            </a:r>
            <a:r>
              <a:rPr lang="en-US" dirty="0" smtClean="0"/>
              <a:t>), because </a:t>
            </a:r>
            <a:r>
              <a:rPr lang="en-US" dirty="0"/>
              <a:t>they must sum to 1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Softmax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What </a:t>
            </a:r>
            <a:r>
              <a:rPr lang="en-US" dirty="0"/>
              <a:t>if we want to classify more than 2 things? For example, the famous MNIST </a:t>
            </a:r>
            <a:r>
              <a:rPr lang="en-US" dirty="0" smtClean="0"/>
              <a:t>dataset contains </a:t>
            </a:r>
            <a:r>
              <a:rPr lang="en-US" dirty="0"/>
              <a:t>the digits 0-9, so we have 10 output 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this scenario, we use the </a:t>
            </a: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function</a:t>
            </a:r>
            <a:r>
              <a:rPr lang="en-US" dirty="0"/>
              <a:t>, which is defined as follows:</a:t>
            </a:r>
            <a:br>
              <a:rPr lang="en-US" dirty="0"/>
            </a:b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(a[k]) </a:t>
            </a:r>
            <a:r>
              <a:rPr lang="en-US" dirty="0"/>
              <a:t>= </a:t>
            </a:r>
            <a:r>
              <a:rPr lang="en-US" dirty="0" err="1"/>
              <a:t>exp</a:t>
            </a:r>
            <a:r>
              <a:rPr lang="en-US" dirty="0"/>
              <a:t>(a[k]) / { </a:t>
            </a:r>
            <a:r>
              <a:rPr lang="en-US" dirty="0" err="1"/>
              <a:t>exp</a:t>
            </a:r>
            <a:r>
              <a:rPr lang="en-US" dirty="0"/>
              <a:t>(a[1]) + </a:t>
            </a:r>
            <a:r>
              <a:rPr lang="en-US" dirty="0" err="1"/>
              <a:t>exp</a:t>
            </a:r>
            <a:r>
              <a:rPr lang="en-US" dirty="0"/>
              <a:t>(a[2]) + … + </a:t>
            </a:r>
            <a:r>
              <a:rPr lang="en-US" dirty="0" err="1"/>
              <a:t>exp</a:t>
            </a:r>
            <a:r>
              <a:rPr lang="en-US" dirty="0"/>
              <a:t>(a[k]) + … + </a:t>
            </a:r>
            <a:r>
              <a:rPr lang="en-US" dirty="0" err="1"/>
              <a:t>exp</a:t>
            </a:r>
            <a:r>
              <a:rPr lang="en-US" dirty="0"/>
              <a:t>(a[K]) }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3316" name="Content Placeholder 4" descr="z3973187480386_16be86cc9bf629b1f76fbcdf75e755f6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6975" y="7866"/>
            <a:ext cx="210502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10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6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1310185" y="186489"/>
            <a:ext cx="10881815" cy="734291"/>
          </a:xfrm>
        </p:spPr>
        <p:txBody>
          <a:bodyPr>
            <a:normAutofit fontScale="90000"/>
          </a:bodyPr>
          <a:lstStyle/>
          <a:p>
            <a:r>
              <a:rPr lang="en-US" b="0" dirty="0" smtClean="0"/>
              <a:t>3. Training </a:t>
            </a:r>
            <a:r>
              <a:rPr lang="en-US" b="0" dirty="0"/>
              <a:t>a neural network </a:t>
            </a:r>
            <a:r>
              <a:rPr lang="en-US" b="0" dirty="0" smtClean="0"/>
              <a:t>with backpropagation</a:t>
            </a:r>
            <a:r>
              <a:rPr lang="en-US" dirty="0" smtClean="0"/>
              <a:t> </a:t>
            </a:r>
            <a:endParaRPr lang="en-US" altLang="en-US" dirty="0" smtClean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5742709" cy="5016903"/>
          </a:xfrm>
        </p:spPr>
        <p:txBody>
          <a:bodyPr/>
          <a:lstStyle/>
          <a:p>
            <a:r>
              <a:rPr lang="en-US" dirty="0"/>
              <a:t>There is no way for us to “solve for W and V” in closed form. Recall from calculus </a:t>
            </a:r>
            <a:r>
              <a:rPr lang="en-US" dirty="0" smtClean="0"/>
              <a:t>that the </a:t>
            </a:r>
            <a:r>
              <a:rPr lang="en-US" dirty="0"/>
              <a:t>typical way to do this is to find the </a:t>
            </a:r>
            <a:r>
              <a:rPr lang="en-US" dirty="0">
                <a:solidFill>
                  <a:srgbClr val="FF0000"/>
                </a:solidFill>
              </a:rPr>
              <a:t>derivative and set it to 0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have to </a:t>
            </a:r>
            <a:r>
              <a:rPr lang="en-US" dirty="0" smtClean="0"/>
              <a:t>instead “</a:t>
            </a:r>
            <a:r>
              <a:rPr lang="en-US" dirty="0"/>
              <a:t>optimize” our objective function using a method called </a:t>
            </a:r>
            <a:r>
              <a:rPr lang="en-US" dirty="0">
                <a:solidFill>
                  <a:srgbClr val="FF0000"/>
                </a:solidFill>
              </a:rPr>
              <a:t>gradient descent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Convince yourself that by going along the direction of the gradient, we will always end </a:t>
            </a:r>
            <a:r>
              <a:rPr lang="en-US" dirty="0" smtClean="0"/>
              <a:t>up at </a:t>
            </a:r>
            <a:r>
              <a:rPr lang="en-US" dirty="0"/>
              <a:t>a “lower” J than where we started.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4340" name="Picture 5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5570538"/>
            <a:ext cx="1666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7272" y="1010339"/>
            <a:ext cx="5264728" cy="5316343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11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297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4. </a:t>
            </a:r>
            <a:r>
              <a:rPr lang="en-US" dirty="0"/>
              <a:t>Bias in Machine Learning Algorithms</a:t>
            </a:r>
            <a:endParaRPr lang="en-US" altLang="en-US" dirty="0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Bias</a:t>
            </a:r>
            <a:r>
              <a:rPr lang="en-US" dirty="0" smtClean="0"/>
              <a:t> </a:t>
            </a:r>
            <a:r>
              <a:rPr lang="en-US" dirty="0"/>
              <a:t>in ML is an sort of mistake in which some aspects of a dataset are given more weight and/or representation than others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Types of Machine Learning </a:t>
            </a:r>
            <a:r>
              <a:rPr lang="en-US" b="1" dirty="0" smtClean="0"/>
              <a:t>Bias:</a:t>
            </a:r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Exclusion </a:t>
            </a:r>
            <a:r>
              <a:rPr lang="en-US" b="1" dirty="0"/>
              <a:t>– </a:t>
            </a:r>
            <a:r>
              <a:rPr lang="en-US" dirty="0"/>
              <a:t>this one is most frequent during the preprocessing stage of data analysis. Most of the time, it’s an instance of </a:t>
            </a:r>
            <a:r>
              <a:rPr lang="en-US" dirty="0">
                <a:solidFill>
                  <a:srgbClr val="FF0000"/>
                </a:solidFill>
              </a:rPr>
              <a:t>deleting important data that’s been deemed unimportant</a:t>
            </a:r>
            <a:r>
              <a:rPr lang="en-US" dirty="0"/>
              <a:t>. It can also happen as a </a:t>
            </a:r>
            <a:r>
              <a:rPr lang="en-US" b="1" dirty="0"/>
              <a:t>result of the systematic omission of certain data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Recall </a:t>
            </a:r>
            <a:r>
              <a:rPr lang="en-US" b="1" dirty="0"/>
              <a:t>– </a:t>
            </a:r>
            <a:r>
              <a:rPr lang="en-US" dirty="0"/>
              <a:t>This is a type of assessment bias that occurs frequently during the phase of a project known as </a:t>
            </a:r>
            <a:r>
              <a:rPr lang="en-US" dirty="0">
                <a:solidFill>
                  <a:srgbClr val="FF0000"/>
                </a:solidFill>
              </a:rPr>
              <a:t>data labeling</a:t>
            </a:r>
            <a:r>
              <a:rPr lang="en-US" dirty="0"/>
              <a:t>. When you name types of data that are similar, in different ways, you get recall bias.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Sample </a:t>
            </a:r>
            <a:r>
              <a:rPr lang="en-US" b="1" dirty="0"/>
              <a:t>– </a:t>
            </a:r>
            <a:r>
              <a:rPr lang="en-US" dirty="0"/>
              <a:t>Sample bias occurs when the realities of the environment in which an ML model will run </a:t>
            </a:r>
            <a:r>
              <a:rPr lang="en-US" dirty="0">
                <a:solidFill>
                  <a:srgbClr val="FF0000"/>
                </a:solidFill>
              </a:rPr>
              <a:t>do not reflect the dataset</a:t>
            </a:r>
            <a:r>
              <a:rPr lang="en-US" dirty="0"/>
              <a:t>. 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en-US" b="1" dirty="0" smtClean="0"/>
              <a:t>Association </a:t>
            </a:r>
            <a:r>
              <a:rPr lang="en-US" b="1" dirty="0"/>
              <a:t>– </a:t>
            </a:r>
            <a:r>
              <a:rPr lang="en-US" dirty="0"/>
              <a:t>Association bias happens when a </a:t>
            </a:r>
            <a:r>
              <a:rPr lang="en-US" dirty="0">
                <a:solidFill>
                  <a:srgbClr val="FF0000"/>
                </a:solidFill>
              </a:rPr>
              <a:t>cultural bias is reinforced </a:t>
            </a:r>
            <a:r>
              <a:rPr lang="en-US" dirty="0"/>
              <a:t>or multiplied by an ML model. </a:t>
            </a:r>
            <a:endParaRPr lang="en-US" dirty="0" smtClean="0"/>
          </a:p>
          <a:p>
            <a:endParaRPr lang="en-US" dirty="0"/>
          </a:p>
          <a:p>
            <a:endParaRPr lang="en-US" altLang="en-US" dirty="0" smtClean="0"/>
          </a:p>
        </p:txBody>
      </p:sp>
      <p:pic>
        <p:nvPicPr>
          <p:cNvPr id="15364" name="Picture 5" descr="DO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21193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12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5. </a:t>
            </a:r>
            <a:r>
              <a:rPr lang="en-US" b="0" dirty="0" err="1"/>
              <a:t>Theano</a:t>
            </a:r>
            <a:r>
              <a:rPr lang="en-US" dirty="0"/>
              <a:t> </a:t>
            </a:r>
            <a:endParaRPr lang="en-US" altLang="en-US" dirty="0" smtClean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31837" y="1841500"/>
            <a:ext cx="6660163" cy="5016500"/>
          </a:xfrm>
          <a:prstGeom prst="rect">
            <a:avLst/>
          </a:prstGeom>
        </p:spPr>
      </p:pic>
      <p:pic>
        <p:nvPicPr>
          <p:cNvPr id="16389" name="Picture 5" descr="7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25" y="0"/>
            <a:ext cx="1666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03564"/>
            <a:ext cx="5313940" cy="4239491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13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121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…</a:t>
            </a:r>
            <a:endParaRPr lang="en-US" altLang="en-US" dirty="0" smtClean="0"/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>
          <a:xfrm>
            <a:off x="969818" y="1078173"/>
            <a:ext cx="9545782" cy="5016903"/>
          </a:xfrm>
        </p:spPr>
        <p:txBody>
          <a:bodyPr>
            <a:no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Theano</a:t>
            </a:r>
            <a:r>
              <a:rPr lang="en-US" dirty="0">
                <a:solidFill>
                  <a:srgbClr val="FF0000"/>
                </a:solidFill>
              </a:rPr>
              <a:t> is a Python library </a:t>
            </a:r>
            <a:r>
              <a:rPr lang="en-US" dirty="0"/>
              <a:t>that is very popular for deep learning. It allows you to </a:t>
            </a:r>
            <a:r>
              <a:rPr lang="en-US" dirty="0" smtClean="0"/>
              <a:t>take advantage </a:t>
            </a:r>
            <a:r>
              <a:rPr lang="en-US" dirty="0"/>
              <a:t>of the GPU for faster floating point calculations, since, as you may have seen</a:t>
            </a:r>
            <a:r>
              <a:rPr lang="en-US" dirty="0" smtClean="0"/>
              <a:t>, gradient </a:t>
            </a:r>
            <a:r>
              <a:rPr lang="en-US" dirty="0"/>
              <a:t>descent can take quite awhile.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Moving from </a:t>
            </a:r>
            <a:r>
              <a:rPr lang="en-US" dirty="0" err="1"/>
              <a:t>Numpy</a:t>
            </a:r>
            <a:r>
              <a:rPr lang="en-US" dirty="0"/>
              <a:t> to </a:t>
            </a:r>
            <a:r>
              <a:rPr lang="en-US" dirty="0" err="1"/>
              <a:t>Theano</a:t>
            </a:r>
            <a:r>
              <a:rPr lang="en-US" dirty="0"/>
              <a:t> is a whole other beast.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a lot of new </a:t>
            </a:r>
            <a:r>
              <a:rPr lang="en-US" dirty="0" smtClean="0"/>
              <a:t>concepts that </a:t>
            </a:r>
            <a:r>
              <a:rPr lang="en-US" dirty="0"/>
              <a:t>just do not look like regular </a:t>
            </a:r>
            <a:r>
              <a:rPr lang="en-US" dirty="0" smtClean="0"/>
              <a:t>Python.</a:t>
            </a:r>
          </a:p>
          <a:p>
            <a:r>
              <a:rPr lang="en-US" dirty="0" smtClean="0"/>
              <a:t>So </a:t>
            </a:r>
            <a:r>
              <a:rPr lang="en-US" dirty="0"/>
              <a:t>let’s first talk about </a:t>
            </a:r>
            <a:r>
              <a:rPr lang="en-US" dirty="0" err="1"/>
              <a:t>Theano</a:t>
            </a:r>
            <a:r>
              <a:rPr lang="en-US" dirty="0"/>
              <a:t> variables. </a:t>
            </a:r>
            <a:endParaRPr lang="en-US" dirty="0" smtClean="0"/>
          </a:p>
          <a:p>
            <a:r>
              <a:rPr lang="en-US" dirty="0" err="1" smtClean="0"/>
              <a:t>Theano</a:t>
            </a:r>
            <a:r>
              <a:rPr lang="en-US" dirty="0" smtClean="0"/>
              <a:t> </a:t>
            </a:r>
            <a:r>
              <a:rPr lang="en-US" dirty="0"/>
              <a:t>has different types of variable </a:t>
            </a:r>
            <a:r>
              <a:rPr lang="en-US" dirty="0" smtClean="0"/>
              <a:t>objects based </a:t>
            </a:r>
            <a:r>
              <a:rPr lang="en-US" dirty="0"/>
              <a:t>on the number of dimensions of the object.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a 0-dimensional object is </a:t>
            </a:r>
            <a:r>
              <a:rPr lang="en-US" dirty="0" smtClean="0"/>
              <a:t>a scalar</a:t>
            </a:r>
            <a:r>
              <a:rPr lang="en-US" dirty="0"/>
              <a:t>, a 1-dimensional object is a vector, a 2-dimensional object is a matrix, and a 3</a:t>
            </a:r>
            <a:r>
              <a:rPr lang="en-US" dirty="0" smtClean="0"/>
              <a:t>+ dimensional </a:t>
            </a:r>
            <a:r>
              <a:rPr lang="en-US" dirty="0"/>
              <a:t>object is </a:t>
            </a:r>
            <a:r>
              <a:rPr lang="en-US" dirty="0">
                <a:solidFill>
                  <a:srgbClr val="FF0000"/>
                </a:solidFill>
              </a:rPr>
              <a:t>a tensor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They </a:t>
            </a:r>
            <a:r>
              <a:rPr lang="en-US" dirty="0"/>
              <a:t>are all within the </a:t>
            </a:r>
            <a:r>
              <a:rPr lang="en-US" dirty="0" err="1"/>
              <a:t>theano.tensor</a:t>
            </a:r>
            <a:r>
              <a:rPr lang="en-US" dirty="0"/>
              <a:t> module.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in your import section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theano.tensor</a:t>
            </a:r>
            <a:r>
              <a:rPr lang="en-US" dirty="0">
                <a:solidFill>
                  <a:srgbClr val="FF0000"/>
                </a:solidFill>
              </a:rPr>
              <a:t> as T</a:t>
            </a:r>
            <a:r>
              <a:rPr lang="en-US" dirty="0">
                <a:solidFill>
                  <a:srgbClr val="FF0000"/>
                </a:solidFill>
              </a:rPr>
              <a:t>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7412" name="Content Placeholder 4" descr="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0"/>
            <a:ext cx="1371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14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149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6. </a:t>
            </a:r>
            <a:r>
              <a:rPr lang="en-US" b="0" dirty="0" err="1"/>
              <a:t>TensorFlow</a:t>
            </a:r>
            <a:r>
              <a:rPr lang="en-US" dirty="0"/>
              <a:t> </a:t>
            </a:r>
            <a:endParaRPr lang="en-US" altLang="en-US" dirty="0" smtClean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>
          <a:xfrm>
            <a:off x="4765964" y="1160060"/>
            <a:ext cx="6587836" cy="5016903"/>
          </a:xfrm>
        </p:spPr>
        <p:txBody>
          <a:bodyPr/>
          <a:lstStyle/>
          <a:p>
            <a:r>
              <a:rPr lang="en-US" dirty="0" err="1"/>
              <a:t>TensorFlow</a:t>
            </a:r>
            <a:r>
              <a:rPr lang="en-US" dirty="0"/>
              <a:t> is a newer library than </a:t>
            </a:r>
            <a:r>
              <a:rPr lang="en-US" dirty="0" err="1"/>
              <a:t>Theano</a:t>
            </a:r>
            <a:r>
              <a:rPr lang="en-US" dirty="0"/>
              <a:t> developed by Google. It does a lot of </a:t>
            </a:r>
            <a:r>
              <a:rPr lang="en-US" dirty="0" err="1" smtClean="0"/>
              <a:t>nicethings</a:t>
            </a:r>
            <a:r>
              <a:rPr lang="en-US" dirty="0" smtClean="0"/>
              <a:t> </a:t>
            </a:r>
            <a:r>
              <a:rPr lang="en-US" dirty="0"/>
              <a:t>for us like </a:t>
            </a:r>
            <a:r>
              <a:rPr lang="en-US" dirty="0" err="1"/>
              <a:t>Theano</a:t>
            </a:r>
            <a:r>
              <a:rPr lang="en-US" dirty="0"/>
              <a:t> does, like calculating gradients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Once </a:t>
            </a:r>
            <a:r>
              <a:rPr lang="en-US" dirty="0"/>
              <a:t>you have </a:t>
            </a:r>
            <a:r>
              <a:rPr lang="en-US" dirty="0" err="1"/>
              <a:t>TensorFlow</a:t>
            </a:r>
            <a:r>
              <a:rPr lang="en-US" dirty="0"/>
              <a:t> installed, </a:t>
            </a:r>
            <a:r>
              <a:rPr lang="en-US" dirty="0" smtClean="0"/>
              <a:t>we’ll </a:t>
            </a:r>
            <a:r>
              <a:rPr lang="en-US" dirty="0"/>
              <a:t>do a simple matrix</a:t>
            </a:r>
            <a:br>
              <a:rPr lang="en-US" dirty="0"/>
            </a:br>
            <a:r>
              <a:rPr lang="en-US" dirty="0"/>
              <a:t>multiplication example like we did with </a:t>
            </a:r>
            <a:r>
              <a:rPr lang="en-US" dirty="0" err="1"/>
              <a:t>Theano</a:t>
            </a:r>
            <a:r>
              <a:rPr lang="en-US" dirty="0" smtClean="0"/>
              <a:t>.</a:t>
            </a:r>
          </a:p>
          <a:p>
            <a:r>
              <a:rPr lang="en-US" dirty="0" smtClean="0"/>
              <a:t>Import </a:t>
            </a:r>
            <a:r>
              <a:rPr lang="en-US" dirty="0"/>
              <a:t>as usual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import </a:t>
            </a:r>
            <a:r>
              <a:rPr lang="en-US" dirty="0" err="1">
                <a:solidFill>
                  <a:srgbClr val="FF0000"/>
                </a:solidFill>
              </a:rPr>
              <a:t>tensorflow</a:t>
            </a:r>
            <a:r>
              <a:rPr lang="en-US" dirty="0">
                <a:solidFill>
                  <a:srgbClr val="FF0000"/>
                </a:solidFill>
              </a:rPr>
              <a:t> as </a:t>
            </a:r>
            <a:r>
              <a:rPr lang="en-US" dirty="0" err="1">
                <a:solidFill>
                  <a:srgbClr val="FF0000"/>
                </a:solidFill>
              </a:rPr>
              <a:t>tf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8436" name="Picture 4" descr="no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2" y="5285943"/>
            <a:ext cx="23812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15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50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1310185" y="0"/>
            <a:ext cx="10881815" cy="2701636"/>
          </a:xfrm>
        </p:spPr>
        <p:txBody>
          <a:bodyPr>
            <a:normAutofit/>
          </a:bodyPr>
          <a:lstStyle/>
          <a:p>
            <a:r>
              <a:rPr lang="en-US" b="0" dirty="0" smtClean="0"/>
              <a:t>8. Unsupervised </a:t>
            </a:r>
            <a:r>
              <a:rPr lang="en-US" b="0" dirty="0"/>
              <a:t>learning, </a:t>
            </a:r>
            <a:r>
              <a:rPr lang="en-US" b="0" dirty="0" err="1"/>
              <a:t>autoencoders</a:t>
            </a:r>
            <a:r>
              <a:rPr lang="en-US" b="0" dirty="0"/>
              <a:t>,</a:t>
            </a:r>
            <a:br>
              <a:rPr lang="en-US" b="0" dirty="0"/>
            </a:br>
            <a:r>
              <a:rPr lang="en-US" b="0" dirty="0"/>
              <a:t>restricted Boltzmann machines, convolutional</a:t>
            </a:r>
            <a:br>
              <a:rPr lang="en-US" b="0" dirty="0"/>
            </a:br>
            <a:r>
              <a:rPr lang="en-US" b="0" dirty="0"/>
              <a:t>neural networks, and LSTMs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 smtClean="0"/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>
          <a:xfrm>
            <a:off x="2119744" y="2258290"/>
            <a:ext cx="9234055" cy="4599709"/>
          </a:xfrm>
        </p:spPr>
        <p:txBody>
          <a:bodyPr>
            <a:normAutofit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other “</a:t>
            </a:r>
            <a:r>
              <a:rPr lang="en-US" dirty="0">
                <a:solidFill>
                  <a:srgbClr val="FF0000"/>
                </a:solidFill>
              </a:rPr>
              <a:t>optimization</a:t>
            </a:r>
            <a:r>
              <a:rPr lang="en-US" dirty="0"/>
              <a:t>” functions that neural networks can train on, that </a:t>
            </a:r>
            <a:r>
              <a:rPr lang="en-US" dirty="0" smtClean="0"/>
              <a:t>don’t even </a:t>
            </a:r>
            <a:r>
              <a:rPr lang="en-US" dirty="0"/>
              <a:t>need a label at all!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is called “</a:t>
            </a:r>
            <a:r>
              <a:rPr lang="en-US" dirty="0">
                <a:solidFill>
                  <a:srgbClr val="FF0000"/>
                </a:solidFill>
              </a:rPr>
              <a:t>unsupervised learning</a:t>
            </a:r>
            <a:r>
              <a:rPr lang="en-US" dirty="0"/>
              <a:t>”, and algorithms like </a:t>
            </a:r>
            <a:r>
              <a:rPr lang="en-US" dirty="0" err="1"/>
              <a:t>kmeans</a:t>
            </a:r>
            <a:r>
              <a:rPr lang="en-US" dirty="0"/>
              <a:t> clustering, Gaussian mixture models, and principal components analysis fall </a:t>
            </a:r>
            <a:r>
              <a:rPr lang="en-US" dirty="0" smtClean="0"/>
              <a:t>into this </a:t>
            </a:r>
            <a:r>
              <a:rPr lang="en-US" dirty="0"/>
              <a:t>family</a:t>
            </a:r>
            <a:r>
              <a:rPr lang="en-US" dirty="0" smtClean="0"/>
              <a:t>.</a:t>
            </a:r>
          </a:p>
          <a:p>
            <a:r>
              <a:rPr lang="en-US" dirty="0" smtClean="0"/>
              <a:t>Neural </a:t>
            </a:r>
            <a:r>
              <a:rPr lang="en-US" dirty="0"/>
              <a:t>networks have 2 popular ways of doing unsupervised learning: 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  <a:r>
              <a:rPr lang="en-US" dirty="0" err="1" smtClean="0">
                <a:solidFill>
                  <a:srgbClr val="FF0000"/>
                </a:solidFill>
              </a:rPr>
              <a:t>Autoencoders</a:t>
            </a:r>
            <a:r>
              <a:rPr lang="en-US" dirty="0" smtClean="0"/>
              <a:t>; (ii) </a:t>
            </a:r>
            <a:r>
              <a:rPr lang="en-US" dirty="0" smtClean="0">
                <a:solidFill>
                  <a:srgbClr val="FF0000"/>
                </a:solidFill>
              </a:rPr>
              <a:t>Restricted </a:t>
            </a:r>
            <a:r>
              <a:rPr lang="en-US" dirty="0">
                <a:solidFill>
                  <a:srgbClr val="FF0000"/>
                </a:solidFill>
              </a:rPr>
              <a:t>Boltzmann Machines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Surprisingly</a:t>
            </a:r>
            <a:r>
              <a:rPr lang="en-US" dirty="0"/>
              <a:t>, when you “</a:t>
            </a:r>
            <a:r>
              <a:rPr lang="en-US" dirty="0">
                <a:solidFill>
                  <a:srgbClr val="FF0000"/>
                </a:solidFill>
              </a:rPr>
              <a:t>pre-trai</a:t>
            </a:r>
            <a:r>
              <a:rPr lang="en-US" dirty="0"/>
              <a:t>n” a neural network using either of these </a:t>
            </a:r>
            <a:r>
              <a:rPr lang="en-US" dirty="0" smtClean="0"/>
              <a:t>unsupervised methods</a:t>
            </a:r>
            <a:r>
              <a:rPr lang="en-US" dirty="0"/>
              <a:t>, it helps you achieve a better final accuracy!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9460" name="Picture 5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5570538"/>
            <a:ext cx="1666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16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07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13509" y="2857500"/>
            <a:ext cx="3429000" cy="11430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</a:pPr>
            <a:r>
              <a:rPr lang="en-US" altLang="en-US" sz="3200" dirty="0"/>
              <a:t>Thank for</a:t>
            </a:r>
          </a:p>
          <a:p>
            <a:pPr algn="l" eaLnBrk="1" hangingPunct="1">
              <a:lnSpc>
                <a:spcPct val="90000"/>
              </a:lnSpc>
            </a:pPr>
            <a:r>
              <a:rPr lang="en-US" altLang="en-US" sz="3200" dirty="0"/>
              <a:t>Your attention</a:t>
            </a:r>
          </a:p>
        </p:txBody>
      </p:sp>
      <p:pic>
        <p:nvPicPr>
          <p:cNvPr id="21507" name="Picture 5" descr="hoa su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75" y="0"/>
            <a:ext cx="50006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7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Introduction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6283036" cy="5016903"/>
          </a:xfrm>
        </p:spPr>
        <p:txBody>
          <a:bodyPr/>
          <a:lstStyle/>
          <a:p>
            <a:r>
              <a:rPr lang="en-US" altLang="en-US" dirty="0" smtClean="0"/>
              <a:t> </a:t>
            </a:r>
            <a:r>
              <a:rPr lang="en-US" dirty="0"/>
              <a:t>Deep Learning in </a:t>
            </a:r>
            <a:r>
              <a:rPr lang="en-US" dirty="0" smtClean="0"/>
              <a:t>Python Master </a:t>
            </a:r>
            <a:r>
              <a:rPr lang="en-US" dirty="0"/>
              <a:t>Data Science and Machine Learning with </a:t>
            </a:r>
            <a:r>
              <a:rPr lang="en-US" dirty="0" smtClean="0"/>
              <a:t>Modern Neural </a:t>
            </a:r>
            <a:r>
              <a:rPr lang="en-US" dirty="0"/>
              <a:t>Networks written in Python, </a:t>
            </a:r>
            <a:r>
              <a:rPr lang="en-US" dirty="0" err="1"/>
              <a:t>Theano</a:t>
            </a:r>
            <a:r>
              <a:rPr lang="en-US" dirty="0"/>
              <a:t>, and </a:t>
            </a:r>
            <a:r>
              <a:rPr lang="en-US" dirty="0" err="1"/>
              <a:t>TensorFlow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use </a:t>
            </a:r>
            <a:r>
              <a:rPr lang="en-US" dirty="0" smtClean="0"/>
              <a:t>the Python </a:t>
            </a:r>
            <a:r>
              <a:rPr lang="en-US" dirty="0"/>
              <a:t>programming language, along with the numerical computing library </a:t>
            </a:r>
            <a:r>
              <a:rPr lang="en-US" dirty="0" err="1"/>
              <a:t>Numpy</a:t>
            </a:r>
            <a:r>
              <a:rPr lang="en-US" dirty="0" smtClean="0"/>
              <a:t>.</a:t>
            </a:r>
          </a:p>
          <a:p>
            <a:r>
              <a:rPr lang="en-US" dirty="0" smtClean="0"/>
              <a:t>how </a:t>
            </a:r>
            <a:r>
              <a:rPr lang="en-US" dirty="0"/>
              <a:t>to build a deep network using </a:t>
            </a:r>
            <a:r>
              <a:rPr lang="en-US" dirty="0" err="1"/>
              <a:t>Theano</a:t>
            </a:r>
            <a:r>
              <a:rPr lang="en-US" dirty="0"/>
              <a:t> </a:t>
            </a:r>
            <a:r>
              <a:rPr lang="en-US" dirty="0" smtClean="0"/>
              <a:t>and </a:t>
            </a:r>
            <a:r>
              <a:rPr lang="en-US" dirty="0" err="1" smtClean="0"/>
              <a:t>TensorFlow</a:t>
            </a:r>
            <a:r>
              <a:rPr lang="en-US" dirty="0"/>
              <a:t>, which are </a:t>
            </a:r>
            <a:r>
              <a:rPr lang="en-US" dirty="0">
                <a:solidFill>
                  <a:srgbClr val="FF0000"/>
                </a:solidFill>
              </a:rPr>
              <a:t>libraries built specifically for deep learning </a:t>
            </a:r>
            <a:r>
              <a:rPr lang="en-US" dirty="0"/>
              <a:t>and can </a:t>
            </a:r>
            <a:r>
              <a:rPr lang="en-US" dirty="0" err="1" smtClean="0"/>
              <a:t>acceleratecomputation</a:t>
            </a:r>
            <a:r>
              <a:rPr lang="en-US" dirty="0" smtClean="0"/>
              <a:t> </a:t>
            </a:r>
            <a:r>
              <a:rPr lang="en-US" dirty="0"/>
              <a:t>by taking advantage of the GPU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6148" name="Picture 5" descr="dat ch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" y="5153025"/>
            <a:ext cx="22288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582" y="20436"/>
            <a:ext cx="4627418" cy="527470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2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59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1. a </a:t>
            </a:r>
            <a:r>
              <a:rPr lang="en-US" b="0" dirty="0"/>
              <a:t>neural network?</a:t>
            </a:r>
            <a:r>
              <a:rPr lang="en-US" dirty="0"/>
              <a:t> </a:t>
            </a:r>
            <a:endParaRPr lang="en-US" altLang="en-US" dirty="0" smtClean="0"/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Signals are passed from one neuron to another via what is called an “action potential”. </a:t>
            </a:r>
            <a:endParaRPr lang="en-US" dirty="0" smtClean="0"/>
          </a:p>
          <a:p>
            <a:r>
              <a:rPr lang="en-US" dirty="0" smtClean="0"/>
              <a:t>It is a </a:t>
            </a:r>
            <a:r>
              <a:rPr lang="en-US" dirty="0"/>
              <a:t>spike in electricity along the cell membrane of a neuron.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interesting thing </a:t>
            </a:r>
            <a:r>
              <a:rPr lang="en-US" dirty="0" smtClean="0"/>
              <a:t>about action </a:t>
            </a:r>
            <a:r>
              <a:rPr lang="en-US" dirty="0"/>
              <a:t>potentials is that either they happen, or they don’t.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no “in between”. </a:t>
            </a:r>
            <a:endParaRPr lang="en-US" dirty="0" smtClean="0"/>
          </a:p>
          <a:p>
            <a:r>
              <a:rPr lang="en-US" dirty="0" smtClean="0"/>
              <a:t>This is called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“all or nothing</a:t>
            </a:r>
            <a:r>
              <a:rPr lang="en-US" dirty="0"/>
              <a:t>” principle. </a:t>
            </a:r>
            <a:endParaRPr lang="en-US" dirty="0" smtClean="0"/>
          </a:p>
          <a:p>
            <a:r>
              <a:rPr lang="en-US" dirty="0" smtClean="0"/>
              <a:t>Below </a:t>
            </a:r>
            <a:r>
              <a:rPr lang="en-US" dirty="0"/>
              <a:t>is a plot of the action potential vs. time, </a:t>
            </a:r>
            <a:r>
              <a:rPr lang="en-US" dirty="0" smtClean="0"/>
              <a:t>with real</a:t>
            </a:r>
            <a:r>
              <a:rPr lang="en-US" dirty="0"/>
              <a:t>, physical units.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7172" name="Picture 5" descr="1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90693"/>
            <a:ext cx="1409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576" y="4572000"/>
            <a:ext cx="3300456" cy="2286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3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13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net</a:t>
            </a:r>
            <a:endParaRPr lang="en-US" altLang="en-US" dirty="0" smtClean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838200" y="1160060"/>
            <a:ext cx="8097982" cy="5016903"/>
          </a:xfrm>
        </p:spPr>
        <p:txBody>
          <a:bodyPr/>
          <a:lstStyle/>
          <a:p>
            <a:r>
              <a:rPr lang="en-US" altLang="en-US" dirty="0"/>
              <a:t>Neurons with strong connections will be turned “on” by each other. </a:t>
            </a:r>
            <a:endParaRPr lang="en-US" altLang="en-US" dirty="0" smtClean="0"/>
          </a:p>
          <a:p>
            <a:r>
              <a:rPr lang="en-US" altLang="en-US" dirty="0" smtClean="0"/>
              <a:t>So </a:t>
            </a:r>
            <a:r>
              <a:rPr lang="en-US" altLang="en-US" dirty="0"/>
              <a:t>if one neuron </a:t>
            </a:r>
            <a:r>
              <a:rPr lang="en-US" altLang="en-US" dirty="0" smtClean="0"/>
              <a:t>sends a </a:t>
            </a:r>
            <a:r>
              <a:rPr lang="en-US" altLang="en-US" dirty="0"/>
              <a:t>signal (action potential) to another neuron, and their connection is strong, then the </a:t>
            </a:r>
            <a:r>
              <a:rPr lang="en-US" altLang="en-US" dirty="0" smtClean="0"/>
              <a:t>next neuron </a:t>
            </a:r>
            <a:r>
              <a:rPr lang="en-US" altLang="en-US" dirty="0"/>
              <a:t>will also have an action potential, would could then be passed on to other neurons</a:t>
            </a:r>
            <a:r>
              <a:rPr lang="en-US" altLang="en-US" dirty="0" smtClean="0"/>
              <a:t>,</a:t>
            </a:r>
          </a:p>
          <a:p>
            <a:r>
              <a:rPr lang="en-US" dirty="0"/>
              <a:t>Specifically, neurons are the perfect model for a yes / no, true / false, 0 / 1 type </a:t>
            </a:r>
            <a:r>
              <a:rPr lang="en-US" dirty="0" smtClean="0"/>
              <a:t>of problem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call this “binary classification” and the machine learning analogy would </a:t>
            </a:r>
            <a:r>
              <a:rPr lang="en-US" dirty="0" smtClean="0"/>
              <a:t>be the </a:t>
            </a:r>
            <a:r>
              <a:rPr lang="en-US" dirty="0"/>
              <a:t>“logistic regression” algorithm.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/>
          </a:p>
        </p:txBody>
      </p:sp>
      <p:pic>
        <p:nvPicPr>
          <p:cNvPr id="8196" name="Picture 4" descr="noel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109" y="5215948"/>
            <a:ext cx="2381250" cy="16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795" y="2784763"/>
            <a:ext cx="2875205" cy="201150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4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94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…</a:t>
            </a:r>
            <a:endParaRPr lang="en-US" altLang="en-US" dirty="0" smtClean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235528" y="960439"/>
            <a:ext cx="10515600" cy="5016903"/>
          </a:xfrm>
        </p:spPr>
        <p:txBody>
          <a:bodyPr/>
          <a:lstStyle/>
          <a:p>
            <a:r>
              <a:rPr lang="en-US" dirty="0"/>
              <a:t>Because we’re going to have to eventually deal with actual numbers and formulas, </a:t>
            </a:r>
            <a:r>
              <a:rPr lang="en-US" dirty="0" smtClean="0"/>
              <a:t>let’s y=sigmoid(w1*x1+w2*x2+w3*x3)</a:t>
            </a:r>
          </a:p>
          <a:p>
            <a:r>
              <a:rPr lang="en-US" dirty="0"/>
              <a:t>we will ignore the bias term, since it can easily be included in the</a:t>
            </a:r>
            <a:br>
              <a:rPr lang="en-US" dirty="0"/>
            </a:br>
            <a:r>
              <a:rPr lang="en-US" dirty="0" smtClean="0"/>
              <a:t>given formula by adding an </a:t>
            </a:r>
            <a:r>
              <a:rPr lang="en-US" dirty="0" err="1" smtClean="0"/>
              <a:t>extradimension</a:t>
            </a:r>
            <a:r>
              <a:rPr lang="en-US" dirty="0" smtClean="0"/>
              <a:t> x0.</a:t>
            </a:r>
          </a:p>
          <a:p>
            <a:r>
              <a:rPr lang="en-US" dirty="0"/>
              <a:t>So each input neuron gets multiplied by its corresponding weight (synaptic strength) and added to all the others.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then apply a “sigmoid” function on top of that to get the output y. The sigmoid is defined </a:t>
            </a:r>
            <a:r>
              <a:rPr lang="en-US" dirty="0" smtClean="0"/>
              <a:t>as: sigmoid(x</a:t>
            </a:r>
            <a:r>
              <a:rPr lang="en-US" dirty="0"/>
              <a:t>)=1/(1+exp(-x))</a:t>
            </a:r>
          </a:p>
          <a:p>
            <a:endParaRPr lang="en-US" dirty="0" smtClean="0"/>
          </a:p>
        </p:txBody>
      </p:sp>
      <p:pic>
        <p:nvPicPr>
          <p:cNvPr id="9220" name="Picture 5" descr="7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28" y="5645150"/>
            <a:ext cx="1666875" cy="121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092" y="3733800"/>
            <a:ext cx="4133850" cy="3124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5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411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 smtClean="0"/>
              <a:t>2. Getting </a:t>
            </a:r>
            <a:r>
              <a:rPr lang="en-US" b="0" dirty="0"/>
              <a:t>output from a neural network</a:t>
            </a:r>
            <a:r>
              <a:rPr lang="en-US" dirty="0"/>
              <a:t> </a:t>
            </a:r>
            <a:endParaRPr lang="en-US" altLang="en-US" dirty="0" smtClean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Get some data to work </a:t>
            </a:r>
            <a:r>
              <a:rPr lang="en-US" dirty="0" smtClean="0">
                <a:solidFill>
                  <a:srgbClr val="FF0000"/>
                </a:solidFill>
              </a:rPr>
              <a:t>with </a:t>
            </a:r>
          </a:p>
          <a:p>
            <a:r>
              <a:rPr lang="en-US" dirty="0" smtClean="0"/>
              <a:t>Assuming </a:t>
            </a:r>
            <a:r>
              <a:rPr lang="en-US" dirty="0"/>
              <a:t>you don’t yet have any data to work with, you’ll need some to do the </a:t>
            </a:r>
            <a:r>
              <a:rPr lang="en-US" dirty="0" smtClean="0"/>
              <a:t>examples in </a:t>
            </a:r>
            <a:r>
              <a:rPr lang="en-US" dirty="0"/>
              <a:t>this book. https://kaggle.com is a great resource for this. </a:t>
            </a:r>
            <a:endParaRPr lang="en-US" dirty="0" smtClean="0"/>
          </a:p>
          <a:p>
            <a:r>
              <a:rPr lang="en-US" dirty="0" smtClean="0"/>
              <a:t>I </a:t>
            </a:r>
            <a:r>
              <a:rPr lang="en-US" dirty="0"/>
              <a:t>would recommend </a:t>
            </a:r>
            <a:r>
              <a:rPr lang="en-US" dirty="0" smtClean="0"/>
              <a:t>the MNIST </a:t>
            </a:r>
            <a:r>
              <a:rPr lang="en-US" dirty="0"/>
              <a:t>dataset. MNIST is a subset of a larger set available from </a:t>
            </a:r>
            <a:r>
              <a:rPr lang="en-US" dirty="0" smtClean="0"/>
              <a:t>NIST. </a:t>
            </a:r>
            <a:r>
              <a:rPr lang="en-US" dirty="0"/>
              <a:t>The MNIST database of handwritten digits has a training set of 60,000 examples, and a test set of 10,000 examples.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want to do binary classification you’ll have to choose </a:t>
            </a:r>
            <a:r>
              <a:rPr lang="en-US" dirty="0" smtClean="0"/>
              <a:t>another dataset</a:t>
            </a:r>
            <a:r>
              <a:rPr lang="en-US" dirty="0"/>
              <a:t>.</a:t>
            </a:r>
            <a:r>
              <a:rPr lang="en-US" dirty="0"/>
              <a:t> </a:t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0244" name="Picture 5" descr="DOG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86450"/>
            <a:ext cx="2119313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687782" y="6345382"/>
            <a:ext cx="6968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NIST National </a:t>
            </a:r>
            <a:r>
              <a:rPr lang="en-US" dirty="0"/>
              <a:t>Institute of Standards and Technology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6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0595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0060"/>
            <a:ext cx="11236036" cy="5697940"/>
          </a:xfrm>
        </p:spPr>
        <p:txBody>
          <a:bodyPr>
            <a:noAutofit/>
          </a:bodyPr>
          <a:lstStyle/>
          <a:p>
            <a:r>
              <a:rPr lang="en-US" dirty="0"/>
              <a:t>The data you’ll use for any machine learning problem often has the same format.</a:t>
            </a:r>
          </a:p>
          <a:p>
            <a:r>
              <a:rPr lang="en-US" dirty="0"/>
              <a:t>We have some inputs X and some labels or targets Y.</a:t>
            </a:r>
          </a:p>
          <a:p>
            <a:r>
              <a:rPr lang="en-US" dirty="0"/>
              <a:t>Each sample (pair of x and y) is represented as a vector of real numbers for x and a categorical variable (often just 0, 1, 2, …) for y.</a:t>
            </a:r>
          </a:p>
          <a:p>
            <a:r>
              <a:rPr lang="en-US" dirty="0"/>
              <a:t>You put all the sample inputs together to form a matrix X. </a:t>
            </a:r>
          </a:p>
          <a:p>
            <a:r>
              <a:rPr lang="en-US" dirty="0"/>
              <a:t>Each input vector is a row. So that means each column is a different input feature.</a:t>
            </a:r>
          </a:p>
          <a:p>
            <a:r>
              <a:rPr lang="en-US" dirty="0"/>
              <a:t>Thus X is an N x D matrix, where N = number of samples and D = the dimensionality of each input.</a:t>
            </a:r>
          </a:p>
          <a:p>
            <a:r>
              <a:rPr lang="en-US" dirty="0"/>
              <a:t>If y is not a binary variable (0 or 1), you can turn it into a matrix of indicator variables, which will be needed later when we are doing </a:t>
            </a:r>
            <a:r>
              <a:rPr lang="en-US" dirty="0" err="1">
                <a:solidFill>
                  <a:srgbClr val="FF0000"/>
                </a:solidFill>
              </a:rPr>
              <a:t>softmax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So for the MNIST example you would transform Y into an indicator matrix (a matrix of </a:t>
            </a:r>
            <a:r>
              <a:rPr lang="en-US" dirty="0" smtClean="0"/>
              <a:t>0s and </a:t>
            </a:r>
            <a:r>
              <a:rPr lang="en-US" dirty="0"/>
              <a:t>1s) where </a:t>
            </a:r>
            <a:r>
              <a:rPr lang="en-US" dirty="0" err="1"/>
              <a:t>Y_indicator</a:t>
            </a:r>
            <a:r>
              <a:rPr lang="en-US" dirty="0"/>
              <a:t> is an N x K matrix, where again N = number of samples and </a:t>
            </a:r>
            <a:r>
              <a:rPr lang="en-US" dirty="0" smtClean="0"/>
              <a:t>K = </a:t>
            </a:r>
            <a:r>
              <a:rPr lang="en-US" dirty="0"/>
              <a:t>number of classes in the output. For MNIST of course K = 10.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7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816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net</a:t>
            </a:r>
            <a:endParaRPr lang="en-US" altLang="en-US" dirty="0" smtClean="0"/>
          </a:p>
        </p:txBody>
      </p:sp>
      <p:sp>
        <p:nvSpPr>
          <p:cNvPr id="112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Architecture of an artificial neural </a:t>
            </a:r>
            <a:r>
              <a:rPr lang="en-US" dirty="0" smtClean="0">
                <a:solidFill>
                  <a:srgbClr val="FF0000"/>
                </a:solidFill>
              </a:rPr>
              <a:t>network</a:t>
            </a:r>
          </a:p>
          <a:p>
            <a:r>
              <a:rPr lang="en-US" dirty="0" smtClean="0"/>
              <a:t>Unlike </a:t>
            </a:r>
            <a:r>
              <a:rPr lang="en-US" dirty="0"/>
              <a:t>biological neural networks, where any one neuron can be connected to any other neuron, artificial neural networks have a very specific structure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particular, they are composed of layers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Each </a:t>
            </a:r>
            <a:r>
              <a:rPr lang="en-US" dirty="0"/>
              <a:t>layer feeds into the next layer.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are no “feedback” connections. </a:t>
            </a:r>
          </a:p>
          <a:p>
            <a:endParaRPr lang="en-US" altLang="en-US" dirty="0" smtClean="0"/>
          </a:p>
        </p:txBody>
      </p:sp>
      <p:pic>
        <p:nvPicPr>
          <p:cNvPr id="11268" name="Picture 5" descr="dat cho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6225" y="5153025"/>
            <a:ext cx="222885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8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16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…</a:t>
            </a:r>
            <a:endParaRPr lang="en-US" altLang="en-US" dirty="0" smtClean="0"/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Feedforward </a:t>
            </a:r>
            <a:r>
              <a:rPr lang="en-US" dirty="0" smtClean="0">
                <a:solidFill>
                  <a:srgbClr val="FF0000"/>
                </a:solidFill>
              </a:rPr>
              <a:t>action</a:t>
            </a:r>
          </a:p>
          <a:p>
            <a:r>
              <a:rPr lang="en-US" dirty="0" smtClean="0"/>
              <a:t>Let </a:t>
            </a:r>
            <a:r>
              <a:rPr lang="en-US" dirty="0"/>
              <a:t>us complete the formula for y. First, we have to compute z1 and z2.</a:t>
            </a:r>
            <a:br>
              <a:rPr lang="en-US" dirty="0"/>
            </a:br>
            <a:r>
              <a:rPr lang="en-US" dirty="0"/>
              <a:t>z1 = sigmoid(w11*x1 + w12*x2)</a:t>
            </a:r>
            <a:br>
              <a:rPr lang="en-US" dirty="0"/>
            </a:br>
            <a:r>
              <a:rPr lang="en-US" dirty="0"/>
              <a:t>z2 = sigmoid(w21*x1 + w22*x2)</a:t>
            </a:r>
            <a:r>
              <a:rPr lang="en-US" dirty="0"/>
              <a:t> </a:t>
            </a:r>
            <a:endParaRPr lang="en-US" dirty="0" smtClean="0"/>
          </a:p>
          <a:p>
            <a:r>
              <a:rPr lang="en-US" dirty="0"/>
              <a:t>And then y can be computed as</a:t>
            </a:r>
            <a:r>
              <a:rPr lang="en-US" dirty="0" smtClean="0"/>
              <a:t>:  y </a:t>
            </a:r>
            <a:r>
              <a:rPr lang="en-US" dirty="0"/>
              <a:t>= sigmoid(v1*x1 + v2*x2</a:t>
            </a:r>
            <a:r>
              <a:rPr lang="en-US" dirty="0" smtClean="0"/>
              <a:t>)</a:t>
            </a:r>
          </a:p>
          <a:p>
            <a:r>
              <a:rPr lang="en-US" dirty="0" smtClean="0"/>
              <a:t>Note </a:t>
            </a:r>
            <a:r>
              <a:rPr lang="en-US" dirty="0"/>
              <a:t>that inside the sigmoid functions we simply have the “</a:t>
            </a:r>
            <a:r>
              <a:rPr lang="en-US" dirty="0">
                <a:solidFill>
                  <a:srgbClr val="FF0000"/>
                </a:solidFill>
              </a:rPr>
              <a:t>dot product</a:t>
            </a:r>
            <a:r>
              <a:rPr lang="en-US" dirty="0"/>
              <a:t>” between the </a:t>
            </a:r>
            <a:r>
              <a:rPr lang="en-US" dirty="0" smtClean="0"/>
              <a:t>input and </a:t>
            </a:r>
            <a:r>
              <a:rPr lang="en-US" dirty="0"/>
              <a:t>weights.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altLang="en-US" dirty="0" smtClean="0"/>
          </a:p>
        </p:txBody>
      </p:sp>
      <p:pic>
        <p:nvPicPr>
          <p:cNvPr id="12292" name="Picture 5" descr="14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2300" y="-30812"/>
            <a:ext cx="1409700" cy="176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4CE01-53D8-4F88-819D-8CE7F25E3897}" type="slidenum">
              <a:rPr lang="en-US" smtClean="0"/>
              <a:pPr/>
              <a:t>9</a:t>
            </a:fld>
            <a:r>
              <a:rPr lang="en-US" smtClean="0"/>
              <a:t> / 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177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1294</Words>
  <Application>Microsoft Office PowerPoint</Application>
  <PresentationFormat>Widescreen</PresentationFormat>
  <Paragraphs>107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Introduction</vt:lpstr>
      <vt:lpstr>1. a neural network? </vt:lpstr>
      <vt:lpstr>net</vt:lpstr>
      <vt:lpstr>…</vt:lpstr>
      <vt:lpstr>2. Getting output from a neural network </vt:lpstr>
      <vt:lpstr>Data set</vt:lpstr>
      <vt:lpstr>net</vt:lpstr>
      <vt:lpstr>…</vt:lpstr>
      <vt:lpstr>…</vt:lpstr>
      <vt:lpstr>3. Training a neural network with backpropagation </vt:lpstr>
      <vt:lpstr>4. Bias in Machine Learning Algorithms</vt:lpstr>
      <vt:lpstr>5. Theano </vt:lpstr>
      <vt:lpstr>…</vt:lpstr>
      <vt:lpstr>6. TensorFlow </vt:lpstr>
      <vt:lpstr>8. Unsupervised learning, autoencoders, restricted Boltzmann machines, convolutional neural networks, and LSTMs  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16</cp:revision>
  <dcterms:created xsi:type="dcterms:W3CDTF">2024-06-10T08:27:14Z</dcterms:created>
  <dcterms:modified xsi:type="dcterms:W3CDTF">2024-06-10T11:19:40Z</dcterms:modified>
</cp:coreProperties>
</file>