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1" autoAdjust="0"/>
    <p:restoredTop sz="94660"/>
  </p:normalViewPr>
  <p:slideViewPr>
    <p:cSldViewPr snapToGrid="0">
      <p:cViewPr varScale="1">
        <p:scale>
          <a:sx n="80" d="100"/>
          <a:sy n="80" d="100"/>
        </p:scale>
        <p:origin x="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143DAA-F2D4-4C8F-9ED8-165BD3244BDC}" type="datetimeFigureOut">
              <a:rPr lang="en-US" smtClean="0"/>
              <a:t>13-Sep-24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69C63-9387-4ADB-89FC-B96715BC3412}" type="slidenum">
              <a:rPr lang="en-US" smtClean="0"/>
              <a:t>‹#›</a:t>
            </a:fld>
            <a:endParaRPr lang="en-US"/>
          </a:p>
        </p:txBody>
      </p:sp>
    </p:spTree>
    <p:extLst>
      <p:ext uri="{BB962C8B-B14F-4D97-AF65-F5344CB8AC3E}">
        <p14:creationId xmlns:p14="http://schemas.microsoft.com/office/powerpoint/2010/main" val="40084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5A6C9B-A4F7-4DAF-8481-DEEFAA816260}" type="datetime1">
              <a:rPr lang="en-US" smtClean="0"/>
              <a:t>13-Sep-24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77051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545639-FE0E-4BCB-87D8-C6CBB1F2405C}" type="datetime1">
              <a:rPr lang="en-US" smtClean="0"/>
              <a:t>13-Sep-24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557222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E71A78-7EFE-4100-8549-60153B2C8375}" type="datetime1">
              <a:rPr lang="en-US" smtClean="0"/>
              <a:t>13-Sep-24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115305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6193" y="158393"/>
            <a:ext cx="10515600" cy="811666"/>
          </a:xfrm>
        </p:spPr>
        <p:txBody>
          <a:bodyPr/>
          <a:lstStyle>
            <a:lvl1pPr>
              <a:defRPr>
                <a:solidFill>
                  <a:srgbClr val="0070C0"/>
                </a:solidFill>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838200" y="1447137"/>
            <a:ext cx="10515600" cy="4729826"/>
          </a:xfrm>
        </p:spPr>
        <p:txBody>
          <a:bodyPr>
            <a:normAutofit/>
          </a:bodyPr>
          <a:lstStyle>
            <a:lvl1pPr marL="228600" indent="-228600">
              <a:lnSpc>
                <a:spcPct val="130000"/>
              </a:lnSpc>
              <a:spcBef>
                <a:spcPts val="600"/>
              </a:spcBef>
              <a:spcAft>
                <a:spcPts val="600"/>
              </a:spcAft>
              <a:buClr>
                <a:srgbClr val="0070C0"/>
              </a:buClr>
              <a:buSzPct val="120000"/>
              <a:buFont typeface="Wingdings" panose="05000000000000000000" pitchFamily="2" charset="2"/>
              <a:buChar char="q"/>
              <a:defRPr sz="3200">
                <a:latin typeface="Tahoma" panose="020B0604030504040204" pitchFamily="34" charset="0"/>
                <a:ea typeface="Tahoma" panose="020B0604030504040204" pitchFamily="34" charset="0"/>
                <a:cs typeface="Tahoma" panose="020B0604030504040204" pitchFamily="34" charset="0"/>
              </a:defRPr>
            </a:lvl1pPr>
            <a:lvl2pPr marL="685800" indent="-228600">
              <a:lnSpc>
                <a:spcPct val="130000"/>
              </a:lnSpc>
              <a:spcBef>
                <a:spcPts val="600"/>
              </a:spcBef>
              <a:spcAft>
                <a:spcPts val="600"/>
              </a:spcAft>
              <a:buClr>
                <a:srgbClr val="0070C0"/>
              </a:buClr>
              <a:buSzPct val="120000"/>
              <a:buFont typeface="Wingdings" panose="05000000000000000000" pitchFamily="2" charset="2"/>
              <a:buChar char="q"/>
              <a:defRPr sz="2800">
                <a:latin typeface="Tahoma" panose="020B0604030504040204" pitchFamily="34" charset="0"/>
                <a:ea typeface="Tahoma" panose="020B0604030504040204" pitchFamily="34" charset="0"/>
                <a:cs typeface="Tahoma" panose="020B0604030504040204" pitchFamily="34" charset="0"/>
              </a:defRPr>
            </a:lvl2pPr>
            <a:lvl3pPr marL="1143000" indent="-228600">
              <a:lnSpc>
                <a:spcPct val="130000"/>
              </a:lnSpc>
              <a:spcBef>
                <a:spcPts val="600"/>
              </a:spcBef>
              <a:spcAft>
                <a:spcPts val="600"/>
              </a:spcAft>
              <a:buClr>
                <a:srgbClr val="0070C0"/>
              </a:buClr>
              <a:buSzPct val="120000"/>
              <a:buFont typeface="Wingdings" panose="05000000000000000000" pitchFamily="2" charset="2"/>
              <a:buChar char="q"/>
              <a:defRPr sz="2400">
                <a:latin typeface="Tahoma" panose="020B0604030504040204" pitchFamily="34" charset="0"/>
                <a:ea typeface="Tahoma" panose="020B0604030504040204" pitchFamily="34" charset="0"/>
                <a:cs typeface="Tahoma" panose="020B0604030504040204" pitchFamily="34" charset="0"/>
              </a:defRPr>
            </a:lvl3pPr>
            <a:lvl4pPr marL="1600200" indent="-228600">
              <a:lnSpc>
                <a:spcPct val="130000"/>
              </a:lnSpc>
              <a:spcBef>
                <a:spcPts val="600"/>
              </a:spcBef>
              <a:spcAft>
                <a:spcPts val="600"/>
              </a:spcAft>
              <a:buClr>
                <a:srgbClr val="0070C0"/>
              </a:buClr>
              <a:buSzPct val="120000"/>
              <a:buFont typeface="Wingdings" panose="05000000000000000000" pitchFamily="2" charset="2"/>
              <a:buChar char="q"/>
              <a:defRPr sz="2000">
                <a:latin typeface="Tahoma" panose="020B0604030504040204" pitchFamily="34" charset="0"/>
                <a:ea typeface="Tahoma" panose="020B0604030504040204" pitchFamily="34" charset="0"/>
                <a:cs typeface="Tahoma" panose="020B0604030504040204" pitchFamily="34" charset="0"/>
              </a:defRPr>
            </a:lvl4pPr>
            <a:lvl5pPr marL="2057400" indent="-228600">
              <a:lnSpc>
                <a:spcPct val="130000"/>
              </a:lnSpc>
              <a:spcBef>
                <a:spcPts val="600"/>
              </a:spcBef>
              <a:spcAft>
                <a:spcPts val="600"/>
              </a:spcAft>
              <a:buClr>
                <a:srgbClr val="0070C0"/>
              </a:buClr>
              <a:buSzPct val="120000"/>
              <a:buFont typeface="Wingdings" panose="05000000000000000000" pitchFamily="2" charset="2"/>
              <a:buChar char="q"/>
              <a:defRPr sz="2000">
                <a:latin typeface="Tahoma" panose="020B0604030504040204" pitchFamily="34" charset="0"/>
                <a:ea typeface="Tahoma" panose="020B0604030504040204" pitchFamily="34" charset="0"/>
                <a:cs typeface="Tahoma" panose="020B0604030504040204"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D838FE4-C100-4AF4-B7E3-896EC9169159}" type="datetime1">
              <a:rPr lang="en-US" smtClean="0"/>
              <a:t>13-Sep-24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82519" y="6356350"/>
            <a:ext cx="2743200" cy="365125"/>
          </a:xfrm>
        </p:spPr>
        <p:txBody>
          <a:bodyPr/>
          <a:lstStyle>
            <a:lvl1pPr>
              <a:defRPr sz="4800">
                <a:solidFill>
                  <a:srgbClr val="00B0F0"/>
                </a:solidFill>
              </a:defRPr>
            </a:lvl1pPr>
          </a:lstStyle>
          <a:p>
            <a:fld id="{4241F26C-0DEC-45C4-A304-7EC200F28CC1}" type="slidenum">
              <a:rPr lang="en-US" smtClean="0"/>
              <a:pPr/>
              <a:t>‹#›</a:t>
            </a:fld>
            <a:r>
              <a:rPr lang="en-US" dirty="0" smtClean="0"/>
              <a:t>/ 21</a:t>
            </a:r>
            <a:endParaRPr lang="en-US" dirty="0"/>
          </a:p>
        </p:txBody>
      </p:sp>
    </p:spTree>
    <p:extLst>
      <p:ext uri="{BB962C8B-B14F-4D97-AF65-F5344CB8AC3E}">
        <p14:creationId xmlns:p14="http://schemas.microsoft.com/office/powerpoint/2010/main" val="3782908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B68255-F19B-4947-815C-6A7BF656AC35}" type="datetime1">
              <a:rPr lang="en-US" smtClean="0"/>
              <a:t>13-Sep-24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41F26C-0DEC-45C4-A304-7EC200F28CC1}" type="slidenum">
              <a:rPr lang="en-US" smtClean="0"/>
              <a:pPr/>
              <a:t>‹#›</a:t>
            </a:fld>
            <a:r>
              <a:rPr lang="en-US" dirty="0" smtClean="0"/>
              <a:t>/ 34</a:t>
            </a:r>
            <a:endParaRPr lang="en-US" dirty="0"/>
          </a:p>
        </p:txBody>
      </p:sp>
    </p:spTree>
    <p:extLst>
      <p:ext uri="{BB962C8B-B14F-4D97-AF65-F5344CB8AC3E}">
        <p14:creationId xmlns:p14="http://schemas.microsoft.com/office/powerpoint/2010/main" val="15560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DBA1C8-0438-4E67-8D56-6D58822D74A6}" type="datetime1">
              <a:rPr lang="en-US" smtClean="0"/>
              <a:t>13-Sep-24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343070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11C9B4-8873-4BD3-B917-785BCF624AE4}" type="datetime1">
              <a:rPr lang="en-US" smtClean="0"/>
              <a:t>13-Sep-24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017097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1858FB-653D-4C45-A797-D39FACDFD50A}" type="datetime1">
              <a:rPr lang="en-US" smtClean="0"/>
              <a:t>13-Sep-24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867454" y="6173787"/>
            <a:ext cx="2743200" cy="365125"/>
          </a:xfrm>
        </p:spPr>
        <p:txBody>
          <a:bodyPr/>
          <a:lstStyle>
            <a:lvl1pPr>
              <a:defRPr sz="6000">
                <a:solidFill>
                  <a:srgbClr val="00B0F0"/>
                </a:solidFill>
              </a:defRPr>
            </a:lvl1pPr>
          </a:lstStyle>
          <a:p>
            <a:fld id="{4241F26C-0DEC-45C4-A304-7EC200F28CC1}" type="slidenum">
              <a:rPr lang="en-US" smtClean="0"/>
              <a:pPr/>
              <a:t>‹#›</a:t>
            </a:fld>
            <a:r>
              <a:rPr lang="en-US" dirty="0" smtClean="0"/>
              <a:t>/ 34</a:t>
            </a:r>
            <a:endParaRPr lang="en-US" dirty="0"/>
          </a:p>
        </p:txBody>
      </p:sp>
    </p:spTree>
    <p:extLst>
      <p:ext uri="{BB962C8B-B14F-4D97-AF65-F5344CB8AC3E}">
        <p14:creationId xmlns:p14="http://schemas.microsoft.com/office/powerpoint/2010/main" val="302241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E1240F-4E58-4806-B38E-51D745B3FBBD}" type="datetime1">
              <a:rPr lang="en-US" smtClean="0"/>
              <a:t>13-Sep-24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33094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8B8F4E6-A007-4F72-8373-B4B86C452551}" type="datetime1">
              <a:rPr lang="en-US" smtClean="0"/>
              <a:t>13-Sep-24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1190054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478043-8751-4FD6-9C27-652D8D0E0B9D}" type="datetime1">
              <a:rPr lang="en-US" smtClean="0"/>
              <a:t>13-Sep-24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41F26C-0DEC-45C4-A304-7EC200F28CC1}" type="slidenum">
              <a:rPr lang="en-US" smtClean="0"/>
              <a:t>‹#›</a:t>
            </a:fld>
            <a:endParaRPr lang="en-US"/>
          </a:p>
        </p:txBody>
      </p:sp>
    </p:spTree>
    <p:extLst>
      <p:ext uri="{BB962C8B-B14F-4D97-AF65-F5344CB8AC3E}">
        <p14:creationId xmlns:p14="http://schemas.microsoft.com/office/powerpoint/2010/main" val="2724858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F9186-A636-438E-8F8B-87ACF1E0BD35}" type="datetime1">
              <a:rPr lang="en-US" smtClean="0"/>
              <a:t>13-Sep-24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41F26C-0DEC-45C4-A304-7EC200F28CC1}" type="slidenum">
              <a:rPr lang="en-US" smtClean="0"/>
              <a:t>‹#›</a:t>
            </a:fld>
            <a:endParaRPr lang="en-US"/>
          </a:p>
        </p:txBody>
      </p:sp>
    </p:spTree>
    <p:extLst>
      <p:ext uri="{BB962C8B-B14F-4D97-AF65-F5344CB8AC3E}">
        <p14:creationId xmlns:p14="http://schemas.microsoft.com/office/powerpoint/2010/main" val="1081431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 y="1122363"/>
            <a:ext cx="10850880" cy="2387600"/>
          </a:xfrm>
        </p:spPr>
        <p:txBody>
          <a:bodyPr>
            <a:normAutofit fontScale="90000"/>
          </a:bodyPr>
          <a:lstStyle/>
          <a:p>
            <a:r>
              <a:rPr lang="en-US" sz="6700" b="1" dirty="0" smtClean="0"/>
              <a:t>Phát triển Hệ thống thông minh </a:t>
            </a:r>
            <a:br>
              <a:rPr lang="en-US" sz="6700" b="1" dirty="0" smtClean="0"/>
            </a:br>
            <a:r>
              <a:rPr lang="en-US" sz="6700" b="1" dirty="0"/>
              <a:t/>
            </a:r>
            <a:br>
              <a:rPr lang="en-US" sz="6700" b="1" dirty="0"/>
            </a:br>
            <a:r>
              <a:rPr lang="en-US" dirty="0" smtClean="0">
                <a:solidFill>
                  <a:srgbClr val="0070C0"/>
                </a:solidFill>
              </a:rPr>
              <a:t>Phát triển hệ thống của riêng</a:t>
            </a:r>
            <a:endParaRPr lang="en-US" dirty="0">
              <a:solidFill>
                <a:srgbClr val="0070C0"/>
              </a:solidFill>
            </a:endParaRPr>
          </a:p>
        </p:txBody>
      </p:sp>
      <p:sp>
        <p:nvSpPr>
          <p:cNvPr id="3" name="Subtitle 2"/>
          <p:cNvSpPr>
            <a:spLocks noGrp="1"/>
          </p:cNvSpPr>
          <p:nvPr>
            <p:ph type="subTitle" idx="1"/>
          </p:nvPr>
        </p:nvSpPr>
        <p:spPr/>
        <p:txBody>
          <a:bodyPr/>
          <a:lstStyle/>
          <a:p>
            <a:r>
              <a:rPr lang="en-US" dirty="0" smtClean="0"/>
              <a:t>9/ </a:t>
            </a:r>
            <a:r>
              <a:rPr lang="en-US" dirty="0" smtClean="0"/>
              <a:t>2024</a:t>
            </a:r>
            <a:endParaRPr lang="en-US" dirty="0"/>
          </a:p>
        </p:txBody>
      </p:sp>
      <p:pic>
        <p:nvPicPr>
          <p:cNvPr id="5" name="Picture 5" descr="DOG.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886450"/>
            <a:ext cx="211931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4241F26C-0DEC-45C4-A304-7EC200F28CC1}" type="slidenum">
              <a:rPr lang="en-US" smtClean="0"/>
              <a:t>1</a:t>
            </a:fld>
            <a:endParaRPr lang="en-US"/>
          </a:p>
        </p:txBody>
      </p:sp>
    </p:spTree>
    <p:extLst>
      <p:ext uri="{BB962C8B-B14F-4D97-AF65-F5344CB8AC3E}">
        <p14:creationId xmlns:p14="http://schemas.microsoft.com/office/powerpoint/2010/main" val="6096429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đề xuất</a:t>
            </a:r>
            <a:endParaRPr lang="en-US" dirty="0"/>
          </a:p>
        </p:txBody>
      </p:sp>
      <p:sp>
        <p:nvSpPr>
          <p:cNvPr id="3" name="Content Placeholder 2"/>
          <p:cNvSpPr>
            <a:spLocks noGrp="1"/>
          </p:cNvSpPr>
          <p:nvPr>
            <p:ph idx="1"/>
          </p:nvPr>
        </p:nvSpPr>
        <p:spPr/>
        <p:txBody>
          <a:bodyPr>
            <a:normAutofit fontScale="92500" lnSpcReduction="20000"/>
          </a:bodyPr>
          <a:lstStyle/>
          <a:p>
            <a:r>
              <a:rPr lang="en-US" i="1" dirty="0"/>
              <a:t>Phân tích đề xuất</a:t>
            </a:r>
            <a:r>
              <a:rPr lang="en-US" dirty="0"/>
              <a:t> sử dụng hiểu biết sâu sắc thu thập được từ ba loại phân tích đầu tiên và sử dụng chúng để đưa ra </a:t>
            </a:r>
            <a:r>
              <a:rPr lang="en-US" i="1" dirty="0"/>
              <a:t>khuyến nghị</a:t>
            </a:r>
            <a:r>
              <a:rPr lang="en-US" dirty="0"/>
              <a:t> về cách một công ty nên hành động. </a:t>
            </a:r>
            <a:endParaRPr lang="en-US" dirty="0" smtClean="0"/>
          </a:p>
          <a:p>
            <a:r>
              <a:rPr lang="en-US" dirty="0" smtClean="0"/>
              <a:t>Loại </a:t>
            </a:r>
            <a:r>
              <a:rPr lang="en-US" dirty="0"/>
              <a:t>phân tích này có thể đề xuất một kế hoạch thị trường nhằm phát triển dựa trên sự thành công của những tháng doanh số bán hàng cao và khai thác các cơ hội tăng trưởng mới.</a:t>
            </a:r>
          </a:p>
          <a:p>
            <a:r>
              <a:rPr lang="en-US" dirty="0"/>
              <a:t>Prescriptive analysis: phân tích theo qui định</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10</a:t>
            </a:fld>
            <a:r>
              <a:rPr lang="en-US" smtClean="0"/>
              <a:t>/ 21</a:t>
            </a:r>
            <a:endParaRPr lang="en-US" dirty="0"/>
          </a:p>
        </p:txBody>
      </p:sp>
    </p:spTree>
    <p:extLst>
      <p:ext uri="{BB962C8B-B14F-4D97-AF65-F5344CB8AC3E}">
        <p14:creationId xmlns:p14="http://schemas.microsoft.com/office/powerpoint/2010/main" val="42312080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kinh doanh</a:t>
            </a:r>
            <a:endParaRPr lang="en-US" dirty="0"/>
          </a:p>
        </p:txBody>
      </p:sp>
      <p:sp>
        <p:nvSpPr>
          <p:cNvPr id="3" name="Content Placeholder 2"/>
          <p:cNvSpPr>
            <a:spLocks noGrp="1"/>
          </p:cNvSpPr>
          <p:nvPr>
            <p:ph idx="1"/>
          </p:nvPr>
        </p:nvSpPr>
        <p:spPr/>
        <p:txBody>
          <a:bodyPr/>
          <a:lstStyle/>
          <a:p>
            <a:r>
              <a:rPr lang="en-US" dirty="0"/>
              <a:t>Phân tích kinh doanh liên quan đến việc các công ty sử dụng dữ liệu (i) tạo ra; hoặc (ii) có sẵn, </a:t>
            </a:r>
            <a:endParaRPr lang="en-US" dirty="0" smtClean="0"/>
          </a:p>
          <a:p>
            <a:r>
              <a:rPr lang="en-US" dirty="0" smtClean="0"/>
              <a:t>để </a:t>
            </a:r>
            <a:r>
              <a:rPr lang="en-US" dirty="0"/>
              <a:t>(i) giải quyết các vấn đề kinh doanh; (ii) giám sát các nguyên tắc kinh doanh cơ bản của họ; (iii) xác định các cơ hội tăng trưởng mới; và (iv) phục vụ khách hàng tốt hơn.</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11</a:t>
            </a:fld>
            <a:r>
              <a:rPr lang="en-US" smtClean="0"/>
              <a:t>/ 21</a:t>
            </a:r>
            <a:endParaRPr lang="en-US" dirty="0"/>
          </a:p>
        </p:txBody>
      </p:sp>
    </p:spTree>
    <p:extLst>
      <p:ext uri="{BB962C8B-B14F-4D97-AF65-F5344CB8AC3E}">
        <p14:creationId xmlns:p14="http://schemas.microsoft.com/office/powerpoint/2010/main" val="2746882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a:xfrm>
            <a:off x="262393" y="1447137"/>
            <a:ext cx="11091407" cy="4729826"/>
          </a:xfrm>
        </p:spPr>
        <p:txBody>
          <a:bodyPr>
            <a:normAutofit fontScale="92500"/>
          </a:bodyPr>
          <a:lstStyle/>
          <a:p>
            <a:r>
              <a:rPr lang="en-US" dirty="0"/>
              <a:t>Phân tích kinh doanh BA so với thông minh doanh nghiệp </a:t>
            </a:r>
            <a:r>
              <a:rPr lang="en-US" dirty="0" smtClean="0"/>
              <a:t>BI</a:t>
            </a:r>
          </a:p>
          <a:p>
            <a:r>
              <a:rPr lang="en-US" dirty="0" smtClean="0"/>
              <a:t>Phương </a:t>
            </a:r>
            <a:r>
              <a:rPr lang="en-US" dirty="0"/>
              <a:t>pháp phân tích kinh doanh	</a:t>
            </a:r>
            <a:r>
              <a:rPr lang="en-US" dirty="0" smtClean="0"/>
              <a:t> </a:t>
            </a:r>
            <a:endParaRPr lang="en-US" dirty="0"/>
          </a:p>
          <a:p>
            <a:r>
              <a:rPr lang="en-US" dirty="0" smtClean="0"/>
              <a:t> Các </a:t>
            </a:r>
            <a:r>
              <a:rPr lang="en-US" dirty="0"/>
              <a:t>công cụ và kỹ thuật phân tích kinh doanh	</a:t>
            </a:r>
            <a:r>
              <a:rPr lang="en-US" dirty="0" smtClean="0"/>
              <a:t> </a:t>
            </a:r>
            <a:endParaRPr lang="en-US" dirty="0"/>
          </a:p>
          <a:p>
            <a:r>
              <a:rPr lang="en-US" dirty="0" smtClean="0"/>
              <a:t> Lợi </a:t>
            </a:r>
            <a:r>
              <a:rPr lang="en-US" dirty="0"/>
              <a:t>ích của phân tích kinh doanh	</a:t>
            </a:r>
            <a:r>
              <a:rPr lang="en-US" dirty="0" smtClean="0"/>
              <a:t> </a:t>
            </a:r>
            <a:endParaRPr lang="en-US" dirty="0"/>
          </a:p>
          <a:p>
            <a:r>
              <a:rPr lang="en-US" dirty="0" smtClean="0"/>
              <a:t> Các </a:t>
            </a:r>
            <a:r>
              <a:rPr lang="en-US" dirty="0"/>
              <a:t>vai trò trong phân tích kinh doanh	</a:t>
            </a:r>
            <a:r>
              <a:rPr lang="en-US" dirty="0" smtClean="0"/>
              <a:t> </a:t>
            </a:r>
            <a:endParaRPr lang="en-US" dirty="0"/>
          </a:p>
          <a:p>
            <a:r>
              <a:rPr lang="en-US" dirty="0" smtClean="0"/>
              <a:t> Các </a:t>
            </a:r>
            <a:r>
              <a:rPr lang="en-US" dirty="0"/>
              <a:t>trường hợp sử dụng phân tích kinh doanh</a:t>
            </a:r>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12</a:t>
            </a:fld>
            <a:r>
              <a:rPr lang="en-US" smtClean="0"/>
              <a:t>/ 21</a:t>
            </a:r>
            <a:endParaRPr lang="en-US" dirty="0"/>
          </a:p>
        </p:txBody>
      </p:sp>
    </p:spTree>
    <p:extLst>
      <p:ext uri="{BB962C8B-B14F-4D97-AF65-F5344CB8AC3E}">
        <p14:creationId xmlns:p14="http://schemas.microsoft.com/office/powerpoint/2010/main" val="2070350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7.3. Giới thiệu về học </a:t>
            </a:r>
            <a:r>
              <a:rPr lang="en-US" b="1" dirty="0" smtClean="0"/>
              <a:t>máy</a:t>
            </a:r>
            <a:endParaRPr lang="en-US" dirty="0"/>
          </a:p>
        </p:txBody>
      </p:sp>
      <p:sp>
        <p:nvSpPr>
          <p:cNvPr id="3" name="Content Placeholder 2"/>
          <p:cNvSpPr>
            <a:spLocks noGrp="1"/>
          </p:cNvSpPr>
          <p:nvPr>
            <p:ph idx="1"/>
          </p:nvPr>
        </p:nvSpPr>
        <p:spPr/>
        <p:txBody>
          <a:bodyPr/>
          <a:lstStyle/>
          <a:p>
            <a:r>
              <a:rPr lang="en-US" i="1" dirty="0"/>
              <a:t>Định nghĩa: Học máy (ML) là một nhánh của trí tuệ nhân tạo và khoa học máy tính, tập trung vào việc sử dụng dữ liệu và thuật toán để cho phép AI bắt chước cách con người học, dần </a:t>
            </a:r>
            <a:r>
              <a:rPr lang="en-US" i="1" dirty="0" err="1"/>
              <a:t>dần</a:t>
            </a:r>
            <a:r>
              <a:rPr lang="en-US" i="1" dirty="0"/>
              <a:t> cải thiện độ chính xác của nó.</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13</a:t>
            </a:fld>
            <a:r>
              <a:rPr lang="en-US" smtClean="0"/>
              <a:t>/ 21</a:t>
            </a:r>
            <a:endParaRPr lang="en-US" dirty="0"/>
          </a:p>
        </p:txBody>
      </p:sp>
    </p:spTree>
    <p:extLst>
      <p:ext uri="{BB962C8B-B14F-4D97-AF65-F5344CB8AC3E}">
        <p14:creationId xmlns:p14="http://schemas.microsoft.com/office/powerpoint/2010/main" val="395936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Hoạt động của học </a:t>
            </a:r>
            <a:r>
              <a:rPr lang="en-US" dirty="0" smtClean="0"/>
              <a:t>máy</a:t>
            </a:r>
            <a:endParaRPr lang="en-US" dirty="0"/>
          </a:p>
        </p:txBody>
      </p:sp>
      <p:sp>
        <p:nvSpPr>
          <p:cNvPr id="3" name="Content Placeholder 2"/>
          <p:cNvSpPr>
            <a:spLocks noGrp="1"/>
          </p:cNvSpPr>
          <p:nvPr>
            <p:ph idx="1"/>
          </p:nvPr>
        </p:nvSpPr>
        <p:spPr>
          <a:xfrm>
            <a:off x="734833" y="913371"/>
            <a:ext cx="10515600" cy="4729826"/>
          </a:xfrm>
        </p:spPr>
        <p:txBody>
          <a:bodyPr>
            <a:noAutofit/>
          </a:bodyPr>
          <a:lstStyle/>
          <a:p>
            <a:pPr lvl="0"/>
            <a:r>
              <a:rPr lang="en-US" sz="2400" i="1" dirty="0"/>
              <a:t>Quy trình ra quyết định:</a:t>
            </a:r>
            <a:r>
              <a:rPr lang="en-US" sz="2400" dirty="0"/>
              <a:t> thuật toán học máy được sử dụng để đưa ra dự đoán hoặc phân loại. Dựa trên một số dữ liệu đầu vào, có thể được gắn nhãn hoặc không được gắn nhãn, thuật toán sẽ đưa ra ước tính về một mẫu trong dữ liệu.</a:t>
            </a:r>
          </a:p>
          <a:p>
            <a:pPr lvl="0"/>
            <a:r>
              <a:rPr lang="en-US" sz="2400" i="1" dirty="0"/>
              <a:t>Hàm lỗi</a:t>
            </a:r>
            <a:r>
              <a:rPr lang="en-US" sz="2400" dirty="0"/>
              <a:t>: hàm lỗi đánh giá dự đoán của mô hình. Nếu có các ví dụ đã biết, hàm lỗi có thể so sánh để đánh giá độ chính xác của mô hình.</a:t>
            </a:r>
          </a:p>
          <a:p>
            <a:pPr lvl="0"/>
            <a:r>
              <a:rPr lang="en-US" sz="2400" i="1" dirty="0"/>
              <a:t>Quy trình tối ưu hóa mô hình:</a:t>
            </a:r>
            <a:r>
              <a:rPr lang="en-US" sz="2400" dirty="0"/>
              <a:t> nếu mô hình có thể phù hợp hơn với các điểm dữ liệu trong tập huấn luyện thì các trọng số sẽ được điều chỉnh để giảm sự khác biệt giữa ví dụ đã biết và ước tính mô hình. Thuật toán sẽ lặp lại quá trình </a:t>
            </a:r>
            <a:r>
              <a:rPr lang="en-US" sz="2400" i="1" dirty="0"/>
              <a:t>đánh giá và tối ưu hóa</a:t>
            </a:r>
            <a:r>
              <a:rPr lang="en-US" sz="2400" dirty="0"/>
              <a:t>, cập nhật trọng số một cách tự động cho đến khi đạt đến ngưỡng chính xác</a:t>
            </a:r>
            <a:r>
              <a:rPr lang="en-US" sz="2400" dirty="0" smtClean="0"/>
              <a:t>.</a:t>
            </a:r>
            <a:endParaRPr lang="en-US" sz="2400"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14</a:t>
            </a:fld>
            <a:r>
              <a:rPr lang="en-US" smtClean="0"/>
              <a:t>/ 21</a:t>
            </a:r>
            <a:endParaRPr lang="en-US" dirty="0"/>
          </a:p>
        </p:txBody>
      </p:sp>
    </p:spTree>
    <p:extLst>
      <p:ext uri="{BB962C8B-B14F-4D97-AF65-F5344CB8AC3E}">
        <p14:creationId xmlns:p14="http://schemas.microsoft.com/office/powerpoint/2010/main" val="9766153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Học máy, học sâu và mạng </a:t>
            </a:r>
            <a:r>
              <a:rPr lang="en-US" dirty="0" smtClean="0"/>
              <a:t>nơ-</a:t>
            </a:r>
            <a:r>
              <a:rPr lang="en-US" dirty="0" err="1" smtClean="0"/>
              <a:t>ron</a:t>
            </a:r>
            <a:endParaRPr lang="en-US" dirty="0"/>
          </a:p>
        </p:txBody>
      </p:sp>
      <p:sp>
        <p:nvSpPr>
          <p:cNvPr id="3" name="Content Placeholder 2"/>
          <p:cNvSpPr>
            <a:spLocks noGrp="1"/>
          </p:cNvSpPr>
          <p:nvPr>
            <p:ph idx="1"/>
          </p:nvPr>
        </p:nvSpPr>
        <p:spPr/>
        <p:txBody>
          <a:bodyPr>
            <a:normAutofit fontScale="92500"/>
          </a:bodyPr>
          <a:lstStyle/>
          <a:p>
            <a:r>
              <a:rPr lang="en-US" dirty="0" smtClean="0"/>
              <a:t>Vì </a:t>
            </a:r>
            <a:r>
              <a:rPr lang="en-US" i="1" dirty="0"/>
              <a:t>học sâu</a:t>
            </a:r>
            <a:r>
              <a:rPr lang="en-US" dirty="0"/>
              <a:t> và </a:t>
            </a:r>
            <a:r>
              <a:rPr lang="en-US" i="1" dirty="0"/>
              <a:t>học máy</a:t>
            </a:r>
            <a:r>
              <a:rPr lang="en-US" dirty="0"/>
              <a:t> có xu hướng được sử dụng thay thế cho nhau nên cần lưu ý các sắc thái giữa hai điều này. </a:t>
            </a:r>
            <a:endParaRPr lang="en-US" dirty="0" smtClean="0"/>
          </a:p>
          <a:p>
            <a:r>
              <a:rPr lang="en-US" i="1" dirty="0" smtClean="0"/>
              <a:t>Học </a:t>
            </a:r>
            <a:r>
              <a:rPr lang="en-US" i="1" dirty="0"/>
              <a:t>máy, học sâu và mạng nơ-</a:t>
            </a:r>
            <a:r>
              <a:rPr lang="en-US" i="1" dirty="0" err="1"/>
              <a:t>ron</a:t>
            </a:r>
            <a:r>
              <a:rPr lang="en-US" i="1" dirty="0"/>
              <a:t> nhân tạo</a:t>
            </a:r>
            <a:r>
              <a:rPr lang="en-US" dirty="0"/>
              <a:t> đều là các lĩnh vực nhỏ trong trí tuệ nhân tạo. </a:t>
            </a:r>
            <a:endParaRPr lang="en-US" dirty="0" smtClean="0"/>
          </a:p>
          <a:p>
            <a:r>
              <a:rPr lang="en-US" dirty="0" smtClean="0"/>
              <a:t>Tuy </a:t>
            </a:r>
            <a:r>
              <a:rPr lang="en-US" dirty="0"/>
              <a:t>nhiên (i) mạng nơ-</a:t>
            </a:r>
            <a:r>
              <a:rPr lang="en-US" dirty="0" err="1"/>
              <a:t>ron</a:t>
            </a:r>
            <a:r>
              <a:rPr lang="en-US" dirty="0"/>
              <a:t> thực sự là một lĩnh vực nhỏ của học máy; và (i) học sâu là một lĩnh vực nhỏ của mạng nơ-</a:t>
            </a:r>
            <a:r>
              <a:rPr lang="en-US" dirty="0" err="1"/>
              <a:t>ron</a:t>
            </a:r>
            <a:r>
              <a:rPr lang="en-US" dirty="0"/>
              <a:t> nhân tạo.</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15</a:t>
            </a:fld>
            <a:r>
              <a:rPr lang="en-US" smtClean="0"/>
              <a:t>/ 21</a:t>
            </a:r>
            <a:endParaRPr lang="en-US" dirty="0"/>
          </a:p>
        </p:txBody>
      </p:sp>
    </p:spTree>
    <p:extLst>
      <p:ext uri="{BB962C8B-B14F-4D97-AF65-F5344CB8AC3E}">
        <p14:creationId xmlns:p14="http://schemas.microsoft.com/office/powerpoint/2010/main" val="36892135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 y="-1"/>
            <a:ext cx="11794667" cy="5818701"/>
          </a:xfrm>
          <a:prstGeom prst="rect">
            <a:avLst/>
          </a:prstGeom>
        </p:spPr>
      </p:pic>
      <p:sp>
        <p:nvSpPr>
          <p:cNvPr id="6" name="Slide Number Placeholder 5"/>
          <p:cNvSpPr>
            <a:spLocks noGrp="1"/>
          </p:cNvSpPr>
          <p:nvPr>
            <p:ph type="sldNum" sz="quarter" idx="12"/>
          </p:nvPr>
        </p:nvSpPr>
        <p:spPr/>
        <p:txBody>
          <a:bodyPr/>
          <a:lstStyle/>
          <a:p>
            <a:fld id="{4241F26C-0DEC-45C4-A304-7EC200F28CC1}" type="slidenum">
              <a:rPr lang="en-US" smtClean="0"/>
              <a:pPr/>
              <a:t>16</a:t>
            </a:fld>
            <a:r>
              <a:rPr lang="en-US" smtClean="0"/>
              <a:t>/ 21</a:t>
            </a:r>
            <a:endParaRPr lang="en-US" dirty="0"/>
          </a:p>
        </p:txBody>
      </p:sp>
    </p:spTree>
    <p:extLst>
      <p:ext uri="{BB962C8B-B14F-4D97-AF65-F5344CB8AC3E}">
        <p14:creationId xmlns:p14="http://schemas.microsoft.com/office/powerpoint/2010/main" val="3372966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3"/>
          <a:stretch>
            <a:fillRect/>
          </a:stretch>
        </p:blipFill>
        <p:spPr>
          <a:xfrm>
            <a:off x="1386177" y="80470"/>
            <a:ext cx="10805823" cy="5805892"/>
          </a:xfrm>
          <a:prstGeom prst="rect">
            <a:avLst/>
          </a:prstGeom>
        </p:spPr>
      </p:pic>
      <p:sp>
        <p:nvSpPr>
          <p:cNvPr id="6" name="Slide Number Placeholder 5"/>
          <p:cNvSpPr>
            <a:spLocks noGrp="1"/>
          </p:cNvSpPr>
          <p:nvPr>
            <p:ph type="sldNum" sz="quarter" idx="12"/>
          </p:nvPr>
        </p:nvSpPr>
        <p:spPr/>
        <p:txBody>
          <a:bodyPr/>
          <a:lstStyle/>
          <a:p>
            <a:fld id="{4241F26C-0DEC-45C4-A304-7EC200F28CC1}" type="slidenum">
              <a:rPr lang="en-US" smtClean="0"/>
              <a:pPr/>
              <a:t>17</a:t>
            </a:fld>
            <a:r>
              <a:rPr lang="en-US" smtClean="0"/>
              <a:t>/ 21</a:t>
            </a:r>
            <a:endParaRPr lang="en-US" dirty="0"/>
          </a:p>
        </p:txBody>
      </p:sp>
    </p:spTree>
    <p:extLst>
      <p:ext uri="{BB962C8B-B14F-4D97-AF65-F5344CB8AC3E}">
        <p14:creationId xmlns:p14="http://schemas.microsoft.com/office/powerpoint/2010/main" val="764973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Phương pháp học </a:t>
            </a:r>
            <a:r>
              <a:rPr lang="en-US" dirty="0" smtClean="0"/>
              <a:t>máy</a:t>
            </a:r>
            <a:endParaRPr lang="en-US" dirty="0"/>
          </a:p>
        </p:txBody>
      </p:sp>
      <p:sp>
        <p:nvSpPr>
          <p:cNvPr id="3" name="Content Placeholder 2"/>
          <p:cNvSpPr>
            <a:spLocks noGrp="1"/>
          </p:cNvSpPr>
          <p:nvPr>
            <p:ph idx="1"/>
          </p:nvPr>
        </p:nvSpPr>
        <p:spPr/>
        <p:txBody>
          <a:bodyPr>
            <a:normAutofit/>
          </a:bodyPr>
          <a:lstStyle/>
          <a:p>
            <a:r>
              <a:rPr lang="en-US" dirty="0" smtClean="0"/>
              <a:t>Học </a:t>
            </a:r>
            <a:r>
              <a:rPr lang="en-US" dirty="0"/>
              <a:t>máy có giám sát	</a:t>
            </a:r>
            <a:r>
              <a:rPr lang="en-US" dirty="0" smtClean="0"/>
              <a:t> </a:t>
            </a:r>
            <a:endParaRPr lang="en-US" dirty="0"/>
          </a:p>
          <a:p>
            <a:r>
              <a:rPr lang="en-US" dirty="0" smtClean="0"/>
              <a:t> Học </a:t>
            </a:r>
            <a:r>
              <a:rPr lang="en-US" dirty="0"/>
              <a:t>máy không giám sát	</a:t>
            </a:r>
            <a:r>
              <a:rPr lang="en-US" dirty="0" smtClean="0"/>
              <a:t> </a:t>
            </a:r>
            <a:endParaRPr lang="en-US" dirty="0"/>
          </a:p>
          <a:p>
            <a:r>
              <a:rPr lang="en-US" dirty="0" smtClean="0"/>
              <a:t> Học </a:t>
            </a:r>
            <a:r>
              <a:rPr lang="en-US" dirty="0"/>
              <a:t>bán giám sát	</a:t>
            </a:r>
            <a:r>
              <a:rPr lang="en-US" dirty="0" smtClean="0"/>
              <a:t> </a:t>
            </a:r>
            <a:endParaRPr lang="en-US" dirty="0"/>
          </a:p>
          <a:p>
            <a:r>
              <a:rPr lang="en-US" dirty="0" smtClean="0"/>
              <a:t> Học </a:t>
            </a:r>
            <a:r>
              <a:rPr lang="en-US" dirty="0"/>
              <a:t>máy tăng cường	</a:t>
            </a:r>
            <a:r>
              <a:rPr lang="en-US" dirty="0" smtClean="0"/>
              <a:t> </a:t>
            </a:r>
            <a:endParaRPr lang="en-US" dirty="0"/>
          </a:p>
          <a:p>
            <a:r>
              <a:rPr lang="en-US" dirty="0" smtClean="0"/>
              <a:t> Các </a:t>
            </a:r>
            <a:r>
              <a:rPr lang="en-US" dirty="0"/>
              <a:t>thuật toán học máy phổ biến	</a:t>
            </a:r>
            <a:r>
              <a:rPr lang="en-US" dirty="0" smtClean="0"/>
              <a:t> </a:t>
            </a:r>
            <a:endParaRPr lang="en-US" dirty="0"/>
          </a:p>
          <a:p>
            <a:r>
              <a:rPr lang="en-US" dirty="0" smtClean="0"/>
              <a:t> Ưu </a:t>
            </a:r>
            <a:r>
              <a:rPr lang="en-US" dirty="0"/>
              <a:t>điểm và nhược điểm của thuật toán học máy</a:t>
            </a:r>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18</a:t>
            </a:fld>
            <a:r>
              <a:rPr lang="en-US" smtClean="0"/>
              <a:t>/ 21</a:t>
            </a:r>
            <a:endParaRPr lang="en-US" dirty="0"/>
          </a:p>
        </p:txBody>
      </p:sp>
    </p:spTree>
    <p:extLst>
      <p:ext uri="{BB962C8B-B14F-4D97-AF65-F5344CB8AC3E}">
        <p14:creationId xmlns:p14="http://schemas.microsoft.com/office/powerpoint/2010/main" val="10361718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Những thách thức của học máy</a:t>
            </a:r>
            <a:endParaRPr lang="en-US" dirty="0"/>
          </a:p>
        </p:txBody>
      </p:sp>
      <p:sp>
        <p:nvSpPr>
          <p:cNvPr id="3" name="Content Placeholder 2"/>
          <p:cNvSpPr>
            <a:spLocks noGrp="1"/>
          </p:cNvSpPr>
          <p:nvPr>
            <p:ph idx="1"/>
          </p:nvPr>
        </p:nvSpPr>
        <p:spPr/>
        <p:txBody>
          <a:bodyPr/>
          <a:lstStyle/>
          <a:p>
            <a:r>
              <a:rPr lang="en-US" dirty="0" smtClean="0"/>
              <a:t>Điểm </a:t>
            </a:r>
            <a:r>
              <a:rPr lang="en-US" dirty="0"/>
              <a:t>kỳ dị về công nghệ	</a:t>
            </a:r>
            <a:r>
              <a:rPr lang="en-US" dirty="0" smtClean="0"/>
              <a:t> </a:t>
            </a:r>
            <a:endParaRPr lang="en-US" dirty="0"/>
          </a:p>
          <a:p>
            <a:r>
              <a:rPr lang="en-US" dirty="0" smtClean="0"/>
              <a:t> Tác </a:t>
            </a:r>
            <a:r>
              <a:rPr lang="en-US" dirty="0"/>
              <a:t>động của AI đến việc làm	</a:t>
            </a:r>
            <a:r>
              <a:rPr lang="en-US" dirty="0" smtClean="0"/>
              <a:t> </a:t>
            </a:r>
            <a:endParaRPr lang="en-US" dirty="0"/>
          </a:p>
          <a:p>
            <a:r>
              <a:rPr lang="en-US" dirty="0" smtClean="0"/>
              <a:t> Sự </a:t>
            </a:r>
            <a:r>
              <a:rPr lang="en-US" dirty="0"/>
              <a:t>riêng tư	</a:t>
            </a:r>
            <a:r>
              <a:rPr lang="en-US" dirty="0" smtClean="0"/>
              <a:t> </a:t>
            </a:r>
            <a:endParaRPr lang="en-US" dirty="0"/>
          </a:p>
          <a:p>
            <a:r>
              <a:rPr lang="en-US" dirty="0" smtClean="0"/>
              <a:t> Sự </a:t>
            </a:r>
            <a:r>
              <a:rPr lang="en-US" dirty="0"/>
              <a:t>thiên vị và phân biệt đối xử	</a:t>
            </a:r>
            <a:r>
              <a:rPr lang="en-US" dirty="0" smtClean="0"/>
              <a:t> </a:t>
            </a:r>
            <a:endParaRPr lang="en-US" dirty="0"/>
          </a:p>
          <a:p>
            <a:r>
              <a:rPr lang="en-US" dirty="0" smtClean="0"/>
              <a:t> Trách </a:t>
            </a:r>
            <a:r>
              <a:rPr lang="en-US" dirty="0"/>
              <a:t>nhiệm giải trình</a:t>
            </a:r>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19</a:t>
            </a:fld>
            <a:r>
              <a:rPr lang="en-US" smtClean="0"/>
              <a:t>/ 21</a:t>
            </a:r>
            <a:endParaRPr lang="en-US" dirty="0"/>
          </a:p>
        </p:txBody>
      </p:sp>
    </p:spTree>
    <p:extLst>
      <p:ext uri="{BB962C8B-B14F-4D97-AF65-F5344CB8AC3E}">
        <p14:creationId xmlns:p14="http://schemas.microsoft.com/office/powerpoint/2010/main" val="37304233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Giới thiệu</a:t>
            </a:r>
            <a:endParaRPr lang="en-US" dirty="0"/>
          </a:p>
        </p:txBody>
      </p:sp>
      <p:sp>
        <p:nvSpPr>
          <p:cNvPr id="3" name="Content Placeholder 2"/>
          <p:cNvSpPr>
            <a:spLocks noGrp="1"/>
          </p:cNvSpPr>
          <p:nvPr>
            <p:ph idx="1"/>
          </p:nvPr>
        </p:nvSpPr>
        <p:spPr/>
        <p:txBody>
          <a:bodyPr>
            <a:normAutofit fontScale="92500" lnSpcReduction="20000"/>
          </a:bodyPr>
          <a:lstStyle/>
          <a:p>
            <a:r>
              <a:rPr lang="en-US" dirty="0"/>
              <a:t>Yêu cầu các dự án tuân theo các bước của quản trị dự án công nghệ thông tin. </a:t>
            </a:r>
            <a:endParaRPr lang="en-US" dirty="0" smtClean="0"/>
          </a:p>
          <a:p>
            <a:r>
              <a:rPr lang="en-US" dirty="0" smtClean="0"/>
              <a:t>Tuy </a:t>
            </a:r>
            <a:r>
              <a:rPr lang="en-US" dirty="0"/>
              <a:t>nhiên trong khuôn khổ dự án nhỏ, cũng cần có (i) đặt vấn đề; (ii) bộ dữ liệu; (iii) phân tích thống kê EDA; (iv) mô hình hóa; (v) thử nghiệm với dữ liệu mới.</a:t>
            </a:r>
          </a:p>
          <a:p>
            <a:r>
              <a:rPr lang="en-US" dirty="0"/>
              <a:t>Dataset: bộ dữ liệu.</a:t>
            </a:r>
          </a:p>
          <a:p>
            <a:r>
              <a:rPr lang="en-US" dirty="0"/>
              <a:t>EDA : Exploratory Data Analysis: phân tích khám phá dữ liệu.</a:t>
            </a:r>
          </a:p>
          <a:p>
            <a:endParaRPr lang="en-US" dirty="0"/>
          </a:p>
        </p:txBody>
      </p:sp>
      <p:pic>
        <p:nvPicPr>
          <p:cNvPr id="6" name="Picture 5" descr="thay_gia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117541"/>
            <a:ext cx="949335" cy="74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a:t>
            </a:fld>
            <a:r>
              <a:rPr lang="en-US" smtClean="0"/>
              <a:t>/ 21</a:t>
            </a:r>
            <a:endParaRPr lang="en-US" dirty="0"/>
          </a:p>
        </p:txBody>
      </p:sp>
    </p:spTree>
    <p:extLst>
      <p:ext uri="{BB962C8B-B14F-4D97-AF65-F5344CB8AC3E}">
        <p14:creationId xmlns:p14="http://schemas.microsoft.com/office/powerpoint/2010/main" val="1905917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Điểm kỳ dị về công </a:t>
            </a:r>
            <a:r>
              <a:rPr lang="en-US" dirty="0" smtClean="0"/>
              <a:t>nghệ</a:t>
            </a:r>
            <a:endParaRPr lang="en-US" dirty="0"/>
          </a:p>
        </p:txBody>
      </p:sp>
      <p:sp>
        <p:nvSpPr>
          <p:cNvPr id="3" name="Content Placeholder 2"/>
          <p:cNvSpPr>
            <a:spLocks noGrp="1"/>
          </p:cNvSpPr>
          <p:nvPr>
            <p:ph idx="1"/>
          </p:nvPr>
        </p:nvSpPr>
        <p:spPr>
          <a:xfrm>
            <a:off x="1696940" y="1306242"/>
            <a:ext cx="9625717" cy="4729826"/>
          </a:xfrm>
        </p:spPr>
        <p:txBody>
          <a:bodyPr>
            <a:noAutofit/>
          </a:bodyPr>
          <a:lstStyle/>
          <a:p>
            <a:pPr marL="0" indent="0">
              <a:buNone/>
            </a:pPr>
            <a:r>
              <a:rPr lang="en-US" sz="2400" dirty="0" smtClean="0"/>
              <a:t>Điểm </a:t>
            </a:r>
            <a:r>
              <a:rPr lang="en-US" sz="2400" dirty="0"/>
              <a:t>kỳ dị về công nghệ gắn với (i) AI mạnh; hay (ii) siêu trí tuệ. </a:t>
            </a:r>
          </a:p>
          <a:p>
            <a:r>
              <a:rPr lang="en-US" sz="2400" i="1" dirty="0"/>
              <a:t>Định nghĩa: Siêu trí tuệ (Super Intelligence) (theo Nick </a:t>
            </a:r>
            <a:r>
              <a:rPr lang="en-US" sz="2400" i="1" dirty="0" err="1"/>
              <a:t>Bostrum</a:t>
            </a:r>
            <a:r>
              <a:rPr lang="en-US" sz="2400" i="1" dirty="0"/>
              <a:t>) là bất kỳ trí tuệ nào vượt trội hơn hẳn những bộ não tốt nhất của con người trong hầu hết mọi lĩnh vực, bao gồm tính sáng tạo khoa học, trí tuệ tổng quát và kỹ năng xã hội.</a:t>
            </a:r>
          </a:p>
          <a:p>
            <a:r>
              <a:rPr lang="en-US" sz="2400" dirty="0"/>
              <a:t> Mặc dù thực tế là siêu trí tuệ chưa xuất hiện trong xã hội nhưng ý tưởng về nó đặt ra một số câu hỏi khi chúng ta xem xét việc sử dụng các hệ thống tự hành, như ô tô tự lái. </a:t>
            </a:r>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20</a:t>
            </a:fld>
            <a:r>
              <a:rPr lang="en-US" smtClean="0"/>
              <a:t>/ 21</a:t>
            </a:r>
            <a:endParaRPr lang="en-US" dirty="0"/>
          </a:p>
        </p:txBody>
      </p:sp>
    </p:spTree>
    <p:extLst>
      <p:ext uri="{BB962C8B-B14F-4D97-AF65-F5344CB8AC3E}">
        <p14:creationId xmlns:p14="http://schemas.microsoft.com/office/powerpoint/2010/main" val="36468622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50871"/>
            <a:ext cx="10515600" cy="1325563"/>
          </a:xfrm>
        </p:spPr>
        <p:txBody>
          <a:bodyPr/>
          <a:lstStyle/>
          <a:p>
            <a:r>
              <a:rPr lang="en-US" dirty="0" err="1" smtClean="0"/>
              <a:t>Cám</a:t>
            </a:r>
            <a:r>
              <a:rPr lang="en-US" dirty="0" smtClean="0"/>
              <a:t> </a:t>
            </a:r>
            <a:r>
              <a:rPr lang="en-US" dirty="0" err="1" smtClean="0"/>
              <a:t>ơn</a:t>
            </a:r>
            <a:r>
              <a:rPr lang="en-US" dirty="0" smtClean="0"/>
              <a:t> </a:t>
            </a:r>
            <a:r>
              <a:rPr lang="en-US" dirty="0" err="1" smtClean="0"/>
              <a:t>sự</a:t>
            </a:r>
            <a:r>
              <a:rPr lang="en-US" dirty="0" smtClean="0"/>
              <a:t> </a:t>
            </a:r>
            <a:r>
              <a:rPr lang="en-US" dirty="0" err="1" smtClean="0"/>
              <a:t>theo</a:t>
            </a:r>
            <a:r>
              <a:rPr lang="en-US" dirty="0" smtClean="0"/>
              <a:t> </a:t>
            </a:r>
            <a:r>
              <a:rPr lang="en-US" dirty="0" err="1" smtClean="0"/>
              <a:t>dõi</a:t>
            </a:r>
            <a:endParaRPr lang="en-US" dirty="0"/>
          </a:p>
        </p:txBody>
      </p:sp>
      <p:pic>
        <p:nvPicPr>
          <p:cNvPr id="3" name="Picture 2"/>
          <p:cNvPicPr>
            <a:picLocks noChangeAspect="1"/>
          </p:cNvPicPr>
          <p:nvPr/>
        </p:nvPicPr>
        <p:blipFill>
          <a:blip r:embed="rId2"/>
          <a:stretch>
            <a:fillRect/>
          </a:stretch>
        </p:blipFill>
        <p:spPr>
          <a:xfrm>
            <a:off x="2667000" y="47099"/>
            <a:ext cx="9525000" cy="6200775"/>
          </a:xfrm>
          <a:prstGeom prst="rect">
            <a:avLst/>
          </a:prstGeom>
        </p:spPr>
      </p:pic>
      <p:sp>
        <p:nvSpPr>
          <p:cNvPr id="4" name="Slide Number Placeholder 3"/>
          <p:cNvSpPr>
            <a:spLocks noGrp="1"/>
          </p:cNvSpPr>
          <p:nvPr>
            <p:ph type="sldNum" sz="quarter" idx="12"/>
          </p:nvPr>
        </p:nvSpPr>
        <p:spPr/>
        <p:txBody>
          <a:bodyPr/>
          <a:lstStyle/>
          <a:p>
            <a:fld id="{4241F26C-0DEC-45C4-A304-7EC200F28CC1}" type="slidenum">
              <a:rPr lang="en-US" smtClean="0"/>
              <a:pPr/>
              <a:t>21</a:t>
            </a:fld>
            <a:r>
              <a:rPr lang="en-US" smtClean="0"/>
              <a:t>/ 21</a:t>
            </a:r>
            <a:endParaRPr lang="en-US" dirty="0"/>
          </a:p>
        </p:txBody>
      </p:sp>
    </p:spTree>
    <p:extLst>
      <p:ext uri="{BB962C8B-B14F-4D97-AF65-F5344CB8AC3E}">
        <p14:creationId xmlns:p14="http://schemas.microsoft.com/office/powerpoint/2010/main" val="300338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Nội dung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Dự án sử dụng mô hình học máy. Tuy nhiên để phù hợp với những bài toán đặt ra trong quá trình thực hành với hệ thống thông minh, các mô hình học sâu được sử dụng. </a:t>
            </a:r>
          </a:p>
          <a:p>
            <a:pPr marL="0" indent="0">
              <a:buNone/>
            </a:pPr>
            <a:r>
              <a:rPr lang="en-US" dirty="0"/>
              <a:t>Để chuẩn bị cho các dự án, một số khía cạnh được đề cập trong các phần sau:</a:t>
            </a:r>
          </a:p>
          <a:p>
            <a:pPr marL="514350" lvl="0" indent="-514350">
              <a:buFont typeface="+mj-lt"/>
              <a:buAutoNum type="arabicPeriod"/>
            </a:pPr>
            <a:r>
              <a:rPr lang="en-US" dirty="0"/>
              <a:t>Phân tích kinh doanh;</a:t>
            </a:r>
          </a:p>
          <a:p>
            <a:pPr marL="514350" lvl="0" indent="-514350">
              <a:buFont typeface="+mj-lt"/>
              <a:buAutoNum type="arabicPeriod"/>
            </a:pPr>
            <a:r>
              <a:rPr lang="en-US" dirty="0"/>
              <a:t>Giới thiệu học máy;</a:t>
            </a:r>
          </a:p>
          <a:p>
            <a:pPr marL="514350" lvl="0" indent="-514350">
              <a:buFont typeface="+mj-lt"/>
              <a:buAutoNum type="arabicPeriod"/>
            </a:pPr>
            <a:r>
              <a:rPr lang="en-US" dirty="0"/>
              <a:t>Phát triển hệ thống thông minh sử dụng học sâu.</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3</a:t>
            </a:fld>
            <a:r>
              <a:rPr lang="en-US" smtClean="0"/>
              <a:t>/ 21</a:t>
            </a:r>
            <a:endParaRPr lang="en-US" dirty="0"/>
          </a:p>
        </p:txBody>
      </p:sp>
    </p:spTree>
    <p:extLst>
      <p:ext uri="{BB962C8B-B14F-4D97-AF65-F5344CB8AC3E}">
        <p14:creationId xmlns:p14="http://schemas.microsoft.com/office/powerpoint/2010/main" val="41421334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7.2. Phân tích kinh </a:t>
            </a:r>
            <a:r>
              <a:rPr lang="en-US" b="1" dirty="0" smtClean="0"/>
              <a:t>doanh</a:t>
            </a:r>
            <a:endParaRPr lang="en-US" dirty="0"/>
          </a:p>
        </p:txBody>
      </p:sp>
      <p:sp>
        <p:nvSpPr>
          <p:cNvPr id="3" name="Content Placeholder 2"/>
          <p:cNvSpPr>
            <a:spLocks noGrp="1"/>
          </p:cNvSpPr>
          <p:nvPr>
            <p:ph idx="1"/>
          </p:nvPr>
        </p:nvSpPr>
        <p:spPr>
          <a:xfrm>
            <a:off x="910119" y="1068414"/>
            <a:ext cx="10515600" cy="5470498"/>
          </a:xfrm>
        </p:spPr>
        <p:txBody>
          <a:bodyPr>
            <a:normAutofit fontScale="77500" lnSpcReduction="20000"/>
          </a:bodyPr>
          <a:lstStyle/>
          <a:p>
            <a:pPr marL="0" indent="0">
              <a:buNone/>
            </a:pPr>
            <a:r>
              <a:rPr lang="en-US" b="1" i="1" dirty="0" smtClean="0"/>
              <a:t>Hình </a:t>
            </a:r>
            <a:r>
              <a:rPr lang="en-US" b="1" i="1" dirty="0"/>
              <a:t>thức doanh nghiệp</a:t>
            </a:r>
          </a:p>
          <a:p>
            <a:pPr lvl="0"/>
            <a:r>
              <a:rPr lang="en-US" i="1" dirty="0"/>
              <a:t>Doanh nghiệp</a:t>
            </a:r>
            <a:r>
              <a:rPr lang="en-US" dirty="0"/>
              <a:t> được định nghĩa là một tổ chức hoặc thực thể kinh doanh tham gia vào các hoạt động thương mại, công nghiệp hoặc chuyên môn.</a:t>
            </a:r>
          </a:p>
          <a:p>
            <a:pPr lvl="0"/>
            <a:r>
              <a:rPr lang="en-US" dirty="0"/>
              <a:t>Doanh nghiệp có thể là </a:t>
            </a:r>
            <a:r>
              <a:rPr lang="en-US" i="1" dirty="0"/>
              <a:t>tổ chức vì lợi nhuận hoặc tổ chức phi lợi nhuận</a:t>
            </a:r>
            <a:r>
              <a:rPr lang="en-US" dirty="0"/>
              <a:t>.</a:t>
            </a:r>
          </a:p>
          <a:p>
            <a:pPr lvl="0"/>
            <a:r>
              <a:rPr lang="en-US" dirty="0"/>
              <a:t>Các loại hình kinh doanh bao gồm từ công ty trách nhiệm hữu hạn đến công ty tư nhân, công ty và công ty hợp danh.</a:t>
            </a:r>
          </a:p>
          <a:p>
            <a:pPr lvl="0"/>
            <a:r>
              <a:rPr lang="en-US" dirty="0"/>
              <a:t>Một số doanh nghiệp hoạt động với quy mô nhỏ trong một ngành duy nhất trong khi những doanh nghiệp khác hoạt động với quy mô lớn trải rộng trên nhiều ngành trên thế giới</a:t>
            </a:r>
            <a:r>
              <a:rPr lang="en-US" dirty="0" smtClean="0"/>
              <a:t>.</a:t>
            </a:r>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4</a:t>
            </a:fld>
            <a:r>
              <a:rPr lang="en-US" smtClean="0"/>
              <a:t>/ 21</a:t>
            </a:r>
            <a:endParaRPr lang="en-US" dirty="0"/>
          </a:p>
        </p:txBody>
      </p:sp>
    </p:spTree>
    <p:extLst>
      <p:ext uri="{BB962C8B-B14F-4D97-AF65-F5344CB8AC3E}">
        <p14:creationId xmlns:p14="http://schemas.microsoft.com/office/powerpoint/2010/main" val="3701494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Kiểu doanh nghiệp</a:t>
            </a:r>
            <a:endParaRPr lang="en-US" dirty="0"/>
          </a:p>
        </p:txBody>
      </p:sp>
      <p:sp>
        <p:nvSpPr>
          <p:cNvPr id="3" name="Content Placeholder 2"/>
          <p:cNvSpPr>
            <a:spLocks noGrp="1"/>
          </p:cNvSpPr>
          <p:nvPr>
            <p:ph idx="1"/>
          </p:nvPr>
        </p:nvSpPr>
        <p:spPr/>
        <p:txBody>
          <a:bodyPr>
            <a:normAutofit fontScale="55000" lnSpcReduction="20000"/>
          </a:bodyPr>
          <a:lstStyle/>
          <a:p>
            <a:pPr lvl="0"/>
            <a:r>
              <a:rPr lang="en-US" i="1" dirty="0"/>
              <a:t>Doanh nghiệp tư nhân</a:t>
            </a:r>
            <a:r>
              <a:rPr lang="en-US" dirty="0"/>
              <a:t>: như tên gọi, doanh nghiệp tư nhân được sở hữu và điều hành bởi một người duy nhất. Không có sự tách biệt về mặt pháp lý giữa doanh nghiệp và chủ sở hữu, điều đó có nghĩa là trách nhiệm pháp lý và thuế của doanh nghiệp là trách nhiệm của chủ sở hữu.</a:t>
            </a:r>
          </a:p>
          <a:p>
            <a:pPr lvl="0"/>
            <a:r>
              <a:rPr lang="en-US" i="1" dirty="0"/>
              <a:t>Quan hệ đối tác:</a:t>
            </a:r>
            <a:r>
              <a:rPr lang="en-US" dirty="0"/>
              <a:t> quan hệ đối tác là mối quan hệ kinh doanh giữa hai hoặc nhiều người cùng nhau tiến hành kinh doanh. Mỗi đối tác đóng góp nguồn lực và tiền bạc cho doanh nghiệp và chia sẻ lợi nhuận và thua lỗ của doanh nghiệp. </a:t>
            </a:r>
          </a:p>
          <a:p>
            <a:pPr lvl="0"/>
            <a:r>
              <a:rPr lang="en-US" i="1" dirty="0"/>
              <a:t>Công ty:</a:t>
            </a:r>
            <a:r>
              <a:rPr lang="en-US" dirty="0"/>
              <a:t> công ty là một doanh nghiệp trong đó một nhóm người hoạt động như một thực thể duy nhất. Chủ sở hữu thường được gọi là cổ đông trao đổi quyền lợi để lấy cổ phiếu phổ thông của công ty. </a:t>
            </a:r>
          </a:p>
          <a:p>
            <a:pPr lvl="0"/>
            <a:r>
              <a:rPr lang="en-US" i="1" dirty="0"/>
              <a:t>Công ty trách nhiệm hữu hạn (LLC)</a:t>
            </a:r>
            <a:r>
              <a:rPr lang="en-US" dirty="0"/>
              <a:t>: đây là một loại hình kinh doanh tương đối mới và lần đầu tiên xuất hiện năm 1977. Công ty trách nhiệm hữu hạn kết hợp lợi ích về thuế thông qua của công ty hợp danh với lợi ích trách nhiệm hữu hạn của một công ty.</a:t>
            </a:r>
          </a:p>
          <a:p>
            <a:r>
              <a:rPr lang="en-US" dirty="0"/>
              <a:t>LLC : Limited Liability Company: công ty trách nhiệm hữu hạn.</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5</a:t>
            </a:fld>
            <a:r>
              <a:rPr lang="en-US" smtClean="0"/>
              <a:t>/ 21</a:t>
            </a:r>
            <a:endParaRPr lang="en-US" dirty="0"/>
          </a:p>
        </p:txBody>
      </p:sp>
    </p:spTree>
    <p:extLst>
      <p:ext uri="{BB962C8B-B14F-4D97-AF65-F5344CB8AC3E}">
        <p14:creationId xmlns:p14="http://schemas.microsoft.com/office/powerpoint/2010/main" val="3299390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Quá trình phân tích dữ liệu </a:t>
            </a:r>
            <a:endParaRPr lang="en-US" dirty="0"/>
          </a:p>
        </p:txBody>
      </p:sp>
      <p:sp>
        <p:nvSpPr>
          <p:cNvPr id="3" name="Content Placeholder 2"/>
          <p:cNvSpPr>
            <a:spLocks noGrp="1"/>
          </p:cNvSpPr>
          <p:nvPr>
            <p:ph idx="1"/>
          </p:nvPr>
        </p:nvSpPr>
        <p:spPr>
          <a:xfrm>
            <a:off x="329316" y="914399"/>
            <a:ext cx="10515600" cy="4729826"/>
          </a:xfrm>
        </p:spPr>
        <p:txBody>
          <a:bodyPr>
            <a:noAutofit/>
          </a:bodyPr>
          <a:lstStyle/>
          <a:p>
            <a:pPr lvl="0"/>
            <a:r>
              <a:rPr lang="en-US" sz="1800" i="1" dirty="0"/>
              <a:t>Xác định câu hỏi kinh doanh</a:t>
            </a:r>
            <a:r>
              <a:rPr lang="en-US" sz="1800" dirty="0"/>
              <a:t>: công ty đang cố gắng giải quyết vấn đề gì? cần đo lường những gì và sẽ đo lường nó như thế nào?</a:t>
            </a:r>
          </a:p>
          <a:p>
            <a:pPr lvl="0"/>
            <a:r>
              <a:rPr lang="en-US" sz="1800" i="1" dirty="0"/>
              <a:t>Thu thập các tập dữ liệu thô</a:t>
            </a:r>
            <a:r>
              <a:rPr lang="en-US" sz="1800" dirty="0"/>
              <a:t>: dữ liệu có thể đến từ (i) nguồn nội bộ, như phần mềm quản lý quan hệ khách hàng CRM của công ty; (ii) nguồn thứ cấp, như hồ sơ chính phủ hoặc giao diện lập trình ứng dụng API.</a:t>
            </a:r>
          </a:p>
          <a:p>
            <a:pPr lvl="0"/>
            <a:r>
              <a:rPr lang="en-US" sz="1800" i="1" dirty="0"/>
              <a:t>Làm sạch dữ liệu để chuẩn bị phân tích</a:t>
            </a:r>
            <a:r>
              <a:rPr lang="en-US" sz="1800" dirty="0"/>
              <a:t>: liên quan đến (i) xóa dữ liệu trùng lặp và bất thường; (ii) điều hòa sự không nhất quán; (iii) chuẩn hóa cấu trúc và định dạng dữ liệu; (iv) xử lý khoảng trắng và các lỗi cú pháp.</a:t>
            </a:r>
          </a:p>
          <a:p>
            <a:pPr lvl="0"/>
            <a:r>
              <a:rPr lang="en-US" sz="1800" i="1" dirty="0"/>
              <a:t>Phân tích dữ liệu</a:t>
            </a:r>
            <a:r>
              <a:rPr lang="en-US" sz="1800" dirty="0"/>
              <a:t>: xử lý dữ liệu bằng các kỹ thuật và công cụ phân tích dữ liệu để phát hiện (i) xu hướng dữ liệu; (ii) mối tương quan; (iii) dữ liệu </a:t>
            </a:r>
            <a:r>
              <a:rPr lang="en-US" sz="1800" i="1" dirty="0"/>
              <a:t>ngoại lệ</a:t>
            </a:r>
            <a:r>
              <a:rPr lang="en-US" sz="1800" dirty="0"/>
              <a:t>. Có thể sử dụng </a:t>
            </a:r>
            <a:r>
              <a:rPr lang="en-US" sz="1800" i="1" dirty="0"/>
              <a:t>khai phá dữ liệu</a:t>
            </a:r>
            <a:r>
              <a:rPr lang="en-US" sz="1800" dirty="0"/>
              <a:t> để khám phá các mẫu trong cơ sở dữ liệu hoặc phần mềm </a:t>
            </a:r>
            <a:r>
              <a:rPr lang="en-US" sz="1800" i="1" dirty="0"/>
              <a:t>trực quan hóa </a:t>
            </a:r>
            <a:r>
              <a:rPr lang="en-US" sz="1800" dirty="0"/>
              <a:t>dữ liệu để giúp chuyển đổi dữ liệu thành định dạng đồ họa.</a:t>
            </a:r>
          </a:p>
          <a:p>
            <a:pPr lvl="0"/>
            <a:r>
              <a:rPr lang="en-US" sz="1800" i="1" dirty="0"/>
              <a:t>Giải thích kết quả phân tích</a:t>
            </a:r>
            <a:r>
              <a:rPr lang="en-US" sz="1800" dirty="0"/>
              <a:t>: để (i) mức độ phù hợp của kết quả; (ii) đưa ra khuyến nghị gì dựa trên dữ liệu; (iii) hạn chế đối với kết luận</a:t>
            </a:r>
            <a:r>
              <a:rPr lang="en-US" sz="1800" dirty="0" smtClean="0"/>
              <a:t>.</a:t>
            </a:r>
            <a:endParaRPr lang="en-US" sz="1800"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6</a:t>
            </a:fld>
            <a:r>
              <a:rPr lang="en-US" smtClean="0"/>
              <a:t>/ 21</a:t>
            </a:r>
            <a:endParaRPr lang="en-US" dirty="0"/>
          </a:p>
        </p:txBody>
      </p:sp>
    </p:spTree>
    <p:extLst>
      <p:ext uri="{BB962C8B-B14F-4D97-AF65-F5344CB8AC3E}">
        <p14:creationId xmlns:p14="http://schemas.microsoft.com/office/powerpoint/2010/main" val="2998139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mô tả</a:t>
            </a:r>
            <a:endParaRPr lang="en-US" dirty="0"/>
          </a:p>
        </p:txBody>
      </p:sp>
      <p:sp>
        <p:nvSpPr>
          <p:cNvPr id="3" name="Content Placeholder 2"/>
          <p:cNvSpPr>
            <a:spLocks noGrp="1"/>
          </p:cNvSpPr>
          <p:nvPr>
            <p:ph idx="1"/>
          </p:nvPr>
        </p:nvSpPr>
        <p:spPr/>
        <p:txBody>
          <a:bodyPr>
            <a:normAutofit lnSpcReduction="10000"/>
          </a:bodyPr>
          <a:lstStyle/>
          <a:p>
            <a:r>
              <a:rPr lang="en-US" i="1" dirty="0"/>
              <a:t>Phân tích mô tả</a:t>
            </a:r>
            <a:r>
              <a:rPr lang="en-US" dirty="0"/>
              <a:t> cho chúng ta biết điều gì đã xảy </a:t>
            </a:r>
            <a:r>
              <a:rPr lang="en-US" dirty="0" err="1"/>
              <a:t>ra.</a:t>
            </a:r>
            <a:r>
              <a:rPr lang="en-US" dirty="0"/>
              <a:t> Loại phân tích này giúp mô tả hoặc tóm tắt dữ liệu định lượng bằng cách trình bày </a:t>
            </a:r>
            <a:r>
              <a:rPr lang="en-US" i="1" dirty="0"/>
              <a:t>số liệu thống kê</a:t>
            </a:r>
            <a:r>
              <a:rPr lang="en-US" dirty="0"/>
              <a:t>. </a:t>
            </a:r>
            <a:endParaRPr lang="en-US" dirty="0" smtClean="0"/>
          </a:p>
          <a:p>
            <a:r>
              <a:rPr lang="en-US" dirty="0" smtClean="0"/>
              <a:t>Ví </a:t>
            </a:r>
            <a:r>
              <a:rPr lang="en-US" dirty="0"/>
              <a:t>dụ: phân tích thống kê mô tả có thể hiển thị sự phân bổ doanh số bán hàng trên một nhóm nhân viên và con số bán hàng trung bình trên mỗi nhân viên.</a:t>
            </a:r>
          </a:p>
          <a:p>
            <a:r>
              <a:rPr lang="en-US" dirty="0"/>
              <a:t>Descriptive analysis: phân tích mô tả</a:t>
            </a:r>
          </a:p>
          <a:p>
            <a:endParaRPr lang="en-US" dirty="0"/>
          </a:p>
        </p:txBody>
      </p:sp>
      <p:pic>
        <p:nvPicPr>
          <p:cNvPr id="8" name="Picture 7" descr="gau.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818701"/>
            <a:ext cx="1335819" cy="1039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7</a:t>
            </a:fld>
            <a:r>
              <a:rPr lang="en-US" smtClean="0"/>
              <a:t>/ 21</a:t>
            </a:r>
            <a:endParaRPr lang="en-US" dirty="0"/>
          </a:p>
        </p:txBody>
      </p:sp>
    </p:spTree>
    <p:extLst>
      <p:ext uri="{BB962C8B-B14F-4D97-AF65-F5344CB8AC3E}">
        <p14:creationId xmlns:p14="http://schemas.microsoft.com/office/powerpoint/2010/main" val="2238825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chẩn đoán</a:t>
            </a:r>
            <a:endParaRPr lang="en-US" dirty="0"/>
          </a:p>
        </p:txBody>
      </p:sp>
      <p:sp>
        <p:nvSpPr>
          <p:cNvPr id="3" name="Content Placeholder 2"/>
          <p:cNvSpPr>
            <a:spLocks noGrp="1"/>
          </p:cNvSpPr>
          <p:nvPr>
            <p:ph idx="1"/>
          </p:nvPr>
        </p:nvSpPr>
        <p:spPr/>
        <p:txBody>
          <a:bodyPr>
            <a:normAutofit fontScale="85000" lnSpcReduction="10000"/>
          </a:bodyPr>
          <a:lstStyle/>
          <a:p>
            <a:r>
              <a:rPr lang="en-US" dirty="0"/>
              <a:t>Nếu phân tích mô tả xác định </a:t>
            </a:r>
            <a:r>
              <a:rPr lang="en-US" i="1" dirty="0"/>
              <a:t>cái gì</a:t>
            </a:r>
            <a:r>
              <a:rPr lang="en-US" dirty="0"/>
              <a:t> thì </a:t>
            </a:r>
            <a:r>
              <a:rPr lang="en-US" i="1" dirty="0"/>
              <a:t>phân tích chẩn đoán</a:t>
            </a:r>
            <a:r>
              <a:rPr lang="en-US" dirty="0"/>
              <a:t> sẽ xác định </a:t>
            </a:r>
            <a:r>
              <a:rPr lang="en-US" i="1" dirty="0"/>
              <a:t>tại sao</a:t>
            </a:r>
            <a:r>
              <a:rPr lang="en-US" dirty="0"/>
              <a:t>. </a:t>
            </a:r>
            <a:endParaRPr lang="en-US" dirty="0" smtClean="0"/>
          </a:p>
          <a:p>
            <a:r>
              <a:rPr lang="en-US" dirty="0" smtClean="0"/>
              <a:t>Giả </a:t>
            </a:r>
            <a:r>
              <a:rPr lang="en-US" dirty="0"/>
              <a:t>sử một phân tích mô tả cho thấy một lượng bệnh nhân bất thường: tìm sâu vào dữ liệu có thể phát hiện nhiều bệnh nhân có chung các triệu chứng của một loại vi-rút cụ thể. </a:t>
            </a:r>
            <a:endParaRPr lang="en-US" dirty="0" smtClean="0"/>
          </a:p>
          <a:p>
            <a:r>
              <a:rPr lang="en-US" dirty="0" smtClean="0"/>
              <a:t>Phân </a:t>
            </a:r>
            <a:r>
              <a:rPr lang="en-US" dirty="0"/>
              <a:t>tích chẩn đoán này có thể giúp xác định rằng tác nhân lây nhiễm, tức trả lời cho câu hỏi </a:t>
            </a:r>
            <a:r>
              <a:rPr lang="en-US" i="1" dirty="0"/>
              <a:t>tại sao</a:t>
            </a:r>
            <a:r>
              <a:rPr lang="en-US" dirty="0"/>
              <a:t>.</a:t>
            </a:r>
          </a:p>
          <a:p>
            <a:r>
              <a:rPr lang="en-US" dirty="0"/>
              <a:t>Diagnostic analysis : phân tích chẩn đoán</a:t>
            </a:r>
          </a:p>
          <a:p>
            <a:endParaRPr lang="en-US" dirty="0"/>
          </a:p>
        </p:txBody>
      </p:sp>
      <p:pic>
        <p:nvPicPr>
          <p:cNvPr id="7" name="Picture 5" descr="dat cho.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971429"/>
            <a:ext cx="1231742" cy="94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8</a:t>
            </a:fld>
            <a:r>
              <a:rPr lang="en-US" smtClean="0"/>
              <a:t>/ 21</a:t>
            </a:r>
            <a:endParaRPr lang="en-US" dirty="0"/>
          </a:p>
        </p:txBody>
      </p:sp>
    </p:spTree>
    <p:extLst>
      <p:ext uri="{BB962C8B-B14F-4D97-AF65-F5344CB8AC3E}">
        <p14:creationId xmlns:p14="http://schemas.microsoft.com/office/powerpoint/2010/main" val="4280046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Phân tích dự đoán</a:t>
            </a:r>
            <a:endParaRPr lang="en-US" dirty="0"/>
          </a:p>
        </p:txBody>
      </p:sp>
      <p:sp>
        <p:nvSpPr>
          <p:cNvPr id="3" name="Content Placeholder 2"/>
          <p:cNvSpPr>
            <a:spLocks noGrp="1"/>
          </p:cNvSpPr>
          <p:nvPr>
            <p:ph idx="1"/>
          </p:nvPr>
        </p:nvSpPr>
        <p:spPr/>
        <p:txBody>
          <a:bodyPr>
            <a:normAutofit fontScale="92500" lnSpcReduction="20000"/>
          </a:bodyPr>
          <a:lstStyle/>
          <a:p>
            <a:r>
              <a:rPr lang="en-US" dirty="0"/>
              <a:t>Đã biết phân tích nhằm kiểm tra và rút ra kết luận về quá khứ. </a:t>
            </a:r>
            <a:endParaRPr lang="en-US" dirty="0" smtClean="0"/>
          </a:p>
          <a:p>
            <a:r>
              <a:rPr lang="en-US" i="1" dirty="0" smtClean="0"/>
              <a:t>Phân </a:t>
            </a:r>
            <a:r>
              <a:rPr lang="en-US" i="1" dirty="0"/>
              <a:t>tích dự đoán</a:t>
            </a:r>
            <a:r>
              <a:rPr lang="en-US" dirty="0"/>
              <a:t> sử dụng dữ liệu để hình thành các dự đoán về </a:t>
            </a:r>
            <a:r>
              <a:rPr lang="en-US" i="1" dirty="0"/>
              <a:t>tương lai</a:t>
            </a:r>
            <a:r>
              <a:rPr lang="en-US" dirty="0"/>
              <a:t>. </a:t>
            </a:r>
            <a:endParaRPr lang="en-US" dirty="0" smtClean="0"/>
          </a:p>
          <a:p>
            <a:r>
              <a:rPr lang="en-US" dirty="0" smtClean="0"/>
              <a:t>Bằng </a:t>
            </a:r>
            <a:r>
              <a:rPr lang="en-US" dirty="0"/>
              <a:t>cách sử dụng phân tích dự đoán, có thể nhận thấy rằng một sản phẩm nhất định có doanh số bán hàng tốt trong năm 2025.</a:t>
            </a:r>
          </a:p>
          <a:p>
            <a:r>
              <a:rPr lang="en-US" dirty="0"/>
              <a:t>Predictive analysis : phân tích dự đoán</a:t>
            </a:r>
          </a:p>
          <a:p>
            <a:endParaRPr lang="en-US" dirty="0"/>
          </a:p>
        </p:txBody>
      </p:sp>
      <p:pic>
        <p:nvPicPr>
          <p:cNvPr id="8" name="Picture 7" descr="khoan.gi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53800" y="0"/>
            <a:ext cx="736198" cy="998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4241F26C-0DEC-45C4-A304-7EC200F28CC1}" type="slidenum">
              <a:rPr lang="en-US" smtClean="0"/>
              <a:pPr/>
              <a:t>9</a:t>
            </a:fld>
            <a:r>
              <a:rPr lang="en-US" smtClean="0"/>
              <a:t>/ 21</a:t>
            </a:r>
            <a:endParaRPr lang="en-US" dirty="0"/>
          </a:p>
        </p:txBody>
      </p:sp>
    </p:spTree>
    <p:extLst>
      <p:ext uri="{BB962C8B-B14F-4D97-AF65-F5344CB8AC3E}">
        <p14:creationId xmlns:p14="http://schemas.microsoft.com/office/powerpoint/2010/main" val="2278159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1951</Words>
  <Application>Microsoft Office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Tahoma</vt:lpstr>
      <vt:lpstr>Wingdings</vt:lpstr>
      <vt:lpstr>Office Theme</vt:lpstr>
      <vt:lpstr>Phát triển Hệ thống thông minh   Phát triển hệ thống của riêng</vt:lpstr>
      <vt:lpstr>Giới thiệu</vt:lpstr>
      <vt:lpstr>Nội dung</vt:lpstr>
      <vt:lpstr>7.2. Phân tích kinh doanh</vt:lpstr>
      <vt:lpstr>Kiểu doanh nghiệp</vt:lpstr>
      <vt:lpstr>Quá trình phân tích dữ liệu </vt:lpstr>
      <vt:lpstr>Phân tích mô tả</vt:lpstr>
      <vt:lpstr>Phân tích chẩn đoán</vt:lpstr>
      <vt:lpstr>Phân tích dự đoán</vt:lpstr>
      <vt:lpstr>Phân tích đề xuất</vt:lpstr>
      <vt:lpstr>Phân tích kinh doanh</vt:lpstr>
      <vt:lpstr>…</vt:lpstr>
      <vt:lpstr>7.3. Giới thiệu về học máy</vt:lpstr>
      <vt:lpstr>Hoạt động của học máy</vt:lpstr>
      <vt:lpstr>Học máy, học sâu và mạng nơ-ron</vt:lpstr>
      <vt:lpstr>PowerPoint Presentation</vt:lpstr>
      <vt:lpstr>PowerPoint Presentation</vt:lpstr>
      <vt:lpstr>Phương pháp học máy</vt:lpstr>
      <vt:lpstr>Những thách thức của học máy</vt:lpstr>
      <vt:lpstr>Điểm kỳ dị về công nghệ</vt:lpstr>
      <vt:lpstr>Cám ơn sự theo dõi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0000</dc:creator>
  <cp:lastModifiedBy>0000</cp:lastModifiedBy>
  <cp:revision>11</cp:revision>
  <dcterms:created xsi:type="dcterms:W3CDTF">2024-08-12T10:04:26Z</dcterms:created>
  <dcterms:modified xsi:type="dcterms:W3CDTF">2024-09-13T06:56:08Z</dcterms:modified>
</cp:coreProperties>
</file>