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25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1" autoAdjust="0"/>
    <p:restoredTop sz="94660"/>
  </p:normalViewPr>
  <p:slideViewPr>
    <p:cSldViewPr snapToGrid="0">
      <p:cViewPr varScale="1">
        <p:scale>
          <a:sx n="80" d="100"/>
          <a:sy n="80" d="100"/>
        </p:scale>
        <p:origin x="7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43DAA-F2D4-4C8F-9ED8-165BD3244BDC}" type="datetimeFigureOut">
              <a:rPr lang="en-US" smtClean="0"/>
              <a:t>11-Sep-24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69C63-9387-4ADB-89FC-B96715BC3412}" type="slidenum">
              <a:rPr lang="en-US" smtClean="0"/>
              <a:t>‹#›</a:t>
            </a:fld>
            <a:endParaRPr lang="en-US"/>
          </a:p>
        </p:txBody>
      </p:sp>
    </p:spTree>
    <p:extLst>
      <p:ext uri="{BB962C8B-B14F-4D97-AF65-F5344CB8AC3E}">
        <p14:creationId xmlns:p14="http://schemas.microsoft.com/office/powerpoint/2010/main" val="40084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4EF8EA-9C9D-4910-8266-EB6268DC281A}" type="datetime1">
              <a:rPr lang="en-US" smtClean="0"/>
              <a:t>11-Sep-24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1F26C-0DEC-45C4-A304-7EC200F28CC1}" type="slidenum">
              <a:rPr lang="en-US" smtClean="0"/>
              <a:t>‹#›</a:t>
            </a:fld>
            <a:endParaRPr lang="en-US"/>
          </a:p>
        </p:txBody>
      </p:sp>
    </p:spTree>
    <p:extLst>
      <p:ext uri="{BB962C8B-B14F-4D97-AF65-F5344CB8AC3E}">
        <p14:creationId xmlns:p14="http://schemas.microsoft.com/office/powerpoint/2010/main" val="77051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02C5E-CFC9-4E38-9A1E-1B6F1E7D76AD}" type="datetime1">
              <a:rPr lang="en-US" smtClean="0"/>
              <a:t>11-Sep-24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1F26C-0DEC-45C4-A304-7EC200F28CC1}" type="slidenum">
              <a:rPr lang="en-US" smtClean="0"/>
              <a:t>‹#›</a:t>
            </a:fld>
            <a:endParaRPr lang="en-US"/>
          </a:p>
        </p:txBody>
      </p:sp>
    </p:spTree>
    <p:extLst>
      <p:ext uri="{BB962C8B-B14F-4D97-AF65-F5344CB8AC3E}">
        <p14:creationId xmlns:p14="http://schemas.microsoft.com/office/powerpoint/2010/main" val="255722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30706D-E688-4D76-80A0-F441CBE9386E}" type="datetime1">
              <a:rPr lang="en-US" smtClean="0"/>
              <a:t>11-Sep-24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1F26C-0DEC-45C4-A304-7EC200F28CC1}" type="slidenum">
              <a:rPr lang="en-US" smtClean="0"/>
              <a:t>‹#›</a:t>
            </a:fld>
            <a:endParaRPr lang="en-US"/>
          </a:p>
        </p:txBody>
      </p:sp>
    </p:spTree>
    <p:extLst>
      <p:ext uri="{BB962C8B-B14F-4D97-AF65-F5344CB8AC3E}">
        <p14:creationId xmlns:p14="http://schemas.microsoft.com/office/powerpoint/2010/main" val="211530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6193" y="158393"/>
            <a:ext cx="10515600" cy="811666"/>
          </a:xfrm>
        </p:spPr>
        <p:txBody>
          <a:bodyPr/>
          <a:lstStyle>
            <a:lvl1pPr>
              <a:defRPr>
                <a:solidFill>
                  <a:srgbClr val="0070C0"/>
                </a:solidFill>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838200" y="1447137"/>
            <a:ext cx="10515600" cy="4729826"/>
          </a:xfrm>
        </p:spPr>
        <p:txBody>
          <a:bodyPr>
            <a:normAutofit/>
          </a:bodyPr>
          <a:lstStyle>
            <a:lvl1pPr marL="228600" indent="-228600">
              <a:lnSpc>
                <a:spcPct val="130000"/>
              </a:lnSpc>
              <a:spcBef>
                <a:spcPts val="600"/>
              </a:spcBef>
              <a:spcAft>
                <a:spcPts val="600"/>
              </a:spcAft>
              <a:buClr>
                <a:srgbClr val="0070C0"/>
              </a:buClr>
              <a:buSzPct val="120000"/>
              <a:buFont typeface="Wingdings" panose="05000000000000000000" pitchFamily="2" charset="2"/>
              <a:buChar char="q"/>
              <a:defRPr sz="3200">
                <a:latin typeface="Tahoma" panose="020B0604030504040204" pitchFamily="34" charset="0"/>
                <a:ea typeface="Tahoma" panose="020B0604030504040204" pitchFamily="34" charset="0"/>
                <a:cs typeface="Tahoma" panose="020B0604030504040204" pitchFamily="34" charset="0"/>
              </a:defRPr>
            </a:lvl1pPr>
            <a:lvl2pPr marL="685800" indent="-228600">
              <a:lnSpc>
                <a:spcPct val="130000"/>
              </a:lnSpc>
              <a:spcBef>
                <a:spcPts val="600"/>
              </a:spcBef>
              <a:spcAft>
                <a:spcPts val="600"/>
              </a:spcAft>
              <a:buClr>
                <a:srgbClr val="0070C0"/>
              </a:buClr>
              <a:buSzPct val="120000"/>
              <a:buFont typeface="Wingdings" panose="05000000000000000000" pitchFamily="2" charset="2"/>
              <a:buChar char="q"/>
              <a:defRPr sz="2800">
                <a:latin typeface="Tahoma" panose="020B0604030504040204" pitchFamily="34" charset="0"/>
                <a:ea typeface="Tahoma" panose="020B0604030504040204" pitchFamily="34" charset="0"/>
                <a:cs typeface="Tahoma" panose="020B0604030504040204" pitchFamily="34" charset="0"/>
              </a:defRPr>
            </a:lvl2pPr>
            <a:lvl3pPr marL="1143000" indent="-228600">
              <a:lnSpc>
                <a:spcPct val="130000"/>
              </a:lnSpc>
              <a:spcBef>
                <a:spcPts val="600"/>
              </a:spcBef>
              <a:spcAft>
                <a:spcPts val="600"/>
              </a:spcAft>
              <a:buClr>
                <a:srgbClr val="0070C0"/>
              </a:buClr>
              <a:buSzPct val="120000"/>
              <a:buFont typeface="Wingdings" panose="05000000000000000000" pitchFamily="2" charset="2"/>
              <a:buChar char="q"/>
              <a:defRPr sz="2400">
                <a:latin typeface="Tahoma" panose="020B0604030504040204" pitchFamily="34" charset="0"/>
                <a:ea typeface="Tahoma" panose="020B0604030504040204" pitchFamily="34" charset="0"/>
                <a:cs typeface="Tahoma" panose="020B0604030504040204" pitchFamily="34" charset="0"/>
              </a:defRPr>
            </a:lvl3pPr>
            <a:lvl4pPr marL="1600200" indent="-228600">
              <a:lnSpc>
                <a:spcPct val="130000"/>
              </a:lnSpc>
              <a:spcBef>
                <a:spcPts val="600"/>
              </a:spcBef>
              <a:spcAft>
                <a:spcPts val="600"/>
              </a:spcAft>
              <a:buClr>
                <a:srgbClr val="0070C0"/>
              </a:buClr>
              <a:buSzPct val="120000"/>
              <a:buFont typeface="Wingdings" panose="05000000000000000000" pitchFamily="2" charset="2"/>
              <a:buChar char="q"/>
              <a:defRPr sz="2000">
                <a:latin typeface="Tahoma" panose="020B0604030504040204" pitchFamily="34" charset="0"/>
                <a:ea typeface="Tahoma" panose="020B0604030504040204" pitchFamily="34" charset="0"/>
                <a:cs typeface="Tahoma" panose="020B0604030504040204" pitchFamily="34" charset="0"/>
              </a:defRPr>
            </a:lvl4pPr>
            <a:lvl5pPr marL="2057400" indent="-228600">
              <a:lnSpc>
                <a:spcPct val="130000"/>
              </a:lnSpc>
              <a:spcBef>
                <a:spcPts val="600"/>
              </a:spcBef>
              <a:spcAft>
                <a:spcPts val="600"/>
              </a:spcAft>
              <a:buClr>
                <a:srgbClr val="0070C0"/>
              </a:buClr>
              <a:buSzPct val="120000"/>
              <a:buFont typeface="Wingdings" panose="05000000000000000000" pitchFamily="2" charset="2"/>
              <a:buChar char="q"/>
              <a:defRPr sz="2000">
                <a:latin typeface="Tahoma" panose="020B0604030504040204" pitchFamily="34" charset="0"/>
                <a:ea typeface="Tahoma" panose="020B0604030504040204" pitchFamily="34" charset="0"/>
                <a:cs typeface="Tahoma" panose="020B060403050404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B004F9-F417-49F1-B864-1809F7F7E0D0}" type="datetime1">
              <a:rPr lang="en-US" smtClean="0"/>
              <a:t>11-Sep-24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82519" y="6356350"/>
            <a:ext cx="2743200" cy="365125"/>
          </a:xfrm>
        </p:spPr>
        <p:txBody>
          <a:bodyPr/>
          <a:lstStyle>
            <a:lvl1pPr>
              <a:defRPr sz="4800">
                <a:solidFill>
                  <a:srgbClr val="00B0F0"/>
                </a:solidFill>
              </a:defRPr>
            </a:lvl1pPr>
          </a:lstStyle>
          <a:p>
            <a:fld id="{4241F26C-0DEC-45C4-A304-7EC200F28CC1}" type="slidenum">
              <a:rPr lang="en-US" smtClean="0"/>
              <a:pPr/>
              <a:t>‹#›</a:t>
            </a:fld>
            <a:r>
              <a:rPr lang="en-US" dirty="0" smtClean="0"/>
              <a:t>/ 34</a:t>
            </a:r>
            <a:endParaRPr lang="en-US" dirty="0"/>
          </a:p>
        </p:txBody>
      </p:sp>
    </p:spTree>
    <p:extLst>
      <p:ext uri="{BB962C8B-B14F-4D97-AF65-F5344CB8AC3E}">
        <p14:creationId xmlns:p14="http://schemas.microsoft.com/office/powerpoint/2010/main" val="378290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5ECFBB-6909-433B-B7F2-3C113D095465}" type="datetime1">
              <a:rPr lang="en-US" smtClean="0"/>
              <a:t>11-Sep-24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1F26C-0DEC-45C4-A304-7EC200F28CC1}" type="slidenum">
              <a:rPr lang="en-US" smtClean="0"/>
              <a:pPr/>
              <a:t>‹#›</a:t>
            </a:fld>
            <a:r>
              <a:rPr lang="en-US" dirty="0" smtClean="0"/>
              <a:t>/ 34</a:t>
            </a:r>
            <a:endParaRPr lang="en-US" dirty="0"/>
          </a:p>
        </p:txBody>
      </p:sp>
    </p:spTree>
    <p:extLst>
      <p:ext uri="{BB962C8B-B14F-4D97-AF65-F5344CB8AC3E}">
        <p14:creationId xmlns:p14="http://schemas.microsoft.com/office/powerpoint/2010/main" val="155601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2B5E87-6F62-467D-B9ED-EE1539883CA9}" type="datetime1">
              <a:rPr lang="en-US" smtClean="0"/>
              <a:t>11-Sep-24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1F26C-0DEC-45C4-A304-7EC200F28CC1}" type="slidenum">
              <a:rPr lang="en-US" smtClean="0"/>
              <a:t>‹#›</a:t>
            </a:fld>
            <a:endParaRPr lang="en-US"/>
          </a:p>
        </p:txBody>
      </p:sp>
    </p:spTree>
    <p:extLst>
      <p:ext uri="{BB962C8B-B14F-4D97-AF65-F5344CB8AC3E}">
        <p14:creationId xmlns:p14="http://schemas.microsoft.com/office/powerpoint/2010/main" val="34307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49C90A-7414-4EE9-8A61-26ED5555977C}" type="datetime1">
              <a:rPr lang="en-US" smtClean="0"/>
              <a:t>11-Sep-24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1F26C-0DEC-45C4-A304-7EC200F28CC1}" type="slidenum">
              <a:rPr lang="en-US" smtClean="0"/>
              <a:t>‹#›</a:t>
            </a:fld>
            <a:endParaRPr lang="en-US"/>
          </a:p>
        </p:txBody>
      </p:sp>
    </p:spTree>
    <p:extLst>
      <p:ext uri="{BB962C8B-B14F-4D97-AF65-F5344CB8AC3E}">
        <p14:creationId xmlns:p14="http://schemas.microsoft.com/office/powerpoint/2010/main" val="201709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3BF67A-6CF4-4DA8-91CD-48B7FB4B5AA0}" type="datetime1">
              <a:rPr lang="en-US" smtClean="0"/>
              <a:t>11-Sep-24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867454" y="6173787"/>
            <a:ext cx="2743200" cy="365125"/>
          </a:xfrm>
        </p:spPr>
        <p:txBody>
          <a:bodyPr/>
          <a:lstStyle>
            <a:lvl1pPr>
              <a:defRPr sz="6000">
                <a:solidFill>
                  <a:srgbClr val="00B0F0"/>
                </a:solidFill>
              </a:defRPr>
            </a:lvl1pPr>
          </a:lstStyle>
          <a:p>
            <a:fld id="{4241F26C-0DEC-45C4-A304-7EC200F28CC1}" type="slidenum">
              <a:rPr lang="en-US" smtClean="0"/>
              <a:pPr/>
              <a:t>‹#›</a:t>
            </a:fld>
            <a:r>
              <a:rPr lang="en-US" dirty="0" smtClean="0"/>
              <a:t>/ 34</a:t>
            </a:r>
            <a:endParaRPr lang="en-US" dirty="0"/>
          </a:p>
        </p:txBody>
      </p:sp>
    </p:spTree>
    <p:extLst>
      <p:ext uri="{BB962C8B-B14F-4D97-AF65-F5344CB8AC3E}">
        <p14:creationId xmlns:p14="http://schemas.microsoft.com/office/powerpoint/2010/main" val="302241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F2E38-AB2D-471A-99B5-0267E8B202FD}" type="datetime1">
              <a:rPr lang="en-US" smtClean="0"/>
              <a:t>11-Sep-24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1F26C-0DEC-45C4-A304-7EC200F28CC1}" type="slidenum">
              <a:rPr lang="en-US" smtClean="0"/>
              <a:t>‹#›</a:t>
            </a:fld>
            <a:endParaRPr lang="en-US"/>
          </a:p>
        </p:txBody>
      </p:sp>
    </p:spTree>
    <p:extLst>
      <p:ext uri="{BB962C8B-B14F-4D97-AF65-F5344CB8AC3E}">
        <p14:creationId xmlns:p14="http://schemas.microsoft.com/office/powerpoint/2010/main" val="233094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5C9453-1529-4358-B14D-8EAB51D83D8D}" type="datetime1">
              <a:rPr lang="en-US" smtClean="0"/>
              <a:t>11-Sep-24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1F26C-0DEC-45C4-A304-7EC200F28CC1}" type="slidenum">
              <a:rPr lang="en-US" smtClean="0"/>
              <a:t>‹#›</a:t>
            </a:fld>
            <a:endParaRPr lang="en-US"/>
          </a:p>
        </p:txBody>
      </p:sp>
    </p:spTree>
    <p:extLst>
      <p:ext uri="{BB962C8B-B14F-4D97-AF65-F5344CB8AC3E}">
        <p14:creationId xmlns:p14="http://schemas.microsoft.com/office/powerpoint/2010/main" val="119005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02D04E-2521-4452-BFC7-2779901F7538}" type="datetime1">
              <a:rPr lang="en-US" smtClean="0"/>
              <a:t>11-Sep-24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1F26C-0DEC-45C4-A304-7EC200F28CC1}" type="slidenum">
              <a:rPr lang="en-US" smtClean="0"/>
              <a:t>‹#›</a:t>
            </a:fld>
            <a:endParaRPr lang="en-US"/>
          </a:p>
        </p:txBody>
      </p:sp>
    </p:spTree>
    <p:extLst>
      <p:ext uri="{BB962C8B-B14F-4D97-AF65-F5344CB8AC3E}">
        <p14:creationId xmlns:p14="http://schemas.microsoft.com/office/powerpoint/2010/main" val="272485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57BBF-BD3B-4615-877C-C324FAF0D65A}" type="datetime1">
              <a:rPr lang="en-US" smtClean="0"/>
              <a:t>11-Sep-24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1F26C-0DEC-45C4-A304-7EC200F28CC1}" type="slidenum">
              <a:rPr lang="en-US" smtClean="0"/>
              <a:t>‹#›</a:t>
            </a:fld>
            <a:endParaRPr lang="en-US"/>
          </a:p>
        </p:txBody>
      </p:sp>
    </p:spTree>
    <p:extLst>
      <p:ext uri="{BB962C8B-B14F-4D97-AF65-F5344CB8AC3E}">
        <p14:creationId xmlns:p14="http://schemas.microsoft.com/office/powerpoint/2010/main" val="1081431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Phát triển hệ thống thông minh </a:t>
            </a:r>
            <a:br>
              <a:rPr lang="en-US" dirty="0" smtClean="0"/>
            </a:br>
            <a:r>
              <a:rPr lang="en-US" dirty="0"/>
              <a:t/>
            </a:r>
            <a:br>
              <a:rPr lang="en-US" dirty="0"/>
            </a:br>
            <a:r>
              <a:rPr lang="en-US" sz="4900" b="1" dirty="0" smtClean="0">
                <a:solidFill>
                  <a:srgbClr val="FF0000"/>
                </a:solidFill>
              </a:rPr>
              <a:t>Điều phối </a:t>
            </a:r>
            <a:endParaRPr lang="en-US" sz="4900" b="1" dirty="0">
              <a:solidFill>
                <a:srgbClr val="FF0000"/>
              </a:solidFill>
            </a:endParaRPr>
          </a:p>
        </p:txBody>
      </p:sp>
      <p:sp>
        <p:nvSpPr>
          <p:cNvPr id="3" name="Subtitle 2"/>
          <p:cNvSpPr>
            <a:spLocks noGrp="1"/>
          </p:cNvSpPr>
          <p:nvPr>
            <p:ph type="subTitle" idx="1"/>
          </p:nvPr>
        </p:nvSpPr>
        <p:spPr>
          <a:xfrm>
            <a:off x="1524000" y="4420924"/>
            <a:ext cx="9144000" cy="836875"/>
          </a:xfrm>
        </p:spPr>
        <p:txBody>
          <a:bodyPr/>
          <a:lstStyle/>
          <a:p>
            <a:r>
              <a:rPr lang="en-US" dirty="0" smtClean="0"/>
              <a:t>9/ 2024</a:t>
            </a:r>
            <a:endParaRPr lang="en-US" dirty="0"/>
          </a:p>
        </p:txBody>
      </p:sp>
      <p:sp>
        <p:nvSpPr>
          <p:cNvPr id="4" name="Slide Number Placeholder 3"/>
          <p:cNvSpPr>
            <a:spLocks noGrp="1"/>
          </p:cNvSpPr>
          <p:nvPr>
            <p:ph type="sldNum" sz="quarter" idx="12"/>
          </p:nvPr>
        </p:nvSpPr>
        <p:spPr/>
        <p:txBody>
          <a:bodyPr/>
          <a:lstStyle/>
          <a:p>
            <a:fld id="{4241F26C-0DEC-45C4-A304-7EC200F28CC1}" type="slidenum">
              <a:rPr lang="en-US" smtClean="0"/>
              <a:t>1</a:t>
            </a:fld>
            <a:endParaRPr lang="en-US"/>
          </a:p>
        </p:txBody>
      </p:sp>
    </p:spTree>
    <p:extLst>
      <p:ext uri="{BB962C8B-B14F-4D97-AF65-F5344CB8AC3E}">
        <p14:creationId xmlns:p14="http://schemas.microsoft.com/office/powerpoint/2010/main" val="609642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Thay đổi tri thức </a:t>
            </a:r>
            <a:endParaRPr lang="en-US" dirty="0"/>
          </a:p>
        </p:txBody>
      </p:sp>
      <p:sp>
        <p:nvSpPr>
          <p:cNvPr id="3" name="Content Placeholder 2"/>
          <p:cNvSpPr>
            <a:spLocks noGrp="1"/>
          </p:cNvSpPr>
          <p:nvPr>
            <p:ph idx="1"/>
          </p:nvPr>
        </p:nvSpPr>
        <p:spPr/>
        <p:txBody>
          <a:bodyPr>
            <a:normAutofit fontScale="85000" lnSpcReduction="20000"/>
          </a:bodyPr>
          <a:lstStyle/>
          <a:p>
            <a:pPr lvl="0"/>
            <a:r>
              <a:rPr lang="en-US" i="1" dirty="0"/>
              <a:t>Thu thập nhiều dữ liệu hơn để xây dựng tri thức tốt hơn</a:t>
            </a:r>
            <a:r>
              <a:rPr lang="en-US" dirty="0"/>
              <a:t>: khi người dùng tương tác với hệ thống, tri thức sẽ có nhiều dữ liệu hơn và sẽ hoạt động tốt hơn. </a:t>
            </a:r>
          </a:p>
          <a:p>
            <a:pPr lvl="0"/>
            <a:r>
              <a:rPr lang="en-US" i="1" dirty="0"/>
              <a:t>Thử một cách tiếp cận mới giúp mọi việc tốt hơn</a:t>
            </a:r>
            <a:r>
              <a:rPr lang="en-US" dirty="0"/>
              <a:t>: dữ liệu mới mở ra những khả năng. Một số kỹ thuật học máy mạnh mẽ nhất không hiệu quả với dữ liệu </a:t>
            </a:r>
            <a:r>
              <a:rPr lang="en-US" i="1" dirty="0"/>
              <a:t>nhỏ</a:t>
            </a:r>
            <a:r>
              <a:rPr lang="en-US" dirty="0"/>
              <a:t>, nhưng trở nên khả thi khi người dùng đến với hệ thống thông minh và </a:t>
            </a:r>
            <a:r>
              <a:rPr lang="en-US" i="1" dirty="0"/>
              <a:t>dữ liệu lớn</a:t>
            </a:r>
            <a:r>
              <a:rPr lang="en-US" dirty="0"/>
              <a:t>. </a:t>
            </a:r>
          </a:p>
          <a:p>
            <a:pPr lvl="0"/>
            <a:r>
              <a:rPr lang="en-US" i="1" dirty="0"/>
              <a:t>Tiếp cận mới gây khó khăn</a:t>
            </a:r>
            <a:r>
              <a:rPr lang="en-US" dirty="0"/>
              <a:t>: đôi khi phát triển tri thức đi ngược lại ý muốn, gây khó cho hệ thống thông minh. </a:t>
            </a:r>
          </a:p>
          <a:p>
            <a:endParaRPr lang="en-US" dirty="0"/>
          </a:p>
        </p:txBody>
      </p:sp>
      <p:pic>
        <p:nvPicPr>
          <p:cNvPr id="6" name="Picture 5" descr="thay_gia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17541"/>
            <a:ext cx="949335" cy="74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10</a:t>
            </a:fld>
            <a:r>
              <a:rPr lang="en-US" smtClean="0"/>
              <a:t>/ 34</a:t>
            </a:r>
            <a:endParaRPr lang="en-US" dirty="0"/>
          </a:p>
        </p:txBody>
      </p:sp>
    </p:spTree>
    <p:extLst>
      <p:ext uri="{BB962C8B-B14F-4D97-AF65-F5344CB8AC3E}">
        <p14:creationId xmlns:p14="http://schemas.microsoft.com/office/powerpoint/2010/main" val="1250383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Thay đổi chi phí</a:t>
            </a:r>
            <a:endParaRPr lang="en-US" dirty="0"/>
          </a:p>
        </p:txBody>
      </p:sp>
      <p:sp>
        <p:nvSpPr>
          <p:cNvPr id="3" name="Content Placeholder 2"/>
          <p:cNvSpPr>
            <a:spLocks noGrp="1"/>
          </p:cNvSpPr>
          <p:nvPr>
            <p:ph idx="1"/>
          </p:nvPr>
        </p:nvSpPr>
        <p:spPr/>
        <p:txBody>
          <a:bodyPr>
            <a:normAutofit fontScale="85000" lnSpcReduction="10000"/>
          </a:bodyPr>
          <a:lstStyle/>
          <a:p>
            <a:r>
              <a:rPr lang="en-US" dirty="0"/>
              <a:t>Các hệ thống lớn sẽ liên tục cần cân bằng giữa </a:t>
            </a:r>
            <a:r>
              <a:rPr lang="en-US" i="1" dirty="0"/>
              <a:t>chi phí</a:t>
            </a:r>
            <a:r>
              <a:rPr lang="en-US" dirty="0"/>
              <a:t> và </a:t>
            </a:r>
            <a:r>
              <a:rPr lang="en-US" i="1" dirty="0"/>
              <a:t>giá trị</a:t>
            </a:r>
            <a:r>
              <a:rPr lang="en-US" dirty="0"/>
              <a:t>. Có thể thay đổi trải nghiệm hoặc tri thức để </a:t>
            </a:r>
            <a:r>
              <a:rPr lang="en-US" i="1" dirty="0"/>
              <a:t>tiết kiệm chi phí</a:t>
            </a:r>
            <a:r>
              <a:rPr lang="en-US" dirty="0"/>
              <a:t>. </a:t>
            </a:r>
          </a:p>
          <a:p>
            <a:r>
              <a:rPr lang="en-US" dirty="0"/>
              <a:t>Nên tập trung vào:</a:t>
            </a:r>
          </a:p>
          <a:p>
            <a:pPr lvl="0"/>
            <a:r>
              <a:rPr lang="en-US" i="1" dirty="0"/>
              <a:t>Chi phí đo từ xa</a:t>
            </a:r>
            <a:r>
              <a:rPr lang="en-US" dirty="0"/>
              <a:t>: bằng cách thay đổi cách lấy mẫu dữ liệu. Điều này làm giảm khả năng đo lường hệ thống và tạo ra tri thức, nhưng đó có thể là một sự đánh đổi tốt. </a:t>
            </a:r>
          </a:p>
          <a:p>
            <a:pPr lvl="0"/>
            <a:r>
              <a:rPr lang="en-US" i="1" dirty="0"/>
              <a:t>Chi phí sai lầm</a:t>
            </a:r>
            <a:r>
              <a:rPr lang="en-US" dirty="0"/>
              <a:t>: quản trị tri thức cần chi phí để tránh sai lầm, do vai trò của nó đối với hệ thống. </a:t>
            </a:r>
          </a:p>
          <a:p>
            <a:endParaRPr lang="en-US" dirty="0"/>
          </a:p>
        </p:txBody>
      </p:sp>
      <p:pic>
        <p:nvPicPr>
          <p:cNvPr id="8" name="Picture 7" descr="khoan.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736198" cy="99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11</a:t>
            </a:fld>
            <a:r>
              <a:rPr lang="en-US" smtClean="0"/>
              <a:t>/ 34</a:t>
            </a:r>
            <a:endParaRPr lang="en-US" dirty="0"/>
          </a:p>
        </p:txBody>
      </p:sp>
    </p:spTree>
    <p:extLst>
      <p:ext uri="{BB962C8B-B14F-4D97-AF65-F5344CB8AC3E}">
        <p14:creationId xmlns:p14="http://schemas.microsoft.com/office/powerpoint/2010/main" val="561940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Kĩ năng điều phối</a:t>
            </a:r>
            <a:endParaRPr lang="en-US" dirty="0"/>
          </a:p>
        </p:txBody>
      </p:sp>
      <p:sp>
        <p:nvSpPr>
          <p:cNvPr id="3" name="Content Placeholder 2"/>
          <p:cNvSpPr>
            <a:spLocks noGrp="1"/>
          </p:cNvSpPr>
          <p:nvPr>
            <p:ph idx="1"/>
          </p:nvPr>
        </p:nvSpPr>
        <p:spPr/>
        <p:txBody>
          <a:bodyPr>
            <a:normAutofit fontScale="62500" lnSpcReduction="20000"/>
          </a:bodyPr>
          <a:lstStyle/>
          <a:p>
            <a:r>
              <a:rPr lang="en-US" dirty="0"/>
              <a:t>Điều phối một hệ thống thông minh đòi hỏi nhiều kỹ năng đa dạng. Đặc biệt, nên:</a:t>
            </a:r>
          </a:p>
          <a:p>
            <a:pPr lvl="0"/>
            <a:r>
              <a:rPr lang="en-US" i="1" dirty="0"/>
              <a:t>Trở thành chuyên gia về lĩnh vực</a:t>
            </a:r>
            <a:r>
              <a:rPr lang="en-US" dirty="0"/>
              <a:t> kinh doanh hệ thống thông minh, để họ hiểu mục tiêu theo bản năng và biết người dùng muốn gì khi tương tác với hệ thống.</a:t>
            </a:r>
          </a:p>
          <a:p>
            <a:pPr lvl="0"/>
            <a:r>
              <a:rPr lang="en-US" i="1" dirty="0"/>
              <a:t>Hiểu trải nghiệm</a:t>
            </a:r>
            <a:r>
              <a:rPr lang="en-US" dirty="0"/>
              <a:t> và có khả năng xem xét các tương tác cũng như quyết định cách cải thiện cách trình bày thông tin cho người dùng; điều gì dễ, điều gì khó, người dùng sẽ thích điều gì, và những gì họ sẽ không làm.</a:t>
            </a:r>
          </a:p>
          <a:p>
            <a:pPr lvl="0"/>
            <a:r>
              <a:rPr lang="en-US" dirty="0"/>
              <a:t>Hiểu cách thực hiện để họ biết </a:t>
            </a:r>
            <a:r>
              <a:rPr lang="en-US" i="1" dirty="0"/>
              <a:t>cách phát hiện các vấn đề</a:t>
            </a:r>
            <a:r>
              <a:rPr lang="en-US" dirty="0"/>
              <a:t> và có khả năng cải thiện việc thực hiện khi cần thiết.</a:t>
            </a:r>
          </a:p>
          <a:p>
            <a:pPr lvl="0"/>
            <a:r>
              <a:rPr lang="en-US" dirty="0"/>
              <a:t>Có thể </a:t>
            </a:r>
            <a:r>
              <a:rPr lang="en-US" i="1" dirty="0"/>
              <a:t>đặt câu hỏi</a:t>
            </a:r>
            <a:r>
              <a:rPr lang="en-US" dirty="0"/>
              <a:t> về dữ liệu, hiểu và truyền đạt câu trả lời.</a:t>
            </a:r>
          </a:p>
          <a:p>
            <a:pPr lvl="0"/>
            <a:r>
              <a:rPr lang="en-US" dirty="0"/>
              <a:t>Biết cách </a:t>
            </a:r>
            <a:r>
              <a:rPr lang="en-US" i="1" dirty="0"/>
              <a:t>áp dụng học máy</a:t>
            </a:r>
            <a:r>
              <a:rPr lang="en-US" dirty="0"/>
              <a:t> để có thể tạo ra trí tuệ mới và đưa vào hệ thống khi cần thiết.</a:t>
            </a:r>
          </a:p>
          <a:p>
            <a:endParaRPr lang="en-US" dirty="0"/>
          </a:p>
        </p:txBody>
      </p:sp>
      <p:pic>
        <p:nvPicPr>
          <p:cNvPr id="8" name="Picture 7" descr="gau.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18701"/>
            <a:ext cx="1335819" cy="103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12</a:t>
            </a:fld>
            <a:r>
              <a:rPr lang="en-US" smtClean="0"/>
              <a:t>/ 34</a:t>
            </a:r>
            <a:endParaRPr lang="en-US" dirty="0"/>
          </a:p>
        </p:txBody>
      </p:sp>
    </p:spTree>
    <p:extLst>
      <p:ext uri="{BB962C8B-B14F-4D97-AF65-F5344CB8AC3E}">
        <p14:creationId xmlns:p14="http://schemas.microsoft.com/office/powerpoint/2010/main" val="2244380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6.2. Hoạt động điều phối tri thức </a:t>
            </a:r>
            <a:endParaRPr lang="en-US" dirty="0"/>
          </a:p>
        </p:txBody>
      </p:sp>
      <p:sp>
        <p:nvSpPr>
          <p:cNvPr id="3" name="Content Placeholder 2"/>
          <p:cNvSpPr>
            <a:spLocks noGrp="1"/>
          </p:cNvSpPr>
          <p:nvPr>
            <p:ph idx="1"/>
          </p:nvPr>
        </p:nvSpPr>
        <p:spPr>
          <a:xfrm>
            <a:off x="838200" y="1447137"/>
            <a:ext cx="10515600" cy="5466522"/>
          </a:xfrm>
        </p:spPr>
        <p:txBody>
          <a:bodyPr>
            <a:normAutofit fontScale="70000" lnSpcReduction="20000"/>
          </a:bodyPr>
          <a:lstStyle/>
          <a:p>
            <a:r>
              <a:rPr lang="en-US" dirty="0"/>
              <a:t>Một số hoạt động góp phần tạo nên thành công về điều phối tri thức:</a:t>
            </a:r>
          </a:p>
          <a:p>
            <a:pPr lvl="0"/>
            <a:r>
              <a:rPr lang="en-US" i="1" dirty="0"/>
              <a:t>Giám sát tiêu chí thành công</a:t>
            </a:r>
            <a:r>
              <a:rPr lang="en-US" dirty="0"/>
              <a:t>: để biết liệu hệ thống có đạt được mục tiêu hay không và nó đang trở nên tốt hơn hay tệ hơn.</a:t>
            </a:r>
          </a:p>
          <a:p>
            <a:pPr lvl="0"/>
            <a:r>
              <a:rPr lang="en-US" i="1" dirty="0"/>
              <a:t>Kiểm tra tương tác</a:t>
            </a:r>
            <a:r>
              <a:rPr lang="en-US" dirty="0"/>
              <a:t>: để trải nghiệm các bối cảnh như người dùng đã trải nghiệm và xem kết quả mà người dùng đạt được.</a:t>
            </a:r>
          </a:p>
          <a:p>
            <a:pPr lvl="0"/>
            <a:r>
              <a:rPr lang="en-US" i="1" dirty="0"/>
              <a:t>Cân bằng trải nghiệ</a:t>
            </a:r>
            <a:r>
              <a:rPr lang="en-US" dirty="0"/>
              <a:t>m: để làm cho trải nghiệm trở nên mạnh hơn hoặc yếu hơn, có thể thay đổi loại tương tác hoặc có thể thay đổi mức độ nổi bật và tần suất của các tương tác.</a:t>
            </a:r>
          </a:p>
          <a:p>
            <a:pPr lvl="0"/>
            <a:r>
              <a:rPr lang="en-US" i="1" dirty="0"/>
              <a:t>Thay thế tri thức:</a:t>
            </a:r>
            <a:r>
              <a:rPr lang="en-US" dirty="0"/>
              <a:t> để sửa các lỗi xấu không thường xuyên hoặc giúp tối ưu hóa các ngữ cảnh phổ biến.</a:t>
            </a:r>
          </a:p>
          <a:p>
            <a:pPr lvl="0"/>
            <a:r>
              <a:rPr lang="en-US" i="1" dirty="0"/>
              <a:t>Tạo tri thức mới</a:t>
            </a:r>
            <a:r>
              <a:rPr lang="en-US" dirty="0"/>
              <a:t>: quản lý tri thức và tạo ra các mô hình mới để giải quyết các vấn đề mới nổi như vấn đề, người dùng hoặc phạm vi thay đổi dữ liệu</a:t>
            </a:r>
            <a:r>
              <a:rPr lang="en-US" dirty="0" smtClean="0"/>
              <a:t>.</a:t>
            </a:r>
            <a:endParaRPr lang="en-US" dirty="0"/>
          </a:p>
        </p:txBody>
      </p:sp>
      <p:pic>
        <p:nvPicPr>
          <p:cNvPr id="7" name="Picture 5" descr="dat ch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71429"/>
            <a:ext cx="1231742" cy="94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13</a:t>
            </a:fld>
            <a:r>
              <a:rPr lang="en-US" smtClean="0"/>
              <a:t>/ 34</a:t>
            </a:r>
            <a:endParaRPr lang="en-US" dirty="0"/>
          </a:p>
        </p:txBody>
      </p:sp>
    </p:spTree>
    <p:extLst>
      <p:ext uri="{BB962C8B-B14F-4D97-AF65-F5344CB8AC3E}">
        <p14:creationId xmlns:p14="http://schemas.microsoft.com/office/powerpoint/2010/main" val="1025476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Giám sát các tiêu chí thành công</a:t>
            </a:r>
          </a:p>
        </p:txBody>
      </p:sp>
      <p:sp>
        <p:nvSpPr>
          <p:cNvPr id="3" name="Content Placeholder 2"/>
          <p:cNvSpPr>
            <a:spLocks noGrp="1"/>
          </p:cNvSpPr>
          <p:nvPr>
            <p:ph idx="1"/>
          </p:nvPr>
        </p:nvSpPr>
        <p:spPr/>
        <p:txBody>
          <a:bodyPr>
            <a:normAutofit fontScale="85000" lnSpcReduction="20000"/>
          </a:bodyPr>
          <a:lstStyle/>
          <a:p>
            <a:pPr lvl="0"/>
            <a:r>
              <a:rPr lang="en-US" i="1" dirty="0"/>
              <a:t>Mục tiêu kinh doanh và các chỉ số hàng đầu</a:t>
            </a:r>
            <a:r>
              <a:rPr lang="en-US" dirty="0"/>
              <a:t>, đặc biệt cho thấy chúng khác nhau như thế nào giữa những người dùng sử dụng nhiều phần thông minh của hệ thống so với những người không sử dụng.</a:t>
            </a:r>
          </a:p>
          <a:p>
            <a:pPr lvl="0"/>
            <a:r>
              <a:rPr lang="en-US" i="1" dirty="0"/>
              <a:t>Kết quả của người dùng</a:t>
            </a:r>
            <a:r>
              <a:rPr lang="en-US" dirty="0"/>
              <a:t>, cho biết hệ thống thông minh có hiệu quả như thế nào trong việc giúp người dùng đạt được kết quả mà mong muốn.</a:t>
            </a:r>
          </a:p>
          <a:p>
            <a:pPr lvl="0"/>
            <a:r>
              <a:rPr lang="en-US" i="1" dirty="0"/>
              <a:t>Các thuộc tính của mô hình</a:t>
            </a:r>
            <a:r>
              <a:rPr lang="en-US" dirty="0"/>
              <a:t>, cho biết tần suất thông tin là đúng hay sai (bất kể kết quả cuối cùng mà người dùng đạt được là gì). </a:t>
            </a:r>
          </a:p>
          <a:p>
            <a:endParaRPr lang="en-US" dirty="0"/>
          </a:p>
        </p:txBody>
      </p:sp>
      <p:pic>
        <p:nvPicPr>
          <p:cNvPr id="6" name="Picture 5" descr="thay_gia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17541"/>
            <a:ext cx="949335" cy="74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14</a:t>
            </a:fld>
            <a:r>
              <a:rPr lang="en-US" smtClean="0"/>
              <a:t>/ 34</a:t>
            </a:r>
            <a:endParaRPr lang="en-US" dirty="0"/>
          </a:p>
        </p:txBody>
      </p:sp>
    </p:spTree>
    <p:extLst>
      <p:ext uri="{BB962C8B-B14F-4D97-AF65-F5344CB8AC3E}">
        <p14:creationId xmlns:p14="http://schemas.microsoft.com/office/powerpoint/2010/main" val="51460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Kiểm tra tương </a:t>
            </a:r>
            <a:r>
              <a:rPr lang="en-US" dirty="0" smtClean="0"/>
              <a:t>tác</a:t>
            </a:r>
            <a:endParaRPr lang="en-US" dirty="0"/>
          </a:p>
        </p:txBody>
      </p:sp>
      <p:sp>
        <p:nvSpPr>
          <p:cNvPr id="3" name="Content Placeholder 2"/>
          <p:cNvSpPr>
            <a:spLocks noGrp="1"/>
          </p:cNvSpPr>
          <p:nvPr>
            <p:ph idx="1"/>
          </p:nvPr>
        </p:nvSpPr>
        <p:spPr/>
        <p:txBody>
          <a:bodyPr>
            <a:normAutofit fontScale="85000" lnSpcReduction="10000"/>
          </a:bodyPr>
          <a:lstStyle/>
          <a:p>
            <a:r>
              <a:rPr lang="en-US" i="1" dirty="0"/>
              <a:t>Kiểm tra tương tác </a:t>
            </a:r>
            <a:r>
              <a:rPr lang="en-US" dirty="0"/>
              <a:t>là việc (i) thu thập tất cả dữ liệu đo từ xa liên quan đến tương tác người dùng cụ thể; và (ii) giám sát tương tác. </a:t>
            </a:r>
            <a:endParaRPr lang="en-US" dirty="0" smtClean="0"/>
          </a:p>
          <a:p>
            <a:r>
              <a:rPr lang="en-US" dirty="0" smtClean="0"/>
              <a:t>Hoạt </a:t>
            </a:r>
            <a:r>
              <a:rPr lang="en-US" dirty="0"/>
              <a:t>động này liên quan đến (i) bối cảnh của người dùng tại thời điểm tương tác; (ii) phiên bản của hệ thống thông minh đang sử dụng; (iii) câu trả lời thu được từ tri thức; (iv) trải nghiệm thu được từ câu trả lời; (v) cách người dùng tương tác với trải nghiệm; và (vi) kết quả cuối cùng mà người dùng nhận được.</a:t>
            </a:r>
          </a:p>
        </p:txBody>
      </p:sp>
      <p:pic>
        <p:nvPicPr>
          <p:cNvPr id="8" name="Picture 7" descr="khoan.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736198" cy="99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15</a:t>
            </a:fld>
            <a:r>
              <a:rPr lang="en-US" smtClean="0"/>
              <a:t>/ 34</a:t>
            </a:r>
            <a:endParaRPr lang="en-US" dirty="0"/>
          </a:p>
        </p:txBody>
      </p:sp>
    </p:spTree>
    <p:extLst>
      <p:ext uri="{BB962C8B-B14F-4D97-AF65-F5344CB8AC3E}">
        <p14:creationId xmlns:p14="http://schemas.microsoft.com/office/powerpoint/2010/main" val="4199749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Cân bằng trải nghiệm</a:t>
            </a:r>
          </a:p>
        </p:txBody>
      </p:sp>
      <p:sp>
        <p:nvSpPr>
          <p:cNvPr id="3" name="Content Placeholder 2"/>
          <p:cNvSpPr>
            <a:spLocks noGrp="1"/>
          </p:cNvSpPr>
          <p:nvPr>
            <p:ph idx="1"/>
          </p:nvPr>
        </p:nvSpPr>
        <p:spPr>
          <a:xfrm>
            <a:off x="838200" y="970058"/>
            <a:ext cx="10515600" cy="5887941"/>
          </a:xfrm>
        </p:spPr>
        <p:txBody>
          <a:bodyPr>
            <a:normAutofit fontScale="70000" lnSpcReduction="20000"/>
          </a:bodyPr>
          <a:lstStyle/>
          <a:p>
            <a:r>
              <a:rPr lang="en-US" dirty="0"/>
              <a:t>Mức đầu tư để cân bằng trải nghiệm xếp theo:</a:t>
            </a:r>
          </a:p>
          <a:p>
            <a:pPr lvl="0"/>
            <a:r>
              <a:rPr lang="en-US" i="1" dirty="0"/>
              <a:t>Đặc biệt</a:t>
            </a:r>
            <a:r>
              <a:rPr lang="en-US" dirty="0"/>
              <a:t>: nơi thực hiện các thay đổi về trải nghiệm bằng cách thay đổi mã và triển khai lại phần mềm.</a:t>
            </a:r>
          </a:p>
          <a:p>
            <a:pPr lvl="0"/>
            <a:r>
              <a:rPr lang="en-US" i="1" dirty="0"/>
              <a:t>Cập nhật tham số</a:t>
            </a:r>
            <a:r>
              <a:rPr lang="en-US" dirty="0"/>
              <a:t>: nơi người điều phối có thể thay đổi các tham số ảnh hưởng đến trải nghiệm và đẩy các tham số này ra ngoài tương đối rẻ (có thể do tri thức được cập nhật). Các thông số có thể gồm (i) tần suất tương tác; (ii) màu sắc hoặc kích thước của lời nhắc; (iii) văn bản sử dụng trong trải nghiệm; (iv) ngưỡng để tự động hóa một hành động;</a:t>
            </a:r>
          </a:p>
          <a:p>
            <a:pPr lvl="0"/>
            <a:r>
              <a:rPr lang="en-US" i="1" dirty="0"/>
              <a:t>Các lựa chọn thay thế trải nghiệm</a:t>
            </a:r>
            <a:r>
              <a:rPr lang="en-US" dirty="0"/>
              <a:t>: nhiều trải nghiệm được tạo ra và người điều phối có khả năng chuyển đổi giữa chúng (sử dụng thứ gì đó tương tự như một tham số). </a:t>
            </a:r>
          </a:p>
          <a:p>
            <a:pPr lvl="0"/>
            <a:r>
              <a:rPr lang="en-US" i="1" dirty="0"/>
              <a:t>Ngôn ngữ trải nghiệm</a:t>
            </a:r>
            <a:r>
              <a:rPr lang="en-US" dirty="0"/>
              <a:t>: điều phối có thể soạn thảo và triển khai trải nghiệm ngoài phạm vi thay đổi mã, tương tự như việc tách tri thức khỏi quá trình triển khai. </a:t>
            </a:r>
          </a:p>
        </p:txBody>
      </p:sp>
      <p:pic>
        <p:nvPicPr>
          <p:cNvPr id="8" name="Picture 7" descr="gau.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18701"/>
            <a:ext cx="1335819" cy="103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16</a:t>
            </a:fld>
            <a:r>
              <a:rPr lang="en-US" smtClean="0"/>
              <a:t>/ 34</a:t>
            </a:r>
            <a:endParaRPr lang="en-US" dirty="0"/>
          </a:p>
        </p:txBody>
      </p:sp>
    </p:spTree>
    <p:extLst>
      <p:ext uri="{BB962C8B-B14F-4D97-AF65-F5344CB8AC3E}">
        <p14:creationId xmlns:p14="http://schemas.microsoft.com/office/powerpoint/2010/main" val="798623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Thay thế tri thức </a:t>
            </a:r>
          </a:p>
        </p:txBody>
      </p:sp>
      <p:sp>
        <p:nvSpPr>
          <p:cNvPr id="3" name="Content Placeholder 2"/>
          <p:cNvSpPr>
            <a:spLocks noGrp="1"/>
          </p:cNvSpPr>
          <p:nvPr>
            <p:ph idx="1"/>
          </p:nvPr>
        </p:nvSpPr>
        <p:spPr/>
        <p:txBody>
          <a:bodyPr>
            <a:normAutofit fontScale="70000" lnSpcReduction="20000"/>
          </a:bodyPr>
          <a:lstStyle/>
          <a:p>
            <a:r>
              <a:rPr lang="en-US" dirty="0"/>
              <a:t>Tri thức thay thế khi cần (i) tri thức tốt hơn; (ii) điều chỉnh lỗi sai.</a:t>
            </a:r>
          </a:p>
          <a:p>
            <a:pPr marL="0" indent="0">
              <a:buNone/>
            </a:pPr>
            <a:r>
              <a:rPr lang="en-US" dirty="0"/>
              <a:t>Mức độ đầu tư cho trí tuệ vượt trội:</a:t>
            </a:r>
          </a:p>
          <a:p>
            <a:pPr lvl="0"/>
            <a:r>
              <a:rPr lang="en-US" i="1" dirty="0"/>
              <a:t>Đặc biệt</a:t>
            </a:r>
            <a:r>
              <a:rPr lang="en-US" dirty="0"/>
              <a:t>: cho những người tạo tri thức để khám phá quá trình học máy. </a:t>
            </a:r>
          </a:p>
          <a:p>
            <a:pPr lvl="0"/>
            <a:r>
              <a:rPr lang="en-US" i="1" dirty="0"/>
              <a:t>Nguồn cấp tri thức:</a:t>
            </a:r>
            <a:r>
              <a:rPr lang="en-US" dirty="0"/>
              <a:t> sử dụng tệp dữ liệu ở một số định dạng đơn giản để ánh xạ bối cảnh với kết quả.</a:t>
            </a:r>
          </a:p>
          <a:p>
            <a:pPr lvl="0"/>
            <a:r>
              <a:rPr lang="en-US" i="1" dirty="0"/>
              <a:t>Dựa trên công cụ</a:t>
            </a:r>
            <a:r>
              <a:rPr lang="en-US" dirty="0"/>
              <a:t>: nguồn cấp tri thức để tạo ra công cụ để trợ giúp người điều phối. Các công cụ nên có các chức năng (i) đảm bảo bối cảnh phù hợp để thay thế tri thức; (ii) phản hồi về mức độ phổ biến của các bối cảnh; (iii) phản hồi về các nội dung thay thế; (iv) người thực hiện thay thế tri thức; </a:t>
            </a:r>
          </a:p>
          <a:p>
            <a:pPr lvl="0"/>
            <a:r>
              <a:rPr lang="en-US" i="1" dirty="0"/>
              <a:t>Dựa trên trình duyệt</a:t>
            </a:r>
            <a:r>
              <a:rPr lang="en-US" dirty="0"/>
              <a:t>: các công cụ được kết nối vào trang web trợ giúp.</a:t>
            </a:r>
          </a:p>
          <a:p>
            <a:endParaRPr lang="en-US" dirty="0"/>
          </a:p>
        </p:txBody>
      </p:sp>
      <p:pic>
        <p:nvPicPr>
          <p:cNvPr id="7" name="Picture 5" descr="dat ch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71429"/>
            <a:ext cx="1231742" cy="94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17</a:t>
            </a:fld>
            <a:r>
              <a:rPr lang="en-US" smtClean="0"/>
              <a:t>/ 34</a:t>
            </a:r>
            <a:endParaRPr lang="en-US" dirty="0"/>
          </a:p>
        </p:txBody>
      </p:sp>
    </p:spTree>
    <p:extLst>
      <p:ext uri="{BB962C8B-B14F-4D97-AF65-F5344CB8AC3E}">
        <p14:creationId xmlns:p14="http://schemas.microsoft.com/office/powerpoint/2010/main" val="2666388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Tạo tri thức</a:t>
            </a:r>
          </a:p>
        </p:txBody>
      </p:sp>
      <p:sp>
        <p:nvSpPr>
          <p:cNvPr id="3" name="Content Placeholder 2"/>
          <p:cNvSpPr>
            <a:spLocks noGrp="1"/>
          </p:cNvSpPr>
          <p:nvPr>
            <p:ph idx="1"/>
          </p:nvPr>
        </p:nvSpPr>
        <p:spPr>
          <a:xfrm>
            <a:off x="838200" y="970059"/>
            <a:ext cx="10515600" cy="5206904"/>
          </a:xfrm>
        </p:spPr>
        <p:txBody>
          <a:bodyPr>
            <a:normAutofit fontScale="70000" lnSpcReduction="20000"/>
          </a:bodyPr>
          <a:lstStyle/>
          <a:p>
            <a:pPr lvl="0"/>
            <a:r>
              <a:rPr lang="en-US" i="1" dirty="0"/>
              <a:t>Quản lý tri thức:</a:t>
            </a:r>
            <a:r>
              <a:rPr lang="en-US" dirty="0"/>
              <a:t> (i) kiểm soát thời điểm, cách thức cập nhật và triển khai tri thức; (ii) kiểm soát vị trí tri thức; (iii) bổ sung tri thức mới;</a:t>
            </a:r>
          </a:p>
          <a:p>
            <a:pPr lvl="0"/>
            <a:r>
              <a:rPr lang="en-US" i="1" dirty="0"/>
              <a:t>Triển khai học máy tự động</a:t>
            </a:r>
            <a:r>
              <a:rPr lang="en-US" dirty="0"/>
              <a:t>: hệ thống học máy tự động cung cấp các biện pháp kiểm soát để thay đổi cách thức tạo ra tri thức, liên quan đến (i) lượng dữ liệu cần thiết; (ii) tần suất; (iii) chi phí về thời gian.</a:t>
            </a:r>
          </a:p>
          <a:p>
            <a:pPr lvl="0"/>
            <a:r>
              <a:rPr lang="en-US" i="1" dirty="0"/>
              <a:t>Môi trường sáng tạo thông minh</a:t>
            </a:r>
            <a:r>
              <a:rPr lang="en-US" dirty="0"/>
              <a:t>: phép đo từ xa nắm bắt bối cảnh và kết quả được thu thập và cung cấp cho học máy, bao gồm thử các thuật toán học máy mới, kỹ thuật đặc trưng mới và kết hợp những hiểu biết mới. </a:t>
            </a:r>
          </a:p>
          <a:p>
            <a:pPr lvl="0"/>
            <a:r>
              <a:rPr lang="en-US" i="1" dirty="0"/>
              <a:t>Trợ giúp kỹ nghệ đặc trưng</a:t>
            </a:r>
            <a:r>
              <a:rPr lang="en-US" dirty="0"/>
              <a:t>: người sáng tạo tri thức có thể thử các đặc trưng mới.</a:t>
            </a:r>
          </a:p>
          <a:p>
            <a:pPr lvl="0"/>
            <a:r>
              <a:rPr lang="en-US" i="1" dirty="0"/>
              <a:t>Hệ thống đo từ xa</a:t>
            </a:r>
            <a:r>
              <a:rPr lang="en-US" dirty="0"/>
              <a:t>: người điều phối có thể chỉ định dữ liệu nào cần thu thập và số lượng dữ liệu cần thu thập.</a:t>
            </a:r>
          </a:p>
          <a:p>
            <a:endParaRPr lang="en-US" dirty="0"/>
          </a:p>
        </p:txBody>
      </p:sp>
      <p:pic>
        <p:nvPicPr>
          <p:cNvPr id="6" name="Picture 5" descr="thay_gia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17541"/>
            <a:ext cx="949335" cy="74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18</a:t>
            </a:fld>
            <a:r>
              <a:rPr lang="en-US" smtClean="0"/>
              <a:t>/ 34</a:t>
            </a:r>
            <a:endParaRPr lang="en-US" dirty="0"/>
          </a:p>
        </p:txBody>
      </p:sp>
    </p:spTree>
    <p:extLst>
      <p:ext uri="{BB962C8B-B14F-4D97-AF65-F5344CB8AC3E}">
        <p14:creationId xmlns:p14="http://schemas.microsoft.com/office/powerpoint/2010/main" val="3845960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6.3. Xử lý lỗi về tri thức </a:t>
            </a:r>
            <a:endParaRPr lang="en-US" dirty="0"/>
          </a:p>
        </p:txBody>
      </p:sp>
      <p:sp>
        <p:nvSpPr>
          <p:cNvPr id="3" name="Content Placeholder 2"/>
          <p:cNvSpPr>
            <a:spLocks noGrp="1"/>
          </p:cNvSpPr>
          <p:nvPr>
            <p:ph idx="1"/>
          </p:nvPr>
        </p:nvSpPr>
        <p:spPr/>
        <p:txBody>
          <a:bodyPr>
            <a:normAutofit fontScale="85000" lnSpcReduction="10000"/>
          </a:bodyPr>
          <a:lstStyle/>
          <a:p>
            <a:r>
              <a:rPr lang="en-US" dirty="0"/>
              <a:t>Lỗi được phân loại (i) cảnh báo; (ii) lỗi; (iii) lỗi gây dừng máy. Một số lỗi khó phát hiện, khó sửa. Thời gian khắc phục, khôi phục hệ thống cũng khác nhau. Liên quan đến xử lý lỗi của tri thức:</a:t>
            </a:r>
          </a:p>
          <a:p>
            <a:pPr marL="0" lvl="0" indent="0">
              <a:buNone/>
            </a:pPr>
            <a:r>
              <a:rPr lang="en-US" dirty="0"/>
              <a:t>Các loại lỗi mà hệ thống có thể mắc phải (đặc biệt là những lỗi xấu).</a:t>
            </a:r>
          </a:p>
          <a:p>
            <a:pPr lvl="0"/>
            <a:r>
              <a:rPr lang="en-US" dirty="0"/>
              <a:t>Lý do tri thức có thể mắc sai lầm.</a:t>
            </a:r>
          </a:p>
          <a:p>
            <a:pPr lvl="0"/>
            <a:r>
              <a:rPr lang="en-US" dirty="0"/>
              <a:t>Cách giảm thiểu sai sót.</a:t>
            </a:r>
          </a:p>
          <a:p>
            <a:r>
              <a:rPr lang="en-US" dirty="0" err="1"/>
              <a:t>Abend</a:t>
            </a:r>
            <a:r>
              <a:rPr lang="en-US" dirty="0"/>
              <a:t>: abnormal end: dừng bất thường.</a:t>
            </a:r>
          </a:p>
          <a:p>
            <a:endParaRPr lang="en-US" dirty="0"/>
          </a:p>
        </p:txBody>
      </p:sp>
      <p:pic>
        <p:nvPicPr>
          <p:cNvPr id="8" name="Picture 7" descr="khoan.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736198" cy="99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19</a:t>
            </a:fld>
            <a:r>
              <a:rPr lang="en-US" smtClean="0"/>
              <a:t>/ 34</a:t>
            </a:r>
            <a:endParaRPr lang="en-US" dirty="0"/>
          </a:p>
        </p:txBody>
      </p:sp>
    </p:spTree>
    <p:extLst>
      <p:ext uri="{BB962C8B-B14F-4D97-AF65-F5344CB8AC3E}">
        <p14:creationId xmlns:p14="http://schemas.microsoft.com/office/powerpoint/2010/main" val="4140983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Lí do</a:t>
            </a:r>
            <a:endParaRPr lang="en-US" dirty="0"/>
          </a:p>
        </p:txBody>
      </p:sp>
      <p:sp>
        <p:nvSpPr>
          <p:cNvPr id="3" name="Content Placeholder 2"/>
          <p:cNvSpPr>
            <a:spLocks noGrp="1"/>
          </p:cNvSpPr>
          <p:nvPr>
            <p:ph idx="1"/>
          </p:nvPr>
        </p:nvSpPr>
        <p:spPr/>
        <p:txBody>
          <a:bodyPr>
            <a:normAutofit fontScale="92500" lnSpcReduction="10000"/>
          </a:bodyPr>
          <a:lstStyle/>
          <a:p>
            <a:r>
              <a:rPr lang="en-US" dirty="0"/>
              <a:t>Điều phối hệ thống thông minh đề cập những khía cạnh để </a:t>
            </a:r>
            <a:r>
              <a:rPr lang="en-US" i="1" dirty="0"/>
              <a:t>vận hành </a:t>
            </a:r>
            <a:r>
              <a:rPr lang="en-US" dirty="0"/>
              <a:t>hệ thống thông minh. Đó là (i) kiểm soát tất cả các bộ phận hệ thống; (ii) giữ cho tri thức và kinh nghiệm của hệ thống thông minh được cân bằng; (iii) phát triển hệ thống; (iv) sửa lỗi; và (v) đảm bảo đạt mục tiêu.</a:t>
            </a:r>
          </a:p>
          <a:p>
            <a:r>
              <a:rPr lang="en-US" dirty="0"/>
              <a:t>Bởi vậy cần đến (i) các công cụ; (ii) hiểu biết về lỗi mà hệ thống thông minh mắc phải; (iii) khôi phục, ứng phó với các tình huống lỗi.</a:t>
            </a:r>
          </a:p>
          <a:p>
            <a:endParaRPr lang="en-US" dirty="0"/>
          </a:p>
        </p:txBody>
      </p:sp>
      <p:pic>
        <p:nvPicPr>
          <p:cNvPr id="6" name="Picture 5" descr="thay_gia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17541"/>
            <a:ext cx="949335" cy="74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2</a:t>
            </a:fld>
            <a:r>
              <a:rPr lang="en-US" smtClean="0"/>
              <a:t>/ 34</a:t>
            </a:r>
            <a:endParaRPr lang="en-US" dirty="0"/>
          </a:p>
        </p:txBody>
      </p:sp>
    </p:spTree>
    <p:extLst>
      <p:ext uri="{BB962C8B-B14F-4D97-AF65-F5344CB8AC3E}">
        <p14:creationId xmlns:p14="http://schemas.microsoft.com/office/powerpoint/2010/main" val="648722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Lỗi nặng đối với hệ thống thông minh </a:t>
            </a:r>
          </a:p>
        </p:txBody>
      </p:sp>
      <p:sp>
        <p:nvSpPr>
          <p:cNvPr id="3" name="Content Placeholder 2"/>
          <p:cNvSpPr>
            <a:spLocks noGrp="1"/>
          </p:cNvSpPr>
          <p:nvPr>
            <p:ph idx="1"/>
          </p:nvPr>
        </p:nvSpPr>
        <p:spPr/>
        <p:txBody>
          <a:bodyPr/>
          <a:lstStyle/>
          <a:p>
            <a:r>
              <a:rPr lang="en-US" dirty="0"/>
              <a:t>Người thiết kế luôn đặt ra câu hỏi về tình huống xấu nhất. (i) Có thể hệ thống thông minh sẽ mắc những lỗi nhỏ, không quá ảnh hưởng đến người dùng; (ii) đưa người dùng vào tình huống vi phạm luật pháp; (iii) che giấu thông tin, gây nên tình huống tốn kém tài nguyên…</a:t>
            </a:r>
          </a:p>
          <a:p>
            <a:endParaRPr lang="en-US" dirty="0"/>
          </a:p>
        </p:txBody>
      </p:sp>
      <p:pic>
        <p:nvPicPr>
          <p:cNvPr id="8" name="Picture 7" descr="gau.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18701"/>
            <a:ext cx="1335819" cy="103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20</a:t>
            </a:fld>
            <a:r>
              <a:rPr lang="en-US" smtClean="0"/>
              <a:t>/ 34</a:t>
            </a:r>
            <a:endParaRPr lang="en-US" dirty="0"/>
          </a:p>
        </p:txBody>
      </p:sp>
    </p:spTree>
    <p:extLst>
      <p:ext uri="{BB962C8B-B14F-4D97-AF65-F5344CB8AC3E}">
        <p14:creationId xmlns:p14="http://schemas.microsoft.com/office/powerpoint/2010/main" val="3715843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Các loại lỗi liên quan đến tri thức </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Các lỗi đều liên quan đến tri thức, nhưng có thể tách chúng theo (i) lỗi do quản trị; (ii) lỗi do bản thân tri thức. Một số dạng lỗi:</a:t>
            </a:r>
          </a:p>
          <a:p>
            <a:pPr lvl="0"/>
            <a:r>
              <a:rPr lang="en-US" dirty="0"/>
              <a:t>Hệ thống ngừng hoạt động</a:t>
            </a:r>
          </a:p>
          <a:p>
            <a:pPr lvl="0"/>
            <a:r>
              <a:rPr lang="en-US" dirty="0"/>
              <a:t>Sự cố gây ngừng hoạt động của mô hình</a:t>
            </a:r>
          </a:p>
          <a:p>
            <a:pPr lvl="0"/>
            <a:r>
              <a:rPr lang="en-US" dirty="0"/>
              <a:t>Lỗi của tri thức </a:t>
            </a:r>
          </a:p>
          <a:p>
            <a:pPr lvl="0"/>
            <a:r>
              <a:rPr lang="en-US" dirty="0"/>
              <a:t>Suy thoái của tri thức </a:t>
            </a:r>
          </a:p>
          <a:p>
            <a:endParaRPr lang="en-US" dirty="0"/>
          </a:p>
        </p:txBody>
      </p:sp>
      <p:pic>
        <p:nvPicPr>
          <p:cNvPr id="7" name="Picture 5" descr="dat ch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71429"/>
            <a:ext cx="1231742" cy="94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21</a:t>
            </a:fld>
            <a:r>
              <a:rPr lang="en-US" smtClean="0"/>
              <a:t>/ 34</a:t>
            </a:r>
            <a:endParaRPr lang="en-US" dirty="0"/>
          </a:p>
        </p:txBody>
      </p:sp>
    </p:spTree>
    <p:extLst>
      <p:ext uri="{BB962C8B-B14F-4D97-AF65-F5344CB8AC3E}">
        <p14:creationId xmlns:p14="http://schemas.microsoft.com/office/powerpoint/2010/main" val="39992004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Phương pháp giảm nhẹ lỗi</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Lỗi về tri thức trở nên nặng, gây rủi ro hoặc tốn kém đối với hệ thống thông minh, người ta cân nhắc các biện pháp giúp giảm nhẹ sai lầm. Một số phương pháp:</a:t>
            </a:r>
          </a:p>
          <a:p>
            <a:pPr lvl="0"/>
            <a:r>
              <a:rPr lang="en-US" dirty="0"/>
              <a:t>Đầu tư vào tri thức; </a:t>
            </a:r>
          </a:p>
          <a:p>
            <a:pPr lvl="0"/>
            <a:r>
              <a:rPr lang="en-US" dirty="0"/>
              <a:t>Cân bằng trải nghiệm;</a:t>
            </a:r>
          </a:p>
          <a:p>
            <a:pPr lvl="0"/>
            <a:r>
              <a:rPr lang="en-US" dirty="0"/>
              <a:t>Điều chỉnh các thông số quản trị tri thức;</a:t>
            </a:r>
          </a:p>
          <a:p>
            <a:pPr lvl="0"/>
            <a:r>
              <a:rPr lang="en-US" dirty="0"/>
              <a:t>Sử dụng rào chắn;</a:t>
            </a:r>
          </a:p>
          <a:p>
            <a:pPr lvl="0"/>
            <a:r>
              <a:rPr lang="en-US" dirty="0"/>
              <a:t>Thay thế tri thức.</a:t>
            </a:r>
          </a:p>
          <a:p>
            <a:endParaRPr lang="en-US" dirty="0"/>
          </a:p>
        </p:txBody>
      </p:sp>
      <p:pic>
        <p:nvPicPr>
          <p:cNvPr id="6" name="Picture 5" descr="thay_gia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17541"/>
            <a:ext cx="949335" cy="74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22</a:t>
            </a:fld>
            <a:r>
              <a:rPr lang="en-US" smtClean="0"/>
              <a:t>/ 34</a:t>
            </a:r>
            <a:endParaRPr lang="en-US" dirty="0"/>
          </a:p>
        </p:txBody>
      </p:sp>
    </p:spTree>
    <p:extLst>
      <p:ext uri="{BB962C8B-B14F-4D97-AF65-F5344CB8AC3E}">
        <p14:creationId xmlns:p14="http://schemas.microsoft.com/office/powerpoint/2010/main" val="31766021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6.4. Lạm dụng hệ thống thông minh </a:t>
            </a:r>
            <a:endParaRPr lang="en-US" dirty="0"/>
          </a:p>
        </p:txBody>
      </p:sp>
      <p:sp>
        <p:nvSpPr>
          <p:cNvPr id="3" name="Content Placeholder 2"/>
          <p:cNvSpPr>
            <a:spLocks noGrp="1"/>
          </p:cNvSpPr>
          <p:nvPr>
            <p:ph idx="1"/>
          </p:nvPr>
        </p:nvSpPr>
        <p:spPr>
          <a:xfrm>
            <a:off x="838200" y="1447136"/>
            <a:ext cx="8520485" cy="5410863"/>
          </a:xfrm>
        </p:spPr>
        <p:txBody>
          <a:bodyPr>
            <a:normAutofit fontScale="85000" lnSpcReduction="10000"/>
          </a:bodyPr>
          <a:lstStyle/>
          <a:p>
            <a:r>
              <a:rPr lang="en-US" dirty="0"/>
              <a:t>Kẻ lạm dụng có thể ảnh hưởng đến hệ thống thông minh theo cách: (i) kiếm tiền từ người dùng; (ii) đánh cắp thông tin; (iii) sử dụng nền tảng để tổ chức các cuộc tấn công vào các hệ thống khác; (iv) phá hệ thống.</a:t>
            </a:r>
          </a:p>
          <a:p>
            <a:r>
              <a:rPr lang="en-US" dirty="0"/>
              <a:t>Một số hoạt động này là bất hợp pháp, nhưng một số thì không. Và ngay cả khi các hoạt động này là bất hợp pháp, bản chất toàn cầu của Internet khiến việc tìm ra những kẻ tấn công trở nên rất khó khăn và càng khó truy tố chúng hơn</a:t>
            </a:r>
            <a:r>
              <a:rPr lang="en-US" dirty="0" smtClean="0"/>
              <a:t>.</a:t>
            </a:r>
            <a:endParaRPr lang="en-US" dirty="0"/>
          </a:p>
        </p:txBody>
      </p:sp>
      <p:pic>
        <p:nvPicPr>
          <p:cNvPr id="8" name="Picture 7" descr="khoan.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736198" cy="99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23</a:t>
            </a:fld>
            <a:r>
              <a:rPr lang="en-US" smtClean="0"/>
              <a:t>/ 34</a:t>
            </a:r>
            <a:endParaRPr lang="en-US" dirty="0"/>
          </a:p>
        </p:txBody>
      </p:sp>
    </p:spTree>
    <p:extLst>
      <p:ext uri="{BB962C8B-B14F-4D97-AF65-F5344CB8AC3E}">
        <p14:creationId xmlns:p14="http://schemas.microsoft.com/office/powerpoint/2010/main" val="3841199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Lạm dụng là một công việc kinh doanh</a:t>
            </a:r>
          </a:p>
        </p:txBody>
      </p:sp>
      <p:sp>
        <p:nvSpPr>
          <p:cNvPr id="3" name="Content Placeholder 2"/>
          <p:cNvSpPr>
            <a:spLocks noGrp="1"/>
          </p:cNvSpPr>
          <p:nvPr>
            <p:ph idx="1"/>
          </p:nvPr>
        </p:nvSpPr>
        <p:spPr/>
        <p:txBody>
          <a:bodyPr>
            <a:normAutofit fontScale="70000" lnSpcReduction="20000"/>
          </a:bodyPr>
          <a:lstStyle/>
          <a:p>
            <a:pPr lvl="0"/>
            <a:r>
              <a:rPr lang="en-US" i="1" dirty="0"/>
              <a:t>Chuyển truy cập</a:t>
            </a:r>
            <a:r>
              <a:rPr lang="en-US" dirty="0"/>
              <a:t>: đánh lừa hệ thống thông minh để hiển thị cho người dùng những nội dung mà kẻ lạm dụng muốn họ xem. </a:t>
            </a:r>
          </a:p>
          <a:p>
            <a:pPr lvl="0"/>
            <a:r>
              <a:rPr lang="en-US" i="1" dirty="0"/>
              <a:t>Xâm phạm thông tin cá nhân</a:t>
            </a:r>
            <a:r>
              <a:rPr lang="en-US" dirty="0"/>
              <a:t>: gồm số an sinh xã hội, thông tin liên lạc, mật khẩu, thông tin ngân hàng… </a:t>
            </a:r>
          </a:p>
          <a:p>
            <a:pPr lvl="0"/>
            <a:r>
              <a:rPr lang="en-US" i="1" dirty="0"/>
              <a:t>Xâm nhập máy tính</a:t>
            </a:r>
            <a:r>
              <a:rPr lang="en-US" dirty="0"/>
              <a:t>: lừa người dùng cài đặt những thứ xấu trên máy tính của họ. </a:t>
            </a:r>
          </a:p>
          <a:p>
            <a:pPr lvl="0"/>
            <a:r>
              <a:rPr lang="en-US" i="1" dirty="0"/>
              <a:t>Tăng cường nội dung</a:t>
            </a:r>
            <a:r>
              <a:rPr lang="en-US" dirty="0"/>
              <a:t>: lừa hệ thống thông minh hành xử theo cách chúng muốn. </a:t>
            </a:r>
          </a:p>
          <a:p>
            <a:pPr lvl="0"/>
            <a:r>
              <a:rPr lang="en-US" i="1" dirty="0"/>
              <a:t>Ngăn chặn nội dung</a:t>
            </a:r>
            <a:r>
              <a:rPr lang="en-US" dirty="0"/>
              <a:t>: làm tổn thương hệ thống thông minh hoặc bằng cách cố gắng làm hại những người dùng khác trong hệ thống. </a:t>
            </a:r>
          </a:p>
          <a:p>
            <a:pPr lvl="0"/>
            <a:r>
              <a:rPr lang="en-US" i="1" dirty="0"/>
              <a:t>Trộm cắp trực tiếp</a:t>
            </a:r>
            <a:r>
              <a:rPr lang="en-US" dirty="0"/>
              <a:t>: bán lại nội dung.</a:t>
            </a:r>
          </a:p>
          <a:p>
            <a:endParaRPr lang="en-US" dirty="0"/>
          </a:p>
        </p:txBody>
      </p:sp>
      <p:pic>
        <p:nvPicPr>
          <p:cNvPr id="8" name="Picture 7" descr="gau.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18701"/>
            <a:ext cx="1335819" cy="103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24</a:t>
            </a:fld>
            <a:r>
              <a:rPr lang="en-US" smtClean="0"/>
              <a:t>/ 34</a:t>
            </a:r>
            <a:endParaRPr lang="en-US" dirty="0"/>
          </a:p>
        </p:txBody>
      </p:sp>
    </p:spTree>
    <p:extLst>
      <p:ext uri="{BB962C8B-B14F-4D97-AF65-F5344CB8AC3E}">
        <p14:creationId xmlns:p14="http://schemas.microsoft.com/office/powerpoint/2010/main" val="555184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Lạm dụng dần </a:t>
            </a:r>
            <a:r>
              <a:rPr lang="en-US" dirty="0" err="1"/>
              <a:t>dần</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a:t>Kẻ lạm dụng cũng sử dụng Internet. Tuy lạm dụng Internet (i) khó thành công; (ii) ít khi thành công… nhưng kẻ lạm dụng thực hiện hoạt động ở mức nhỏ, thấp, với ít giá trị. </a:t>
            </a:r>
            <a:endParaRPr lang="en-US" dirty="0" smtClean="0"/>
          </a:p>
          <a:p>
            <a:r>
              <a:rPr lang="en-US" dirty="0" smtClean="0"/>
              <a:t>Rồi </a:t>
            </a:r>
            <a:r>
              <a:rPr lang="en-US" dirty="0"/>
              <a:t>sẽ có lúc kẻ lạm dụng có thể đang thử nghiệm, thử các hoạt động khác nhau, đo lường tần suất người dùng rơi vào bẫy lừa đảo của họ hoặc lượng truy cập mà họ có thể tạo ra từ trang web. </a:t>
            </a:r>
          </a:p>
          <a:p>
            <a:endParaRPr lang="en-US" dirty="0"/>
          </a:p>
        </p:txBody>
      </p:sp>
      <p:pic>
        <p:nvPicPr>
          <p:cNvPr id="7" name="Picture 5" descr="dat ch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71429"/>
            <a:ext cx="1231742" cy="94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25</a:t>
            </a:fld>
            <a:r>
              <a:rPr lang="en-US" smtClean="0"/>
              <a:t>/ 34</a:t>
            </a:r>
            <a:endParaRPr lang="en-US" dirty="0"/>
          </a:p>
        </p:txBody>
      </p:sp>
    </p:spTree>
    <p:extLst>
      <p:ext uri="{BB962C8B-B14F-4D97-AF65-F5344CB8AC3E}">
        <p14:creationId xmlns:p14="http://schemas.microsoft.com/office/powerpoint/2010/main" val="3231742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Cách chống lạm dụng</a:t>
            </a:r>
          </a:p>
        </p:txBody>
      </p:sp>
      <p:sp>
        <p:nvSpPr>
          <p:cNvPr id="3" name="Content Placeholder 2"/>
          <p:cNvSpPr>
            <a:spLocks noGrp="1"/>
          </p:cNvSpPr>
          <p:nvPr>
            <p:ph idx="1"/>
          </p:nvPr>
        </p:nvSpPr>
        <p:spPr/>
        <p:txBody>
          <a:bodyPr/>
          <a:lstStyle/>
          <a:p>
            <a:pPr marL="0" indent="0">
              <a:buNone/>
            </a:pPr>
            <a:r>
              <a:rPr lang="en-US" dirty="0"/>
              <a:t>Nếu lạm dụng trở thành một vấn đề, một số cách tiếp cận giải quyết bao gồm:</a:t>
            </a:r>
          </a:p>
          <a:p>
            <a:pPr lvl="0"/>
            <a:r>
              <a:rPr lang="en-US" dirty="0"/>
              <a:t>Tăng chi phí sản phẩm.</a:t>
            </a:r>
          </a:p>
          <a:p>
            <a:pPr lvl="0"/>
            <a:r>
              <a:rPr lang="en-US" dirty="0"/>
              <a:t>Tự trở nên kém hấp dẫn kẻ lạm dụng.</a:t>
            </a:r>
          </a:p>
          <a:p>
            <a:pPr lvl="0"/>
            <a:r>
              <a:rPr lang="en-US" dirty="0"/>
              <a:t>Xác định kẻ lạm dụng nhờ học máy.</a:t>
            </a:r>
          </a:p>
          <a:p>
            <a:endParaRPr lang="en-US" dirty="0"/>
          </a:p>
        </p:txBody>
      </p:sp>
      <p:pic>
        <p:nvPicPr>
          <p:cNvPr id="6" name="Picture 5" descr="thay_gia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17541"/>
            <a:ext cx="949335" cy="74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26</a:t>
            </a:fld>
            <a:r>
              <a:rPr lang="en-US" smtClean="0"/>
              <a:t>/ 34</a:t>
            </a:r>
            <a:endParaRPr lang="en-US" dirty="0"/>
          </a:p>
        </p:txBody>
      </p:sp>
    </p:spTree>
    <p:extLst>
      <p:ext uri="{BB962C8B-B14F-4D97-AF65-F5344CB8AC3E}">
        <p14:creationId xmlns:p14="http://schemas.microsoft.com/office/powerpoint/2010/main" val="4588663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6.5. Tiếp cận hệ thống thông minh của riêng </a:t>
            </a:r>
            <a:endParaRPr lang="en-US" sz="3600"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Đã có nền tảng để thực hiện dự án hệ thống thông minh của riêng, khi biết:</a:t>
            </a:r>
          </a:p>
          <a:p>
            <a:pPr lvl="0"/>
            <a:r>
              <a:rPr lang="en-US" i="1" dirty="0"/>
              <a:t>Cách tiếp cận hệ thống thông minh</a:t>
            </a:r>
            <a:r>
              <a:rPr lang="en-US" dirty="0"/>
              <a:t>: nó tốt cho mục đích gì, khi nào cần và cách đặt mục tiêu cho hệ thống.</a:t>
            </a:r>
          </a:p>
          <a:p>
            <a:pPr lvl="0"/>
            <a:r>
              <a:rPr lang="en-US" i="1" dirty="0"/>
              <a:t>Cách thiết kế một trải nghiệm thông minh</a:t>
            </a:r>
            <a:r>
              <a:rPr lang="en-US" dirty="0"/>
              <a:t>: một trải nghiệm giúp đạt được mục tiêu và tạo ra dữ liệu giúp phát triển tri thức.</a:t>
            </a:r>
          </a:p>
          <a:p>
            <a:pPr lvl="0"/>
            <a:r>
              <a:rPr lang="en-US" i="1" dirty="0"/>
              <a:t>Cần những gì để triển khai hệ thống thông minh</a:t>
            </a:r>
            <a:r>
              <a:rPr lang="en-US" dirty="0"/>
              <a:t>: cách thực thi, quản lý và đo lường tri thức.</a:t>
            </a:r>
          </a:p>
          <a:p>
            <a:pPr lvl="0"/>
            <a:r>
              <a:rPr lang="en-US" i="1" dirty="0"/>
              <a:t>Cách tạo ra tri thức</a:t>
            </a:r>
            <a:r>
              <a:rPr lang="en-US" dirty="0"/>
              <a:t>: bao gồm nhiều cách tiếp cận, nhưng đặc biệt là sử dụng học máy.</a:t>
            </a:r>
          </a:p>
          <a:p>
            <a:pPr lvl="0"/>
            <a:r>
              <a:rPr lang="en-US" i="1" dirty="0"/>
              <a:t>Cách điều phối một hệ thống thông minh</a:t>
            </a:r>
            <a:r>
              <a:rPr lang="en-US" dirty="0"/>
              <a:t>: để kết hợp các bộ phận này lại với nhau trong suốt vòng đời của nó và đạt được tác động mà mong muốn.</a:t>
            </a:r>
          </a:p>
          <a:p>
            <a:endParaRPr lang="en-US" dirty="0"/>
          </a:p>
        </p:txBody>
      </p:sp>
      <p:pic>
        <p:nvPicPr>
          <p:cNvPr id="8" name="Picture 7" descr="khoan.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736198" cy="99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27</a:t>
            </a:fld>
            <a:r>
              <a:rPr lang="en-US" smtClean="0"/>
              <a:t>/ 34</a:t>
            </a:r>
            <a:endParaRPr lang="en-US" dirty="0"/>
          </a:p>
        </p:txBody>
      </p:sp>
    </p:spTree>
    <p:extLst>
      <p:ext uri="{BB962C8B-B14F-4D97-AF65-F5344CB8AC3E}">
        <p14:creationId xmlns:p14="http://schemas.microsoft.com/office/powerpoint/2010/main" val="32523194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au.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18701"/>
            <a:ext cx="1335819" cy="103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1749287" y="20832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060" descr="software engineering - Wiki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287" y="1577572"/>
            <a:ext cx="6829448" cy="360539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1749287" y="56886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Hình. Công nghệ phần mềm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4241F26C-0DEC-45C4-A304-7EC200F28CC1}" type="slidenum">
              <a:rPr lang="en-US" smtClean="0"/>
              <a:pPr/>
              <a:t>28</a:t>
            </a:fld>
            <a:r>
              <a:rPr lang="en-US" smtClean="0"/>
              <a:t>/ 34</a:t>
            </a:r>
            <a:endParaRPr lang="en-US" dirty="0"/>
          </a:p>
        </p:txBody>
      </p:sp>
    </p:spTree>
    <p:extLst>
      <p:ext uri="{BB962C8B-B14F-4D97-AF65-F5344CB8AC3E}">
        <p14:creationId xmlns:p14="http://schemas.microsoft.com/office/powerpoint/2010/main" val="25097899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dat ch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71429"/>
            <a:ext cx="1231742" cy="94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1709530" y="2687541"/>
            <a:ext cx="5414477" cy="780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Picture 10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82" y="1187740"/>
            <a:ext cx="10822120" cy="281862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600182" y="4544241"/>
            <a:ext cx="5414477" cy="538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Hình 6.29. Phát triển hệ thống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4241F26C-0DEC-45C4-A304-7EC200F28CC1}" type="slidenum">
              <a:rPr lang="en-US" smtClean="0"/>
              <a:pPr/>
              <a:t>29</a:t>
            </a:fld>
            <a:r>
              <a:rPr lang="en-US" smtClean="0"/>
              <a:t>/ 34</a:t>
            </a:r>
            <a:endParaRPr lang="en-US" dirty="0"/>
          </a:p>
        </p:txBody>
      </p:sp>
    </p:spTree>
    <p:extLst>
      <p:ext uri="{BB962C8B-B14F-4D97-AF65-F5344CB8AC3E}">
        <p14:creationId xmlns:p14="http://schemas.microsoft.com/office/powerpoint/2010/main" val="3806074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 Tổng </a:t>
            </a:r>
            <a:r>
              <a:rPr lang="en-US" dirty="0"/>
              <a:t>quan về điều phối thông minh</a:t>
            </a:r>
          </a:p>
        </p:txBody>
      </p:sp>
      <p:sp>
        <p:nvSpPr>
          <p:cNvPr id="3" name="Content Placeholder 2"/>
          <p:cNvSpPr>
            <a:spLocks noGrp="1"/>
          </p:cNvSpPr>
          <p:nvPr>
            <p:ph idx="1"/>
          </p:nvPr>
        </p:nvSpPr>
        <p:spPr/>
        <p:txBody>
          <a:bodyPr>
            <a:normAutofit/>
          </a:bodyPr>
          <a:lstStyle/>
          <a:p>
            <a:r>
              <a:rPr lang="en-US" dirty="0"/>
              <a:t>Điều phối thông minh giống như điều phối cuộc đua ô tô. </a:t>
            </a:r>
            <a:endParaRPr lang="en-US" dirty="0" smtClean="0"/>
          </a:p>
          <a:p>
            <a:r>
              <a:rPr lang="en-US" dirty="0" smtClean="0"/>
              <a:t>Cả </a:t>
            </a:r>
            <a:r>
              <a:rPr lang="en-US" dirty="0"/>
              <a:t>một nhóm người chế tạo một chiếc ô tô, đưa tất cả công nghệ mới nhất vào đó và thiết lập mọi cánh khí động học, chấn lưu, </a:t>
            </a:r>
            <a:r>
              <a:rPr lang="en-US" dirty="0" err="1"/>
              <a:t>tỷ</a:t>
            </a:r>
            <a:r>
              <a:rPr lang="en-US" dirty="0"/>
              <a:t> số truyền và van nạp một cách hoàn hảo; </a:t>
            </a:r>
            <a:endParaRPr lang="en-US" dirty="0" smtClean="0"/>
          </a:p>
          <a:p>
            <a:endParaRPr lang="en-US" dirty="0"/>
          </a:p>
        </p:txBody>
      </p:sp>
      <p:pic>
        <p:nvPicPr>
          <p:cNvPr id="8" name="Picture 7" descr="khoan.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736198" cy="99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3</a:t>
            </a:fld>
            <a:r>
              <a:rPr lang="en-US" smtClean="0"/>
              <a:t>/ 34</a:t>
            </a:r>
            <a:endParaRPr lang="en-US" dirty="0"/>
          </a:p>
        </p:txBody>
      </p:sp>
    </p:spTree>
    <p:extLst>
      <p:ext uri="{BB962C8B-B14F-4D97-AF65-F5344CB8AC3E}">
        <p14:creationId xmlns:p14="http://schemas.microsoft.com/office/powerpoint/2010/main" val="2977644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Các bước phát triển hệ thống thông </a:t>
            </a:r>
            <a:r>
              <a:rPr lang="en-US" dirty="0" smtClean="0"/>
              <a:t>minh</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Tiếp cận dự án hệ thống thông minh	</a:t>
            </a:r>
            <a:endParaRPr lang="en-US" dirty="0" smtClean="0"/>
          </a:p>
          <a:p>
            <a:pPr marL="514350" indent="-514350">
              <a:buFont typeface="+mj-lt"/>
              <a:buAutoNum type="arabicPeriod"/>
            </a:pPr>
            <a:r>
              <a:rPr lang="en-US" dirty="0" smtClean="0"/>
              <a:t>Lập </a:t>
            </a:r>
            <a:r>
              <a:rPr lang="en-US" dirty="0"/>
              <a:t>kế hoạch cho trải nghiệm thông minh	</a:t>
            </a:r>
            <a:endParaRPr lang="en-US" dirty="0" smtClean="0"/>
          </a:p>
          <a:p>
            <a:pPr marL="514350" indent="-514350">
              <a:buFont typeface="+mj-lt"/>
              <a:buAutoNum type="arabicPeriod"/>
            </a:pPr>
            <a:r>
              <a:rPr lang="en-US" dirty="0" smtClean="0"/>
              <a:t>Lập </a:t>
            </a:r>
            <a:r>
              <a:rPr lang="en-US" dirty="0"/>
              <a:t>kế hoạch triển khai hệ thống thông minh	</a:t>
            </a:r>
            <a:endParaRPr lang="en-US" dirty="0" smtClean="0"/>
          </a:p>
          <a:p>
            <a:pPr marL="514350" indent="-514350">
              <a:buFont typeface="+mj-lt"/>
              <a:buAutoNum type="arabicPeriod"/>
            </a:pPr>
            <a:r>
              <a:rPr lang="en-US" dirty="0" smtClean="0"/>
              <a:t>Sẵn </a:t>
            </a:r>
            <a:r>
              <a:rPr lang="en-US" dirty="0"/>
              <a:t>sàng sáng tạo tri </a:t>
            </a:r>
            <a:r>
              <a:rPr lang="en-US" dirty="0" smtClean="0"/>
              <a:t>thức</a:t>
            </a:r>
          </a:p>
          <a:p>
            <a:pPr marL="514350" indent="-514350">
              <a:buFont typeface="+mj-lt"/>
              <a:buAutoNum type="arabicPeriod"/>
            </a:pPr>
            <a:r>
              <a:rPr lang="en-US" dirty="0" smtClean="0"/>
              <a:t>Điều </a:t>
            </a:r>
            <a:r>
              <a:rPr lang="en-US" dirty="0"/>
              <a:t>phối hệ thống thông minh	</a:t>
            </a:r>
            <a:endParaRPr lang="en-US" dirty="0" smtClean="0"/>
          </a:p>
          <a:p>
            <a:pPr marL="514350" indent="-514350">
              <a:buFont typeface="+mj-lt"/>
              <a:buAutoNum type="arabicPeriod"/>
            </a:pPr>
            <a:endParaRPr lang="en-US" dirty="0"/>
          </a:p>
        </p:txBody>
      </p:sp>
      <p:pic>
        <p:nvPicPr>
          <p:cNvPr id="6" name="Picture 5" descr="thay_gia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17541"/>
            <a:ext cx="949335" cy="74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30</a:t>
            </a:fld>
            <a:r>
              <a:rPr lang="en-US" smtClean="0"/>
              <a:t>/ 34</a:t>
            </a:r>
            <a:endParaRPr lang="en-US" dirty="0"/>
          </a:p>
        </p:txBody>
      </p:sp>
    </p:spTree>
    <p:extLst>
      <p:ext uri="{BB962C8B-B14F-4D97-AF65-F5344CB8AC3E}">
        <p14:creationId xmlns:p14="http://schemas.microsoft.com/office/powerpoint/2010/main" val="643225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khoan.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736198" cy="99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225439" y="293445"/>
            <a:ext cx="7871331" cy="6282284"/>
          </a:xfrm>
          <a:prstGeom prst="rect">
            <a:avLst/>
          </a:prstGeom>
        </p:spPr>
      </p:pic>
      <p:sp>
        <p:nvSpPr>
          <p:cNvPr id="2" name="Slide Number Placeholder 1"/>
          <p:cNvSpPr>
            <a:spLocks noGrp="1"/>
          </p:cNvSpPr>
          <p:nvPr>
            <p:ph type="sldNum" sz="quarter" idx="12"/>
          </p:nvPr>
        </p:nvSpPr>
        <p:spPr/>
        <p:txBody>
          <a:bodyPr/>
          <a:lstStyle/>
          <a:p>
            <a:fld id="{4241F26C-0DEC-45C4-A304-7EC200F28CC1}" type="slidenum">
              <a:rPr lang="en-US" smtClean="0"/>
              <a:pPr/>
              <a:t>31</a:t>
            </a:fld>
            <a:r>
              <a:rPr lang="en-US" smtClean="0"/>
              <a:t>/ 34</a:t>
            </a:r>
            <a:endParaRPr lang="en-US" dirty="0"/>
          </a:p>
        </p:txBody>
      </p:sp>
    </p:spTree>
    <p:extLst>
      <p:ext uri="{BB962C8B-B14F-4D97-AF65-F5344CB8AC3E}">
        <p14:creationId xmlns:p14="http://schemas.microsoft.com/office/powerpoint/2010/main" val="40076720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Trao đổi</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Hãy tưởng tượng một Hệ thống thông minh quan trọng hiện đang tồn tại.</a:t>
            </a:r>
          </a:p>
          <a:p>
            <a:pPr lvl="0"/>
            <a:r>
              <a:rPr lang="en-US" dirty="0"/>
              <a:t>Lĩnh vực nào tốn thời gian thiết kế, giám sát, kiểm tra tương tác, cân bằng trải nghiệm nhất?</a:t>
            </a:r>
          </a:p>
          <a:p>
            <a:pPr lvl="0"/>
            <a:r>
              <a:rPr lang="en-US" dirty="0"/>
              <a:t>Phức tạp của việc thay thế tri thức trong hệ thống thông minh?</a:t>
            </a:r>
          </a:p>
          <a:p>
            <a:pPr lvl="0"/>
            <a:r>
              <a:rPr lang="en-US" dirty="0"/>
              <a:t>Đề xuất giảm chi phí đối với hoạt động điều phối hệ thống thông minh?</a:t>
            </a:r>
          </a:p>
          <a:p>
            <a:endParaRPr lang="en-US" dirty="0"/>
          </a:p>
        </p:txBody>
      </p:sp>
      <p:pic>
        <p:nvPicPr>
          <p:cNvPr id="8" name="Picture 7" descr="gau.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18701"/>
            <a:ext cx="1335819" cy="103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32</a:t>
            </a:fld>
            <a:r>
              <a:rPr lang="en-US" smtClean="0"/>
              <a:t>/ 34</a:t>
            </a:r>
            <a:endParaRPr lang="en-US" dirty="0"/>
          </a:p>
        </p:txBody>
      </p:sp>
    </p:spTree>
    <p:extLst>
      <p:ext uri="{BB962C8B-B14F-4D97-AF65-F5344CB8AC3E}">
        <p14:creationId xmlns:p14="http://schemas.microsoft.com/office/powerpoint/2010/main" val="3884095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Câu hỏi</a:t>
            </a:r>
            <a:endParaRPr lang="en-US" dirty="0"/>
          </a:p>
        </p:txBody>
      </p:sp>
      <p:sp>
        <p:nvSpPr>
          <p:cNvPr id="3" name="Content Placeholder 2"/>
          <p:cNvSpPr>
            <a:spLocks noGrp="1"/>
          </p:cNvSpPr>
          <p:nvPr>
            <p:ph idx="1"/>
          </p:nvPr>
        </p:nvSpPr>
        <p:spPr>
          <a:xfrm>
            <a:off x="5131904" y="1712718"/>
            <a:ext cx="5355866" cy="4729826"/>
          </a:xfrm>
        </p:spPr>
        <p:txBody>
          <a:bodyPr/>
          <a:lstStyle/>
          <a:p>
            <a:pPr lvl="1"/>
            <a:r>
              <a:rPr lang="en-US" dirty="0"/>
              <a:t>Sai lầm phổ biến nhất của hệ thống thông minh?</a:t>
            </a:r>
          </a:p>
          <a:p>
            <a:pPr lvl="1"/>
            <a:r>
              <a:rPr lang="en-US" dirty="0"/>
              <a:t>Sai lầm tốn kém nhất?</a:t>
            </a:r>
          </a:p>
          <a:p>
            <a:pPr lvl="1"/>
            <a:r>
              <a:rPr lang="en-US" dirty="0"/>
              <a:t>Thiết kế một hệ thống để giải quyết sai lầm phổ biến hoặc sai lầm tốn kém?</a:t>
            </a:r>
          </a:p>
          <a:p>
            <a:endParaRPr lang="en-US" dirty="0"/>
          </a:p>
        </p:txBody>
      </p:sp>
      <p:pic>
        <p:nvPicPr>
          <p:cNvPr id="7" name="Picture 5" descr="dat ch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71429"/>
            <a:ext cx="1231742" cy="94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33</a:t>
            </a:fld>
            <a:r>
              <a:rPr lang="en-US" smtClean="0"/>
              <a:t>/ 34</a:t>
            </a:r>
            <a:endParaRPr lang="en-US" dirty="0"/>
          </a:p>
        </p:txBody>
      </p:sp>
    </p:spTree>
    <p:extLst>
      <p:ext uri="{BB962C8B-B14F-4D97-AF65-F5344CB8AC3E}">
        <p14:creationId xmlns:p14="http://schemas.microsoft.com/office/powerpoint/2010/main" val="39450357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18895" y="216131"/>
            <a:ext cx="9498785" cy="5990475"/>
          </a:xfrm>
          <a:prstGeom prst="rect">
            <a:avLst/>
          </a:prstGeom>
        </p:spPr>
      </p:pic>
      <p:sp>
        <p:nvSpPr>
          <p:cNvPr id="2" name="Title 1"/>
          <p:cNvSpPr>
            <a:spLocks noGrp="1"/>
          </p:cNvSpPr>
          <p:nvPr>
            <p:ph type="title"/>
          </p:nvPr>
        </p:nvSpPr>
        <p:spPr>
          <a:xfrm>
            <a:off x="2792951" y="2426998"/>
            <a:ext cx="5494838" cy="1325563"/>
          </a:xfrm>
        </p:spPr>
        <p:txBody>
          <a:bodyPr/>
          <a:lstStyle/>
          <a:p>
            <a:r>
              <a:rPr lang="en-US" dirty="0" err="1" smtClean="0">
                <a:solidFill>
                  <a:srgbClr val="FFFF00"/>
                </a:solidFill>
              </a:rPr>
              <a:t>Cám</a:t>
            </a:r>
            <a:r>
              <a:rPr lang="en-US" dirty="0" smtClean="0">
                <a:solidFill>
                  <a:srgbClr val="FFFF00"/>
                </a:solidFill>
              </a:rPr>
              <a:t> </a:t>
            </a:r>
            <a:r>
              <a:rPr lang="en-US" dirty="0" err="1" smtClean="0">
                <a:solidFill>
                  <a:srgbClr val="FFFF00"/>
                </a:solidFill>
              </a:rPr>
              <a:t>ơn</a:t>
            </a:r>
            <a:r>
              <a:rPr lang="en-US" dirty="0" smtClean="0">
                <a:solidFill>
                  <a:srgbClr val="FFFF00"/>
                </a:solidFill>
              </a:rPr>
              <a:t> </a:t>
            </a:r>
            <a:r>
              <a:rPr lang="en-US" dirty="0" err="1" smtClean="0">
                <a:solidFill>
                  <a:srgbClr val="FFFF00"/>
                </a:solidFill>
              </a:rPr>
              <a:t>sự</a:t>
            </a:r>
            <a:r>
              <a:rPr lang="en-US" dirty="0" smtClean="0">
                <a:solidFill>
                  <a:srgbClr val="FFFF00"/>
                </a:solidFill>
              </a:rPr>
              <a:t> </a:t>
            </a:r>
            <a:r>
              <a:rPr lang="en-US" dirty="0" err="1" smtClean="0">
                <a:solidFill>
                  <a:srgbClr val="FFFF00"/>
                </a:solidFill>
              </a:rPr>
              <a:t>theo</a:t>
            </a:r>
            <a:r>
              <a:rPr lang="en-US" dirty="0" smtClean="0">
                <a:solidFill>
                  <a:srgbClr val="FFFF00"/>
                </a:solidFill>
              </a:rPr>
              <a:t> </a:t>
            </a:r>
            <a:r>
              <a:rPr lang="en-US" dirty="0" err="1" smtClean="0">
                <a:solidFill>
                  <a:srgbClr val="FFFF00"/>
                </a:solidFill>
              </a:rPr>
              <a:t>dõi</a:t>
            </a:r>
            <a:endParaRPr lang="en-US" dirty="0">
              <a:solidFill>
                <a:srgbClr val="FFFF00"/>
              </a:solidFill>
            </a:endParaRPr>
          </a:p>
        </p:txBody>
      </p:sp>
      <p:sp>
        <p:nvSpPr>
          <p:cNvPr id="4" name="Slide Number Placeholder 3"/>
          <p:cNvSpPr>
            <a:spLocks noGrp="1"/>
          </p:cNvSpPr>
          <p:nvPr>
            <p:ph type="sldNum" sz="quarter" idx="12"/>
          </p:nvPr>
        </p:nvSpPr>
        <p:spPr/>
        <p:txBody>
          <a:bodyPr/>
          <a:lstStyle/>
          <a:p>
            <a:fld id="{4241F26C-0DEC-45C4-A304-7EC200F28CC1}" type="slidenum">
              <a:rPr lang="en-US" smtClean="0"/>
              <a:pPr/>
              <a:t>34</a:t>
            </a:fld>
            <a:r>
              <a:rPr lang="en-US" smtClean="0"/>
              <a:t>/ 34</a:t>
            </a:r>
            <a:endParaRPr lang="en-US" dirty="0"/>
          </a:p>
        </p:txBody>
      </p:sp>
    </p:spTree>
    <p:extLst>
      <p:ext uri="{BB962C8B-B14F-4D97-AF65-F5344CB8AC3E}">
        <p14:creationId xmlns:p14="http://schemas.microsoft.com/office/powerpoint/2010/main" val="3003387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Đặc tính của hệ thống thông minh được tổ chức</a:t>
            </a:r>
            <a:br>
              <a:rPr lang="en-US" sz="3200" b="1" dirty="0"/>
            </a:br>
            <a:endParaRPr lang="en-US" sz="3200" dirty="0"/>
          </a:p>
        </p:txBody>
      </p:sp>
      <p:sp>
        <p:nvSpPr>
          <p:cNvPr id="3" name="Content Placeholder 2"/>
          <p:cNvSpPr>
            <a:spLocks noGrp="1"/>
          </p:cNvSpPr>
          <p:nvPr>
            <p:ph idx="1"/>
          </p:nvPr>
        </p:nvSpPr>
        <p:spPr/>
        <p:txBody>
          <a:bodyPr>
            <a:normAutofit fontScale="70000" lnSpcReduction="20000"/>
          </a:bodyPr>
          <a:lstStyle/>
          <a:p>
            <a:pPr lvl="0"/>
            <a:r>
              <a:rPr lang="en-US" i="1" dirty="0"/>
              <a:t>Đạt được các mục tiêu một cách đáng tin cậy theo thời gian</a:t>
            </a:r>
            <a:r>
              <a:rPr lang="en-US" dirty="0"/>
              <a:t>: nghĩa là, nó sẽ phát triển, đạt được các mục tiêu ngày càng tốt hơn cho đến khi đạt đến điểm lợi nhuận giảm dần. Sau đó, nó sẽ ở đó, tạo ra giá trị khi cơ sở người dùng, vấn đề và thế giới rộng lớn hơn thay đổi.</a:t>
            </a:r>
          </a:p>
          <a:p>
            <a:pPr lvl="0"/>
            <a:r>
              <a:rPr lang="en-US" i="1" dirty="0"/>
              <a:t>Có kinh nghiệm, tri thức và mục tiêu cân bằng</a:t>
            </a:r>
            <a:r>
              <a:rPr lang="en-US" dirty="0"/>
              <a:t>: nghĩa là kinh nghiệm sẽ có sức mạnh như tri thức trợ giúp nên lợi ích ròng cho người dùng và doanh nghiệp được tối đa hóa.</a:t>
            </a:r>
          </a:p>
          <a:p>
            <a:pPr lvl="0"/>
            <a:r>
              <a:rPr lang="en-US" i="1" dirty="0"/>
              <a:t>Giảm thiểu sai sót một cách hiệu qu</a:t>
            </a:r>
            <a:r>
              <a:rPr lang="en-US" dirty="0"/>
              <a:t>ả: để những sai sót gây tốn kém được hiểu rõ, được phát hiện nhanh chóng và được sửa chữa. Và do đó, những sai sót về chi phí thấp hơn sẽ được giảm thiểu và không gây gánh nặng quá lớn cho người dùng hoặc doanh nghiệp.</a:t>
            </a:r>
          </a:p>
          <a:p>
            <a:endParaRPr lang="en-US" dirty="0"/>
          </a:p>
        </p:txBody>
      </p:sp>
      <p:pic>
        <p:nvPicPr>
          <p:cNvPr id="8" name="Picture 7" descr="gau.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18701"/>
            <a:ext cx="1335819" cy="103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4</a:t>
            </a:fld>
            <a:r>
              <a:rPr lang="en-US" smtClean="0"/>
              <a:t>/ 34</a:t>
            </a:r>
            <a:endParaRPr lang="en-US" dirty="0"/>
          </a:p>
        </p:txBody>
      </p:sp>
    </p:spTree>
    <p:extLst>
      <p:ext uri="{BB962C8B-B14F-4D97-AF65-F5344CB8AC3E}">
        <p14:creationId xmlns:p14="http://schemas.microsoft.com/office/powerpoint/2010/main" val="1667937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lvl="0"/>
            <a:r>
              <a:rPr lang="en-US" i="1" dirty="0"/>
              <a:t>Mở rộng quy mô một cách hiệu quả theo thời gian</a:t>
            </a:r>
            <a:r>
              <a:rPr lang="en-US" dirty="0"/>
              <a:t>: để chi phí duy trì hệ thống ở trạng thái tốt (tất cả việc cân bằng, tạo thông tin, giảm thiểu sai sót…) sẽ tăng theo số lượng người dùng và độ phức tạp của thang đo thông tin. Đặc biệt, điều này có nghĩa là học máy và tự động hóa được sử dụng một cách hiệu quả.</a:t>
            </a:r>
          </a:p>
          <a:p>
            <a:pPr lvl="0"/>
            <a:r>
              <a:rPr lang="en-US" i="1" dirty="0"/>
              <a:t>Xuống cấp chậm</a:t>
            </a:r>
            <a:r>
              <a:rPr lang="en-US" dirty="0"/>
              <a:t>: tức là không cần tốn nhiều công sức để giữ ở trạng thái ổn định. Nỗ lực điều phối cần tập trung vào việc tìm kiếm cơ hội chứ không nên tranh giành để giữ cho bánh xe đua tiếp tục hoạt động.</a:t>
            </a:r>
          </a:p>
          <a:p>
            <a:endParaRPr lang="en-US" dirty="0"/>
          </a:p>
        </p:txBody>
      </p:sp>
      <p:pic>
        <p:nvPicPr>
          <p:cNvPr id="7" name="Picture 5" descr="dat ch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71429"/>
            <a:ext cx="1231742" cy="94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241F26C-0DEC-45C4-A304-7EC200F28CC1}" type="slidenum">
              <a:rPr lang="en-US" smtClean="0"/>
              <a:pPr/>
              <a:t>5</a:t>
            </a:fld>
            <a:r>
              <a:rPr lang="en-US" smtClean="0"/>
              <a:t>/ 34</a:t>
            </a:r>
            <a:endParaRPr lang="en-US" dirty="0"/>
          </a:p>
        </p:txBody>
      </p:sp>
    </p:spTree>
    <p:extLst>
      <p:ext uri="{BB962C8B-B14F-4D97-AF65-F5344CB8AC3E}">
        <p14:creationId xmlns:p14="http://schemas.microsoft.com/office/powerpoint/2010/main" val="2850196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Cần thiết do</a:t>
            </a:r>
            <a:endParaRPr lang="en-US" dirty="0"/>
          </a:p>
        </p:txBody>
      </p:sp>
      <p:sp>
        <p:nvSpPr>
          <p:cNvPr id="3" name="Content Placeholder 2"/>
          <p:cNvSpPr>
            <a:spLocks noGrp="1"/>
          </p:cNvSpPr>
          <p:nvPr>
            <p:ph idx="1"/>
          </p:nvPr>
        </p:nvSpPr>
        <p:spPr/>
        <p:txBody>
          <a:bodyPr>
            <a:normAutofit lnSpcReduction="10000"/>
          </a:bodyPr>
          <a:lstStyle/>
          <a:p>
            <a:pPr lvl="0"/>
            <a:r>
              <a:rPr lang="en-US" dirty="0"/>
              <a:t>Những </a:t>
            </a:r>
            <a:r>
              <a:rPr lang="en-US" i="1" dirty="0"/>
              <a:t>thay đổi mục tiêu</a:t>
            </a:r>
            <a:r>
              <a:rPr lang="en-US" dirty="0"/>
              <a:t> của hệ thống thông minh.</a:t>
            </a:r>
          </a:p>
          <a:p>
            <a:pPr lvl="0"/>
            <a:r>
              <a:rPr lang="en-US" i="1" dirty="0"/>
              <a:t>Người dùng</a:t>
            </a:r>
            <a:r>
              <a:rPr lang="en-US" dirty="0"/>
              <a:t> của hệ thống thông minh thay đổi.</a:t>
            </a:r>
          </a:p>
          <a:p>
            <a:pPr lvl="0"/>
            <a:r>
              <a:rPr lang="en-US" i="1" dirty="0"/>
              <a:t>Vấn đề</a:t>
            </a:r>
            <a:r>
              <a:rPr lang="en-US" dirty="0"/>
              <a:t> thay đổi.</a:t>
            </a:r>
          </a:p>
          <a:p>
            <a:pPr lvl="0"/>
            <a:r>
              <a:rPr lang="en-US" i="1" dirty="0"/>
              <a:t>Tri thức</a:t>
            </a:r>
            <a:r>
              <a:rPr lang="en-US" dirty="0"/>
              <a:t> thay đổi.</a:t>
            </a:r>
          </a:p>
          <a:p>
            <a:pPr lvl="0"/>
            <a:r>
              <a:rPr lang="en-US" i="1" dirty="0"/>
              <a:t>Chi phí vận hành</a:t>
            </a:r>
            <a:r>
              <a:rPr lang="en-US" dirty="0"/>
              <a:t> hệ thống thông minh thay đổi.</a:t>
            </a:r>
          </a:p>
          <a:p>
            <a:pPr lvl="0"/>
            <a:r>
              <a:rPr lang="en-US" i="1" dirty="0"/>
              <a:t>Có người lạm dụ</a:t>
            </a:r>
            <a:r>
              <a:rPr lang="en-US" dirty="0"/>
              <a:t>ng hệ thống thông minh.</a:t>
            </a:r>
          </a:p>
          <a:p>
            <a:endParaRPr lang="en-US" dirty="0"/>
          </a:p>
        </p:txBody>
      </p:sp>
      <p:pic>
        <p:nvPicPr>
          <p:cNvPr id="6" name="Picture 5" descr="thay_gia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17541"/>
            <a:ext cx="949335" cy="74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6</a:t>
            </a:fld>
            <a:r>
              <a:rPr lang="en-US" smtClean="0"/>
              <a:t>/ 34</a:t>
            </a:r>
            <a:endParaRPr lang="en-US" dirty="0"/>
          </a:p>
        </p:txBody>
      </p:sp>
    </p:spTree>
    <p:extLst>
      <p:ext uri="{BB962C8B-B14F-4D97-AF65-F5344CB8AC3E}">
        <p14:creationId xmlns:p14="http://schemas.microsoft.com/office/powerpoint/2010/main" val="2637523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Thay đổi mục tiêu</a:t>
            </a:r>
            <a:endParaRPr lang="en-US" dirty="0"/>
          </a:p>
        </p:txBody>
      </p:sp>
      <p:sp>
        <p:nvSpPr>
          <p:cNvPr id="3" name="Content Placeholder 2"/>
          <p:cNvSpPr>
            <a:spLocks noGrp="1"/>
          </p:cNvSpPr>
          <p:nvPr>
            <p:ph idx="1"/>
          </p:nvPr>
        </p:nvSpPr>
        <p:spPr/>
        <p:txBody>
          <a:bodyPr>
            <a:normAutofit fontScale="70000" lnSpcReduction="20000"/>
          </a:bodyPr>
          <a:lstStyle/>
          <a:p>
            <a:pPr lvl="0"/>
            <a:r>
              <a:rPr lang="en-US" i="1" dirty="0"/>
              <a:t>Hiểu vấn đề tốt hơn</a:t>
            </a:r>
            <a:r>
              <a:rPr lang="en-US" dirty="0"/>
              <a:t>: khi làm việc gì đó, sẽ hiểu nó rõ hơn. Có thể nhận ra rằng ngay từ đầu đã đặt sai mục tiêu và muốn điều chỉnh. </a:t>
            </a:r>
          </a:p>
          <a:p>
            <a:pPr lvl="0"/>
            <a:r>
              <a:rPr lang="en-US" i="1" dirty="0"/>
              <a:t>Đã giải quyết được vấn đề trước đó</a:t>
            </a:r>
            <a:r>
              <a:rPr lang="en-US" dirty="0"/>
              <a:t>: có thể thấy rằng mình đã đạt được điều mình mong muốn. Tại thời điểm này, có thể muốn đặt mục tiêu cao hơn, và điều chỉnh hệ thống cho phù hợp. </a:t>
            </a:r>
          </a:p>
          <a:p>
            <a:pPr lvl="0"/>
            <a:r>
              <a:rPr lang="en-US" i="1" dirty="0"/>
              <a:t>Nhận ra vấn đề trước đó quá khó giải quyết</a:t>
            </a:r>
            <a:r>
              <a:rPr lang="en-US" dirty="0"/>
              <a:t>: đôi khi phải thừa nhận thất bại. Có thể có một hệ thống đã chạy được một thời gian nhưng vẫn chưa đạt được mục tiêu mong muốn. </a:t>
            </a:r>
          </a:p>
          <a:p>
            <a:pPr lvl="0"/>
            <a:r>
              <a:rPr lang="en-US" i="1" dirty="0"/>
              <a:t>Khám phá được một số cơ hội mới</a:t>
            </a:r>
            <a:r>
              <a:rPr lang="en-US" dirty="0"/>
              <a:t>: có thể nảy ra một ý tưởng, tạo nên cơ hội thay đổi. </a:t>
            </a:r>
          </a:p>
          <a:p>
            <a:endParaRPr lang="en-US" dirty="0"/>
          </a:p>
        </p:txBody>
      </p:sp>
      <p:pic>
        <p:nvPicPr>
          <p:cNvPr id="8" name="Picture 7" descr="khoan.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736198" cy="99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7</a:t>
            </a:fld>
            <a:r>
              <a:rPr lang="en-US" smtClean="0"/>
              <a:t>/ 34</a:t>
            </a:r>
            <a:endParaRPr lang="en-US" dirty="0"/>
          </a:p>
        </p:txBody>
      </p:sp>
    </p:spTree>
    <p:extLst>
      <p:ext uri="{BB962C8B-B14F-4D97-AF65-F5344CB8AC3E}">
        <p14:creationId xmlns:p14="http://schemas.microsoft.com/office/powerpoint/2010/main" val="1197976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Thay đổi ng</a:t>
            </a:r>
            <a:r>
              <a:rPr lang="vi-VN" dirty="0" smtClean="0"/>
              <a:t>ười dùng</a:t>
            </a:r>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pPr lvl="0"/>
            <a:r>
              <a:rPr lang="en-US" i="1" dirty="0"/>
              <a:t>Người dùng mới đến</a:t>
            </a:r>
            <a:r>
              <a:rPr lang="en-US" dirty="0"/>
              <a:t>: người dùng mới có thể rất khác so với người dùng hiện tại. Khi người dùng thay đổi, hệ thống sẽ có cơ hội học hỏi và thích nghi. </a:t>
            </a:r>
          </a:p>
          <a:p>
            <a:pPr lvl="0"/>
            <a:r>
              <a:rPr lang="en-US" i="1" dirty="0"/>
              <a:t>Mô hình sử dụng thay đổi</a:t>
            </a:r>
            <a:r>
              <a:rPr lang="en-US" dirty="0"/>
              <a:t>: khi người dùng tìm hiểu cách sử dụng hệ thống thông minh, họ có thể thay đổi cách họ tương tác với nó. </a:t>
            </a:r>
          </a:p>
          <a:p>
            <a:pPr lvl="0"/>
            <a:r>
              <a:rPr lang="en-US" i="1" dirty="0"/>
              <a:t>Người dùng thay đổi nhận thức của họ về trải nghi</a:t>
            </a:r>
            <a:r>
              <a:rPr lang="en-US" dirty="0"/>
              <a:t>ệm: theo thời gian, người dùng có thể hiểu sai về trải nghiệm.</a:t>
            </a:r>
          </a:p>
          <a:p>
            <a:pPr lvl="0"/>
            <a:r>
              <a:rPr lang="en-US" dirty="0"/>
              <a:t>Người dùng rời đi: tùy thuộc vào việc người dùng nào rời đi, có thể có cơ hội để hệ thống thay đổi sự cân bằng giữa tri thức và trải nghiệm để tối ưu hóa cho người dùng. </a:t>
            </a:r>
          </a:p>
          <a:p>
            <a:endParaRPr lang="en-US" dirty="0"/>
          </a:p>
        </p:txBody>
      </p:sp>
      <p:pic>
        <p:nvPicPr>
          <p:cNvPr id="8" name="Picture 7" descr="gau.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18701"/>
            <a:ext cx="1335819" cy="103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8</a:t>
            </a:fld>
            <a:r>
              <a:rPr lang="en-US" smtClean="0"/>
              <a:t>/ 34</a:t>
            </a:r>
            <a:endParaRPr lang="en-US" dirty="0"/>
          </a:p>
        </p:txBody>
      </p:sp>
    </p:spTree>
    <p:extLst>
      <p:ext uri="{BB962C8B-B14F-4D97-AF65-F5344CB8AC3E}">
        <p14:creationId xmlns:p14="http://schemas.microsoft.com/office/powerpoint/2010/main" val="3379352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Thay đổi vấn đề </a:t>
            </a:r>
            <a:endParaRPr lang="en-US" dirty="0"/>
          </a:p>
        </p:txBody>
      </p:sp>
      <p:sp>
        <p:nvSpPr>
          <p:cNvPr id="3" name="Content Placeholder 2"/>
          <p:cNvSpPr>
            <a:spLocks noGrp="1"/>
          </p:cNvSpPr>
          <p:nvPr>
            <p:ph idx="1"/>
          </p:nvPr>
        </p:nvSpPr>
        <p:spPr/>
        <p:txBody>
          <a:bodyPr>
            <a:normAutofit fontScale="92500" lnSpcReduction="20000"/>
          </a:bodyPr>
          <a:lstStyle/>
          <a:p>
            <a:pPr lvl="0"/>
            <a:r>
              <a:rPr lang="en-US" i="1" dirty="0"/>
              <a:t>Các vấn đề thay đổi theo thời gian luôn thay đổi</a:t>
            </a:r>
            <a:r>
              <a:rPr lang="en-US" dirty="0"/>
              <a:t>: những cách tiếp cận và quyết định đưa ra trong quá khứ có thể không phù hợp với tương lai. </a:t>
            </a:r>
          </a:p>
          <a:p>
            <a:pPr lvl="0"/>
            <a:r>
              <a:rPr lang="en-US" i="1" dirty="0"/>
              <a:t>Mô hình sử dụng thay đổi</a:t>
            </a:r>
            <a:r>
              <a:rPr lang="en-US" dirty="0"/>
              <a:t>: khi người dùng thay đổi cách họ tương tác với hệ thống thông minh, các vấn đề cần giải quyết có thể trở nên rất khác nhau. </a:t>
            </a:r>
          </a:p>
          <a:p>
            <a:pPr lvl="0"/>
            <a:r>
              <a:rPr lang="en-US" i="1" dirty="0"/>
              <a:t>Bắt đầu giải quyết vấn đ</a:t>
            </a:r>
            <a:r>
              <a:rPr lang="en-US" dirty="0"/>
              <a:t>ề: thay đổi bài toán cần đến tri thức phù hợp.</a:t>
            </a:r>
          </a:p>
          <a:p>
            <a:endParaRPr lang="en-US" dirty="0"/>
          </a:p>
        </p:txBody>
      </p:sp>
      <p:pic>
        <p:nvPicPr>
          <p:cNvPr id="7" name="Picture 5" descr="dat ch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71429"/>
            <a:ext cx="1231742" cy="94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9</a:t>
            </a:fld>
            <a:r>
              <a:rPr lang="en-US" smtClean="0"/>
              <a:t>/ 34</a:t>
            </a:r>
            <a:endParaRPr lang="en-US" dirty="0"/>
          </a:p>
        </p:txBody>
      </p:sp>
    </p:spTree>
    <p:extLst>
      <p:ext uri="{BB962C8B-B14F-4D97-AF65-F5344CB8AC3E}">
        <p14:creationId xmlns:p14="http://schemas.microsoft.com/office/powerpoint/2010/main" val="1620351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3527</Words>
  <Application>Microsoft Office PowerPoint</Application>
  <PresentationFormat>Widescreen</PresentationFormat>
  <Paragraphs>182</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Tahoma</vt:lpstr>
      <vt:lpstr>Times New Roman</vt:lpstr>
      <vt:lpstr>Wingdings</vt:lpstr>
      <vt:lpstr>Office Theme</vt:lpstr>
      <vt:lpstr>Phát triển hệ thống thông minh   Điều phối </vt:lpstr>
      <vt:lpstr>Lí do</vt:lpstr>
      <vt:lpstr>6.1 Tổng quan về điều phối thông minh</vt:lpstr>
      <vt:lpstr>Đặc tính của hệ thống thông minh được tổ chức </vt:lpstr>
      <vt:lpstr>PowerPoint Presentation</vt:lpstr>
      <vt:lpstr>Cần thiết do</vt:lpstr>
      <vt:lpstr>Thay đổi mục tiêu</vt:lpstr>
      <vt:lpstr>Thay đổi người dùng </vt:lpstr>
      <vt:lpstr>Thay đổi vấn đề </vt:lpstr>
      <vt:lpstr>Thay đổi tri thức </vt:lpstr>
      <vt:lpstr>Thay đổi chi phí</vt:lpstr>
      <vt:lpstr>Kĩ năng điều phối</vt:lpstr>
      <vt:lpstr>6.2. Hoạt động điều phối tri thức </vt:lpstr>
      <vt:lpstr>Giám sát các tiêu chí thành công</vt:lpstr>
      <vt:lpstr>Kiểm tra tương tác</vt:lpstr>
      <vt:lpstr>Cân bằng trải nghiệm</vt:lpstr>
      <vt:lpstr>Thay thế tri thức </vt:lpstr>
      <vt:lpstr>Tạo tri thức</vt:lpstr>
      <vt:lpstr>6.3. Xử lý lỗi về tri thức </vt:lpstr>
      <vt:lpstr>Lỗi nặng đối với hệ thống thông minh </vt:lpstr>
      <vt:lpstr>Các loại lỗi liên quan đến tri thức </vt:lpstr>
      <vt:lpstr>Phương pháp giảm nhẹ lỗi</vt:lpstr>
      <vt:lpstr>6.4. Lạm dụng hệ thống thông minh </vt:lpstr>
      <vt:lpstr>Lạm dụng là một công việc kinh doanh</vt:lpstr>
      <vt:lpstr>Lạm dụng dần dần </vt:lpstr>
      <vt:lpstr>Cách chống lạm dụng</vt:lpstr>
      <vt:lpstr>6.5. Tiếp cận hệ thống thông minh của riêng </vt:lpstr>
      <vt:lpstr>PowerPoint Presentation</vt:lpstr>
      <vt:lpstr>PowerPoint Presentation</vt:lpstr>
      <vt:lpstr>Các bước phát triển hệ thống thông minh</vt:lpstr>
      <vt:lpstr>PowerPoint Presentation</vt:lpstr>
      <vt:lpstr>Trao đổi</vt:lpstr>
      <vt:lpstr>Câu hỏi</vt:lpstr>
      <vt:lpstr>Cám ơn sự theo dõi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dc:creator>
  <cp:lastModifiedBy>0000</cp:lastModifiedBy>
  <cp:revision>12</cp:revision>
  <dcterms:created xsi:type="dcterms:W3CDTF">2024-08-12T10:04:26Z</dcterms:created>
  <dcterms:modified xsi:type="dcterms:W3CDTF">2024-09-10T23:10:06Z</dcterms:modified>
</cp:coreProperties>
</file>