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5191C-9CE7-4DEA-8A8C-006A21148538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0562A-3E7C-4CAD-8998-6710DA1B0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07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3550" y="722313"/>
            <a:ext cx="6392863" cy="3597275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07" tIns="47499" rIns="95007" bIns="47499"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4666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39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346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12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856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17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005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295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52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763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12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solidFill>
            <a:srgbClr val="FFFFFF"/>
          </a:solidFill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5034" tIns="47516" rIns="95034" bIns="47516"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313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193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76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5427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61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479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3955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682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934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3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5034" tIns="47516" rIns="95034" bIns="47516"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370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1963" y="720725"/>
            <a:ext cx="6396037" cy="3598863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5034" tIns="47516" rIns="95034" bIns="47516"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55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85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12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228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784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solidFill>
            <a:srgbClr val="FFFFFF"/>
          </a:solidFill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tr-TR" altLang="tr-TR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5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fld id="{5300E331-1A94-4622-9ECF-38BC6B7EECB5}" type="slidenum">
              <a:rPr lang="en-US" smtClean="0"/>
              <a:pPr/>
              <a:t>‹#›</a:t>
            </a:fld>
            <a:r>
              <a:rPr lang="en-US" dirty="0" smtClean="0"/>
              <a:t>/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4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4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26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 smtClean="0"/>
              <a:t>Asıl metin stillerini düzenlemek için tıklatın</a:t>
            </a:r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897203" y="461915"/>
            <a:ext cx="2743200" cy="365125"/>
          </a:xfrm>
        </p:spPr>
        <p:txBody>
          <a:bodyPr/>
          <a:lstStyle>
            <a:lvl1pPr>
              <a:defRPr sz="5400"/>
            </a:lvl1pPr>
          </a:lstStyle>
          <a:p>
            <a:fld id="{5300E331-1A94-4622-9ECF-38BC6B7EECB5}" type="slidenum">
              <a:rPr lang="en-US" smtClean="0"/>
              <a:pPr/>
              <a:t>‹#›</a:t>
            </a:fld>
            <a:r>
              <a:rPr lang="en-US" smtClean="0"/>
              <a:t>/ 28</a:t>
            </a:r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 userDrawn="1"/>
        </p:nvSpPr>
        <p:spPr>
          <a:xfrm>
            <a:off x="-390099" y="6176963"/>
            <a:ext cx="24565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300E331-1A94-4622-9ECF-38BC6B7EECB5}" type="slidenum">
              <a:rPr lang="en-US" sz="5400" smtClean="0"/>
              <a:pPr/>
              <a:t>‹#›</a:t>
            </a:fld>
            <a:r>
              <a:rPr lang="en-US" sz="5400" dirty="0" smtClean="0"/>
              <a:t>/ 28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5364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97454" y="6324600"/>
            <a:ext cx="2743200" cy="36512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fld id="{5300E331-1A94-4622-9ECF-38BC6B7EECB5}" type="slidenum">
              <a:rPr lang="en-US" smtClean="0"/>
              <a:pPr/>
              <a:t>‹#›</a:t>
            </a:fld>
            <a:r>
              <a:rPr lang="en-US" dirty="0" smtClean="0"/>
              <a:t>/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85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6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4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7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45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8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7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5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0E331-1A94-4622-9ECF-38BC6B7EE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0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gif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gif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mlearn/MLRepositor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0" Type="http://schemas.openxmlformats.org/officeDocument/2006/relationships/image" Target="../media/image3.gi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gif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1905000" y="2795589"/>
            <a:ext cx="8153400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tr-TR" altLang="tr-TR" sz="3200" dirty="0"/>
              <a:t>Data exploration and visualization</a:t>
            </a:r>
            <a:endParaRPr lang="en-US" altLang="tr-TR" sz="2800" dirty="0"/>
          </a:p>
          <a:p>
            <a:pPr algn="ctr"/>
            <a:endParaRPr lang="en-US" altLang="tr-TR" sz="1600" dirty="0">
              <a:solidFill>
                <a:srgbClr val="0000FF"/>
              </a:solidFill>
            </a:endParaRPr>
          </a:p>
          <a:p>
            <a:pPr algn="ctr"/>
            <a:endParaRPr lang="en-US" altLang="tr-TR" sz="1600" dirty="0">
              <a:solidFill>
                <a:srgbClr val="0000FF"/>
              </a:solidFill>
            </a:endParaRPr>
          </a:p>
          <a:p>
            <a:pPr algn="ctr"/>
            <a:endParaRPr lang="en-US" altLang="tr-TR" sz="1600" dirty="0"/>
          </a:p>
          <a:p>
            <a:pPr algn="ctr"/>
            <a:endParaRPr lang="en-US" altLang="tr-TR" sz="1600" dirty="0"/>
          </a:p>
          <a:p>
            <a:pPr algn="ctr"/>
            <a:endParaRPr lang="en-US" altLang="tr-TR" sz="1600" dirty="0"/>
          </a:p>
          <a:p>
            <a:endParaRPr lang="en-US" altLang="tr-T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0"/>
            <a:ext cx="3048000" cy="304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1</a:t>
            </a:fld>
            <a:r>
              <a:rPr lang="en-US" smtClean="0"/>
              <a:t>/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smtClean="0"/>
              <a:t>Visualization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36896"/>
            <a:ext cx="11217812" cy="5181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15000"/>
              </a:spcBef>
              <a:buFont typeface="Monotype Sorts" pitchFamily="2" charset="2"/>
              <a:buNone/>
            </a:pPr>
            <a:r>
              <a:rPr lang="en-US" altLang="tr-TR" sz="3200" dirty="0" smtClean="0"/>
              <a:t>   Visualization is the conversion of data into a visual or tabular format so that the characteristics of the data and the relationships among data items or attributes can be analyzed or reported.</a:t>
            </a:r>
          </a:p>
          <a:p>
            <a:pPr>
              <a:lnSpc>
                <a:spcPct val="90000"/>
              </a:lnSpc>
            </a:pPr>
            <a:endParaRPr lang="en-US" altLang="tr-TR" sz="3200" dirty="0" smtClean="0"/>
          </a:p>
          <a:p>
            <a:pPr>
              <a:lnSpc>
                <a:spcPct val="90000"/>
              </a:lnSpc>
            </a:pPr>
            <a:r>
              <a:rPr lang="en-US" altLang="tr-TR" sz="3200" dirty="0" smtClean="0"/>
              <a:t>Visualization of data is one of the most powerful and appealing techniques for data exploration. 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tr-TR" sz="2800" dirty="0" smtClean="0"/>
              <a:t>Humans have a well developed ability to analyze large amounts of information that is presented visually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tr-TR" sz="2800" dirty="0" smtClean="0"/>
              <a:t>Can detect general patterns and trends</a:t>
            </a:r>
          </a:p>
          <a:p>
            <a:pPr lvl="1">
              <a:lnSpc>
                <a:spcPct val="90000"/>
              </a:lnSpc>
              <a:spcBef>
                <a:spcPct val="15000"/>
              </a:spcBef>
            </a:pPr>
            <a:r>
              <a:rPr lang="en-US" altLang="tr-TR" sz="2800" dirty="0" smtClean="0"/>
              <a:t>Can detect outliers and unusual patterns  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10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839" y="5367159"/>
            <a:ext cx="1501486" cy="1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7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Representation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6933" y="1524000"/>
            <a:ext cx="9735184" cy="5334000"/>
          </a:xfrm>
        </p:spPr>
        <p:txBody>
          <a:bodyPr>
            <a:normAutofit/>
          </a:bodyPr>
          <a:lstStyle/>
          <a:p>
            <a:pPr>
              <a:tabLst>
                <a:tab pos="1257300" algn="l"/>
              </a:tabLst>
            </a:pPr>
            <a:r>
              <a:rPr lang="en-US" altLang="tr-TR" sz="3600" dirty="0" smtClean="0"/>
              <a:t>Is the mapping of information to a visual format</a:t>
            </a:r>
          </a:p>
          <a:p>
            <a:pPr>
              <a:tabLst>
                <a:tab pos="1257300" algn="l"/>
              </a:tabLst>
            </a:pPr>
            <a:r>
              <a:rPr lang="en-US" altLang="tr-TR" sz="3600" dirty="0" smtClean="0"/>
              <a:t>Data objects, their attributes, and the relationships among data objects are translated into graphical elements such as points, lines, shapes, and colors.</a:t>
            </a:r>
          </a:p>
          <a:p>
            <a:pPr>
              <a:tabLst>
                <a:tab pos="1257300" algn="l"/>
              </a:tabLst>
            </a:pPr>
            <a:r>
              <a:rPr lang="en-US" altLang="tr-TR" sz="3600" dirty="0" smtClean="0"/>
              <a:t>Example: </a:t>
            </a:r>
          </a:p>
          <a:p>
            <a:pPr lvl="1">
              <a:tabLst>
                <a:tab pos="1257300" algn="l"/>
              </a:tabLst>
            </a:pPr>
            <a:r>
              <a:rPr lang="en-US" altLang="tr-TR" sz="3200" dirty="0" smtClean="0"/>
              <a:t>Objects are often represented as points</a:t>
            </a:r>
          </a:p>
          <a:p>
            <a:pPr lvl="1">
              <a:tabLst>
                <a:tab pos="1257300" algn="l"/>
              </a:tabLst>
            </a:pPr>
            <a:r>
              <a:rPr lang="en-US" altLang="tr-TR" sz="3200" dirty="0" smtClean="0"/>
              <a:t>Their attribute values can be represented as the position of the points</a:t>
            </a:r>
            <a:endParaRPr lang="tr-TR" altLang="tr-TR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11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6" y="5277197"/>
            <a:ext cx="1501486" cy="1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2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8883" y="61119"/>
            <a:ext cx="10515600" cy="1325563"/>
          </a:xfrm>
        </p:spPr>
        <p:txBody>
          <a:bodyPr/>
          <a:lstStyle/>
          <a:p>
            <a:r>
              <a:rPr lang="en-US" altLang="tr-TR" dirty="0" smtClean="0"/>
              <a:t>Visualization Techniques: Histograms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3069" y="1386682"/>
            <a:ext cx="8428037" cy="2895600"/>
          </a:xfrm>
        </p:spPr>
        <p:txBody>
          <a:bodyPr>
            <a:noAutofit/>
          </a:bodyPr>
          <a:lstStyle/>
          <a:p>
            <a:r>
              <a:rPr lang="en-US" altLang="tr-TR" dirty="0"/>
              <a:t>Histogram </a:t>
            </a:r>
          </a:p>
          <a:p>
            <a:pPr lvl="1"/>
            <a:r>
              <a:rPr lang="en-US" altLang="tr-TR" dirty="0"/>
              <a:t>Usually shows the distribution of values of a single variable</a:t>
            </a:r>
          </a:p>
          <a:p>
            <a:pPr lvl="1"/>
            <a:r>
              <a:rPr lang="en-US" altLang="tr-TR" dirty="0"/>
              <a:t>Divide the values into bins and show a bar plot of the number of objects in each bin. </a:t>
            </a:r>
          </a:p>
          <a:p>
            <a:pPr lvl="1"/>
            <a:r>
              <a:rPr lang="en-US" altLang="tr-TR" dirty="0"/>
              <a:t>The height of each bar indicates the number of objects</a:t>
            </a:r>
          </a:p>
          <a:p>
            <a:pPr lvl="1"/>
            <a:r>
              <a:rPr lang="en-US" altLang="tr-TR" dirty="0"/>
              <a:t>Shape of histogram depends on the number of bins</a:t>
            </a:r>
          </a:p>
          <a:p>
            <a:r>
              <a:rPr lang="en-US" altLang="tr-TR" dirty="0"/>
              <a:t>Example: Petal Width </a:t>
            </a:r>
            <a:r>
              <a:rPr lang="en-US" altLang="tr-TR" sz="2400" dirty="0"/>
              <a:t>(10 and 20 bins, respectively)</a:t>
            </a:r>
            <a:r>
              <a:rPr lang="en-US" altLang="tr-TR" dirty="0"/>
              <a:t> 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tr-TR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b="3267"/>
          <a:stretch>
            <a:fillRect/>
          </a:stretch>
        </p:blipFill>
        <p:spPr bwMode="auto">
          <a:xfrm>
            <a:off x="438737" y="4502945"/>
            <a:ext cx="32686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" b="3267"/>
          <a:stretch>
            <a:fillRect/>
          </a:stretch>
        </p:blipFill>
        <p:spPr bwMode="auto">
          <a:xfrm>
            <a:off x="6287087" y="4502945"/>
            <a:ext cx="3268663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12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106" y="2594252"/>
            <a:ext cx="1555173" cy="15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950" y="2974975"/>
            <a:ext cx="565785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747" y="0"/>
            <a:ext cx="10515600" cy="1325563"/>
          </a:xfrm>
        </p:spPr>
        <p:txBody>
          <a:bodyPr/>
          <a:lstStyle/>
          <a:p>
            <a:r>
              <a:rPr lang="en-US" altLang="tr-TR" dirty="0" smtClean="0"/>
              <a:t>Two-Dimensional Histograms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0582" y="1273969"/>
            <a:ext cx="9895765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dirty="0" smtClean="0"/>
              <a:t>Show the joint distribution of the values of two attributes </a:t>
            </a:r>
          </a:p>
          <a:p>
            <a:pPr>
              <a:lnSpc>
                <a:spcPct val="90000"/>
              </a:lnSpc>
            </a:pPr>
            <a:r>
              <a:rPr lang="en-US" altLang="tr-TR" dirty="0" smtClean="0"/>
              <a:t>Example: petal width and petal length</a:t>
            </a:r>
          </a:p>
          <a:p>
            <a:pPr lvl="1">
              <a:lnSpc>
                <a:spcPct val="90000"/>
              </a:lnSpc>
            </a:pPr>
            <a:r>
              <a:rPr lang="en-US" altLang="tr-TR" sz="2000" dirty="0"/>
              <a:t>What does this tell us?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13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6" y="5277197"/>
            <a:ext cx="1501486" cy="1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9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Visualization Techniques: Box Plots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914" y="2020044"/>
            <a:ext cx="6073998" cy="1828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tr-TR" sz="3600" dirty="0" smtClean="0"/>
              <a:t>Box Plots </a:t>
            </a:r>
          </a:p>
          <a:p>
            <a:pPr lvl="1">
              <a:lnSpc>
                <a:spcPct val="90000"/>
              </a:lnSpc>
            </a:pPr>
            <a:r>
              <a:rPr lang="en-US" altLang="tr-TR" sz="3200" dirty="0" smtClean="0"/>
              <a:t>Invented by J. Tukey</a:t>
            </a:r>
          </a:p>
          <a:p>
            <a:pPr lvl="1">
              <a:lnSpc>
                <a:spcPct val="90000"/>
              </a:lnSpc>
            </a:pPr>
            <a:r>
              <a:rPr lang="en-US" altLang="tr-TR" sz="3200" dirty="0" smtClean="0"/>
              <a:t>Another way of displaying the distribution of data </a:t>
            </a:r>
          </a:p>
          <a:p>
            <a:pPr lvl="1">
              <a:lnSpc>
                <a:spcPct val="90000"/>
              </a:lnSpc>
            </a:pPr>
            <a:r>
              <a:rPr lang="en-US" altLang="tr-TR" sz="3200" dirty="0" smtClean="0"/>
              <a:t>Following figure shows the basic part of a box plot</a:t>
            </a:r>
          </a:p>
          <a:p>
            <a:pPr lvl="1">
              <a:lnSpc>
                <a:spcPct val="90000"/>
              </a:lnSpc>
            </a:pPr>
            <a:endParaRPr lang="en-US" altLang="tr-TR" sz="3200" dirty="0" smtClean="0"/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tr-TR" sz="3200" dirty="0" smtClean="0"/>
          </a:p>
        </p:txBody>
      </p:sp>
      <p:grpSp>
        <p:nvGrpSpPr>
          <p:cNvPr id="16388" name="Group 7"/>
          <p:cNvGrpSpPr>
            <a:grpSpLocks/>
          </p:cNvGrpSpPr>
          <p:nvPr/>
        </p:nvGrpSpPr>
        <p:grpSpPr bwMode="auto">
          <a:xfrm>
            <a:off x="6020972" y="1690688"/>
            <a:ext cx="5746652" cy="5005534"/>
            <a:chOff x="1800" y="677"/>
            <a:chExt cx="3960" cy="5083"/>
          </a:xfrm>
        </p:grpSpPr>
        <p:grpSp>
          <p:nvGrpSpPr>
            <p:cNvPr id="16389" name="Group 8"/>
            <p:cNvGrpSpPr>
              <a:grpSpLocks/>
            </p:cNvGrpSpPr>
            <p:nvPr/>
          </p:nvGrpSpPr>
          <p:grpSpPr bwMode="auto">
            <a:xfrm>
              <a:off x="1800" y="882"/>
              <a:ext cx="1015" cy="4878"/>
              <a:chOff x="1800" y="882"/>
              <a:chExt cx="1015" cy="4878"/>
            </a:xfrm>
          </p:grpSpPr>
          <p:sp>
            <p:nvSpPr>
              <p:cNvPr id="16408" name="Line 9"/>
              <p:cNvSpPr>
                <a:spLocks noChangeShapeType="1"/>
              </p:cNvSpPr>
              <p:nvPr/>
            </p:nvSpPr>
            <p:spPr bwMode="auto">
              <a:xfrm flipV="1">
                <a:off x="2314" y="1729"/>
                <a:ext cx="1" cy="139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9" name="Line 10"/>
              <p:cNvSpPr>
                <a:spLocks noChangeShapeType="1"/>
              </p:cNvSpPr>
              <p:nvPr/>
            </p:nvSpPr>
            <p:spPr bwMode="auto">
              <a:xfrm flipV="1">
                <a:off x="2314" y="4117"/>
                <a:ext cx="1" cy="1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0" name="Line 11"/>
              <p:cNvSpPr>
                <a:spLocks noChangeShapeType="1"/>
              </p:cNvSpPr>
              <p:nvPr/>
            </p:nvSpPr>
            <p:spPr bwMode="auto">
              <a:xfrm>
                <a:off x="2057" y="5298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1" name="Line 12"/>
              <p:cNvSpPr>
                <a:spLocks noChangeShapeType="1"/>
              </p:cNvSpPr>
              <p:nvPr/>
            </p:nvSpPr>
            <p:spPr bwMode="auto">
              <a:xfrm>
                <a:off x="2057" y="1729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2" name="Rectangle 13"/>
              <p:cNvSpPr>
                <a:spLocks noChangeArrowheads="1"/>
              </p:cNvSpPr>
              <p:nvPr/>
            </p:nvSpPr>
            <p:spPr bwMode="auto">
              <a:xfrm>
                <a:off x="1800" y="3128"/>
                <a:ext cx="1015" cy="989"/>
              </a:xfrm>
              <a:prstGeom prst="rect">
                <a:avLst/>
              </a:prstGeom>
              <a:noFill/>
              <a:ln w="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400"/>
                  </a:spcAft>
                  <a:buClr>
                    <a:srgbClr val="0C7B9C"/>
                  </a:buClr>
                  <a:buSzPct val="100000"/>
                </a:pPr>
                <a:endParaRPr lang="tr-TR" altLang="tr-TR"/>
              </a:p>
            </p:txBody>
          </p:sp>
          <p:sp>
            <p:nvSpPr>
              <p:cNvPr id="16413" name="Line 14"/>
              <p:cNvSpPr>
                <a:spLocks noChangeShapeType="1"/>
              </p:cNvSpPr>
              <p:nvPr/>
            </p:nvSpPr>
            <p:spPr bwMode="auto">
              <a:xfrm>
                <a:off x="1800" y="3719"/>
                <a:ext cx="10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4" name="Line 15"/>
              <p:cNvSpPr>
                <a:spLocks noChangeShapeType="1"/>
              </p:cNvSpPr>
              <p:nvPr/>
            </p:nvSpPr>
            <p:spPr bwMode="auto">
              <a:xfrm>
                <a:off x="2250" y="93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5" name="Line 16"/>
              <p:cNvSpPr>
                <a:spLocks noChangeShapeType="1"/>
              </p:cNvSpPr>
              <p:nvPr/>
            </p:nvSpPr>
            <p:spPr bwMode="auto">
              <a:xfrm>
                <a:off x="2314" y="882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6" name="Line 17"/>
              <p:cNvSpPr>
                <a:spLocks noChangeShapeType="1"/>
              </p:cNvSpPr>
              <p:nvPr/>
            </p:nvSpPr>
            <p:spPr bwMode="auto">
              <a:xfrm>
                <a:off x="2250" y="152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7" name="Line 18"/>
              <p:cNvSpPr>
                <a:spLocks noChangeShapeType="1"/>
              </p:cNvSpPr>
              <p:nvPr/>
            </p:nvSpPr>
            <p:spPr bwMode="auto">
              <a:xfrm>
                <a:off x="2314" y="1473"/>
                <a:ext cx="1" cy="115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8" name="Line 19"/>
              <p:cNvSpPr>
                <a:spLocks noChangeShapeType="1"/>
              </p:cNvSpPr>
              <p:nvPr/>
            </p:nvSpPr>
            <p:spPr bwMode="auto">
              <a:xfrm>
                <a:off x="2250" y="1332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19" name="Line 20"/>
              <p:cNvSpPr>
                <a:spLocks noChangeShapeType="1"/>
              </p:cNvSpPr>
              <p:nvPr/>
            </p:nvSpPr>
            <p:spPr bwMode="auto">
              <a:xfrm>
                <a:off x="2314" y="1280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0" name="Line 21"/>
              <p:cNvSpPr>
                <a:spLocks noChangeShapeType="1"/>
              </p:cNvSpPr>
              <p:nvPr/>
            </p:nvSpPr>
            <p:spPr bwMode="auto">
              <a:xfrm>
                <a:off x="2250" y="5708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1" name="Line 22"/>
              <p:cNvSpPr>
                <a:spLocks noChangeShapeType="1"/>
              </p:cNvSpPr>
              <p:nvPr/>
            </p:nvSpPr>
            <p:spPr bwMode="auto">
              <a:xfrm>
                <a:off x="2314" y="5657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390" name="Group 23"/>
            <p:cNvGrpSpPr>
              <a:grpSpLocks/>
            </p:cNvGrpSpPr>
            <p:nvPr/>
          </p:nvGrpSpPr>
          <p:grpSpPr bwMode="auto">
            <a:xfrm>
              <a:off x="3060" y="677"/>
              <a:ext cx="1800" cy="360"/>
              <a:chOff x="2700" y="677"/>
              <a:chExt cx="1800" cy="360"/>
            </a:xfrm>
          </p:grpSpPr>
          <p:sp>
            <p:nvSpPr>
              <p:cNvPr id="16406" name="Line 24"/>
              <p:cNvSpPr>
                <a:spLocks noChangeShapeType="1"/>
              </p:cNvSpPr>
              <p:nvPr/>
            </p:nvSpPr>
            <p:spPr bwMode="auto">
              <a:xfrm>
                <a:off x="2700" y="9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Text Box 25"/>
              <p:cNvSpPr txBox="1">
                <a:spLocks noChangeArrowheads="1"/>
              </p:cNvSpPr>
              <p:nvPr/>
            </p:nvSpPr>
            <p:spPr bwMode="auto">
              <a:xfrm>
                <a:off x="3420" y="677"/>
                <a:ext cx="108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400"/>
                  </a:spcAft>
                  <a:buClr>
                    <a:srgbClr val="0C7B9C"/>
                  </a:buClr>
                  <a:buSzPct val="100000"/>
                </a:pPr>
                <a:r>
                  <a:rPr lang="en-US" altLang="tr-TR" sz="1200"/>
                  <a:t>outlier</a:t>
                </a:r>
                <a:endParaRPr lang="en-US" altLang="tr-TR"/>
              </a:p>
            </p:txBody>
          </p:sp>
        </p:grpSp>
        <p:grpSp>
          <p:nvGrpSpPr>
            <p:cNvPr id="16391" name="Group 26"/>
            <p:cNvGrpSpPr>
              <a:grpSpLocks/>
            </p:cNvGrpSpPr>
            <p:nvPr/>
          </p:nvGrpSpPr>
          <p:grpSpPr bwMode="auto">
            <a:xfrm>
              <a:off x="3060" y="5040"/>
              <a:ext cx="2700" cy="540"/>
              <a:chOff x="3060" y="5040"/>
              <a:chExt cx="2700" cy="540"/>
            </a:xfrm>
          </p:grpSpPr>
          <p:sp>
            <p:nvSpPr>
              <p:cNvPr id="16404" name="Line 27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5" name="Text Box 28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400"/>
                  </a:spcAft>
                  <a:buClr>
                    <a:srgbClr val="0C7B9C"/>
                  </a:buClr>
                  <a:buSzPct val="100000"/>
                </a:pPr>
                <a:r>
                  <a:rPr lang="en-US" altLang="tr-TR" sz="1200"/>
                  <a:t>10</a:t>
                </a:r>
                <a:r>
                  <a:rPr lang="en-US" altLang="tr-TR" sz="1200" baseline="30000"/>
                  <a:t>th</a:t>
                </a:r>
                <a:r>
                  <a:rPr lang="en-US" altLang="tr-TR" sz="1200"/>
                  <a:t> percentile</a:t>
                </a:r>
                <a:endParaRPr lang="en-US" altLang="tr-TR"/>
              </a:p>
            </p:txBody>
          </p:sp>
        </p:grpSp>
        <p:grpSp>
          <p:nvGrpSpPr>
            <p:cNvPr id="16392" name="Group 29"/>
            <p:cNvGrpSpPr>
              <a:grpSpLocks/>
            </p:cNvGrpSpPr>
            <p:nvPr/>
          </p:nvGrpSpPr>
          <p:grpSpPr bwMode="auto">
            <a:xfrm>
              <a:off x="3060" y="3960"/>
              <a:ext cx="2700" cy="540"/>
              <a:chOff x="3060" y="3960"/>
              <a:chExt cx="2700" cy="540"/>
            </a:xfrm>
          </p:grpSpPr>
          <p:sp>
            <p:nvSpPr>
              <p:cNvPr id="16402" name="Line 30"/>
              <p:cNvSpPr>
                <a:spLocks noChangeShapeType="1"/>
              </p:cNvSpPr>
              <p:nvPr/>
            </p:nvSpPr>
            <p:spPr bwMode="auto">
              <a:xfrm>
                <a:off x="3060" y="418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3" name="Text Box 31"/>
              <p:cNvSpPr txBox="1">
                <a:spLocks noChangeArrowheads="1"/>
              </p:cNvSpPr>
              <p:nvPr/>
            </p:nvSpPr>
            <p:spPr bwMode="auto">
              <a:xfrm>
                <a:off x="3780" y="396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400"/>
                  </a:spcAft>
                  <a:buClr>
                    <a:srgbClr val="0C7B9C"/>
                  </a:buClr>
                  <a:buSzPct val="100000"/>
                </a:pPr>
                <a:r>
                  <a:rPr lang="en-US" altLang="tr-TR" sz="1200"/>
                  <a:t>25</a:t>
                </a:r>
                <a:r>
                  <a:rPr lang="en-US" altLang="tr-TR" sz="1200" baseline="30000"/>
                  <a:t>th</a:t>
                </a:r>
                <a:r>
                  <a:rPr lang="en-US" altLang="tr-TR" sz="1200"/>
                  <a:t> percentile</a:t>
                </a:r>
                <a:endParaRPr lang="en-US" altLang="tr-TR"/>
              </a:p>
            </p:txBody>
          </p:sp>
        </p:grpSp>
        <p:grpSp>
          <p:nvGrpSpPr>
            <p:cNvPr id="16393" name="Group 32"/>
            <p:cNvGrpSpPr>
              <a:grpSpLocks/>
            </p:cNvGrpSpPr>
            <p:nvPr/>
          </p:nvGrpSpPr>
          <p:grpSpPr bwMode="auto">
            <a:xfrm>
              <a:off x="3060" y="2880"/>
              <a:ext cx="2700" cy="540"/>
              <a:chOff x="3060" y="2880"/>
              <a:chExt cx="2700" cy="540"/>
            </a:xfrm>
          </p:grpSpPr>
          <p:sp>
            <p:nvSpPr>
              <p:cNvPr id="16400" name="Line 33"/>
              <p:cNvSpPr>
                <a:spLocks noChangeShapeType="1"/>
              </p:cNvSpPr>
              <p:nvPr/>
            </p:nvSpPr>
            <p:spPr bwMode="auto">
              <a:xfrm>
                <a:off x="3060" y="310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Text Box 34"/>
              <p:cNvSpPr txBox="1">
                <a:spLocks noChangeArrowheads="1"/>
              </p:cNvSpPr>
              <p:nvPr/>
            </p:nvSpPr>
            <p:spPr bwMode="auto">
              <a:xfrm>
                <a:off x="3780" y="288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400"/>
                  </a:spcAft>
                  <a:buClr>
                    <a:srgbClr val="0C7B9C"/>
                  </a:buClr>
                  <a:buSzPct val="100000"/>
                </a:pPr>
                <a:r>
                  <a:rPr lang="en-US" altLang="tr-TR" sz="1200"/>
                  <a:t>75</a:t>
                </a:r>
                <a:r>
                  <a:rPr lang="en-US" altLang="tr-TR" sz="1200" baseline="30000"/>
                  <a:t>th</a:t>
                </a:r>
                <a:r>
                  <a:rPr lang="en-US" altLang="tr-TR" sz="1200"/>
                  <a:t> percentile</a:t>
                </a:r>
                <a:endParaRPr lang="en-US" altLang="tr-TR"/>
              </a:p>
            </p:txBody>
          </p:sp>
        </p:grpSp>
        <p:grpSp>
          <p:nvGrpSpPr>
            <p:cNvPr id="16394" name="Group 35"/>
            <p:cNvGrpSpPr>
              <a:grpSpLocks/>
            </p:cNvGrpSpPr>
            <p:nvPr/>
          </p:nvGrpSpPr>
          <p:grpSpPr bwMode="auto">
            <a:xfrm>
              <a:off x="3060" y="3528"/>
              <a:ext cx="2700" cy="540"/>
              <a:chOff x="3060" y="3600"/>
              <a:chExt cx="2700" cy="540"/>
            </a:xfrm>
          </p:grpSpPr>
          <p:sp>
            <p:nvSpPr>
              <p:cNvPr id="16398" name="Line 36"/>
              <p:cNvSpPr>
                <a:spLocks noChangeShapeType="1"/>
              </p:cNvSpPr>
              <p:nvPr/>
            </p:nvSpPr>
            <p:spPr bwMode="auto">
              <a:xfrm>
                <a:off x="3060" y="382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9" name="Text Box 37"/>
              <p:cNvSpPr txBox="1">
                <a:spLocks noChangeArrowheads="1"/>
              </p:cNvSpPr>
              <p:nvPr/>
            </p:nvSpPr>
            <p:spPr bwMode="auto">
              <a:xfrm>
                <a:off x="3780" y="360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400"/>
                  </a:spcAft>
                  <a:buClr>
                    <a:srgbClr val="0C7B9C"/>
                  </a:buClr>
                  <a:buSzPct val="100000"/>
                </a:pPr>
                <a:r>
                  <a:rPr lang="en-US" altLang="tr-TR" sz="1200"/>
                  <a:t>50</a:t>
                </a:r>
                <a:r>
                  <a:rPr lang="en-US" altLang="tr-TR" sz="1200" baseline="30000"/>
                  <a:t>th</a:t>
                </a:r>
                <a:r>
                  <a:rPr lang="en-US" altLang="tr-TR" sz="1200"/>
                  <a:t> percentile</a:t>
                </a:r>
                <a:endParaRPr lang="en-US" altLang="tr-TR"/>
              </a:p>
            </p:txBody>
          </p:sp>
        </p:grpSp>
        <p:grpSp>
          <p:nvGrpSpPr>
            <p:cNvPr id="16395" name="Group 38"/>
            <p:cNvGrpSpPr>
              <a:grpSpLocks/>
            </p:cNvGrpSpPr>
            <p:nvPr/>
          </p:nvGrpSpPr>
          <p:grpSpPr bwMode="auto">
            <a:xfrm>
              <a:off x="3060" y="1541"/>
              <a:ext cx="2700" cy="540"/>
              <a:chOff x="3060" y="5040"/>
              <a:chExt cx="2700" cy="540"/>
            </a:xfrm>
          </p:grpSpPr>
          <p:sp>
            <p:nvSpPr>
              <p:cNvPr id="16396" name="Line 39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7" name="Text Box 40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spcAft>
                    <a:spcPts val="400"/>
                  </a:spcAft>
                  <a:buClr>
                    <a:srgbClr val="0C7B9C"/>
                  </a:buClr>
                  <a:buSzPct val="100000"/>
                </a:pPr>
                <a:r>
                  <a:rPr lang="tr-TR" altLang="tr-TR" sz="1200"/>
                  <a:t>9</a:t>
                </a:r>
                <a:r>
                  <a:rPr lang="en-US" altLang="tr-TR" sz="1200"/>
                  <a:t>0</a:t>
                </a:r>
                <a:r>
                  <a:rPr lang="en-US" altLang="tr-TR" sz="1200" baseline="30000"/>
                  <a:t>th</a:t>
                </a:r>
                <a:r>
                  <a:rPr lang="en-US" altLang="tr-TR" sz="1200"/>
                  <a:t> percentile</a:t>
                </a:r>
                <a:endParaRPr lang="en-US" altLang="tr-TR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14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6" y="5277197"/>
            <a:ext cx="1501486" cy="1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2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2289175"/>
            <a:ext cx="665480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Example of Box Plots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582" y="1450975"/>
            <a:ext cx="8428037" cy="1676400"/>
          </a:xfrm>
        </p:spPr>
        <p:txBody>
          <a:bodyPr/>
          <a:lstStyle/>
          <a:p>
            <a:r>
              <a:rPr lang="en-US" altLang="tr-TR" dirty="0" smtClean="0"/>
              <a:t>Box plots can be used to compare attributes</a:t>
            </a:r>
          </a:p>
          <a:p>
            <a:pPr lvl="1"/>
            <a:endParaRPr lang="en-US" altLang="tr-TR" dirty="0" smtClean="0"/>
          </a:p>
          <a:p>
            <a:pPr lvl="1">
              <a:buFont typeface="Arial" panose="020B0604020202020204" pitchFamily="34" charset="0"/>
              <a:buNone/>
            </a:pPr>
            <a:endParaRPr lang="en-US" altLang="tr-T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15</a:t>
            </a:fld>
            <a:r>
              <a:rPr lang="en-US" smtClean="0"/>
              <a:t>/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Visualization Techniques: Scatter Plots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428038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dirty="0" smtClean="0"/>
              <a:t>Scatter plots </a:t>
            </a:r>
          </a:p>
          <a:p>
            <a:pPr lvl="1">
              <a:lnSpc>
                <a:spcPct val="90000"/>
              </a:lnSpc>
            </a:pPr>
            <a:r>
              <a:rPr lang="en-US" altLang="tr-TR" dirty="0" smtClean="0"/>
              <a:t>Attributes values determine the position</a:t>
            </a:r>
          </a:p>
          <a:p>
            <a:pPr lvl="1">
              <a:lnSpc>
                <a:spcPct val="90000"/>
              </a:lnSpc>
            </a:pPr>
            <a:r>
              <a:rPr lang="en-US" altLang="tr-TR" dirty="0" smtClean="0"/>
              <a:t>Two-dimensional scatter plots most common, but can have three-dimensional scatter plots</a:t>
            </a:r>
          </a:p>
          <a:p>
            <a:pPr lvl="1">
              <a:lnSpc>
                <a:spcPct val="90000"/>
              </a:lnSpc>
            </a:pPr>
            <a:r>
              <a:rPr lang="en-US" altLang="tr-TR" dirty="0" smtClean="0"/>
              <a:t>Often additional attributes can be displayed by using the size, shape, and color of the markers that represent the objects </a:t>
            </a:r>
          </a:p>
          <a:p>
            <a:pPr lvl="1">
              <a:lnSpc>
                <a:spcPct val="90000"/>
              </a:lnSpc>
            </a:pPr>
            <a:r>
              <a:rPr lang="en-US" altLang="tr-TR" dirty="0" smtClean="0"/>
              <a:t>It is useful to have arrays of scatter plots can compactly summarize the relationships of several pairs of attributes</a:t>
            </a:r>
          </a:p>
          <a:p>
            <a:pPr lvl="2">
              <a:lnSpc>
                <a:spcPct val="90000"/>
              </a:lnSpc>
            </a:pPr>
            <a:r>
              <a:rPr lang="en-US" altLang="tr-TR" dirty="0" smtClean="0"/>
              <a:t> See example on the next slide</a:t>
            </a:r>
          </a:p>
          <a:p>
            <a:pPr lvl="1">
              <a:lnSpc>
                <a:spcPct val="90000"/>
              </a:lnSpc>
            </a:pPr>
            <a:endParaRPr lang="en-US" altLang="tr-TR" dirty="0" smtClean="0"/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tr-TR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16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833" y="5009187"/>
            <a:ext cx="1555173" cy="15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9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8" b="2779"/>
          <a:stretch>
            <a:fillRect/>
          </a:stretch>
        </p:blipFill>
        <p:spPr bwMode="auto">
          <a:xfrm>
            <a:off x="0" y="1752600"/>
            <a:ext cx="7989888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Scatter Plot Array of Iris Attributes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17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227" y="3015166"/>
            <a:ext cx="1555173" cy="15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4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Visualization Techniques: Contour Plots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531" y="1690688"/>
            <a:ext cx="10784059" cy="5257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tr-TR" sz="3200" dirty="0" smtClean="0"/>
              <a:t>Contour plots </a:t>
            </a:r>
          </a:p>
          <a:p>
            <a:pPr lvl="1">
              <a:lnSpc>
                <a:spcPct val="90000"/>
              </a:lnSpc>
            </a:pPr>
            <a:r>
              <a:rPr lang="en-US" altLang="tr-TR" sz="2800" dirty="0" smtClean="0"/>
              <a:t>Useful when a continuous attribute is measured on a spatial grid</a:t>
            </a:r>
          </a:p>
          <a:p>
            <a:pPr lvl="1">
              <a:lnSpc>
                <a:spcPct val="90000"/>
              </a:lnSpc>
            </a:pPr>
            <a:r>
              <a:rPr lang="en-US" altLang="tr-TR" sz="2800" dirty="0" smtClean="0"/>
              <a:t>They partition the plane into regions of similar values</a:t>
            </a:r>
          </a:p>
          <a:p>
            <a:pPr lvl="1">
              <a:lnSpc>
                <a:spcPct val="90000"/>
              </a:lnSpc>
            </a:pPr>
            <a:r>
              <a:rPr lang="en-US" altLang="tr-TR" sz="2800" dirty="0" smtClean="0"/>
              <a:t>The contour lines that form the boundaries of these regions connect points with equal values	</a:t>
            </a:r>
          </a:p>
          <a:p>
            <a:pPr lvl="1">
              <a:lnSpc>
                <a:spcPct val="90000"/>
              </a:lnSpc>
            </a:pPr>
            <a:r>
              <a:rPr lang="en-US" altLang="tr-TR" sz="2800" dirty="0" smtClean="0"/>
              <a:t>The most common example is contour maps of elevation</a:t>
            </a:r>
          </a:p>
          <a:p>
            <a:pPr lvl="1">
              <a:lnSpc>
                <a:spcPct val="90000"/>
              </a:lnSpc>
            </a:pPr>
            <a:r>
              <a:rPr lang="en-US" altLang="tr-TR" sz="2800" dirty="0" smtClean="0"/>
              <a:t>Can also display temperature, rainfall, air pressure, etc.</a:t>
            </a:r>
          </a:p>
          <a:p>
            <a:pPr marL="1311275" lvl="2" indent="-396875"/>
            <a:r>
              <a:rPr lang="en-US" altLang="tr-TR" sz="2400" dirty="0" smtClean="0"/>
              <a:t>An example for Sea Surface Temperature (SST) is provided on  the next slide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tr-TR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18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203" y="5393315"/>
            <a:ext cx="1555173" cy="15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Contour Plot Example: SST Dec, 1998</a:t>
            </a:r>
          </a:p>
        </p:txBody>
      </p:sp>
      <p:grpSp>
        <p:nvGrpSpPr>
          <p:cNvPr id="21507" name="Group 7"/>
          <p:cNvGrpSpPr>
            <a:grpSpLocks/>
          </p:cNvGrpSpPr>
          <p:nvPr/>
        </p:nvGrpSpPr>
        <p:grpSpPr bwMode="auto">
          <a:xfrm>
            <a:off x="838200" y="1690688"/>
            <a:ext cx="7802563" cy="4884738"/>
            <a:chOff x="336" y="720"/>
            <a:chExt cx="4915" cy="3077"/>
          </a:xfrm>
        </p:grpSpPr>
        <p:pic>
          <p:nvPicPr>
            <p:cNvPr id="21508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8" b="7529"/>
            <a:stretch>
              <a:fillRect/>
            </a:stretch>
          </p:blipFill>
          <p:spPr bwMode="auto">
            <a:xfrm>
              <a:off x="336" y="720"/>
              <a:ext cx="4915" cy="2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09" name="Text Box 6"/>
            <p:cNvSpPr txBox="1">
              <a:spLocks noChangeArrowheads="1"/>
            </p:cNvSpPr>
            <p:nvPr/>
          </p:nvSpPr>
          <p:spPr bwMode="auto">
            <a:xfrm>
              <a:off x="4359" y="3618"/>
              <a:ext cx="48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400"/>
                </a:spcAft>
                <a:buClr>
                  <a:srgbClr val="0C7B9C"/>
                </a:buClr>
                <a:buSzPct val="100000"/>
              </a:pPr>
              <a:r>
                <a:rPr lang="en-US" altLang="tr-TR"/>
                <a:t>Celsius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19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227" y="3015166"/>
            <a:ext cx="1555173" cy="15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8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r-TR" smtClean="0"/>
              <a:t>What is data exploration?</a:t>
            </a:r>
          </a:p>
        </p:txBody>
      </p:sp>
      <p:sp>
        <p:nvSpPr>
          <p:cNvPr id="6147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898670" y="2496705"/>
            <a:ext cx="6707476" cy="259209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tr-TR" sz="3600" dirty="0"/>
              <a:t>Key motivations of data exploration include</a:t>
            </a:r>
            <a:endParaRPr lang="en-US" altLang="tr-TR" sz="3200" dirty="0"/>
          </a:p>
          <a:p>
            <a:pPr lvl="1">
              <a:lnSpc>
                <a:spcPct val="90000"/>
              </a:lnSpc>
            </a:pPr>
            <a:r>
              <a:rPr lang="en-US" altLang="tr-TR" sz="3200" dirty="0"/>
              <a:t>Helping to select the right tool for preprocessing or analysis</a:t>
            </a:r>
          </a:p>
          <a:p>
            <a:pPr lvl="1">
              <a:lnSpc>
                <a:spcPct val="90000"/>
              </a:lnSpc>
            </a:pPr>
            <a:r>
              <a:rPr lang="en-US" altLang="tr-TR" sz="3200" dirty="0"/>
              <a:t>Making use of humans’ abilities to recognize patterns</a:t>
            </a:r>
          </a:p>
          <a:p>
            <a:pPr lvl="2">
              <a:lnSpc>
                <a:spcPct val="90000"/>
              </a:lnSpc>
            </a:pPr>
            <a:r>
              <a:rPr lang="en-US" altLang="tr-TR" sz="3200" dirty="0" smtClean="0"/>
              <a:t> People can recognize patterns not captured by data analysis tools</a:t>
            </a:r>
            <a:r>
              <a:rPr lang="en-US" altLang="tr-TR" sz="2400" dirty="0"/>
              <a:t> </a:t>
            </a:r>
            <a:br>
              <a:rPr lang="en-US" altLang="tr-TR" sz="2400" dirty="0"/>
            </a:br>
            <a:endParaRPr lang="en-US" altLang="tr-TR" sz="2400" dirty="0"/>
          </a:p>
        </p:txBody>
      </p:sp>
      <p:sp>
        <p:nvSpPr>
          <p:cNvPr id="6148" name="Text Box 18"/>
          <p:cNvSpPr txBox="1">
            <a:spLocks noChangeArrowheads="1"/>
          </p:cNvSpPr>
          <p:nvPr/>
        </p:nvSpPr>
        <p:spPr bwMode="auto">
          <a:xfrm>
            <a:off x="2362778" y="1005320"/>
            <a:ext cx="78486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altLang="tr-TR" sz="2800" b="1" dirty="0"/>
              <a:t>A preliminary exploration of the data to better understand its characteristics.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227" y="3015166"/>
            <a:ext cx="1555173" cy="155517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2</a:t>
            </a:fld>
            <a:r>
              <a:rPr lang="en-US" smtClean="0"/>
              <a:t>/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2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Visualization Techniques: Matrix Plots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143000"/>
            <a:ext cx="8428038" cy="4724400"/>
          </a:xfrm>
        </p:spPr>
        <p:txBody>
          <a:bodyPr/>
          <a:lstStyle/>
          <a:p>
            <a:r>
              <a:rPr lang="en-US" altLang="tr-TR" smtClean="0"/>
              <a:t>Matrix plots </a:t>
            </a:r>
          </a:p>
          <a:p>
            <a:pPr lvl="1"/>
            <a:r>
              <a:rPr lang="en-US" altLang="tr-TR" smtClean="0"/>
              <a:t>Can plot the data matrix</a:t>
            </a:r>
          </a:p>
          <a:p>
            <a:pPr lvl="1"/>
            <a:r>
              <a:rPr lang="en-US" altLang="tr-TR" smtClean="0"/>
              <a:t>This can be useful when objects are sorted according to class</a:t>
            </a:r>
          </a:p>
          <a:p>
            <a:pPr lvl="1"/>
            <a:r>
              <a:rPr lang="en-US" altLang="tr-TR" smtClean="0"/>
              <a:t>Typically, the attributes are normalized to prevent one attribute from dominating the plot	</a:t>
            </a:r>
          </a:p>
          <a:p>
            <a:pPr lvl="1"/>
            <a:r>
              <a:rPr lang="en-US" altLang="tr-TR" smtClean="0"/>
              <a:t>Plots of similarity or distance matrices can also be useful for visualizing the relationships between objects</a:t>
            </a:r>
          </a:p>
          <a:p>
            <a:pPr lvl="1"/>
            <a:r>
              <a:rPr lang="en-US" altLang="tr-TR" smtClean="0"/>
              <a:t>Examples of matrix plots are presented on the next two slides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tr-TR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20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6" y="5277197"/>
            <a:ext cx="1501486" cy="1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8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620713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Visualization of the Iris Data Matrix</a:t>
            </a:r>
            <a:r>
              <a:rPr lang="tr-TR" altLang="tr-TR" smtClean="0"/>
              <a:t/>
            </a:r>
            <a:br>
              <a:rPr lang="tr-TR" altLang="tr-TR" smtClean="0"/>
            </a:br>
            <a:r>
              <a:rPr lang="tr-TR" altLang="tr-TR" smtClean="0"/>
              <a:t>(HeatMap)</a:t>
            </a:r>
            <a:endParaRPr lang="en-US" altLang="tr-TR" smtClean="0"/>
          </a:p>
        </p:txBody>
      </p:sp>
      <p:grpSp>
        <p:nvGrpSpPr>
          <p:cNvPr id="23555" name="Group 7"/>
          <p:cNvGrpSpPr>
            <a:grpSpLocks/>
          </p:cNvGrpSpPr>
          <p:nvPr/>
        </p:nvGrpSpPr>
        <p:grpSpPr bwMode="auto">
          <a:xfrm>
            <a:off x="2209801" y="1295401"/>
            <a:ext cx="7802563" cy="5053013"/>
            <a:chOff x="432" y="816"/>
            <a:chExt cx="4915" cy="3183"/>
          </a:xfrm>
        </p:grpSpPr>
        <p:pic>
          <p:nvPicPr>
            <p:cNvPr id="2355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75" b="4475"/>
            <a:stretch>
              <a:fillRect/>
            </a:stretch>
          </p:blipFill>
          <p:spPr bwMode="auto">
            <a:xfrm>
              <a:off x="432" y="816"/>
              <a:ext cx="4915" cy="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Text Box 6"/>
            <p:cNvSpPr txBox="1">
              <a:spLocks noChangeArrowheads="1"/>
            </p:cNvSpPr>
            <p:nvPr/>
          </p:nvSpPr>
          <p:spPr bwMode="auto">
            <a:xfrm>
              <a:off x="4455" y="3666"/>
              <a:ext cx="566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400"/>
                </a:spcAft>
                <a:buClr>
                  <a:srgbClr val="0C7B9C"/>
                </a:buClr>
                <a:buSzPct val="100000"/>
              </a:pPr>
              <a:r>
                <a:rPr lang="en-US" altLang="tr-TR"/>
                <a:t>standard</a:t>
              </a:r>
            </a:p>
            <a:p>
              <a:pPr>
                <a:lnSpc>
                  <a:spcPct val="90000"/>
                </a:lnSpc>
                <a:spcAft>
                  <a:spcPts val="400"/>
                </a:spcAft>
                <a:buClr>
                  <a:srgbClr val="0C7B9C"/>
                </a:buClr>
                <a:buSzPct val="100000"/>
              </a:pPr>
              <a:r>
                <a:rPr lang="en-US" altLang="tr-TR"/>
                <a:t>deviation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21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977" y="3058709"/>
            <a:ext cx="1555173" cy="15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2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91600" cy="5334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Visualization of the Iris Correlation Matrix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8"/>
          <a:stretch>
            <a:fillRect/>
          </a:stretch>
        </p:blipFill>
        <p:spPr bwMode="auto">
          <a:xfrm>
            <a:off x="1905001" y="1120776"/>
            <a:ext cx="7802563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22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6" y="5277197"/>
            <a:ext cx="1501486" cy="1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3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299" y="349348"/>
            <a:ext cx="8458200" cy="533400"/>
          </a:xfrm>
        </p:spPr>
        <p:txBody>
          <a:bodyPr/>
          <a:lstStyle/>
          <a:p>
            <a:r>
              <a:rPr lang="en-US" altLang="tr-TR" sz="2800" dirty="0"/>
              <a:t>Visualization Techniques: Parallel Coordinates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046" y="1143000"/>
            <a:ext cx="11558954" cy="5486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tr-TR" sz="3600" dirty="0" smtClean="0"/>
              <a:t>Parallel Coordinates </a:t>
            </a:r>
          </a:p>
          <a:p>
            <a:pPr marL="749300" lvl="1"/>
            <a:r>
              <a:rPr lang="en-US" altLang="tr-TR" sz="3200" dirty="0" smtClean="0"/>
              <a:t>Used to plot the attribute values of high-dimensional data</a:t>
            </a:r>
          </a:p>
          <a:p>
            <a:pPr marL="749300" lvl="1"/>
            <a:r>
              <a:rPr lang="en-US" altLang="tr-TR" sz="3200" dirty="0" smtClean="0"/>
              <a:t>Instead of using perpendicular axes, use a set of parallel axes </a:t>
            </a:r>
          </a:p>
          <a:p>
            <a:pPr marL="749300" lvl="1"/>
            <a:r>
              <a:rPr lang="en-US" altLang="tr-TR" sz="3200" dirty="0" smtClean="0"/>
              <a:t>The attribute values of each object are plotted as a point on each corresponding coordinate axis and the points are connected by a line	</a:t>
            </a:r>
          </a:p>
          <a:p>
            <a:pPr marL="749300" lvl="1"/>
            <a:r>
              <a:rPr lang="en-US" altLang="tr-TR" sz="3200" dirty="0" smtClean="0"/>
              <a:t>Thus, each object is represented as a line </a:t>
            </a:r>
          </a:p>
          <a:p>
            <a:pPr marL="749300" lvl="1"/>
            <a:r>
              <a:rPr lang="en-US" altLang="tr-TR" sz="3200" dirty="0" smtClean="0"/>
              <a:t>Often, the lines representing a distinct class of objects group together, at least for some attributes</a:t>
            </a:r>
          </a:p>
          <a:p>
            <a:pPr marL="749300" lvl="1"/>
            <a:r>
              <a:rPr lang="en-US" altLang="tr-TR" sz="3200" dirty="0" smtClean="0"/>
              <a:t>Ordering of attributes is important in seeing such groupings</a:t>
            </a:r>
          </a:p>
          <a:p>
            <a:pPr marL="749300" lvl="1">
              <a:buNone/>
            </a:pPr>
            <a:endParaRPr lang="en-US" altLang="tr-TR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23</a:t>
            </a:fld>
            <a:r>
              <a:rPr lang="en-US" smtClean="0"/>
              <a:t>/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5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Parallel Coordinates Plots for Iris Data</a:t>
            </a:r>
          </a:p>
        </p:txBody>
      </p:sp>
      <p:pic>
        <p:nvPicPr>
          <p:cNvPr id="26627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t="1036" b="2245"/>
          <a:stretch>
            <a:fillRect/>
          </a:stretch>
        </p:blipFill>
        <p:spPr bwMode="auto">
          <a:xfrm>
            <a:off x="1524001" y="1981201"/>
            <a:ext cx="4606925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10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1634"/>
          <a:stretch>
            <a:fillRect/>
          </a:stretch>
        </p:blipFill>
        <p:spPr bwMode="auto">
          <a:xfrm>
            <a:off x="6172200" y="2057400"/>
            <a:ext cx="43434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24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803" y="5178426"/>
            <a:ext cx="1555173" cy="15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3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Other Visualization Techniques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24840" y="1424354"/>
            <a:ext cx="11175274" cy="5334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tr-TR" sz="3200" dirty="0" smtClean="0"/>
              <a:t>Star Plots </a:t>
            </a:r>
          </a:p>
          <a:p>
            <a:pPr lvl="1">
              <a:lnSpc>
                <a:spcPct val="90000"/>
              </a:lnSpc>
            </a:pPr>
            <a:r>
              <a:rPr lang="en-US" altLang="tr-TR" sz="2800" dirty="0" smtClean="0"/>
              <a:t>Similar approach to parallel coordinates, but axes radiate from a central point</a:t>
            </a:r>
          </a:p>
          <a:p>
            <a:pPr lvl="1">
              <a:lnSpc>
                <a:spcPct val="90000"/>
              </a:lnSpc>
            </a:pPr>
            <a:r>
              <a:rPr lang="en-US" altLang="tr-TR" sz="2800" dirty="0" smtClean="0"/>
              <a:t>The line connecting the values of an object is a polygon</a:t>
            </a:r>
          </a:p>
          <a:p>
            <a:pPr>
              <a:lnSpc>
                <a:spcPct val="90000"/>
              </a:lnSpc>
            </a:pPr>
            <a:r>
              <a:rPr lang="en-US" altLang="tr-TR" sz="3200" dirty="0" err="1" smtClean="0"/>
              <a:t>Chernoff</a:t>
            </a:r>
            <a:r>
              <a:rPr lang="en-US" altLang="tr-TR" sz="3200" dirty="0" smtClean="0"/>
              <a:t> Faces</a:t>
            </a:r>
          </a:p>
          <a:p>
            <a:pPr lvl="1">
              <a:lnSpc>
                <a:spcPct val="90000"/>
              </a:lnSpc>
            </a:pPr>
            <a:r>
              <a:rPr lang="en-US" altLang="tr-TR" sz="2800" dirty="0" smtClean="0"/>
              <a:t>Approach created by Herman </a:t>
            </a:r>
            <a:r>
              <a:rPr lang="en-US" altLang="tr-TR" sz="2800" dirty="0" err="1" smtClean="0"/>
              <a:t>Chernoff</a:t>
            </a:r>
            <a:endParaRPr lang="en-US" altLang="tr-TR" sz="2800" dirty="0" smtClean="0"/>
          </a:p>
          <a:p>
            <a:pPr lvl="1">
              <a:lnSpc>
                <a:spcPct val="90000"/>
              </a:lnSpc>
            </a:pPr>
            <a:r>
              <a:rPr lang="en-US" altLang="tr-TR" sz="2800" dirty="0" smtClean="0"/>
              <a:t>This approach associates each attribute with a characteristic of a face</a:t>
            </a:r>
          </a:p>
          <a:p>
            <a:pPr lvl="1">
              <a:lnSpc>
                <a:spcPct val="90000"/>
              </a:lnSpc>
            </a:pPr>
            <a:r>
              <a:rPr lang="en-US" altLang="tr-TR" sz="2800" dirty="0" smtClean="0"/>
              <a:t>The values of each attribute determine the appearance of the corresponding facial characteristic	</a:t>
            </a:r>
          </a:p>
          <a:p>
            <a:pPr lvl="1">
              <a:lnSpc>
                <a:spcPct val="90000"/>
              </a:lnSpc>
            </a:pPr>
            <a:r>
              <a:rPr lang="en-US" altLang="tr-TR" sz="2800" dirty="0" smtClean="0"/>
              <a:t>Each object becomes a separate face</a:t>
            </a:r>
          </a:p>
          <a:p>
            <a:pPr lvl="1">
              <a:lnSpc>
                <a:spcPct val="90000"/>
              </a:lnSpc>
            </a:pPr>
            <a:r>
              <a:rPr lang="en-US" altLang="tr-TR" sz="2800" dirty="0" smtClean="0"/>
              <a:t>Relies on human’s ability to distinguish faces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25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14" y="5660571"/>
            <a:ext cx="854682" cy="8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2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91600" cy="5334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Star Plots for Iris Data</a:t>
            </a:r>
          </a:p>
        </p:txBody>
      </p:sp>
      <p:pic>
        <p:nvPicPr>
          <p:cNvPr id="28675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6" t="18285" r="6215" b="17870"/>
          <a:stretch>
            <a:fillRect/>
          </a:stretch>
        </p:blipFill>
        <p:spPr bwMode="auto">
          <a:xfrm>
            <a:off x="2057400" y="1600200"/>
            <a:ext cx="713898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8610600" y="1828800"/>
            <a:ext cx="2057400" cy="35052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2400"/>
              <a:t>Setosa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tr-TR" sz="24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tr-TR" sz="24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tr-TR" sz="24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2400"/>
              <a:t>Versicolour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tr-TR" sz="24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tr-TR" sz="24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tr-TR" sz="2400"/>
              <a:t>Virginica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tr-TR" sz="24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tr-TR" sz="240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tr-TR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26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803" y="4780587"/>
            <a:ext cx="1555173" cy="15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91600" cy="5334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Chernoff Faces for Iris Data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3" t="24202" r="14157" b="19345"/>
          <a:stretch>
            <a:fillRect/>
          </a:stretch>
        </p:blipFill>
        <p:spPr bwMode="auto">
          <a:xfrm>
            <a:off x="1524000" y="1295400"/>
            <a:ext cx="7391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915400" y="1447800"/>
            <a:ext cx="2057400" cy="4114800"/>
          </a:xfrm>
          <a:noFill/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tr-TR" sz="2400"/>
              <a:t>Setosa</a:t>
            </a:r>
          </a:p>
          <a:p>
            <a:pPr>
              <a:lnSpc>
                <a:spcPct val="80000"/>
              </a:lnSpc>
            </a:pPr>
            <a:endParaRPr lang="en-US" altLang="tr-TR" sz="2400"/>
          </a:p>
          <a:p>
            <a:pPr>
              <a:lnSpc>
                <a:spcPct val="80000"/>
              </a:lnSpc>
            </a:pPr>
            <a:endParaRPr lang="en-US" altLang="tr-TR" sz="2400"/>
          </a:p>
          <a:p>
            <a:pPr>
              <a:lnSpc>
                <a:spcPct val="80000"/>
              </a:lnSpc>
            </a:pPr>
            <a:endParaRPr lang="en-US" altLang="tr-TR" sz="240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tr-TR" sz="2400"/>
              <a:t>Versicolour</a:t>
            </a:r>
          </a:p>
          <a:p>
            <a:pPr>
              <a:lnSpc>
                <a:spcPct val="80000"/>
              </a:lnSpc>
            </a:pPr>
            <a:endParaRPr lang="en-US" altLang="tr-TR" sz="2400"/>
          </a:p>
          <a:p>
            <a:pPr>
              <a:lnSpc>
                <a:spcPct val="80000"/>
              </a:lnSpc>
            </a:pPr>
            <a:endParaRPr lang="en-US" altLang="tr-TR" sz="240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tr-TR" sz="240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tr-TR" sz="240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tr-TR" sz="2400"/>
              <a:t>Virginica</a:t>
            </a:r>
          </a:p>
          <a:p>
            <a:pPr>
              <a:lnSpc>
                <a:spcPct val="80000"/>
              </a:lnSpc>
            </a:pPr>
            <a:endParaRPr lang="en-US" altLang="tr-TR" sz="2400"/>
          </a:p>
          <a:p>
            <a:pPr>
              <a:lnSpc>
                <a:spcPct val="80000"/>
              </a:lnSpc>
            </a:pPr>
            <a:endParaRPr lang="en-US" altLang="tr-TR" sz="2400"/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tr-TR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27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6" y="5277197"/>
            <a:ext cx="1501486" cy="1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9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67618" y="2895600"/>
            <a:ext cx="4166382" cy="1143000"/>
          </a:xfrm>
        </p:spPr>
        <p:txBody>
          <a:bodyPr>
            <a:noAutofit/>
          </a:bodyPr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4400" dirty="0" err="1" smtClean="0"/>
              <a:t>Cám</a:t>
            </a:r>
            <a:r>
              <a:rPr lang="en-US" altLang="en-US" sz="4400" dirty="0" smtClean="0"/>
              <a:t> </a:t>
            </a:r>
            <a:r>
              <a:rPr lang="en-US" altLang="en-US" sz="4400" dirty="0" err="1" smtClean="0"/>
              <a:t>ơn</a:t>
            </a:r>
            <a:r>
              <a:rPr lang="en-US" altLang="en-US" sz="4400" dirty="0" smtClean="0"/>
              <a:t> 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US" sz="4400" dirty="0" err="1" smtClean="0"/>
              <a:t>sự</a:t>
            </a:r>
            <a:r>
              <a:rPr lang="en-US" altLang="en-US" sz="4400" dirty="0" smtClean="0"/>
              <a:t> </a:t>
            </a:r>
            <a:r>
              <a:rPr lang="en-US" altLang="en-US" sz="4400" dirty="0" err="1" smtClean="0"/>
              <a:t>theo</a:t>
            </a:r>
            <a:r>
              <a:rPr lang="en-US" altLang="en-US" sz="4400" dirty="0" smtClean="0"/>
              <a:t> </a:t>
            </a:r>
            <a:r>
              <a:rPr lang="en-US" altLang="en-US" sz="4400" dirty="0" err="1" smtClean="0"/>
              <a:t>dõi</a:t>
            </a:r>
            <a:endParaRPr lang="en-US" altLang="en-US" sz="4400" dirty="0"/>
          </a:p>
        </p:txBody>
      </p:sp>
      <p:pic>
        <p:nvPicPr>
          <p:cNvPr id="30723" name="Picture 5" descr="hoa su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6" y="0"/>
            <a:ext cx="5000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Slide Number Placeholder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3820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38E542-F2D4-4DDC-B815-C100019A76DA}" type="slidenum">
              <a:rPr lang="en-US" altLang="en-US">
                <a:cs typeface="Arial" panose="020B0604020202020204" pitchFamily="34" charset="0"/>
              </a:rPr>
              <a:pPr/>
              <a:t>28</a:t>
            </a:fld>
            <a:r>
              <a:rPr lang="en-US" altLang="en-US">
                <a:cs typeface="Arial" panose="020B0604020202020204" pitchFamily="34" charset="0"/>
              </a:rPr>
              <a:t>/ 80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6" y="5277197"/>
            <a:ext cx="1501486" cy="1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6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r-TR" smtClean="0"/>
              <a:t>Techniques Used In Data Exploration 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16277" y="1773238"/>
            <a:ext cx="5830742" cy="235541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tr-TR" sz="4000" dirty="0" smtClean="0"/>
              <a:t>In our discussion of data exploration, we focus on</a:t>
            </a:r>
          </a:p>
          <a:p>
            <a:pPr lvl="1">
              <a:lnSpc>
                <a:spcPct val="90000"/>
              </a:lnSpc>
            </a:pPr>
            <a:r>
              <a:rPr lang="en-US" altLang="tr-TR" sz="3600" dirty="0" smtClean="0"/>
              <a:t>Summary statistics</a:t>
            </a:r>
          </a:p>
          <a:p>
            <a:pPr lvl="1">
              <a:lnSpc>
                <a:spcPct val="90000"/>
              </a:lnSpc>
            </a:pPr>
            <a:r>
              <a:rPr lang="en-US" altLang="tr-TR" sz="3600" dirty="0" smtClean="0"/>
              <a:t>Visualization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6" y="5277197"/>
            <a:ext cx="1501486" cy="13513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3</a:t>
            </a:fld>
            <a:r>
              <a:rPr lang="en-US" smtClean="0"/>
              <a:t>/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4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r-TR" dirty="0" smtClean="0"/>
              <a:t>Iris Sample Data Set 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71383" y="990600"/>
            <a:ext cx="8351837" cy="1981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tr-TR" dirty="0"/>
              <a:t>Many of the exploratory data techniques are illustrated with the Iris Plant data set.</a:t>
            </a:r>
          </a:p>
          <a:p>
            <a:pPr lvl="1">
              <a:lnSpc>
                <a:spcPct val="90000"/>
              </a:lnSpc>
            </a:pPr>
            <a:r>
              <a:rPr lang="en-US" altLang="tr-TR" dirty="0"/>
              <a:t>Can be obtained from the UCI Machine Learning Repository </a:t>
            </a:r>
            <a:br>
              <a:rPr lang="en-US" altLang="tr-TR" dirty="0"/>
            </a:br>
            <a:r>
              <a:rPr lang="en-US" altLang="tr-TR" dirty="0">
                <a:hlinkClick r:id="rId3"/>
              </a:rPr>
              <a:t>http://www.ics.uci.edu/~mlearn/MLRepository.html</a:t>
            </a:r>
            <a:r>
              <a:rPr lang="en-US" altLang="tr-TR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tr-TR" sz="2800" dirty="0" smtClean="0"/>
              <a:t>From the statistician Douglas Fisher</a:t>
            </a:r>
          </a:p>
          <a:p>
            <a:pPr lvl="1">
              <a:lnSpc>
                <a:spcPct val="90000"/>
              </a:lnSpc>
            </a:pPr>
            <a:r>
              <a:rPr lang="en-US" altLang="tr-TR" sz="2800" dirty="0" smtClean="0"/>
              <a:t>Three flower types (classes):</a:t>
            </a:r>
          </a:p>
          <a:p>
            <a:pPr lvl="2">
              <a:lnSpc>
                <a:spcPct val="90000"/>
              </a:lnSpc>
            </a:pPr>
            <a:r>
              <a:rPr lang="en-US" altLang="tr-TR" sz="1600" dirty="0"/>
              <a:t> </a:t>
            </a:r>
            <a:r>
              <a:rPr lang="en-US" altLang="tr-TR" sz="2400" dirty="0" err="1" smtClean="0"/>
              <a:t>Setosa</a:t>
            </a:r>
            <a:endParaRPr lang="en-US" altLang="tr-TR" sz="2400" dirty="0" smtClean="0"/>
          </a:p>
          <a:p>
            <a:pPr lvl="2">
              <a:lnSpc>
                <a:spcPct val="90000"/>
              </a:lnSpc>
            </a:pPr>
            <a:r>
              <a:rPr lang="en-US" altLang="tr-TR" sz="2400" dirty="0" smtClean="0"/>
              <a:t> </a:t>
            </a:r>
            <a:r>
              <a:rPr lang="en-US" altLang="tr-TR" sz="2400" dirty="0" err="1" smtClean="0"/>
              <a:t>Virginica</a:t>
            </a:r>
            <a:r>
              <a:rPr lang="en-US" altLang="tr-TR" sz="2400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altLang="tr-TR" sz="2400" dirty="0" smtClean="0"/>
              <a:t> </a:t>
            </a:r>
            <a:r>
              <a:rPr lang="en-US" altLang="tr-TR" sz="2400" dirty="0" err="1" smtClean="0"/>
              <a:t>Versicolour</a:t>
            </a:r>
            <a:endParaRPr lang="en-US" altLang="tr-TR" sz="2400" dirty="0" smtClean="0"/>
          </a:p>
          <a:p>
            <a:pPr lvl="1">
              <a:lnSpc>
                <a:spcPct val="90000"/>
              </a:lnSpc>
            </a:pPr>
            <a:r>
              <a:rPr lang="en-US" altLang="tr-TR" sz="2800" dirty="0" smtClean="0"/>
              <a:t>Four (non-class) attributes</a:t>
            </a:r>
          </a:p>
          <a:p>
            <a:pPr lvl="2">
              <a:lnSpc>
                <a:spcPct val="90000"/>
              </a:lnSpc>
            </a:pPr>
            <a:r>
              <a:rPr lang="en-US" altLang="tr-TR" sz="2400" dirty="0" smtClean="0"/>
              <a:t> Sepal width and length</a:t>
            </a:r>
          </a:p>
          <a:p>
            <a:pPr lvl="2">
              <a:lnSpc>
                <a:spcPct val="90000"/>
              </a:lnSpc>
            </a:pPr>
            <a:r>
              <a:rPr lang="en-US" altLang="tr-TR" sz="2400" dirty="0" smtClean="0"/>
              <a:t> Petal width and length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4556126" y="2906713"/>
            <a:ext cx="2073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tr-TR" altLang="tr-TR" b="1"/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8547243" y="5688449"/>
            <a:ext cx="37338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tr-TR" dirty="0" err="1">
                <a:latin typeface="Times New Roman" panose="02020603050405020304" pitchFamily="18" charset="0"/>
              </a:rPr>
              <a:t>Virginica</a:t>
            </a:r>
            <a:r>
              <a:rPr lang="en-US" altLang="tr-TR" dirty="0">
                <a:latin typeface="Times New Roman" panose="02020603050405020304" pitchFamily="18" charset="0"/>
              </a:rPr>
              <a:t>. Robert H. </a:t>
            </a:r>
            <a:r>
              <a:rPr lang="en-US" altLang="tr-TR" dirty="0" err="1">
                <a:latin typeface="Times New Roman" panose="02020603050405020304" pitchFamily="18" charset="0"/>
              </a:rPr>
              <a:t>Mohlenbrock</a:t>
            </a:r>
            <a:r>
              <a:rPr lang="en-US" altLang="tr-TR" dirty="0">
                <a:latin typeface="Times New Roman" panose="02020603050405020304" pitchFamily="18" charset="0"/>
              </a:rPr>
              <a:t>. USDA NRCS. 1995. Northeast wetland flora: Field office guide to plant species. Northeast National Technical Center, Chester, PA. Courtesy of USDA NRCS Wetland Science Institute. </a:t>
            </a:r>
          </a:p>
        </p:txBody>
      </p:sp>
      <p:pic>
        <p:nvPicPr>
          <p:cNvPr id="8198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437" y="3211513"/>
            <a:ext cx="3427413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12457" y="6231988"/>
            <a:ext cx="260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Sepal : </a:t>
            </a:r>
            <a:r>
              <a:rPr lang="en-US" dirty="0" err="1" smtClean="0"/>
              <a:t>lá</a:t>
            </a:r>
            <a:r>
              <a:rPr lang="en-US" dirty="0" smtClean="0"/>
              <a:t> </a:t>
            </a:r>
            <a:r>
              <a:rPr lang="en-US" dirty="0" err="1" smtClean="0"/>
              <a:t>đài</a:t>
            </a:r>
            <a:endParaRPr lang="en-US" dirty="0" smtClean="0"/>
          </a:p>
          <a:p>
            <a:r>
              <a:rPr lang="en-US" dirty="0" smtClean="0"/>
              <a:t>Petal : </a:t>
            </a:r>
            <a:r>
              <a:rPr lang="en-US" dirty="0" err="1" smtClean="0"/>
              <a:t>cánh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endParaRPr lang="en-US" dirty="0"/>
          </a:p>
        </p:txBody>
      </p:sp>
      <p:pic>
        <p:nvPicPr>
          <p:cNvPr id="50178" name="Picture 2" descr="Sepal - Calyx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306" y="4573501"/>
            <a:ext cx="2401426" cy="2229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4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141" y="544364"/>
            <a:ext cx="1555173" cy="15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Summary Statistics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8883" y="1690688"/>
            <a:ext cx="9121713" cy="3889375"/>
          </a:xfrm>
        </p:spPr>
        <p:txBody>
          <a:bodyPr>
            <a:noAutofit/>
          </a:bodyPr>
          <a:lstStyle/>
          <a:p>
            <a:pPr>
              <a:buFont typeface="Monotype Sorts" charset="2"/>
              <a:buChar char="l"/>
              <a:defRPr/>
            </a:pPr>
            <a:r>
              <a:rPr lang="en-US" sz="4000" dirty="0" smtClean="0"/>
              <a:t>Summary statistics  are numbers that summarize properties of the data</a:t>
            </a:r>
            <a:endParaRPr lang="tr-TR" sz="4000" dirty="0" smtClean="0"/>
          </a:p>
          <a:p>
            <a:pPr marL="0" indent="0">
              <a:buNone/>
              <a:defRPr/>
            </a:pPr>
            <a:endParaRPr lang="tr-TR" sz="4000" dirty="0" smtClean="0"/>
          </a:p>
          <a:p>
            <a:pPr lvl="1">
              <a:buFont typeface="Arial" charset="0"/>
              <a:buChar char="–"/>
              <a:defRPr/>
            </a:pPr>
            <a:r>
              <a:rPr lang="en-US" sz="3600" dirty="0" smtClean="0"/>
              <a:t>Summarized properties include frequency, mean and standard deviation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3600" dirty="0" smtClean="0"/>
              <a:t>Most </a:t>
            </a:r>
            <a:r>
              <a:rPr lang="en-US" sz="4000" dirty="0" smtClean="0"/>
              <a:t>summary</a:t>
            </a:r>
            <a:r>
              <a:rPr lang="en-US" sz="3600" dirty="0" smtClean="0"/>
              <a:t> statistics can be calculated in a single pass through the data</a:t>
            </a:r>
          </a:p>
          <a:p>
            <a:pPr lvl="2">
              <a:buFont typeface="Wingdings" charset="2"/>
              <a:buNone/>
              <a:defRPr/>
            </a:pPr>
            <a:endParaRPr lang="en-US" sz="3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5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6" y="5277197"/>
            <a:ext cx="1501486" cy="1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smtClean="0"/>
              <a:t>Frequency and Mode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328" y="1572491"/>
            <a:ext cx="8428037" cy="5181600"/>
          </a:xfrm>
        </p:spPr>
        <p:txBody>
          <a:bodyPr/>
          <a:lstStyle/>
          <a:p>
            <a:r>
              <a:rPr lang="en-US" altLang="tr-TR" sz="3200" dirty="0"/>
              <a:t>The frequency of an attribute value is the percentage of time the value occurs in the </a:t>
            </a:r>
            <a:br>
              <a:rPr lang="en-US" altLang="tr-TR" sz="3200" dirty="0"/>
            </a:br>
            <a:r>
              <a:rPr lang="en-US" altLang="tr-TR" sz="3200" dirty="0"/>
              <a:t>data set</a:t>
            </a:r>
            <a:r>
              <a:rPr lang="en-US" altLang="tr-TR" dirty="0" smtClean="0"/>
              <a:t> </a:t>
            </a:r>
          </a:p>
          <a:p>
            <a:pPr lvl="1"/>
            <a:r>
              <a:rPr lang="en-US" altLang="tr-TR" dirty="0" smtClean="0"/>
              <a:t>For example, given the attribute ‘gender’ and a representative population of people, the gender ‘female’ occurs about 50% of the time.</a:t>
            </a:r>
          </a:p>
          <a:p>
            <a:r>
              <a:rPr lang="en-US" altLang="tr-TR" dirty="0" smtClean="0"/>
              <a:t>The mode of a an attribute is the most frequent attribute value   </a:t>
            </a:r>
          </a:p>
          <a:p>
            <a:r>
              <a:rPr lang="en-US" altLang="tr-TR" dirty="0" smtClean="0"/>
              <a:t>The notions of frequency and mode are typically used with categorical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6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227" y="3015166"/>
            <a:ext cx="1555173" cy="15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4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Percentiles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7194" y="1656556"/>
            <a:ext cx="8428037" cy="5181600"/>
          </a:xfrm>
        </p:spPr>
        <p:txBody>
          <a:bodyPr>
            <a:normAutofit/>
          </a:bodyPr>
          <a:lstStyle/>
          <a:p>
            <a:r>
              <a:rPr lang="en-US" altLang="tr-TR" sz="3200" dirty="0" smtClean="0"/>
              <a:t>For continuous data, the notion of a percentile is more useful. </a:t>
            </a:r>
          </a:p>
          <a:p>
            <a:endParaRPr lang="en-US" altLang="tr-TR" sz="3200" dirty="0" smtClean="0"/>
          </a:p>
          <a:p>
            <a:pPr>
              <a:buFont typeface="Monotype Sorts" pitchFamily="2" charset="2"/>
              <a:buNone/>
            </a:pPr>
            <a:r>
              <a:rPr lang="en-US" altLang="tr-TR" sz="3200" dirty="0" smtClean="0"/>
              <a:t>Given an ordinal or continuous attribute </a:t>
            </a:r>
            <a:r>
              <a:rPr lang="en-US" altLang="tr-TR" sz="3200" i="1" dirty="0" smtClean="0"/>
              <a:t>x</a:t>
            </a:r>
            <a:r>
              <a:rPr lang="en-US" altLang="tr-TR" sz="3200" dirty="0" smtClean="0"/>
              <a:t> and a number </a:t>
            </a:r>
            <a:r>
              <a:rPr lang="en-US" altLang="tr-TR" sz="3200" i="1" dirty="0" smtClean="0"/>
              <a:t>p</a:t>
            </a:r>
            <a:r>
              <a:rPr lang="en-US" altLang="tr-TR" sz="3200" dirty="0" smtClean="0"/>
              <a:t> between 0 and 100, the </a:t>
            </a:r>
            <a:r>
              <a:rPr lang="en-US" altLang="tr-TR" sz="3200" i="1" dirty="0" err="1" smtClean="0"/>
              <a:t>p</a:t>
            </a:r>
            <a:r>
              <a:rPr lang="en-US" altLang="tr-TR" sz="3200" dirty="0" err="1" smtClean="0"/>
              <a:t>th</a:t>
            </a:r>
            <a:r>
              <a:rPr lang="en-US" altLang="tr-TR" sz="3200" dirty="0" smtClean="0"/>
              <a:t> percentile is a value     of x such that </a:t>
            </a:r>
            <a:r>
              <a:rPr lang="en-US" altLang="tr-TR" sz="3200" i="1" dirty="0" smtClean="0"/>
              <a:t>p</a:t>
            </a:r>
            <a:r>
              <a:rPr lang="en-US" altLang="tr-TR" sz="3200" dirty="0" smtClean="0"/>
              <a:t>% of the observed values of x are less than    . </a:t>
            </a:r>
          </a:p>
          <a:p>
            <a:pPr>
              <a:buFont typeface="Monotype Sorts" pitchFamily="2" charset="2"/>
              <a:buNone/>
            </a:pPr>
            <a:endParaRPr lang="en-US" altLang="tr-TR" sz="3200" dirty="0" smtClean="0"/>
          </a:p>
          <a:p>
            <a:r>
              <a:rPr lang="en-US" altLang="tr-TR" sz="3200" dirty="0" smtClean="0"/>
              <a:t>For instance, the 50th percentile is the value      such that 50% of all values of x are less than      .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/>
          </p:nvPr>
        </p:nvGraphicFramePr>
        <p:xfrm>
          <a:off x="8515755" y="3672303"/>
          <a:ext cx="3937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77800" imgH="203200" progId="Equation.3">
                  <p:embed/>
                </p:oleObj>
              </mc:Choice>
              <mc:Fallback>
                <p:oleObj name="Equation" r:id="rId4" imgW="177800" imgH="203200" progId="Equation.3">
                  <p:embed/>
                  <p:pic>
                    <p:nvPicPr>
                      <p:cNvPr id="102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755" y="3672303"/>
                        <a:ext cx="3937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/>
          </p:nvPr>
        </p:nvGraphicFramePr>
        <p:xfrm>
          <a:off x="7535106" y="4599867"/>
          <a:ext cx="393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77800" imgH="203200" progId="Equation.3">
                  <p:embed/>
                </p:oleObj>
              </mc:Choice>
              <mc:Fallback>
                <p:oleObj name="Equation" r:id="rId6" imgW="177800" imgH="203200" progId="Equation.3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106" y="4599867"/>
                        <a:ext cx="3937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7"/>
          <p:cNvGraphicFramePr>
            <a:graphicFrameLocks noChangeAspect="1"/>
          </p:cNvGraphicFramePr>
          <p:nvPr>
            <p:extLst/>
          </p:nvPr>
        </p:nvGraphicFramePr>
        <p:xfrm>
          <a:off x="9415709" y="5628456"/>
          <a:ext cx="6175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79400" imgH="177800" progId="Equation.3">
                  <p:embed/>
                </p:oleObj>
              </mc:Choice>
              <mc:Fallback>
                <p:oleObj name="Equation" r:id="rId7" imgW="279400" imgH="177800" progId="Equation.3">
                  <p:embed/>
                  <p:pic>
                    <p:nvPicPr>
                      <p:cNvPr id="10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5709" y="5628456"/>
                        <a:ext cx="6175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8"/>
          <p:cNvGraphicFramePr>
            <a:graphicFrameLocks noChangeAspect="1"/>
          </p:cNvGraphicFramePr>
          <p:nvPr>
            <p:extLst/>
          </p:nvPr>
        </p:nvGraphicFramePr>
        <p:xfrm>
          <a:off x="9415710" y="6134881"/>
          <a:ext cx="6175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9" imgW="279400" imgH="177800" progId="Equation.3">
                  <p:embed/>
                </p:oleObj>
              </mc:Choice>
              <mc:Fallback>
                <p:oleObj name="Equation" r:id="rId9" imgW="279400" imgH="177800" progId="Equation.3">
                  <p:embed/>
                  <p:pic>
                    <p:nvPicPr>
                      <p:cNvPr id="102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5710" y="6134881"/>
                        <a:ext cx="6175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7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6" y="5277197"/>
            <a:ext cx="1501486" cy="1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0" y="3352801"/>
            <a:ext cx="8985250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999" y="152400"/>
            <a:ext cx="10488637" cy="533400"/>
          </a:xfrm>
        </p:spPr>
        <p:txBody>
          <a:bodyPr>
            <a:normAutofit fontScale="90000"/>
          </a:bodyPr>
          <a:lstStyle/>
          <a:p>
            <a:r>
              <a:rPr lang="en-US" altLang="tr-TR" dirty="0" smtClean="0"/>
              <a:t>Measures of Location: Mean and Median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5164" y="1143000"/>
            <a:ext cx="8428037" cy="5181600"/>
          </a:xfrm>
        </p:spPr>
        <p:txBody>
          <a:bodyPr/>
          <a:lstStyle/>
          <a:p>
            <a:r>
              <a:rPr lang="en-US" altLang="tr-TR" smtClean="0"/>
              <a:t>The mean is the most common measure of the location of a set of points.  </a:t>
            </a:r>
          </a:p>
          <a:p>
            <a:r>
              <a:rPr lang="en-US" altLang="tr-TR" smtClean="0"/>
              <a:t>However, the mean is very sensitive to outliers.   </a:t>
            </a:r>
          </a:p>
          <a:p>
            <a:r>
              <a:rPr lang="en-US" altLang="tr-TR" smtClean="0"/>
              <a:t>Thus, the median or a trimmed mean is also commonly used.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8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1" y="2895601"/>
            <a:ext cx="1555173" cy="15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08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610600" cy="533400"/>
          </a:xfrm>
        </p:spPr>
        <p:txBody>
          <a:bodyPr>
            <a:normAutofit fontScale="90000"/>
          </a:bodyPr>
          <a:lstStyle/>
          <a:p>
            <a:r>
              <a:rPr lang="en-US" altLang="tr-TR" smtClean="0"/>
              <a:t>Measures of Spread: Range and Variance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14424" y="1249461"/>
            <a:ext cx="8696862" cy="5181600"/>
          </a:xfrm>
        </p:spPr>
        <p:txBody>
          <a:bodyPr>
            <a:normAutofit/>
          </a:bodyPr>
          <a:lstStyle/>
          <a:p>
            <a:r>
              <a:rPr lang="en-US" altLang="tr-TR" sz="4000" dirty="0" smtClean="0"/>
              <a:t>Range is the difference between the max and min</a:t>
            </a:r>
          </a:p>
          <a:p>
            <a:r>
              <a:rPr lang="en-US" altLang="tr-TR" sz="4000" dirty="0" smtClean="0"/>
              <a:t>The variance or standard deviation is the most common measure of the spread of a set of points. </a:t>
            </a:r>
          </a:p>
          <a:p>
            <a:pPr>
              <a:buFont typeface="Monotype Sorts" pitchFamily="2" charset="2"/>
              <a:buNone/>
            </a:pPr>
            <a:r>
              <a:rPr lang="en-US" altLang="tr-TR" sz="4000" dirty="0" smtClean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tr-TR" sz="4000" dirty="0" smtClean="0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143250" y="4365625"/>
          <a:ext cx="5487988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4" imgW="5486400" imgH="1100328" progId="Word.Document.8">
                  <p:embed/>
                </p:oleObj>
              </mc:Choice>
              <mc:Fallback>
                <p:oleObj name="Document" r:id="rId4" imgW="5486400" imgH="1100328" progId="Word.Document.8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365625"/>
                        <a:ext cx="5487988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0E331-1A94-4622-9ECF-38BC6B7EECB5}" type="slidenum">
              <a:rPr lang="en-US" smtClean="0"/>
              <a:pPr/>
              <a:t>9</a:t>
            </a:fld>
            <a:r>
              <a:rPr lang="en-US" smtClean="0"/>
              <a:t>/ 28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96" y="5277197"/>
            <a:ext cx="1501486" cy="1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7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1044</Words>
  <Application>Microsoft Office PowerPoint</Application>
  <PresentationFormat>Widescreen</PresentationFormat>
  <Paragraphs>190</Paragraphs>
  <Slides>28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Monotype Sorts</vt:lpstr>
      <vt:lpstr>Times New Roman</vt:lpstr>
      <vt:lpstr>Wingdings</vt:lpstr>
      <vt:lpstr>Office Theme</vt:lpstr>
      <vt:lpstr>Equation</vt:lpstr>
      <vt:lpstr>Document</vt:lpstr>
      <vt:lpstr>PowerPoint Presentation</vt:lpstr>
      <vt:lpstr>What is data exploration?</vt:lpstr>
      <vt:lpstr>Techniques Used In Data Exploration  </vt:lpstr>
      <vt:lpstr>Iris Sample Data Set  </vt:lpstr>
      <vt:lpstr>Summary Statistics</vt:lpstr>
      <vt:lpstr>Frequency and Mode</vt:lpstr>
      <vt:lpstr>Percentiles</vt:lpstr>
      <vt:lpstr>Measures of Location: Mean and Median</vt:lpstr>
      <vt:lpstr>Measures of Spread: Range and Variance</vt:lpstr>
      <vt:lpstr>Visualization</vt:lpstr>
      <vt:lpstr>Representation</vt:lpstr>
      <vt:lpstr>Visualization Techniques: Histograms</vt:lpstr>
      <vt:lpstr>Two-Dimensional Histograms</vt:lpstr>
      <vt:lpstr>Visualization Techniques: Box Plots</vt:lpstr>
      <vt:lpstr>Example of Box Plots </vt:lpstr>
      <vt:lpstr>Visualization Techniques: Scatter Plots</vt:lpstr>
      <vt:lpstr>Scatter Plot Array of Iris Attributes</vt:lpstr>
      <vt:lpstr>Visualization Techniques: Contour Plots</vt:lpstr>
      <vt:lpstr>Contour Plot Example: SST Dec, 1998</vt:lpstr>
      <vt:lpstr>Visualization Techniques: Matrix Plots</vt:lpstr>
      <vt:lpstr>Visualization of the Iris Data Matrix (HeatMap)</vt:lpstr>
      <vt:lpstr>Visualization of the Iris Correlation Matrix</vt:lpstr>
      <vt:lpstr>Visualization Techniques: Parallel Coordinates</vt:lpstr>
      <vt:lpstr>Parallel Coordinates Plots for Iris Data</vt:lpstr>
      <vt:lpstr>Other Visualization Techniques</vt:lpstr>
      <vt:lpstr>Star Plots for Iris Data</vt:lpstr>
      <vt:lpstr>Chernoff Faces for Iris Data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2024-10-06T02:25:42Z</dcterms:created>
  <dcterms:modified xsi:type="dcterms:W3CDTF">2024-10-06T02:28:30Z</dcterms:modified>
</cp:coreProperties>
</file>