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0" r:id="rId2"/>
    <p:sldId id="261" r:id="rId3"/>
    <p:sldId id="281" r:id="rId4"/>
    <p:sldId id="287" r:id="rId5"/>
    <p:sldId id="283" r:id="rId6"/>
    <p:sldId id="288" r:id="rId7"/>
    <p:sldId id="289" r:id="rId8"/>
    <p:sldId id="285" r:id="rId9"/>
    <p:sldId id="286" r:id="rId10"/>
    <p:sldId id="290" r:id="rId11"/>
    <p:sldId id="263" r:id="rId12"/>
    <p:sldId id="264" r:id="rId13"/>
    <p:sldId id="267" r:id="rId14"/>
    <p:sldId id="26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97" y="9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4746-9C64-4372-81FC-590C4F9DBF1C}"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8723C-050C-4C47-8590-3A2C6D003F91}" type="slidenum">
              <a:rPr lang="en-US" smtClean="0"/>
              <a:t>‹#›</a:t>
            </a:fld>
            <a:endParaRPr lang="en-US"/>
          </a:p>
        </p:txBody>
      </p:sp>
    </p:spTree>
    <p:extLst>
      <p:ext uri="{BB962C8B-B14F-4D97-AF65-F5344CB8AC3E}">
        <p14:creationId xmlns:p14="http://schemas.microsoft.com/office/powerpoint/2010/main" val="26927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130052" name="Slide Number Placeholder 3"/>
          <p:cNvSpPr>
            <a:spLocks noGrp="1"/>
          </p:cNvSpPr>
          <p:nvPr>
            <p:ph type="sldNum" sz="quarter"/>
          </p:nvPr>
        </p:nvSpPr>
        <p:spPr>
          <a:noFill/>
          <a:ln>
            <a:miter lim="800000"/>
            <a:headEnd/>
            <a:tailEnd/>
          </a:ln>
        </p:spPr>
        <p:txBody>
          <a:bodyPr/>
          <a:lstStyle/>
          <a:p>
            <a:pPr fontAlgn="base">
              <a:spcBef>
                <a:spcPct val="0"/>
              </a:spcBef>
              <a:spcAft>
                <a:spcPct val="0"/>
              </a:spcAft>
              <a:defRPr/>
            </a:pPr>
            <a:fld id="{35A24A4C-D4F8-49B4-A66A-2A83998E677E}" type="slidenum">
              <a:rPr lang="en-GB">
                <a:solidFill>
                  <a:prstClr val="black"/>
                </a:solidFill>
                <a:latin typeface="Arial" charset="0"/>
                <a:cs typeface="Arial" charset="0"/>
              </a:rPr>
              <a:pPr fontAlgn="base">
                <a:spcBef>
                  <a:spcPct val="0"/>
                </a:spcBef>
                <a:spcAft>
                  <a:spcPct val="0"/>
                </a:spcAft>
                <a:defRPr/>
              </a:pPr>
              <a:t>1</a:t>
            </a:fld>
            <a:endParaRPr lang="en-GB">
              <a:solidFill>
                <a:prstClr val="black"/>
              </a:solidFill>
              <a:latin typeface="Arial" charset="0"/>
              <a:cs typeface="Arial" charset="0"/>
            </a:endParaRPr>
          </a:p>
        </p:txBody>
      </p:sp>
    </p:spTree>
    <p:extLst>
      <p:ext uri="{BB962C8B-B14F-4D97-AF65-F5344CB8AC3E}">
        <p14:creationId xmlns:p14="http://schemas.microsoft.com/office/powerpoint/2010/main" val="259261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
        <p:nvSpPr>
          <p:cNvPr id="3" name="Subtitle 2"/>
          <p:cNvSpPr>
            <a:spLocks noGrp="1"/>
          </p:cNvSpPr>
          <p:nvPr>
            <p:ph type="subTitle" idx="1"/>
          </p:nvPr>
        </p:nvSpPr>
        <p:spPr>
          <a:xfrm>
            <a:off x="1828800" y="4343400"/>
            <a:ext cx="8534400" cy="990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7"/>
          <p:cNvSpPr>
            <a:spLocks noGrp="1"/>
          </p:cNvSpPr>
          <p:nvPr>
            <p:ph type="ctrTitle"/>
          </p:nvPr>
        </p:nvSpPr>
        <p:spPr>
          <a:xfrm>
            <a:off x="914400" y="3276601"/>
            <a:ext cx="10363200" cy="1048773"/>
          </a:xfrm>
        </p:spPr>
        <p:txBody>
          <a:bodyPr/>
          <a:lstStyle/>
          <a:p>
            <a:endParaRPr lang="en-US"/>
          </a:p>
        </p:txBody>
      </p:sp>
      <p:sp>
        <p:nvSpPr>
          <p:cNvPr id="2" name="TextBox 1"/>
          <p:cNvSpPr txBox="1"/>
          <p:nvPr userDrawn="1"/>
        </p:nvSpPr>
        <p:spPr>
          <a:xfrm>
            <a:off x="7823200" y="196841"/>
            <a:ext cx="4368800" cy="584775"/>
          </a:xfrm>
          <a:prstGeom prst="rect">
            <a:avLst/>
          </a:prstGeom>
          <a:noFill/>
        </p:spPr>
        <p:txBody>
          <a:bodyPr wrap="square" rtlCol="0">
            <a:spAutoFit/>
          </a:bodyPr>
          <a:lstStyle/>
          <a:p>
            <a:r>
              <a:rPr lang="en-US" sz="3200" b="1" dirty="0">
                <a:solidFill>
                  <a:srgbClr val="0000FF"/>
                </a:solidFill>
                <a:latin typeface="Arial" panose="020B0604020202020204" pitchFamily="34" charset="0"/>
                <a:cs typeface="Arial" panose="020B0604020202020204" pitchFamily="34" charset="0"/>
              </a:rPr>
              <a:t>FPTU CANTHO</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0"/>
            <a:ext cx="4978399" cy="830456"/>
          </a:xfrm>
          <a:prstGeom prst="rect">
            <a:avLst/>
          </a:prstGeom>
        </p:spPr>
      </p:pic>
    </p:spTree>
    <p:extLst>
      <p:ext uri="{BB962C8B-B14F-4D97-AF65-F5344CB8AC3E}">
        <p14:creationId xmlns:p14="http://schemas.microsoft.com/office/powerpoint/2010/main" val="33818198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tx1"/>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3759200" y="152400"/>
            <a:ext cx="7823200" cy="1143000"/>
          </a:xfrm>
        </p:spPr>
        <p:txBody>
          <a:bodyPr/>
          <a:lstStyle>
            <a:lvl1pPr algn="r">
              <a:defRPr sz="2800"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sp>
        <p:nvSpPr>
          <p:cNvPr id="2" name="Rectangle 1"/>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104905592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510986156"/>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657600" y="152400"/>
            <a:ext cx="7924800" cy="1143000"/>
          </a:xfrm>
        </p:spPr>
        <p:txBody>
          <a:bodyPr/>
          <a:lstStyle>
            <a:lvl1pPr algn="r">
              <a:defRPr sz="2800"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068861567"/>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10"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solidFill>
                  <a:prstClr val="black">
                    <a:tint val="75000"/>
                  </a:prstClr>
                </a:solidFill>
              </a:rPr>
              <a:pPr>
                <a:defRPr/>
              </a:pPr>
              <a:t>‹#›</a:t>
            </a:fld>
            <a:endParaRPr lang="en-US" dirty="0">
              <a:solidFill>
                <a:prstClr val="black">
                  <a:tint val="75000"/>
                </a:prstClr>
              </a:solidFill>
            </a:endParaRPr>
          </a:p>
        </p:txBody>
      </p:sp>
      <p:sp>
        <p:nvSpPr>
          <p:cNvPr id="13" name="Rectangle 12"/>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286578061"/>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0684" cy="1141412"/>
          </a:xfrm>
        </p:spPr>
        <p:txBody>
          <a:bodyPr/>
          <a:lstStyle/>
          <a:p>
            <a:r>
              <a:rPr lang="en-US"/>
              <a:t>Click to edit Master title style</a:t>
            </a:r>
            <a:endParaRPr lang="vi-VN"/>
          </a:p>
        </p:txBody>
      </p:sp>
      <p:sp>
        <p:nvSpPr>
          <p:cNvPr id="3" name="Table Placeholder 2"/>
          <p:cNvSpPr>
            <a:spLocks noGrp="1"/>
          </p:cNvSpPr>
          <p:nvPr>
            <p:ph type="tbl" idx="1"/>
          </p:nvPr>
        </p:nvSpPr>
        <p:spPr>
          <a:xfrm>
            <a:off x="609601" y="1600201"/>
            <a:ext cx="10970684" cy="4524375"/>
          </a:xfrm>
        </p:spPr>
        <p:txBody>
          <a:bodyPr/>
          <a:lstStyle/>
          <a:p>
            <a:pPr lvl="0"/>
            <a:endParaRPr lang="vi-VN" noProof="0"/>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32DB6DC8-FA4F-4646-82CF-EE052C3C991C}" type="datetime1">
              <a:rPr lang="en-US" smtClean="0">
                <a:solidFill>
                  <a:prstClr val="black"/>
                </a:solidFill>
              </a:rPr>
              <a:t>3/30/2020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73B625CB-5DC9-429E-8241-210DDAC311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35909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779EA9E5-ADCC-425A-AB83-986901FC2557}" type="datetime1">
              <a:rPr lang="en-US" smtClean="0">
                <a:solidFill>
                  <a:prstClr val="black"/>
                </a:solidFill>
              </a:rPr>
              <a:t>3/30/2020</a:t>
            </a:fld>
            <a:endParaRPr lang="en-GB">
              <a:solidFill>
                <a:prstClr val="black"/>
              </a:solidFill>
            </a:endParaRPr>
          </a:p>
        </p:txBody>
      </p:sp>
      <p:sp>
        <p:nvSpPr>
          <p:cNvPr id="4"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5" name="Rectangle 6"/>
          <p:cNvSpPr>
            <a:spLocks noGrp="1" noChangeArrowheads="1"/>
          </p:cNvSpPr>
          <p:nvPr>
            <p:ph type="sldNum" idx="12"/>
          </p:nvPr>
        </p:nvSpPr>
        <p:spPr>
          <a:ln/>
        </p:spPr>
        <p:txBody>
          <a:bodyPr/>
          <a:lstStyle>
            <a:lvl1pPr>
              <a:defRPr/>
            </a:lvl1pPr>
          </a:lstStyle>
          <a:p>
            <a:pPr>
              <a:defRPr/>
            </a:pPr>
            <a:fld id="{3D280043-8E59-44D8-8CF6-8A7B0529669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1825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286CB7C7-C71D-40FC-85F9-54C1FEB51890}" type="datetime1">
              <a:rPr lang="en-US" smtClean="0">
                <a:solidFill>
                  <a:prstClr val="black"/>
                </a:solidFill>
              </a:rPr>
              <a:t>3/30/2020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8BF6CAC5-6874-4D4D-96E7-B4ED28ED9C2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0285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mn-lt"/>
                <a:cs typeface="Tahoma" pitchFamily="34" charset="0"/>
              </a:defRPr>
            </a:lvl1pPr>
            <a:lvl2pPr>
              <a:buFontTx/>
              <a:buBlip>
                <a:blip r:embed="rId4"/>
              </a:buBlip>
              <a:defRPr>
                <a:solidFill>
                  <a:schemeClr val="tx1"/>
                </a:solidFill>
                <a:latin typeface="+mn-lt"/>
                <a:cs typeface="Tahoma" pitchFamily="34" charset="0"/>
              </a:defRPr>
            </a:lvl2pPr>
            <a:lvl3pPr>
              <a:buFontTx/>
              <a:buBlip>
                <a:blip r:embed="rId5"/>
              </a:buBlip>
              <a:defRPr>
                <a:solidFill>
                  <a:schemeClr val="tx1"/>
                </a:solidFill>
                <a:latin typeface="+mn-lt"/>
                <a:cs typeface="Tahoma" pitchFamily="34" charset="0"/>
              </a:defRPr>
            </a:lvl3pPr>
            <a:lvl4pPr>
              <a:defRPr>
                <a:solidFill>
                  <a:schemeClr val="tx1"/>
                </a:solidFill>
                <a:latin typeface="+mn-lt"/>
                <a:cs typeface="Tahoma" pitchFamily="34" charset="0"/>
              </a:defRPr>
            </a:lvl4pPr>
            <a:lvl5pPr>
              <a:defRPr>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pic>
        <p:nvPicPr>
          <p:cNvPr id="9" name="Picture 8" descr="LOGO FPT POLYTECHNIC.jpg"/>
          <p:cNvPicPr>
            <a:picLocks noChangeAspect="1"/>
          </p:cNvPicPr>
          <p:nvPr userDrawn="1"/>
        </p:nvPicPr>
        <p:blipFill>
          <a:blip r:embed="rId6" cstate="print"/>
          <a:stretch>
            <a:fillRect/>
          </a:stretch>
        </p:blipFill>
        <p:spPr>
          <a:xfrm>
            <a:off x="304800" y="228601"/>
            <a:ext cx="2812253" cy="685800"/>
          </a:xfrm>
          <a:prstGeom prst="rect">
            <a:avLst/>
          </a:prstGeom>
        </p:spPr>
      </p:pic>
    </p:spTree>
    <p:extLst>
      <p:ext uri="{BB962C8B-B14F-4D97-AF65-F5344CB8AC3E}">
        <p14:creationId xmlns:p14="http://schemas.microsoft.com/office/powerpoint/2010/main" val="65034144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381000"/>
            <a:ext cx="10972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371600"/>
            <a:ext cx="10972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32586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split orient="vert"/>
  </p:transition>
  <p:hf hdr="0" dt="0"/>
  <p:txStyles>
    <p:titleStyle>
      <a:lvl1pPr algn="r" rtl="0" eaLnBrk="0" fontAlgn="base" hangingPunct="0">
        <a:spcBef>
          <a:spcPct val="0"/>
        </a:spcBef>
        <a:spcAft>
          <a:spcPct val="0"/>
        </a:spcAft>
        <a:defRPr sz="3200" b="1" kern="1200">
          <a:solidFill>
            <a:srgbClr val="0000FF"/>
          </a:solidFill>
          <a:latin typeface="Tahoma" pitchFamily="34" charset="0"/>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11"/>
        </a:buBlip>
        <a:defRPr sz="3200" kern="12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Blip>
          <a:blip r:embed="rId12"/>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3"/>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1863" y="4221331"/>
            <a:ext cx="9928274"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Coffee Management</a:t>
            </a:r>
          </a:p>
        </p:txBody>
      </p:sp>
      <p:sp>
        <p:nvSpPr>
          <p:cNvPr id="4" name="TextBox 3"/>
          <p:cNvSpPr txBox="1"/>
          <p:nvPr/>
        </p:nvSpPr>
        <p:spPr>
          <a:xfrm>
            <a:off x="4132920" y="3432070"/>
            <a:ext cx="392616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WELCOME</a:t>
            </a:r>
          </a:p>
        </p:txBody>
      </p:sp>
      <p:sp>
        <p:nvSpPr>
          <p:cNvPr id="5" name="TextBox 4"/>
          <p:cNvSpPr txBox="1"/>
          <p:nvPr/>
        </p:nvSpPr>
        <p:spPr>
          <a:xfrm>
            <a:off x="1960092" y="5318369"/>
            <a:ext cx="82718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GROUP: </a:t>
            </a:r>
            <a:r>
              <a:rPr lang="en-US" sz="2800" dirty="0" err="1">
                <a:latin typeface="Times New Roman" panose="02020603050405020304" pitchFamily="18" charset="0"/>
                <a:cs typeface="Times New Roman" panose="02020603050405020304" pitchFamily="18" charset="0"/>
              </a:rPr>
              <a:t>L.D.Hoa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N.T.D.Huong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V.D.Nguyen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85843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10</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508000" y="1295401"/>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dirty="0"/>
              <a:t> Employee Management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4A137B8-4ED5-4EC3-B1EB-7158D9F3CA6B}"/>
              </a:ext>
            </a:extLst>
          </p:cNvPr>
          <p:cNvSpPr txBox="1"/>
          <p:nvPr/>
        </p:nvSpPr>
        <p:spPr>
          <a:xfrm>
            <a:off x="609600" y="2495888"/>
            <a:ext cx="10799428"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Search: "Select * from Employee where </a:t>
            </a:r>
            <a:r>
              <a:rPr lang="en-US" sz="2000" dirty="0" err="1">
                <a:latin typeface="Times New Roman" panose="02020603050405020304" pitchFamily="18" charset="0"/>
                <a:cs typeface="Times New Roman" panose="02020603050405020304" pitchFamily="18" charset="0"/>
              </a:rPr>
              <a:t>UsernameEmp</a:t>
            </a:r>
            <a:r>
              <a:rPr lang="en-US" sz="2000" dirty="0">
                <a:latin typeface="Times New Roman" panose="02020603050405020304" pitchFamily="18" charset="0"/>
                <a:cs typeface="Times New Roman" panose="02020603050405020304" pitchFamily="18" charset="0"/>
              </a:rPr>
              <a:t> like ?“</a:t>
            </a:r>
          </a:p>
          <a:p>
            <a:r>
              <a:rPr lang="en-US" sz="2000" dirty="0">
                <a:latin typeface="Times New Roman" panose="02020603050405020304" pitchFamily="18" charset="0"/>
                <a:cs typeface="Times New Roman" panose="02020603050405020304" pitchFamily="18" charset="0"/>
              </a:rPr>
              <a:t>Delete: "Delete from Employee where </a:t>
            </a:r>
            <a:r>
              <a:rPr lang="en-US" sz="2000" dirty="0" err="1">
                <a:latin typeface="Times New Roman" panose="02020603050405020304" pitchFamily="18" charset="0"/>
                <a:cs typeface="Times New Roman" panose="02020603050405020304" pitchFamily="18" charset="0"/>
              </a:rPr>
              <a:t>UsernameEmp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Add new Employee: Insert into Employee values(?,?,?,?,?,?,?,?,?)</a:t>
            </a:r>
          </a:p>
        </p:txBody>
      </p:sp>
    </p:spTree>
    <p:extLst>
      <p:ext uri="{BB962C8B-B14F-4D97-AF65-F5344CB8AC3E}">
        <p14:creationId xmlns:p14="http://schemas.microsoft.com/office/powerpoint/2010/main" val="1515021376"/>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Footer Placeholder 3"/>
          <p:cNvSpPr>
            <a:spLocks noGrp="1"/>
          </p:cNvSpPr>
          <p:nvPr>
            <p:ph type="ftr" sz="quarter" idx="10"/>
          </p:nvPr>
        </p:nvSpPr>
        <p:spPr/>
        <p:txBody>
          <a:bodyPr/>
          <a:lstStyle/>
          <a:p>
            <a:pPr>
              <a:defRPr/>
            </a:pPr>
            <a:r>
              <a:rPr lang="en-US" dirty="0">
                <a:solidFill>
                  <a:prstClr val="black">
                    <a:tint val="75000"/>
                  </a:prstClr>
                </a:solidFill>
              </a:rPr>
              <a:t>Coffee Management</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11</a:t>
            </a:fld>
            <a:endParaRPr lang="en-US" dirty="0">
              <a:solidFill>
                <a:prstClr val="black">
                  <a:tint val="75000"/>
                </a:prstClr>
              </a:solidFill>
            </a:endParaRPr>
          </a:p>
        </p:txBody>
      </p:sp>
      <p:pic>
        <p:nvPicPr>
          <p:cNvPr id="8" name="Picture 7"/>
          <p:cNvPicPr/>
          <p:nvPr/>
        </p:nvPicPr>
        <p:blipFill>
          <a:blip r:embed="rId2"/>
          <a:srcRect/>
          <a:stretch>
            <a:fillRect/>
          </a:stretch>
        </p:blipFill>
        <p:spPr bwMode="auto">
          <a:xfrm>
            <a:off x="2731155" y="1148817"/>
            <a:ext cx="6705600" cy="4895215"/>
          </a:xfrm>
          <a:prstGeom prst="rect">
            <a:avLst/>
          </a:prstGeom>
          <a:noFill/>
        </p:spPr>
      </p:pic>
    </p:spTree>
    <p:extLst>
      <p:ext uri="{BB962C8B-B14F-4D97-AF65-F5344CB8AC3E}">
        <p14:creationId xmlns:p14="http://schemas.microsoft.com/office/powerpoint/2010/main" val="2904334654"/>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59200" y="191036"/>
            <a:ext cx="7823200" cy="1143000"/>
          </a:xfrm>
        </p:spPr>
        <p:txBody>
          <a:bodyPr/>
          <a:lstStyle/>
          <a:p>
            <a:r>
              <a:rPr lang="en-US" dirty="0"/>
              <a:t>SƠ ĐỒ THUỘC TÍNH</a:t>
            </a:r>
          </a:p>
        </p:txBody>
      </p:sp>
      <p:sp>
        <p:nvSpPr>
          <p:cNvPr id="4" name="Footer Placeholder 3"/>
          <p:cNvSpPr>
            <a:spLocks noGrp="1"/>
          </p:cNvSpPr>
          <p:nvPr>
            <p:ph type="ftr" sz="quarter" idx="10"/>
          </p:nvPr>
        </p:nvSpPr>
        <p:spPr/>
        <p:txBody>
          <a:bodyPr/>
          <a:lstStyle/>
          <a:p>
            <a:pPr>
              <a:defRPr/>
            </a:pPr>
            <a:r>
              <a:rPr lang="en-US" dirty="0">
                <a:solidFill>
                  <a:prstClr val="black">
                    <a:tint val="75000"/>
                  </a:prstClr>
                </a:solidFill>
              </a:rPr>
              <a:t>Coffee Management</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12</a:t>
            </a:fld>
            <a:endParaRPr lang="en-US" dirty="0">
              <a:solidFill>
                <a:prstClr val="black">
                  <a:tint val="75000"/>
                </a:prstClr>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44452" y="1100451"/>
            <a:ext cx="4323008" cy="2328549"/>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096000" y="1100451"/>
            <a:ext cx="5688169" cy="2328549"/>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62756" y="3458211"/>
            <a:ext cx="5486400" cy="2554087"/>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6096000" y="3427731"/>
            <a:ext cx="5943600" cy="2898140"/>
          </a:xfrm>
          <a:prstGeom prst="rect">
            <a:avLst/>
          </a:prstGeom>
        </p:spPr>
      </p:pic>
    </p:spTree>
    <p:extLst>
      <p:ext uri="{BB962C8B-B14F-4D97-AF65-F5344CB8AC3E}">
        <p14:creationId xmlns:p14="http://schemas.microsoft.com/office/powerpoint/2010/main" val="2967815549"/>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13</a:t>
            </a:fld>
            <a:endParaRPr lang="en-US" dirty="0">
              <a:solidFill>
                <a:prstClr val="black">
                  <a:tint val="75000"/>
                </a:prstClr>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156817" y="3601213"/>
            <a:ext cx="5484639" cy="3104388"/>
          </a:xfrm>
          <a:prstGeom prst="rect">
            <a:avLst/>
          </a:prstGeom>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319744" y="0"/>
            <a:ext cx="5321712" cy="342900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 y="14587"/>
            <a:ext cx="5935345" cy="3414414"/>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165415" y="3601213"/>
            <a:ext cx="5769929" cy="3104388"/>
          </a:xfrm>
          <a:prstGeom prst="rect">
            <a:avLst/>
          </a:prstGeom>
        </p:spPr>
      </p:pic>
    </p:spTree>
    <p:extLst>
      <p:ext uri="{BB962C8B-B14F-4D97-AF65-F5344CB8AC3E}">
        <p14:creationId xmlns:p14="http://schemas.microsoft.com/office/powerpoint/2010/main" val="2743983491"/>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Sơ</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Thực</a:t>
            </a:r>
            <a:r>
              <a:rPr lang="en-US" dirty="0"/>
              <a:t> </a:t>
            </a:r>
            <a:r>
              <a:rPr lang="en-US" dirty="0" err="1"/>
              <a:t>Thể</a:t>
            </a:r>
            <a:endParaRPr lang="en-US" dirty="0"/>
          </a:p>
        </p:txBody>
      </p:sp>
      <p:sp>
        <p:nvSpPr>
          <p:cNvPr id="4" name="Footer Placeholder 3"/>
          <p:cNvSpPr>
            <a:spLocks noGrp="1"/>
          </p:cNvSpPr>
          <p:nvPr>
            <p:ph type="ftr" idx="11"/>
          </p:nvPr>
        </p:nvSpPr>
        <p:spPr/>
        <p:txBody>
          <a:bodyPr/>
          <a:lstStyle/>
          <a:p>
            <a:pPr>
              <a:defRPr/>
            </a:pPr>
            <a:r>
              <a:rPr lang="en-US" dirty="0">
                <a:solidFill>
                  <a:prstClr val="black">
                    <a:tint val="75000"/>
                  </a:prstClr>
                </a:solidFill>
              </a:rPr>
              <a:t>Coffee Management</a:t>
            </a:r>
          </a:p>
        </p:txBody>
      </p:sp>
      <p:sp>
        <p:nvSpPr>
          <p:cNvPr id="5" name="Slide Number Placeholder 4"/>
          <p:cNvSpPr>
            <a:spLocks noGrp="1"/>
          </p:cNvSpPr>
          <p:nvPr>
            <p:ph type="sldNum" idx="12"/>
          </p:nvPr>
        </p:nvSpPr>
        <p:spPr/>
        <p:txBody>
          <a:bodyPr/>
          <a:lstStyle/>
          <a:p>
            <a:pPr>
              <a:defRPr/>
            </a:pPr>
            <a:fld id="{38F81FAE-D748-4BFC-A8B0-D2E750E8899F}" type="slidenum">
              <a:rPr lang="en-US" smtClean="0">
                <a:solidFill>
                  <a:prstClr val="black">
                    <a:tint val="75000"/>
                  </a:prstClr>
                </a:solidFill>
              </a:rPr>
              <a:pPr>
                <a:defRPr/>
              </a:pPr>
              <a:t>14</a:t>
            </a:fld>
            <a:endParaRPr lang="en-US" dirty="0">
              <a:solidFill>
                <a:prstClr val="black">
                  <a:tint val="75000"/>
                </a:prstClr>
              </a:solidFill>
            </a:endParaRPr>
          </a:p>
        </p:txBody>
      </p:sp>
      <p:pic>
        <p:nvPicPr>
          <p:cNvPr id="11" name="Picture 10"/>
          <p:cNvPicPr>
            <a:picLocks noChangeAspect="1"/>
          </p:cNvPicPr>
          <p:nvPr/>
        </p:nvPicPr>
        <p:blipFill rotWithShape="1">
          <a:blip r:embed="rId2"/>
          <a:srcRect l="22449" t="26541" r="27960" b="23987"/>
          <a:stretch/>
        </p:blipFill>
        <p:spPr>
          <a:xfrm>
            <a:off x="1511121" y="1078606"/>
            <a:ext cx="9169757" cy="5143118"/>
          </a:xfrm>
          <a:prstGeom prst="rect">
            <a:avLst/>
          </a:prstGeom>
        </p:spPr>
      </p:pic>
    </p:spTree>
    <p:extLst>
      <p:ext uri="{BB962C8B-B14F-4D97-AF65-F5344CB8AC3E}">
        <p14:creationId xmlns:p14="http://schemas.microsoft.com/office/powerpoint/2010/main" val="407926556"/>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972800" cy="4797380"/>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DEMO CODE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493610326"/>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3294627"/>
            <a:ext cx="10363200" cy="1048773"/>
          </a:xfrm>
        </p:spPr>
        <p:txBody>
          <a:bodyPr/>
          <a:lstStyle/>
          <a:p>
            <a:r>
              <a:rPr lang="en-US" dirty="0"/>
              <a:t>THANK FOR WATCHING AND LISTENING</a:t>
            </a:r>
          </a:p>
        </p:txBody>
      </p:sp>
      <p:sp>
        <p:nvSpPr>
          <p:cNvPr id="4" name="Footer Placeholder 3"/>
          <p:cNvSpPr>
            <a:spLocks noGrp="1"/>
          </p:cNvSpPr>
          <p:nvPr>
            <p:ph type="ftr" sz="quarter" idx="4294967295"/>
          </p:nvPr>
        </p:nvSpPr>
        <p:spPr>
          <a:xfrm>
            <a:off x="0" y="6340475"/>
            <a:ext cx="8128000" cy="365125"/>
          </a:xfrm>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4294967295"/>
          </p:nvPr>
        </p:nvSpPr>
        <p:spPr>
          <a:xfrm>
            <a:off x="9347200" y="6356350"/>
            <a:ext cx="2844800" cy="365125"/>
          </a:xfrm>
        </p:spPr>
        <p:txBody>
          <a:bodyPr/>
          <a:lstStyle/>
          <a:p>
            <a:pPr>
              <a:defRPr/>
            </a:pPr>
            <a:fld id="{38F81FAE-D748-4BFC-A8B0-D2E750E8899F}"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862416329"/>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At present, information technology is considered a key industry of the country. Information explosion and the strong development of technology, to develop, need to apply information technology in different industries. Current software increasingly supports users to conveniently use, fast processing time. Therefore, when designing software, it not only requires accuracy and handling of many things, but also meets the speed, friendly interface and realistic simulation on the computer for users to use conveniently and accustomed belonging, high security, ... Software helps save and time of human efforts, increase accuracy and efficiency at work. As in managing a cafe. If not supported by computer software, the management needs to be quite a lot of people and divided into several stages to be able to manage the store such as managing employees (employees in shifts or all day), managing invoices , search, statistics and information adjustment, etc. These jobs require time and effort but the accuracy and efficiency are not high when doing manual work without using software. In addition, it will make the storage difficult, to consume large space, easy to lose and expensive. Meanwhile solving with 1 software is simpler.</a:t>
            </a:r>
          </a:p>
          <a:p>
            <a:pPr algn="just"/>
            <a:r>
              <a:rPr lang="en-US" sz="2000" dirty="0">
                <a:latin typeface="Times New Roman" panose="02020603050405020304" pitchFamily="18" charset="0"/>
                <a:cs typeface="Times New Roman" panose="02020603050405020304" pitchFamily="18" charset="0"/>
              </a:rPr>
              <a:t>Therefore, it is necessary to develop a cafe management program.</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US" dirty="0"/>
          </a:p>
        </p:txBody>
      </p:sp>
      <p:sp>
        <p:nvSpPr>
          <p:cNvPr id="4" name="Footer Placeholder 3"/>
          <p:cNvSpPr>
            <a:spLocks noGrp="1"/>
          </p:cNvSpPr>
          <p:nvPr>
            <p:ph type="ftr" sz="quarter" idx="10"/>
          </p:nvPr>
        </p:nvSpPr>
        <p:spPr/>
        <p:txBody>
          <a:bodyPr/>
          <a:lstStyle/>
          <a:p>
            <a:pPr>
              <a:defRPr/>
            </a:pPr>
            <a:r>
              <a:rPr lang="en-US" dirty="0">
                <a:solidFill>
                  <a:prstClr val="black">
                    <a:tint val="75000"/>
                  </a:prstClr>
                </a:solidFill>
              </a:rPr>
              <a:t>Coffee Management</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1436567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3</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47028D89-F51B-419A-9F67-56BF6D6F2A58}"/>
              </a:ext>
            </a:extLst>
          </p:cNvPr>
          <p:cNvPicPr/>
          <p:nvPr/>
        </p:nvPicPr>
        <p:blipFill>
          <a:blip r:embed="rId2"/>
          <a:stretch>
            <a:fillRect/>
          </a:stretch>
        </p:blipFill>
        <p:spPr>
          <a:xfrm>
            <a:off x="7572229" y="806962"/>
            <a:ext cx="4111771" cy="2628622"/>
          </a:xfrm>
          <a:prstGeom prst="rect">
            <a:avLst/>
          </a:prstGeom>
        </p:spPr>
      </p:pic>
      <p:sp>
        <p:nvSpPr>
          <p:cNvPr id="10" name="TextBox 9">
            <a:extLst>
              <a:ext uri="{FF2B5EF4-FFF2-40B4-BE49-F238E27FC236}">
                <a16:creationId xmlns:a16="http://schemas.microsoft.com/office/drawing/2014/main" id="{1A861A97-2FA2-4A01-94E7-AC7812AF5912}"/>
              </a:ext>
            </a:extLst>
          </p:cNvPr>
          <p:cNvSpPr txBox="1"/>
          <p:nvPr/>
        </p:nvSpPr>
        <p:spPr>
          <a:xfrm>
            <a:off x="671119" y="1295400"/>
            <a:ext cx="2248249" cy="369332"/>
          </a:xfrm>
          <a:prstGeom prst="rect">
            <a:avLst/>
          </a:prstGeom>
          <a:noFill/>
        </p:spPr>
        <p:txBody>
          <a:bodyPr wrap="square" rtlCol="0">
            <a:spAutoFit/>
          </a:bodyPr>
          <a:lstStyle/>
          <a:p>
            <a:pPr marL="342900" indent="-342900">
              <a:buAutoNum type="arabicPeriod"/>
            </a:pPr>
            <a:r>
              <a:rPr lang="en-US" dirty="0"/>
              <a:t>Login – </a:t>
            </a:r>
            <a:r>
              <a:rPr lang="en-US" dirty="0" err="1"/>
              <a:t>Hòa</a:t>
            </a:r>
            <a:endParaRPr lang="en-US" dirty="0"/>
          </a:p>
        </p:txBody>
      </p:sp>
      <p:pic>
        <p:nvPicPr>
          <p:cNvPr id="11" name="Picture 10">
            <a:extLst>
              <a:ext uri="{FF2B5EF4-FFF2-40B4-BE49-F238E27FC236}">
                <a16:creationId xmlns:a16="http://schemas.microsoft.com/office/drawing/2014/main" id="{91FAEC66-941A-4D98-BE25-99E4221F1864}"/>
              </a:ext>
            </a:extLst>
          </p:cNvPr>
          <p:cNvPicPr/>
          <p:nvPr/>
        </p:nvPicPr>
        <p:blipFill>
          <a:blip r:embed="rId3"/>
          <a:stretch>
            <a:fillRect/>
          </a:stretch>
        </p:blipFill>
        <p:spPr>
          <a:xfrm>
            <a:off x="508000" y="2969703"/>
            <a:ext cx="4067029" cy="3149470"/>
          </a:xfrm>
          <a:prstGeom prst="rect">
            <a:avLst/>
          </a:prstGeom>
        </p:spPr>
      </p:pic>
      <p:pic>
        <p:nvPicPr>
          <p:cNvPr id="12" name="Picture 11">
            <a:extLst>
              <a:ext uri="{FF2B5EF4-FFF2-40B4-BE49-F238E27FC236}">
                <a16:creationId xmlns:a16="http://schemas.microsoft.com/office/drawing/2014/main" id="{A0E4F45B-93DA-47F6-B927-5D38A33E8344}"/>
              </a:ext>
            </a:extLst>
          </p:cNvPr>
          <p:cNvPicPr/>
          <p:nvPr/>
        </p:nvPicPr>
        <p:blipFill>
          <a:blip r:embed="rId4"/>
          <a:stretch>
            <a:fillRect/>
          </a:stretch>
        </p:blipFill>
        <p:spPr>
          <a:xfrm>
            <a:off x="6974980" y="3546235"/>
            <a:ext cx="4709020" cy="2683589"/>
          </a:xfrm>
          <a:prstGeom prst="rect">
            <a:avLst/>
          </a:prstGeom>
        </p:spPr>
      </p:pic>
      <p:sp>
        <p:nvSpPr>
          <p:cNvPr id="13" name="TextBox 12">
            <a:extLst>
              <a:ext uri="{FF2B5EF4-FFF2-40B4-BE49-F238E27FC236}">
                <a16:creationId xmlns:a16="http://schemas.microsoft.com/office/drawing/2014/main" id="{961D0E31-F07F-4505-8B3F-2B8B7F6EB72E}"/>
              </a:ext>
            </a:extLst>
          </p:cNvPr>
          <p:cNvSpPr txBox="1"/>
          <p:nvPr/>
        </p:nvSpPr>
        <p:spPr>
          <a:xfrm>
            <a:off x="671119" y="1664733"/>
            <a:ext cx="6660859" cy="923330"/>
          </a:xfrm>
          <a:prstGeom prst="rect">
            <a:avLst/>
          </a:prstGeom>
          <a:noFill/>
        </p:spPr>
        <p:txBody>
          <a:bodyPr wrap="square" rtlCol="0">
            <a:spAutoFit/>
          </a:bodyPr>
          <a:lstStyle/>
          <a:p>
            <a:r>
              <a:rPr lang="en-US" dirty="0">
                <a:highlight>
                  <a:srgbClr val="FFFF00"/>
                </a:highlight>
                <a:latin typeface="Times New Roman" panose="02020603050405020304" pitchFamily="18" charset="0"/>
                <a:cs typeface="Times New Roman" panose="02020603050405020304" pitchFamily="18" charset="0"/>
              </a:rPr>
              <a:t>"select * from Employee where </a:t>
            </a:r>
            <a:r>
              <a:rPr lang="en-US" dirty="0" err="1">
                <a:highlight>
                  <a:srgbClr val="FFFF00"/>
                </a:highlight>
                <a:latin typeface="Times New Roman" panose="02020603050405020304" pitchFamily="18" charset="0"/>
                <a:cs typeface="Times New Roman" panose="02020603050405020304" pitchFamily="18" charset="0"/>
              </a:rPr>
              <a:t>UsernameEmp</a:t>
            </a:r>
            <a:r>
              <a:rPr lang="en-US" dirty="0">
                <a:highlight>
                  <a:srgbClr val="FFFF00"/>
                </a:highlight>
                <a:latin typeface="Times New Roman" panose="02020603050405020304" pitchFamily="18" charset="0"/>
                <a:cs typeface="Times New Roman" panose="02020603050405020304" pitchFamily="18" charset="0"/>
              </a:rPr>
              <a:t>=? COLLATE SQL_Latin1_General_CP1_CS_AS and Password=? COLLATE SQL_Latin1_General_CP1_CS_AS";</a:t>
            </a:r>
          </a:p>
        </p:txBody>
      </p:sp>
    </p:spTree>
    <p:extLst>
      <p:ext uri="{BB962C8B-B14F-4D97-AF65-F5344CB8AC3E}">
        <p14:creationId xmlns:p14="http://schemas.microsoft.com/office/powerpoint/2010/main" val="2477303587"/>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4</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671119" y="1295400"/>
            <a:ext cx="2248249" cy="369332"/>
          </a:xfrm>
          <a:prstGeom prst="rect">
            <a:avLst/>
          </a:prstGeom>
          <a:noFill/>
        </p:spPr>
        <p:txBody>
          <a:bodyPr wrap="square" rtlCol="0">
            <a:spAutoFit/>
          </a:bodyPr>
          <a:lstStyle/>
          <a:p>
            <a:pPr marL="342900" indent="-342900">
              <a:buAutoNum type="arabicPeriod"/>
            </a:pPr>
            <a:r>
              <a:rPr lang="en-US" dirty="0"/>
              <a:t>Login – </a:t>
            </a:r>
            <a:r>
              <a:rPr lang="en-US" dirty="0" err="1"/>
              <a:t>Hòa</a:t>
            </a:r>
            <a:endParaRPr lang="en-US" dirty="0"/>
          </a:p>
        </p:txBody>
      </p:sp>
      <p:sp>
        <p:nvSpPr>
          <p:cNvPr id="13" name="TextBox 12">
            <a:extLst>
              <a:ext uri="{FF2B5EF4-FFF2-40B4-BE49-F238E27FC236}">
                <a16:creationId xmlns:a16="http://schemas.microsoft.com/office/drawing/2014/main" id="{961D0E31-F07F-4505-8B3F-2B8B7F6EB72E}"/>
              </a:ext>
            </a:extLst>
          </p:cNvPr>
          <p:cNvSpPr txBox="1"/>
          <p:nvPr/>
        </p:nvSpPr>
        <p:spPr>
          <a:xfrm>
            <a:off x="2664902" y="4322669"/>
            <a:ext cx="66608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 from Employee where </a:t>
            </a:r>
            <a:r>
              <a:rPr lang="en-US" dirty="0" err="1">
                <a:latin typeface="Times New Roman" panose="02020603050405020304" pitchFamily="18" charset="0"/>
                <a:cs typeface="Times New Roman" panose="02020603050405020304" pitchFamily="18" charset="0"/>
              </a:rPr>
              <a:t>UsernameEmp</a:t>
            </a:r>
            <a:r>
              <a:rPr lang="en-US" dirty="0">
                <a:latin typeface="Times New Roman" panose="02020603050405020304" pitchFamily="18" charset="0"/>
                <a:cs typeface="Times New Roman" panose="02020603050405020304" pitchFamily="18" charset="0"/>
              </a:rPr>
              <a:t>=? COLLATE </a:t>
            </a:r>
            <a:r>
              <a:rPr lang="en-US" dirty="0">
                <a:highlight>
                  <a:srgbClr val="FFFF00"/>
                </a:highlight>
                <a:latin typeface="Times New Roman" panose="02020603050405020304" pitchFamily="18" charset="0"/>
                <a:cs typeface="Times New Roman" panose="02020603050405020304" pitchFamily="18" charset="0"/>
              </a:rPr>
              <a:t>SQL_Latin1_General_CP1_CS_AS </a:t>
            </a:r>
            <a:r>
              <a:rPr lang="en-US" dirty="0">
                <a:latin typeface="Times New Roman" panose="02020603050405020304" pitchFamily="18" charset="0"/>
                <a:cs typeface="Times New Roman" panose="02020603050405020304" pitchFamily="18" charset="0"/>
              </a:rPr>
              <a:t>and Password=? COLLATE SQL_Latin1_General_CP1_CS_AS";</a:t>
            </a:r>
          </a:p>
        </p:txBody>
      </p:sp>
      <p:sp>
        <p:nvSpPr>
          <p:cNvPr id="2" name="TextBox 1">
            <a:extLst>
              <a:ext uri="{FF2B5EF4-FFF2-40B4-BE49-F238E27FC236}">
                <a16:creationId xmlns:a16="http://schemas.microsoft.com/office/drawing/2014/main" id="{D611F270-C4AB-4238-AE88-6A43453965C8}"/>
              </a:ext>
            </a:extLst>
          </p:cNvPr>
          <p:cNvSpPr txBox="1"/>
          <p:nvPr/>
        </p:nvSpPr>
        <p:spPr>
          <a:xfrm>
            <a:off x="1015069" y="2414725"/>
            <a:ext cx="8204433"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avoid hacking that answer entirely, the only real difference is the sort order for some characters differs between the two collations. Character representation does not appear to differ.</a:t>
            </a:r>
          </a:p>
          <a:p>
            <a:pPr algn="just"/>
            <a:r>
              <a:rPr lang="en-US" dirty="0">
                <a:latin typeface="Times New Roman" panose="02020603050405020304" pitchFamily="18" charset="0"/>
                <a:cs typeface="Times New Roman" panose="02020603050405020304" pitchFamily="18" charset="0"/>
              </a:rPr>
              <a:t>Latin1_General_CS_AS is the default collation for any other English locale, such as English (United Kingdom).</a:t>
            </a:r>
          </a:p>
        </p:txBody>
      </p:sp>
    </p:spTree>
    <p:extLst>
      <p:ext uri="{BB962C8B-B14F-4D97-AF65-F5344CB8AC3E}">
        <p14:creationId xmlns:p14="http://schemas.microsoft.com/office/powerpoint/2010/main" val="76973035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5</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508000" y="1295401"/>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2.Product Management -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F84DBA78-DEDC-4041-8BAB-D6AC7D0C1678}"/>
              </a:ext>
            </a:extLst>
          </p:cNvPr>
          <p:cNvPicPr/>
          <p:nvPr/>
        </p:nvPicPr>
        <p:blipFill>
          <a:blip r:embed="rId2"/>
          <a:stretch>
            <a:fillRect/>
          </a:stretch>
        </p:blipFill>
        <p:spPr>
          <a:xfrm>
            <a:off x="609600" y="1808992"/>
            <a:ext cx="5306969" cy="4387224"/>
          </a:xfrm>
          <a:prstGeom prst="rect">
            <a:avLst/>
          </a:prstGeom>
        </p:spPr>
      </p:pic>
      <p:pic>
        <p:nvPicPr>
          <p:cNvPr id="13" name="Picture 12">
            <a:extLst>
              <a:ext uri="{FF2B5EF4-FFF2-40B4-BE49-F238E27FC236}">
                <a16:creationId xmlns:a16="http://schemas.microsoft.com/office/drawing/2014/main" id="{44CA7DE2-75D4-4DEB-8B58-36308A51ED13}"/>
              </a:ext>
            </a:extLst>
          </p:cNvPr>
          <p:cNvPicPr/>
          <p:nvPr/>
        </p:nvPicPr>
        <p:blipFill>
          <a:blip r:embed="rId3"/>
          <a:stretch>
            <a:fillRect/>
          </a:stretch>
        </p:blipFill>
        <p:spPr>
          <a:xfrm>
            <a:off x="6137362" y="1439660"/>
            <a:ext cx="5200475" cy="3823779"/>
          </a:xfrm>
          <a:prstGeom prst="rect">
            <a:avLst/>
          </a:prstGeom>
        </p:spPr>
      </p:pic>
    </p:spTree>
    <p:extLst>
      <p:ext uri="{BB962C8B-B14F-4D97-AF65-F5344CB8AC3E}">
        <p14:creationId xmlns:p14="http://schemas.microsoft.com/office/powerpoint/2010/main" val="2902705016"/>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6</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508000" y="1295401"/>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2.Product Management -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F3AC60E4-7104-4AE4-AA9C-AE252DC4D781}"/>
              </a:ext>
            </a:extLst>
          </p:cNvPr>
          <p:cNvSpPr txBox="1"/>
          <p:nvPr/>
        </p:nvSpPr>
        <p:spPr>
          <a:xfrm>
            <a:off x="1124123" y="2189418"/>
            <a:ext cx="10368793"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Check Product Exist: "select * from </a:t>
            </a:r>
            <a:r>
              <a:rPr lang="en-US" dirty="0" err="1">
                <a:latin typeface="Times New Roman" panose="02020603050405020304" pitchFamily="18" charset="0"/>
                <a:cs typeface="Times New Roman" panose="02020603050405020304" pitchFamily="18" charset="0"/>
              </a:rPr>
              <a:t>ProductType</a:t>
            </a:r>
            <a:r>
              <a:rPr lang="en-US" dirty="0">
                <a:latin typeface="Times New Roman" panose="02020603050405020304" pitchFamily="18" charset="0"/>
                <a:cs typeface="Times New Roman" panose="02020603050405020304" pitchFamily="18" charset="0"/>
              </a:rPr>
              <a:t> where TypeName=? and Size=?“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Load Type Product: "select * from </a:t>
            </a:r>
            <a:r>
              <a:rPr lang="en-US" dirty="0" err="1">
                <a:latin typeface="Times New Roman" panose="02020603050405020304" pitchFamily="18" charset="0"/>
                <a:cs typeface="Times New Roman" panose="02020603050405020304" pitchFamily="18" charset="0"/>
              </a:rPr>
              <a:t>ProductType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Load all product:  "select * from Product inner join </a:t>
            </a:r>
            <a:r>
              <a:rPr lang="en-US" dirty="0" err="1">
                <a:latin typeface="Times New Roman" panose="02020603050405020304" pitchFamily="18" charset="0"/>
                <a:cs typeface="Times New Roman" panose="02020603050405020304" pitchFamily="18" charset="0"/>
              </a:rPr>
              <a:t>ProductType</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Product.IDType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ProductType.IDType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 product: "insert into Product values(?,?,?,?)“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Uppdate</a:t>
            </a:r>
            <a:r>
              <a:rPr lang="en-US" dirty="0">
                <a:latin typeface="Times New Roman" panose="02020603050405020304" pitchFamily="18" charset="0"/>
                <a:cs typeface="Times New Roman" panose="02020603050405020304" pitchFamily="18" charset="0"/>
              </a:rPr>
              <a:t>:  "update Product set ProductName=?, </a:t>
            </a:r>
            <a:r>
              <a:rPr lang="en-US" dirty="0" err="1">
                <a:latin typeface="Times New Roman" panose="02020603050405020304" pitchFamily="18" charset="0"/>
                <a:cs typeface="Times New Roman" panose="02020603050405020304" pitchFamily="18" charset="0"/>
              </a:rPr>
              <a:t>IDType</a:t>
            </a:r>
            <a:r>
              <a:rPr lang="en-US" dirty="0">
                <a:latin typeface="Times New Roman" panose="02020603050405020304" pitchFamily="18" charset="0"/>
                <a:cs typeface="Times New Roman" panose="02020603050405020304" pitchFamily="18" charset="0"/>
              </a:rPr>
              <a:t>=?, Price=? where </a:t>
            </a:r>
            <a:r>
              <a:rPr lang="en-US" dirty="0" err="1">
                <a:latin typeface="Times New Roman" panose="02020603050405020304" pitchFamily="18" charset="0"/>
                <a:cs typeface="Times New Roman" panose="02020603050405020304" pitchFamily="18" charset="0"/>
              </a:rPr>
              <a:t>IDProduct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Deleted: "select * from </a:t>
            </a:r>
            <a:r>
              <a:rPr lang="en-US" dirty="0" err="1">
                <a:latin typeface="Times New Roman" panose="02020603050405020304" pitchFamily="18" charset="0"/>
                <a:cs typeface="Times New Roman" panose="02020603050405020304" pitchFamily="18" charset="0"/>
              </a:rPr>
              <a:t>OrderDetails</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IDProduct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"Delete Product where </a:t>
            </a:r>
            <a:r>
              <a:rPr lang="en-US" dirty="0" err="1">
                <a:latin typeface="Times New Roman" panose="02020603050405020304" pitchFamily="18" charset="0"/>
                <a:cs typeface="Times New Roman" panose="02020603050405020304" pitchFamily="18" charset="0"/>
              </a:rPr>
              <a:t>IDProduct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165309"/>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7</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508000" y="1295401"/>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dirty="0"/>
              <a:t> Statistical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1791AE4E-E0B4-470B-8833-BB555BEFA324}"/>
              </a:ext>
            </a:extLst>
          </p:cNvPr>
          <p:cNvPicPr/>
          <p:nvPr/>
        </p:nvPicPr>
        <p:blipFill>
          <a:blip r:embed="rId2"/>
          <a:stretch>
            <a:fillRect/>
          </a:stretch>
        </p:blipFill>
        <p:spPr>
          <a:xfrm>
            <a:off x="2416028" y="1664733"/>
            <a:ext cx="7611729" cy="4365072"/>
          </a:xfrm>
          <a:prstGeom prst="rect">
            <a:avLst/>
          </a:prstGeom>
        </p:spPr>
      </p:pic>
    </p:spTree>
    <p:extLst>
      <p:ext uri="{BB962C8B-B14F-4D97-AF65-F5344CB8AC3E}">
        <p14:creationId xmlns:p14="http://schemas.microsoft.com/office/powerpoint/2010/main" val="120407959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8</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422246" y="1295400"/>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dirty="0"/>
              <a:t> Statistical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E2715C3A-78B9-476E-A919-E1CF2F4C3628}"/>
              </a:ext>
            </a:extLst>
          </p:cNvPr>
          <p:cNvSpPr txBox="1"/>
          <p:nvPr/>
        </p:nvSpPr>
        <p:spPr>
          <a:xfrm>
            <a:off x="701879" y="2248278"/>
            <a:ext cx="1107440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o.IDProduct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p.Price,p.ProductName,p.IDType,a.DateOrder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 from </a:t>
            </a:r>
            <a:r>
              <a:rPr lang="en-US" dirty="0" err="1">
                <a:latin typeface="Times New Roman" panose="02020603050405020304" pitchFamily="18" charset="0"/>
                <a:cs typeface="Times New Roman" panose="02020603050405020304" pitchFamily="18" charset="0"/>
              </a:rPr>
              <a:t>OrderDetails</a:t>
            </a:r>
            <a:r>
              <a:rPr lang="en-US" dirty="0">
                <a:latin typeface="Times New Roman" panose="02020603050405020304" pitchFamily="18" charset="0"/>
                <a:cs typeface="Times New Roman" panose="02020603050405020304" pitchFamily="18" charset="0"/>
              </a:rPr>
              <a:t> o join Product p on </a:t>
            </a:r>
            <a:r>
              <a:rPr lang="en-US" dirty="0" err="1">
                <a:latin typeface="Times New Roman" panose="02020603050405020304" pitchFamily="18" charset="0"/>
                <a:cs typeface="Times New Roman" panose="02020603050405020304" pitchFamily="18" charset="0"/>
              </a:rPr>
              <a:t>o.IDProduct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p.IDProduct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	join [Order] a on </a:t>
            </a:r>
            <a:r>
              <a:rPr lang="en-US" dirty="0" err="1">
                <a:latin typeface="Times New Roman" panose="02020603050405020304" pitchFamily="18" charset="0"/>
                <a:cs typeface="Times New Roman" panose="02020603050405020304" pitchFamily="18" charset="0"/>
              </a:rPr>
              <a:t>a.IDOrder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o.IDOrder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 where convert(varchar, TRY_PARSE(</a:t>
            </a:r>
            <a:r>
              <a:rPr lang="en-US" dirty="0" err="1">
                <a:latin typeface="Times New Roman" panose="02020603050405020304" pitchFamily="18" charset="0"/>
                <a:cs typeface="Times New Roman" panose="02020603050405020304" pitchFamily="18" charset="0"/>
              </a:rPr>
              <a:t>DateOrder</a:t>
            </a:r>
            <a:r>
              <a:rPr lang="en-US" dirty="0">
                <a:latin typeface="Times New Roman" panose="02020603050405020304" pitchFamily="18" charset="0"/>
                <a:cs typeface="Times New Roman" panose="02020603050405020304" pitchFamily="18" charset="0"/>
              </a:rPr>
              <a:t> as date using 'vi-</a:t>
            </a:r>
            <a:r>
              <a:rPr lang="en-US" dirty="0" err="1">
                <a:latin typeface="Times New Roman" panose="02020603050405020304" pitchFamily="18" charset="0"/>
                <a:cs typeface="Times New Roman" panose="02020603050405020304" pitchFamily="18" charset="0"/>
              </a:rPr>
              <a:t>vn</a:t>
            </a:r>
            <a:r>
              <a:rPr lang="en-US" dirty="0">
                <a:latin typeface="Times New Roman" panose="02020603050405020304" pitchFamily="18" charset="0"/>
                <a:cs typeface="Times New Roman" panose="02020603050405020304" pitchFamily="18" charset="0"/>
              </a:rPr>
              <a:t>'), 111) &gt;= '" + start + "'"</a:t>
            </a:r>
          </a:p>
          <a:p>
            <a:r>
              <a:rPr lang="en-US" dirty="0">
                <a:latin typeface="Times New Roman" panose="02020603050405020304" pitchFamily="18" charset="0"/>
                <a:cs typeface="Times New Roman" panose="02020603050405020304" pitchFamily="18" charset="0"/>
              </a:rPr>
              <a:t>                    + "  and convert(varchar, TRY_PARSE(</a:t>
            </a:r>
            <a:r>
              <a:rPr lang="en-US" dirty="0" err="1">
                <a:latin typeface="Times New Roman" panose="02020603050405020304" pitchFamily="18" charset="0"/>
                <a:cs typeface="Times New Roman" panose="02020603050405020304" pitchFamily="18" charset="0"/>
              </a:rPr>
              <a:t>DateOrder</a:t>
            </a:r>
            <a:r>
              <a:rPr lang="en-US" dirty="0">
                <a:latin typeface="Times New Roman" panose="02020603050405020304" pitchFamily="18" charset="0"/>
                <a:cs typeface="Times New Roman" panose="02020603050405020304" pitchFamily="18" charset="0"/>
              </a:rPr>
              <a:t> as date using 'vi-</a:t>
            </a:r>
            <a:r>
              <a:rPr lang="en-US" dirty="0" err="1">
                <a:latin typeface="Times New Roman" panose="02020603050405020304" pitchFamily="18" charset="0"/>
                <a:cs typeface="Times New Roman" panose="02020603050405020304" pitchFamily="18" charset="0"/>
              </a:rPr>
              <a:t>vn</a:t>
            </a:r>
            <a:r>
              <a:rPr lang="en-US" dirty="0">
                <a:latin typeface="Times New Roman" panose="02020603050405020304" pitchFamily="18" charset="0"/>
                <a:cs typeface="Times New Roman" panose="02020603050405020304" pitchFamily="18" charset="0"/>
              </a:rPr>
              <a:t>'), 111) &lt;= '" + end + "' order by convert(varchar, TRY_PARSE(</a:t>
            </a:r>
            <a:r>
              <a:rPr lang="en-US" dirty="0" err="1">
                <a:latin typeface="Times New Roman" panose="02020603050405020304" pitchFamily="18" charset="0"/>
                <a:cs typeface="Times New Roman" panose="02020603050405020304" pitchFamily="18" charset="0"/>
              </a:rPr>
              <a:t>DateOrder</a:t>
            </a:r>
            <a:r>
              <a:rPr lang="en-US" dirty="0">
                <a:latin typeface="Times New Roman" panose="02020603050405020304" pitchFamily="18" charset="0"/>
                <a:cs typeface="Times New Roman" panose="02020603050405020304" pitchFamily="18" charset="0"/>
              </a:rPr>
              <a:t> as date using 'vi-</a:t>
            </a:r>
            <a:r>
              <a:rPr lang="en-US" dirty="0" err="1">
                <a:latin typeface="Times New Roman" panose="02020603050405020304" pitchFamily="18" charset="0"/>
                <a:cs typeface="Times New Roman" panose="02020603050405020304" pitchFamily="18" charset="0"/>
              </a:rPr>
              <a:t>vn</a:t>
            </a:r>
            <a:r>
              <a:rPr lang="en-US" dirty="0">
                <a:latin typeface="Times New Roman" panose="02020603050405020304" pitchFamily="18" charset="0"/>
                <a:cs typeface="Times New Roman" panose="02020603050405020304" pitchFamily="18" charset="0"/>
              </a:rPr>
              <a:t>'), 111) DESC");</a:t>
            </a:r>
          </a:p>
        </p:txBody>
      </p:sp>
    </p:spTree>
    <p:extLst>
      <p:ext uri="{BB962C8B-B14F-4D97-AF65-F5344CB8AC3E}">
        <p14:creationId xmlns:p14="http://schemas.microsoft.com/office/powerpoint/2010/main" val="295706222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functions of the application</a:t>
            </a:r>
          </a:p>
        </p:txBody>
      </p:sp>
      <p:sp>
        <p:nvSpPr>
          <p:cNvPr id="4" name="Footer Placeholder 3"/>
          <p:cNvSpPr>
            <a:spLocks noGrp="1"/>
          </p:cNvSpPr>
          <p:nvPr>
            <p:ph type="ftr" sz="quarter" idx="10"/>
          </p:nvPr>
        </p:nvSpPr>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9</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1A861A97-2FA2-4A01-94E7-AC7812AF5912}"/>
              </a:ext>
            </a:extLst>
          </p:cNvPr>
          <p:cNvSpPr txBox="1"/>
          <p:nvPr/>
        </p:nvSpPr>
        <p:spPr>
          <a:xfrm>
            <a:off x="508000" y="1295401"/>
            <a:ext cx="41143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dirty="0"/>
              <a:t> Employee Management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C6492D9-EAF7-4D56-B9F6-C60510FC0E5D}"/>
              </a:ext>
            </a:extLst>
          </p:cNvPr>
          <p:cNvPicPr/>
          <p:nvPr/>
        </p:nvPicPr>
        <p:blipFill>
          <a:blip r:embed="rId2">
            <a:extLst>
              <a:ext uri="{28A0092B-C50C-407E-A947-70E740481C1C}">
                <a14:useLocalDpi xmlns:a14="http://schemas.microsoft.com/office/drawing/2010/main" val="0"/>
              </a:ext>
            </a:extLst>
          </a:blip>
          <a:stretch>
            <a:fillRect/>
          </a:stretch>
        </p:blipFill>
        <p:spPr>
          <a:xfrm>
            <a:off x="361659" y="1566024"/>
            <a:ext cx="5943600" cy="3272155"/>
          </a:xfrm>
          <a:prstGeom prst="rect">
            <a:avLst/>
          </a:prstGeom>
        </p:spPr>
      </p:pic>
      <p:pic>
        <p:nvPicPr>
          <p:cNvPr id="9" name="Picture 8">
            <a:extLst>
              <a:ext uri="{FF2B5EF4-FFF2-40B4-BE49-F238E27FC236}">
                <a16:creationId xmlns:a16="http://schemas.microsoft.com/office/drawing/2014/main" id="{694977BE-A0D3-4D37-9F85-E58D7909A63E}"/>
              </a:ext>
            </a:extLst>
          </p:cNvPr>
          <p:cNvPicPr/>
          <p:nvPr/>
        </p:nvPicPr>
        <p:blipFill>
          <a:blip r:embed="rId3">
            <a:extLst>
              <a:ext uri="{28A0092B-C50C-407E-A947-70E740481C1C}">
                <a14:useLocalDpi xmlns:a14="http://schemas.microsoft.com/office/drawing/2010/main" val="0"/>
              </a:ext>
            </a:extLst>
          </a:blip>
          <a:stretch>
            <a:fillRect/>
          </a:stretch>
        </p:blipFill>
        <p:spPr>
          <a:xfrm>
            <a:off x="5765800" y="2990406"/>
            <a:ext cx="5943600" cy="3274695"/>
          </a:xfrm>
          <a:prstGeom prst="rect">
            <a:avLst/>
          </a:prstGeom>
        </p:spPr>
      </p:pic>
    </p:spTree>
    <p:extLst>
      <p:ext uri="{BB962C8B-B14F-4D97-AF65-F5344CB8AC3E}">
        <p14:creationId xmlns:p14="http://schemas.microsoft.com/office/powerpoint/2010/main" val="695298375"/>
      </p:ext>
    </p:extLst>
  </p:cSld>
  <p:clrMapOvr>
    <a:masterClrMapping/>
  </p:clrMapOvr>
  <p:transition>
    <p:split orient="vert"/>
  </p:transition>
</p:sld>
</file>

<file path=ppt/theme/theme1.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827</Words>
  <Application>Microsoft Office PowerPoint</Application>
  <PresentationFormat>Widescreen</PresentationFormat>
  <Paragraphs>86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Tahoma</vt:lpstr>
      <vt:lpstr>Times New Roman</vt:lpstr>
      <vt:lpstr>1_template</vt:lpstr>
      <vt:lpstr>PowerPoint Presentation</vt:lpstr>
      <vt:lpstr>Problem definition</vt:lpstr>
      <vt:lpstr>The functions of the application</vt:lpstr>
      <vt:lpstr>The functions of the application</vt:lpstr>
      <vt:lpstr>The functions of the application</vt:lpstr>
      <vt:lpstr>The functions of the application</vt:lpstr>
      <vt:lpstr>The functions of the application</vt:lpstr>
      <vt:lpstr>The functions of the application</vt:lpstr>
      <vt:lpstr>The functions of the application</vt:lpstr>
      <vt:lpstr>The functions of the application</vt:lpstr>
      <vt:lpstr>CLASS DIAGRAM</vt:lpstr>
      <vt:lpstr>SƠ ĐỒ THUỘC TÍNH</vt:lpstr>
      <vt:lpstr>PowerPoint Presentation</vt:lpstr>
      <vt:lpstr>Sơ Đồ Quan Hệ Thực Thể</vt:lpstr>
      <vt:lpstr>PowerPoint Presentation</vt:lpstr>
      <vt:lpstr>THANK FOR WATCHING AND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 Duc Hoa</cp:lastModifiedBy>
  <cp:revision>50</cp:revision>
  <dcterms:created xsi:type="dcterms:W3CDTF">2019-10-17T03:37:38Z</dcterms:created>
  <dcterms:modified xsi:type="dcterms:W3CDTF">2020-03-30T01:05:24Z</dcterms:modified>
</cp:coreProperties>
</file>