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0" r:id="rId2"/>
    <p:sldId id="261" r:id="rId3"/>
    <p:sldId id="291" r:id="rId4"/>
    <p:sldId id="263" r:id="rId5"/>
    <p:sldId id="292" r:id="rId6"/>
    <p:sldId id="279"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61" autoAdjust="0"/>
    <p:restoredTop sz="94660"/>
  </p:normalViewPr>
  <p:slideViewPr>
    <p:cSldViewPr snapToGrid="0">
      <p:cViewPr varScale="1">
        <p:scale>
          <a:sx n="91" d="100"/>
          <a:sy n="91" d="100"/>
        </p:scale>
        <p:origin x="245" y="96"/>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C4746-9C64-4372-81FC-590C4F9DBF1C}" type="datetimeFigureOut">
              <a:rPr lang="en-US" smtClean="0"/>
              <a:t>4/2/2020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8723C-050C-4C47-8590-3A2C6D003F91}" type="slidenum">
              <a:rPr lang="en-US" smtClean="0"/>
              <a:t>‹#›</a:t>
            </a:fld>
            <a:endParaRPr lang="en-US"/>
          </a:p>
        </p:txBody>
      </p:sp>
    </p:spTree>
    <p:extLst>
      <p:ext uri="{BB962C8B-B14F-4D97-AF65-F5344CB8AC3E}">
        <p14:creationId xmlns:p14="http://schemas.microsoft.com/office/powerpoint/2010/main" val="269278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130052" name="Slide Number Placeholder 3"/>
          <p:cNvSpPr>
            <a:spLocks noGrp="1"/>
          </p:cNvSpPr>
          <p:nvPr>
            <p:ph type="sldNum" sz="quarter"/>
          </p:nvPr>
        </p:nvSpPr>
        <p:spPr>
          <a:noFill/>
          <a:ln>
            <a:miter lim="800000"/>
            <a:headEnd/>
            <a:tailEnd/>
          </a:ln>
        </p:spPr>
        <p:txBody>
          <a:bodyPr/>
          <a:lstStyle/>
          <a:p>
            <a:pPr fontAlgn="base">
              <a:spcBef>
                <a:spcPct val="0"/>
              </a:spcBef>
              <a:spcAft>
                <a:spcPct val="0"/>
              </a:spcAft>
              <a:defRPr/>
            </a:pPr>
            <a:fld id="{35A24A4C-D4F8-49B4-A66A-2A83998E677E}" type="slidenum">
              <a:rPr lang="en-GB">
                <a:solidFill>
                  <a:prstClr val="black"/>
                </a:solidFill>
                <a:latin typeface="Arial" charset="0"/>
                <a:cs typeface="Arial" charset="0"/>
              </a:rPr>
              <a:pPr fontAlgn="base">
                <a:spcBef>
                  <a:spcPct val="0"/>
                </a:spcBef>
                <a:spcAft>
                  <a:spcPct val="0"/>
                </a:spcAft>
                <a:defRPr/>
              </a:pPr>
              <a:t>1</a:t>
            </a:fld>
            <a:endParaRPr lang="en-GB">
              <a:solidFill>
                <a:prstClr val="black"/>
              </a:solidFill>
              <a:latin typeface="Arial" charset="0"/>
              <a:cs typeface="Arial" charset="0"/>
            </a:endParaRPr>
          </a:p>
        </p:txBody>
      </p:sp>
    </p:spTree>
    <p:extLst>
      <p:ext uri="{BB962C8B-B14F-4D97-AF65-F5344CB8AC3E}">
        <p14:creationId xmlns:p14="http://schemas.microsoft.com/office/powerpoint/2010/main" val="259261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gif"/><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3.gif"/><Relationship Id="rId4" Type="http://schemas.openxmlformats.org/officeDocument/2006/relationships/image" Target="../media/image2.gi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
        <p:nvSpPr>
          <p:cNvPr id="3" name="Subtitle 2"/>
          <p:cNvSpPr>
            <a:spLocks noGrp="1"/>
          </p:cNvSpPr>
          <p:nvPr>
            <p:ph type="subTitle" idx="1"/>
          </p:nvPr>
        </p:nvSpPr>
        <p:spPr>
          <a:xfrm>
            <a:off x="1828800" y="4343400"/>
            <a:ext cx="8534400" cy="990600"/>
          </a:xfrm>
        </p:spPr>
        <p:txBody>
          <a:bodyPr/>
          <a:lstStyle>
            <a:lvl1pPr marL="0" indent="0" algn="ctr">
              <a:buNone/>
              <a:defRPr>
                <a:solidFill>
                  <a:schemeClr val="accent2">
                    <a:lumMod val="75000"/>
                  </a:schemeClr>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7"/>
          <p:cNvSpPr>
            <a:spLocks noGrp="1"/>
          </p:cNvSpPr>
          <p:nvPr>
            <p:ph type="ctrTitle"/>
          </p:nvPr>
        </p:nvSpPr>
        <p:spPr>
          <a:xfrm>
            <a:off x="914400" y="3276601"/>
            <a:ext cx="10363200" cy="1048773"/>
          </a:xfrm>
        </p:spPr>
        <p:txBody>
          <a:bodyPr/>
          <a:lstStyle/>
          <a:p>
            <a:endParaRPr lang="en-US"/>
          </a:p>
        </p:txBody>
      </p:sp>
      <p:sp>
        <p:nvSpPr>
          <p:cNvPr id="2" name="TextBox 1"/>
          <p:cNvSpPr txBox="1"/>
          <p:nvPr userDrawn="1"/>
        </p:nvSpPr>
        <p:spPr>
          <a:xfrm>
            <a:off x="7823200" y="196841"/>
            <a:ext cx="4368800" cy="584775"/>
          </a:xfrm>
          <a:prstGeom prst="rect">
            <a:avLst/>
          </a:prstGeom>
          <a:noFill/>
        </p:spPr>
        <p:txBody>
          <a:bodyPr wrap="square" rtlCol="0">
            <a:spAutoFit/>
          </a:bodyPr>
          <a:lstStyle/>
          <a:p>
            <a:r>
              <a:rPr lang="en-US" sz="3200" b="1" dirty="0">
                <a:solidFill>
                  <a:srgbClr val="0000FF"/>
                </a:solidFill>
                <a:latin typeface="Arial" panose="020B0604020202020204" pitchFamily="34" charset="0"/>
                <a:cs typeface="Arial" panose="020B0604020202020204" pitchFamily="34" charset="0"/>
              </a:rPr>
              <a:t>FPTU CANTHO</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0"/>
            <a:ext cx="4978399" cy="830456"/>
          </a:xfrm>
          <a:prstGeom prst="rect">
            <a:avLst/>
          </a:prstGeom>
        </p:spPr>
      </p:pic>
    </p:spTree>
    <p:extLst>
      <p:ext uri="{BB962C8B-B14F-4D97-AF65-F5344CB8AC3E}">
        <p14:creationId xmlns:p14="http://schemas.microsoft.com/office/powerpoint/2010/main" val="338181988"/>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3"/>
              </a:buBlip>
              <a:defRPr>
                <a:solidFill>
                  <a:schemeClr val="tx1"/>
                </a:solidFill>
                <a:latin typeface="Tahoma" pitchFamily="34" charset="0"/>
                <a:cs typeface="Tahoma" pitchFamily="34" charset="0"/>
              </a:defRPr>
            </a:lvl1pPr>
            <a:lvl2pPr>
              <a:buFontTx/>
              <a:buBlip>
                <a:blip r:embed="rId4"/>
              </a:buBlip>
              <a:defRPr>
                <a:solidFill>
                  <a:schemeClr val="tx1"/>
                </a:solidFill>
                <a:latin typeface="Tahoma" pitchFamily="34" charset="0"/>
                <a:cs typeface="Tahoma" pitchFamily="34" charset="0"/>
              </a:defRPr>
            </a:lvl2pPr>
            <a:lvl3pPr>
              <a:buFontTx/>
              <a:buBlip>
                <a:blip r:embed="rId5"/>
              </a:buBlip>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3759200" y="152400"/>
            <a:ext cx="7823200" cy="1143000"/>
          </a:xfrm>
        </p:spPr>
        <p:txBody>
          <a:bodyPr/>
          <a:lstStyle>
            <a:lvl1pPr algn="r">
              <a:defRPr sz="2800" b="1">
                <a:solidFill>
                  <a:srgbClr val="0070C0"/>
                </a:solidFill>
              </a:defRPr>
            </a:lvl1pPr>
          </a:lstStyle>
          <a:p>
            <a:r>
              <a:rPr lang="en-US" dirty="0"/>
              <a:t>Click to edit Master title style</a:t>
            </a:r>
          </a:p>
        </p:txBody>
      </p:sp>
      <p:sp>
        <p:nvSpPr>
          <p:cNvPr id="6" name="Footer Placeholder 4"/>
          <p:cNvSpPr>
            <a:spLocks noGrp="1"/>
          </p:cNvSpPr>
          <p:nvPr>
            <p:ph type="ftr" sz="quarter" idx="10"/>
          </p:nvPr>
        </p:nvSpPr>
        <p:spPr>
          <a:xfrm>
            <a:off x="609600" y="6340476"/>
            <a:ext cx="8128000" cy="365125"/>
          </a:xfrm>
        </p:spPr>
        <p:txBody>
          <a:bodyPr/>
          <a:lstStyle>
            <a:lvl1pPr algn="l">
              <a:defRPr dirty="0">
                <a:latin typeface="Tahoma" pitchFamily="34" charset="0"/>
                <a:cs typeface="Tahoma" pitchFamily="34" charset="0"/>
              </a:defRPr>
            </a:lvl1pPr>
          </a:lstStyle>
          <a:p>
            <a:pPr>
              <a:defRPr/>
            </a:pPr>
            <a:r>
              <a:rPr lang="en-US">
                <a:solidFill>
                  <a:prstClr val="black">
                    <a:tint val="75000"/>
                  </a:prstClr>
                </a:solidFill>
              </a:rPr>
              <a:t>GROUP 4: Database management library </a:t>
            </a: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38F81FAE-D748-4BFC-A8B0-D2E750E8899F}" type="slidenum">
              <a:rPr lang="en-US">
                <a:solidFill>
                  <a:prstClr val="black">
                    <a:tint val="75000"/>
                  </a:prstClr>
                </a:solidFill>
              </a:rPr>
              <a:pPr>
                <a:defRPr/>
              </a:pPr>
              <a:t>‹#›</a:t>
            </a:fld>
            <a:endParaRPr lang="en-US" dirty="0">
              <a:solidFill>
                <a:prstClr val="black">
                  <a:tint val="75000"/>
                </a:prstClr>
              </a:solidFill>
            </a:endParaRPr>
          </a:p>
        </p:txBody>
      </p:sp>
      <p:sp>
        <p:nvSpPr>
          <p:cNvPr id="2" name="Rectangle 1"/>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1049055925"/>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60798" y="152400"/>
            <a:ext cx="7721601" cy="1143000"/>
          </a:xfrm>
        </p:spPr>
        <p:txBody>
          <a:bodyPr/>
          <a:lstStyle>
            <a:lvl1pPr algn="r">
              <a:defRPr sz="2800" b="1" i="0">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0269FD7F-F1B9-4EBE-8876-2DA927AD43EA}" type="slidenum">
              <a:rPr lang="en-US">
                <a:solidFill>
                  <a:prstClr val="black">
                    <a:tint val="75000"/>
                  </a:prstClr>
                </a:solidFill>
              </a:rPr>
              <a:pPr>
                <a:defRPr/>
              </a:pPr>
              <a:t>‹#›</a:t>
            </a:fld>
            <a:endParaRPr lang="en-US" dirty="0">
              <a:solidFill>
                <a:prstClr val="black">
                  <a:tint val="75000"/>
                </a:prstClr>
              </a:solidFill>
            </a:endParaRPr>
          </a:p>
        </p:txBody>
      </p:sp>
      <p:sp>
        <p:nvSpPr>
          <p:cNvPr id="10" name="Rectangle 9"/>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510986156"/>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657600" y="152400"/>
            <a:ext cx="7924800" cy="1143000"/>
          </a:xfrm>
        </p:spPr>
        <p:txBody>
          <a:bodyPr/>
          <a:lstStyle>
            <a:lvl1pPr algn="r">
              <a:defRPr sz="2800" b="1">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ACBE273D-A5B0-43E9-B55F-D261AD9B2B4A}" type="slidenum">
              <a:rPr lang="en-US">
                <a:solidFill>
                  <a:prstClr val="black">
                    <a:tint val="75000"/>
                  </a:prstClr>
                </a:solidFill>
              </a:rPr>
              <a:pPr>
                <a:defRPr/>
              </a:pPr>
              <a:t>‹#›</a:t>
            </a:fld>
            <a:endParaRPr lang="en-US" dirty="0">
              <a:solidFill>
                <a:prstClr val="black">
                  <a:tint val="75000"/>
                </a:prstClr>
              </a:solidFill>
            </a:endParaRPr>
          </a:p>
        </p:txBody>
      </p:sp>
      <p:sp>
        <p:nvSpPr>
          <p:cNvPr id="10" name="Rectangle 9"/>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4068861567"/>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8" name="Straight Connector 7"/>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60798" y="152400"/>
            <a:ext cx="7721601" cy="1143000"/>
          </a:xfrm>
        </p:spPr>
        <p:txBody>
          <a:bodyPr/>
          <a:lstStyle>
            <a:lvl1pPr algn="r">
              <a:defRPr sz="2800" b="1">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10"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0F31B4AE-D66A-4FED-AD35-BAB7214338B0}" type="slidenum">
              <a:rPr lang="en-US">
                <a:solidFill>
                  <a:prstClr val="black">
                    <a:tint val="75000"/>
                  </a:prstClr>
                </a:solidFill>
              </a:rPr>
              <a:pPr>
                <a:defRPr/>
              </a:pPr>
              <a:t>‹#›</a:t>
            </a:fld>
            <a:endParaRPr lang="en-US" dirty="0">
              <a:solidFill>
                <a:prstClr val="black">
                  <a:tint val="75000"/>
                </a:prstClr>
              </a:solidFill>
            </a:endParaRPr>
          </a:p>
        </p:txBody>
      </p:sp>
      <p:sp>
        <p:nvSpPr>
          <p:cNvPr id="13" name="Rectangle 12"/>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4286578061"/>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0684" cy="1141412"/>
          </a:xfrm>
        </p:spPr>
        <p:txBody>
          <a:bodyPr/>
          <a:lstStyle/>
          <a:p>
            <a:r>
              <a:rPr lang="en-US"/>
              <a:t>Click to edit Master title style</a:t>
            </a:r>
            <a:endParaRPr lang="vi-VN"/>
          </a:p>
        </p:txBody>
      </p:sp>
      <p:sp>
        <p:nvSpPr>
          <p:cNvPr id="3" name="Table Placeholder 2"/>
          <p:cNvSpPr>
            <a:spLocks noGrp="1"/>
          </p:cNvSpPr>
          <p:nvPr>
            <p:ph type="tbl" idx="1"/>
          </p:nvPr>
        </p:nvSpPr>
        <p:spPr>
          <a:xfrm>
            <a:off x="609601" y="1600201"/>
            <a:ext cx="10970684" cy="4524375"/>
          </a:xfrm>
        </p:spPr>
        <p:txBody>
          <a:bodyPr/>
          <a:lstStyle/>
          <a:p>
            <a:pPr lvl="0"/>
            <a:endParaRPr lang="vi-VN" noProof="0"/>
          </a:p>
        </p:txBody>
      </p:sp>
      <p:sp>
        <p:nvSpPr>
          <p:cNvPr id="4"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32DB6DC8-FA4F-4646-82CF-EE052C3C991C}" type="datetime1">
              <a:rPr lang="en-US" smtClean="0">
                <a:solidFill>
                  <a:prstClr val="black"/>
                </a:solidFill>
              </a:rPr>
              <a:t>4/2/2020</a:t>
            </a:fld>
            <a:endParaRPr lang="en-GB">
              <a:solidFill>
                <a:prstClr val="black"/>
              </a:solidFill>
            </a:endParaRPr>
          </a:p>
        </p:txBody>
      </p:sp>
      <p:sp>
        <p:nvSpPr>
          <p:cNvPr id="5"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Rectangle 6"/>
          <p:cNvSpPr>
            <a:spLocks noGrp="1" noChangeArrowheads="1"/>
          </p:cNvSpPr>
          <p:nvPr>
            <p:ph type="sldNum" idx="12"/>
          </p:nvPr>
        </p:nvSpPr>
        <p:spPr>
          <a:ln/>
        </p:spPr>
        <p:txBody>
          <a:bodyPr/>
          <a:lstStyle>
            <a:lvl1pPr>
              <a:defRPr/>
            </a:lvl1pPr>
          </a:lstStyle>
          <a:p>
            <a:pPr>
              <a:defRPr/>
            </a:pPr>
            <a:fld id="{73B625CB-5DC9-429E-8241-210DDAC3114D}"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35909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779EA9E5-ADCC-425A-AB83-986901FC2557}" type="datetime1">
              <a:rPr lang="en-US" smtClean="0">
                <a:solidFill>
                  <a:prstClr val="black"/>
                </a:solidFill>
              </a:rPr>
              <a:t>4/2/2020</a:t>
            </a:fld>
            <a:endParaRPr lang="en-GB">
              <a:solidFill>
                <a:prstClr val="black"/>
              </a:solidFill>
            </a:endParaRPr>
          </a:p>
        </p:txBody>
      </p:sp>
      <p:sp>
        <p:nvSpPr>
          <p:cNvPr id="4"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5" name="Rectangle 6"/>
          <p:cNvSpPr>
            <a:spLocks noGrp="1" noChangeArrowheads="1"/>
          </p:cNvSpPr>
          <p:nvPr>
            <p:ph type="sldNum" idx="12"/>
          </p:nvPr>
        </p:nvSpPr>
        <p:spPr>
          <a:ln/>
        </p:spPr>
        <p:txBody>
          <a:bodyPr/>
          <a:lstStyle>
            <a:lvl1pPr>
              <a:defRPr/>
            </a:lvl1pPr>
          </a:lstStyle>
          <a:p>
            <a:pPr>
              <a:defRPr/>
            </a:pPr>
            <a:fld id="{3D280043-8E59-44D8-8CF6-8A7B0529669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1825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286CB7C7-C71D-40FC-85F9-54C1FEB51890}" type="datetime1">
              <a:rPr lang="en-US" smtClean="0">
                <a:solidFill>
                  <a:prstClr val="black"/>
                </a:solidFill>
              </a:rPr>
              <a:t>4/2/2020</a:t>
            </a:fld>
            <a:endParaRPr lang="en-GB">
              <a:solidFill>
                <a:prstClr val="black"/>
              </a:solidFill>
            </a:endParaRPr>
          </a:p>
        </p:txBody>
      </p:sp>
      <p:sp>
        <p:nvSpPr>
          <p:cNvPr id="5"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Rectangle 6"/>
          <p:cNvSpPr>
            <a:spLocks noGrp="1" noChangeArrowheads="1"/>
          </p:cNvSpPr>
          <p:nvPr>
            <p:ph type="sldNum" idx="12"/>
          </p:nvPr>
        </p:nvSpPr>
        <p:spPr>
          <a:ln/>
        </p:spPr>
        <p:txBody>
          <a:bodyPr/>
          <a:lstStyle>
            <a:lvl1pPr>
              <a:defRPr/>
            </a:lvl1pPr>
          </a:lstStyle>
          <a:p>
            <a:pPr>
              <a:defRPr/>
            </a:pPr>
            <a:fld id="{8BF6CAC5-6874-4D4D-96E7-B4ED28ED9C2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0285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3"/>
              </a:buBlip>
              <a:defRPr>
                <a:solidFill>
                  <a:schemeClr val="accent2">
                    <a:lumMod val="75000"/>
                  </a:schemeClr>
                </a:solidFill>
                <a:latin typeface="+mn-lt"/>
                <a:cs typeface="Tahoma" pitchFamily="34" charset="0"/>
              </a:defRPr>
            </a:lvl1pPr>
            <a:lvl2pPr>
              <a:buFontTx/>
              <a:buBlip>
                <a:blip r:embed="rId4"/>
              </a:buBlip>
              <a:defRPr>
                <a:solidFill>
                  <a:schemeClr val="tx1"/>
                </a:solidFill>
                <a:latin typeface="+mn-lt"/>
                <a:cs typeface="Tahoma" pitchFamily="34" charset="0"/>
              </a:defRPr>
            </a:lvl2pPr>
            <a:lvl3pPr>
              <a:buFontTx/>
              <a:buBlip>
                <a:blip r:embed="rId5"/>
              </a:buBlip>
              <a:defRPr>
                <a:solidFill>
                  <a:schemeClr val="tx1"/>
                </a:solidFill>
                <a:latin typeface="+mn-lt"/>
                <a:cs typeface="Tahoma" pitchFamily="34" charset="0"/>
              </a:defRPr>
            </a:lvl3pPr>
            <a:lvl4pPr>
              <a:defRPr>
                <a:solidFill>
                  <a:schemeClr val="tx1"/>
                </a:solidFill>
                <a:latin typeface="+mn-lt"/>
                <a:cs typeface="Tahoma" pitchFamily="34" charset="0"/>
              </a:defRPr>
            </a:lvl4pPr>
            <a:lvl5pPr>
              <a:defRPr>
                <a:solidFill>
                  <a:schemeClr val="tx1"/>
                </a:solidFill>
                <a:latin typeface="+mn-lt"/>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a:t>Click to edit Master title style</a:t>
            </a:r>
          </a:p>
        </p:txBody>
      </p:sp>
      <p:sp>
        <p:nvSpPr>
          <p:cNvPr id="6" name="Footer Placeholder 4"/>
          <p:cNvSpPr>
            <a:spLocks noGrp="1"/>
          </p:cNvSpPr>
          <p:nvPr>
            <p:ph type="ftr" sz="quarter" idx="10"/>
          </p:nvPr>
        </p:nvSpPr>
        <p:spPr>
          <a:xfrm>
            <a:off x="609600" y="6340476"/>
            <a:ext cx="8128000" cy="365125"/>
          </a:xfrm>
        </p:spPr>
        <p:txBody>
          <a:bodyPr/>
          <a:lstStyle>
            <a:lvl1pPr algn="l">
              <a:defRPr dirty="0">
                <a:latin typeface="Tahoma" pitchFamily="34" charset="0"/>
                <a:cs typeface="Tahoma" pitchFamily="34" charset="0"/>
              </a:defRPr>
            </a:lvl1pPr>
          </a:lstStyle>
          <a:p>
            <a:pPr>
              <a:defRPr/>
            </a:pPr>
            <a:r>
              <a:rPr lang="en-US">
                <a:solidFill>
                  <a:prstClr val="black">
                    <a:tint val="75000"/>
                  </a:prstClr>
                </a:solidFill>
              </a:rPr>
              <a:t>GROUP 4: Database management library </a:t>
            </a: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38F81FAE-D748-4BFC-A8B0-D2E750E8899F}" type="slidenum">
              <a:rPr lang="en-US">
                <a:solidFill>
                  <a:prstClr val="black">
                    <a:tint val="75000"/>
                  </a:prstClr>
                </a:solidFill>
              </a:rPr>
              <a:pPr>
                <a:defRPr/>
              </a:pPr>
              <a:t>‹#›</a:t>
            </a:fld>
            <a:endParaRPr lang="en-US" dirty="0">
              <a:solidFill>
                <a:prstClr val="black">
                  <a:tint val="75000"/>
                </a:prstClr>
              </a:solidFill>
            </a:endParaRPr>
          </a:p>
        </p:txBody>
      </p:sp>
      <p:pic>
        <p:nvPicPr>
          <p:cNvPr id="9" name="Picture 8" descr="LOGO FPT POLYTECHNIC.jpg"/>
          <p:cNvPicPr>
            <a:picLocks noChangeAspect="1"/>
          </p:cNvPicPr>
          <p:nvPr userDrawn="1"/>
        </p:nvPicPr>
        <p:blipFill>
          <a:blip r:embed="rId6" cstate="print"/>
          <a:stretch>
            <a:fillRect/>
          </a:stretch>
        </p:blipFill>
        <p:spPr>
          <a:xfrm>
            <a:off x="304800" y="228601"/>
            <a:ext cx="2812253" cy="685800"/>
          </a:xfrm>
          <a:prstGeom prst="rect">
            <a:avLst/>
          </a:prstGeom>
        </p:spPr>
      </p:pic>
    </p:spTree>
    <p:extLst>
      <p:ext uri="{BB962C8B-B14F-4D97-AF65-F5344CB8AC3E}">
        <p14:creationId xmlns:p14="http://schemas.microsoft.com/office/powerpoint/2010/main" val="650341445"/>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381000"/>
            <a:ext cx="109728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371600"/>
            <a:ext cx="10972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600" y="6356351"/>
            <a:ext cx="7416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F7AF65-4B18-4BB1-B100-2EF3CDE7824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632586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split orient="vert"/>
  </p:transition>
  <p:hf hdr="0" dt="0"/>
  <p:txStyles>
    <p:titleStyle>
      <a:lvl1pPr algn="r" rtl="0" eaLnBrk="0" fontAlgn="base" hangingPunct="0">
        <a:spcBef>
          <a:spcPct val="0"/>
        </a:spcBef>
        <a:spcAft>
          <a:spcPct val="0"/>
        </a:spcAft>
        <a:defRPr sz="3200" b="1" kern="1200">
          <a:solidFill>
            <a:srgbClr val="0000FF"/>
          </a:solidFill>
          <a:latin typeface="Tahoma" pitchFamily="34" charset="0"/>
          <a:ea typeface="+mj-ea"/>
          <a:cs typeface="Tahoma" pitchFamily="34" charset="0"/>
        </a:defRPr>
      </a:lvl1pPr>
      <a:lvl2pPr algn="r" rtl="0" eaLnBrk="0" fontAlgn="base" hangingPunct="0">
        <a:spcBef>
          <a:spcPct val="0"/>
        </a:spcBef>
        <a:spcAft>
          <a:spcPct val="0"/>
        </a:spcAft>
        <a:defRPr sz="4400">
          <a:solidFill>
            <a:srgbClr val="00B0F0"/>
          </a:solidFill>
          <a:latin typeface="Calibri" pitchFamily="34" charset="0"/>
        </a:defRPr>
      </a:lvl2pPr>
      <a:lvl3pPr algn="r" rtl="0" eaLnBrk="0" fontAlgn="base" hangingPunct="0">
        <a:spcBef>
          <a:spcPct val="0"/>
        </a:spcBef>
        <a:spcAft>
          <a:spcPct val="0"/>
        </a:spcAft>
        <a:defRPr sz="4400">
          <a:solidFill>
            <a:srgbClr val="00B0F0"/>
          </a:solidFill>
          <a:latin typeface="Calibri" pitchFamily="34" charset="0"/>
        </a:defRPr>
      </a:lvl3pPr>
      <a:lvl4pPr algn="r" rtl="0" eaLnBrk="0" fontAlgn="base" hangingPunct="0">
        <a:spcBef>
          <a:spcPct val="0"/>
        </a:spcBef>
        <a:spcAft>
          <a:spcPct val="0"/>
        </a:spcAft>
        <a:defRPr sz="4400">
          <a:solidFill>
            <a:srgbClr val="00B0F0"/>
          </a:solidFill>
          <a:latin typeface="Calibri" pitchFamily="34" charset="0"/>
        </a:defRPr>
      </a:lvl4pPr>
      <a:lvl5pPr algn="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Blip>
          <a:blip r:embed="rId11"/>
        </a:buBlip>
        <a:defRPr sz="3200" kern="1200">
          <a:solidFill>
            <a:schemeClr val="tx1"/>
          </a:solidFill>
          <a:latin typeface="+mn-lt"/>
          <a:ea typeface="+mn-ea"/>
          <a:cs typeface="Tahoma" pitchFamily="34" charset="0"/>
        </a:defRPr>
      </a:lvl1pPr>
      <a:lvl2pPr marL="742950" indent="-285750" algn="l" rtl="0" eaLnBrk="0" fontAlgn="base" hangingPunct="0">
        <a:spcBef>
          <a:spcPct val="20000"/>
        </a:spcBef>
        <a:spcAft>
          <a:spcPct val="0"/>
        </a:spcAft>
        <a:buBlip>
          <a:blip r:embed="rId12"/>
        </a:buBlip>
        <a:defRPr sz="2800" kern="1200">
          <a:solidFill>
            <a:schemeClr val="tx1">
              <a:lumMod val="95000"/>
              <a:lumOff val="5000"/>
            </a:schemeClr>
          </a:solidFill>
          <a:latin typeface="+mn-lt"/>
          <a:ea typeface="+mn-ea"/>
          <a:cs typeface="Tahoma" pitchFamily="34" charset="0"/>
        </a:defRPr>
      </a:lvl2pPr>
      <a:lvl3pPr marL="1143000" indent="-228600" algn="l" rtl="0" eaLnBrk="0" fontAlgn="base" hangingPunct="0">
        <a:spcBef>
          <a:spcPct val="20000"/>
        </a:spcBef>
        <a:spcAft>
          <a:spcPct val="0"/>
        </a:spcAft>
        <a:buBlip>
          <a:blip r:embed="rId13"/>
        </a:buBlip>
        <a:defRPr sz="2400" kern="1200">
          <a:solidFill>
            <a:schemeClr val="tx1">
              <a:lumMod val="95000"/>
              <a:lumOff val="5000"/>
            </a:schemeClr>
          </a:solidFill>
          <a:latin typeface="+mn-lt"/>
          <a:ea typeface="+mn-ea"/>
          <a:cs typeface="Tahoma"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4907" y="3248161"/>
            <a:ext cx="5842185"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Coffee Management</a:t>
            </a:r>
          </a:p>
        </p:txBody>
      </p:sp>
      <p:sp>
        <p:nvSpPr>
          <p:cNvPr id="4" name="TextBox 3"/>
          <p:cNvSpPr txBox="1"/>
          <p:nvPr/>
        </p:nvSpPr>
        <p:spPr>
          <a:xfrm>
            <a:off x="3864473" y="1005925"/>
            <a:ext cx="3926160" cy="923330"/>
          </a:xfrm>
          <a:prstGeom prst="rect">
            <a:avLst/>
          </a:prstGeom>
          <a:noFill/>
        </p:spPr>
        <p:txBody>
          <a:bodyPr wrap="square" rtlCol="0">
            <a:spAutoFit/>
          </a:bodyPr>
          <a:lstStyle/>
          <a:p>
            <a:r>
              <a:rPr lang="en-US" sz="5400" b="1" dirty="0">
                <a:solidFill>
                  <a:srgbClr val="0070C0"/>
                </a:solidFill>
                <a:latin typeface="Times New Roman" panose="02020603050405020304" pitchFamily="18" charset="0"/>
                <a:cs typeface="Times New Roman" panose="02020603050405020304" pitchFamily="18" charset="0"/>
              </a:rPr>
              <a:t>WELCOME</a:t>
            </a:r>
          </a:p>
        </p:txBody>
      </p:sp>
      <p:sp>
        <p:nvSpPr>
          <p:cNvPr id="5" name="TextBox 4"/>
          <p:cNvSpPr txBox="1"/>
          <p:nvPr/>
        </p:nvSpPr>
        <p:spPr>
          <a:xfrm>
            <a:off x="2168554" y="5339341"/>
            <a:ext cx="8665827" cy="400110"/>
          </a:xfrm>
          <a:prstGeom prst="rect">
            <a:avLst/>
          </a:prstGeom>
          <a:noFill/>
        </p:spPr>
        <p:txBody>
          <a:bodyPr wrap="squar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Le Duc Hoa – Nguyen </a:t>
            </a:r>
            <a:r>
              <a:rPr lang="en-US" sz="2000" dirty="0" err="1">
                <a:solidFill>
                  <a:srgbClr val="0070C0"/>
                </a:solidFill>
                <a:latin typeface="Times New Roman" panose="02020603050405020304" pitchFamily="18" charset="0"/>
                <a:cs typeface="Times New Roman" panose="02020603050405020304" pitchFamily="18" charset="0"/>
              </a:rPr>
              <a:t>Thi</a:t>
            </a:r>
            <a:r>
              <a:rPr lang="en-US" sz="2000" dirty="0">
                <a:solidFill>
                  <a:srgbClr val="0070C0"/>
                </a:solidFill>
                <a:latin typeface="Times New Roman" panose="02020603050405020304" pitchFamily="18" charset="0"/>
                <a:cs typeface="Times New Roman" panose="02020603050405020304" pitchFamily="18" charset="0"/>
              </a:rPr>
              <a:t> Diem Huong – </a:t>
            </a:r>
            <a:r>
              <a:rPr lang="en-US" sz="2000" dirty="0" err="1">
                <a:solidFill>
                  <a:srgbClr val="0070C0"/>
                </a:solidFill>
                <a:latin typeface="Times New Roman" panose="02020603050405020304" pitchFamily="18" charset="0"/>
                <a:cs typeface="Times New Roman" panose="02020603050405020304" pitchFamily="18" charset="0"/>
              </a:rPr>
              <a:t>Vuong</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Dinh</a:t>
            </a:r>
            <a:r>
              <a:rPr lang="en-US" sz="2000" dirty="0">
                <a:solidFill>
                  <a:srgbClr val="0070C0"/>
                </a:solidFill>
                <a:latin typeface="Times New Roman" panose="02020603050405020304" pitchFamily="18" charset="0"/>
                <a:cs typeface="Times New Roman" panose="02020603050405020304" pitchFamily="18" charset="0"/>
              </a:rPr>
              <a:t> Nguyen – Nguyen </a:t>
            </a:r>
            <a:r>
              <a:rPr lang="en-US" sz="2000" dirty="0" err="1">
                <a:solidFill>
                  <a:srgbClr val="0070C0"/>
                </a:solidFill>
                <a:latin typeface="Times New Roman" panose="02020603050405020304" pitchFamily="18" charset="0"/>
                <a:cs typeface="Times New Roman" panose="02020603050405020304" pitchFamily="18" charset="0"/>
              </a:rPr>
              <a:t>Huu</a:t>
            </a:r>
            <a:r>
              <a:rPr lang="en-US" sz="2000" dirty="0">
                <a:solidFill>
                  <a:srgbClr val="0070C0"/>
                </a:solidFill>
                <a:latin typeface="Times New Roman" panose="02020603050405020304" pitchFamily="18" charset="0"/>
                <a:cs typeface="Times New Roman" panose="02020603050405020304" pitchFamily="18" charset="0"/>
              </a:rPr>
              <a:t> Ly</a:t>
            </a:r>
          </a:p>
        </p:txBody>
      </p:sp>
      <p:sp>
        <p:nvSpPr>
          <p:cNvPr id="7" name="TextBox 6">
            <a:extLst>
              <a:ext uri="{FF2B5EF4-FFF2-40B4-BE49-F238E27FC236}">
                <a16:creationId xmlns:a16="http://schemas.microsoft.com/office/drawing/2014/main" id="{79790634-052F-4AAD-8D64-09DE587194FA}"/>
              </a:ext>
            </a:extLst>
          </p:cNvPr>
          <p:cNvSpPr txBox="1"/>
          <p:nvPr/>
        </p:nvSpPr>
        <p:spPr>
          <a:xfrm>
            <a:off x="4957894" y="4446273"/>
            <a:ext cx="1543574" cy="400110"/>
          </a:xfrm>
          <a:prstGeom prst="rect">
            <a:avLst/>
          </a:prstGeom>
          <a:noFill/>
        </p:spPr>
        <p:txBody>
          <a:bodyPr wrap="square" rtlCol="0">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GROUP …</a:t>
            </a:r>
          </a:p>
        </p:txBody>
      </p:sp>
    </p:spTree>
    <p:extLst>
      <p:ext uri="{BB962C8B-B14F-4D97-AF65-F5344CB8AC3E}">
        <p14:creationId xmlns:p14="http://schemas.microsoft.com/office/powerpoint/2010/main" val="147585843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At present, information technology is considered a key industry of the country. Information explosion and the strong development of technology, to develop, need to apply information technology in different industries. Current software increasingly supports users to conveniently use, fast processing time. Therefore, when designing software, it not only requires accuracy and handling of many things, but also meets the speed, friendly interface and realistic simulation on the computer for users to use conveniently and accustomed belonging, high security, ... Software helps save and time of human efforts, increase accuracy and efficiency at work. As in managing a cafe. If not supported by computer software, the management needs to be quite a lot of people and divided into several stages to be able to manage the store such as managing employees (employees in shifts or all day), managing invoices , search, statistics and information adjustment, etc. These jobs require time and effort but the accuracy and efficiency are not high when doing manual work without using software. In addition, it will make the storage difficult, to consume large space, easy to lose and expensive. Meanwhile solving with 1 software is simpler.</a:t>
            </a:r>
          </a:p>
          <a:p>
            <a:pPr algn="just"/>
            <a:r>
              <a:rPr lang="en-US" sz="2000" dirty="0">
                <a:latin typeface="Times New Roman" panose="02020603050405020304" pitchFamily="18" charset="0"/>
                <a:cs typeface="Times New Roman" panose="02020603050405020304" pitchFamily="18" charset="0"/>
              </a:rPr>
              <a:t>Therefore, it is necessary to develop a cafe management program.</a:t>
            </a: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definition</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2</a:t>
            </a:fld>
            <a:endParaRPr lang="en-US" dirty="0">
              <a:solidFill>
                <a:prstClr val="black">
                  <a:tint val="75000"/>
                </a:prstClr>
              </a:solidFill>
            </a:endParaRPr>
          </a:p>
        </p:txBody>
      </p:sp>
      <p:sp>
        <p:nvSpPr>
          <p:cNvPr id="6" name="Footer Placeholder 3">
            <a:extLst>
              <a:ext uri="{FF2B5EF4-FFF2-40B4-BE49-F238E27FC236}">
                <a16:creationId xmlns:a16="http://schemas.microsoft.com/office/drawing/2014/main" id="{D04BF16C-DA2E-4CCD-8779-5CA5ACDE50BA}"/>
              </a:ext>
            </a:extLst>
          </p:cNvPr>
          <p:cNvSpPr txBox="1">
            <a:spLocks/>
          </p:cNvSpPr>
          <p:nvPr/>
        </p:nvSpPr>
        <p:spPr>
          <a:xfrm>
            <a:off x="609600" y="6340475"/>
            <a:ext cx="8128000" cy="365125"/>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1200" kern="1200" dirty="0">
                <a:solidFill>
                  <a:schemeClr val="tx1">
                    <a:tint val="75000"/>
                  </a:schemeClr>
                </a:solidFill>
                <a:latin typeface="Tahoma" pitchFamily="34" charset="0"/>
                <a:ea typeface="+mn-ea"/>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prstClr val="black">
                    <a:tint val="75000"/>
                  </a:prstClr>
                </a:solidFill>
              </a:rPr>
              <a:t>Group 4: Coffee Management</a:t>
            </a:r>
          </a:p>
        </p:txBody>
      </p:sp>
    </p:spTree>
    <p:extLst>
      <p:ext uri="{BB962C8B-B14F-4D97-AF65-F5344CB8AC3E}">
        <p14:creationId xmlns:p14="http://schemas.microsoft.com/office/powerpoint/2010/main" val="3143656759"/>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F94600-6C13-4456-BFE7-A3C0B2E47825}"/>
              </a:ext>
            </a:extLst>
          </p:cNvPr>
          <p:cNvSpPr>
            <a:spLocks noGrp="1"/>
          </p:cNvSpPr>
          <p:nvPr>
            <p:ph idx="1"/>
          </p:nvPr>
        </p:nvSpPr>
        <p:spPr>
          <a:xfrm>
            <a:off x="1627464" y="1626452"/>
            <a:ext cx="3280097" cy="4262619"/>
          </a:xfrm>
        </p:spPr>
        <p:txBody>
          <a:bodyPr/>
          <a:lstStyle/>
          <a:p>
            <a:pPr marL="0" indent="0">
              <a:buNone/>
            </a:pPr>
            <a:r>
              <a:rPr lang="vi-VN" sz="2000" dirty="0">
                <a:latin typeface="+mj-lt"/>
              </a:rPr>
              <a:t>Hương:</a:t>
            </a:r>
          </a:p>
          <a:p>
            <a:pPr lvl="1">
              <a:buFont typeface="Arial" panose="020B0604020202020204" pitchFamily="34" charset="0"/>
              <a:buChar char="•"/>
            </a:pPr>
            <a:r>
              <a:rPr lang="vi-VN" sz="2000" dirty="0">
                <a:latin typeface="+mj-lt"/>
              </a:rPr>
              <a:t>	</a:t>
            </a:r>
            <a:r>
              <a:rPr lang="en-US" sz="2000" dirty="0">
                <a:latin typeface="+mj-lt"/>
              </a:rPr>
              <a:t>A</a:t>
            </a:r>
            <a:r>
              <a:rPr lang="vi-VN" sz="2000" dirty="0">
                <a:latin typeface="+mj-lt"/>
              </a:rPr>
              <a:t>bout</a:t>
            </a:r>
            <a:r>
              <a:rPr lang="en-US" sz="2000" dirty="0">
                <a:latin typeface="+mj-lt"/>
              </a:rPr>
              <a:t> </a:t>
            </a:r>
            <a:r>
              <a:rPr lang="vi-VN" sz="2000" dirty="0">
                <a:latin typeface="+mj-lt"/>
              </a:rPr>
              <a:t>us</a:t>
            </a:r>
          </a:p>
          <a:p>
            <a:pPr lvl="1">
              <a:buFont typeface="Arial" panose="020B0604020202020204" pitchFamily="34" charset="0"/>
              <a:buChar char="•"/>
            </a:pPr>
            <a:r>
              <a:rPr lang="en-US" sz="2000" dirty="0">
                <a:latin typeface="+mj-lt"/>
              </a:rPr>
              <a:t>   Change password</a:t>
            </a:r>
            <a:endParaRPr lang="vi-VN" sz="2000" dirty="0">
              <a:latin typeface="+mj-lt"/>
            </a:endParaRPr>
          </a:p>
          <a:p>
            <a:pPr lvl="1">
              <a:buFont typeface="Arial" panose="020B0604020202020204" pitchFamily="34" charset="0"/>
              <a:buChar char="•"/>
            </a:pPr>
            <a:r>
              <a:rPr lang="vi-VN" sz="2000" dirty="0">
                <a:latin typeface="+mj-lt"/>
              </a:rPr>
              <a:t>	</a:t>
            </a:r>
            <a:r>
              <a:rPr lang="en-US" sz="2000" dirty="0">
                <a:latin typeface="+mj-lt"/>
              </a:rPr>
              <a:t>P</a:t>
            </a:r>
            <a:r>
              <a:rPr lang="vi-VN" sz="2000" dirty="0">
                <a:latin typeface="+mj-lt"/>
              </a:rPr>
              <a:t>roduct</a:t>
            </a:r>
          </a:p>
          <a:p>
            <a:pPr lvl="1">
              <a:buFont typeface="Arial" panose="020B0604020202020204" pitchFamily="34" charset="0"/>
              <a:buChar char="•"/>
            </a:pPr>
            <a:r>
              <a:rPr lang="vi-VN" sz="2000" dirty="0">
                <a:latin typeface="+mj-lt"/>
              </a:rPr>
              <a:t>	</a:t>
            </a:r>
            <a:r>
              <a:rPr lang="en-US" sz="2000" dirty="0">
                <a:latin typeface="+mj-lt"/>
              </a:rPr>
              <a:t>I</a:t>
            </a:r>
            <a:r>
              <a:rPr lang="vi-VN" sz="2000" dirty="0">
                <a:latin typeface="+mj-lt"/>
              </a:rPr>
              <a:t>nformation</a:t>
            </a:r>
          </a:p>
          <a:p>
            <a:pPr marL="0" indent="0">
              <a:buNone/>
            </a:pPr>
            <a:r>
              <a:rPr lang="vi-VN" sz="2000" dirty="0">
                <a:latin typeface="+mj-lt"/>
              </a:rPr>
              <a:t>Nguyên:</a:t>
            </a:r>
          </a:p>
          <a:p>
            <a:pPr lvl="1">
              <a:buFont typeface="Arial" panose="020B0604020202020204" pitchFamily="34" charset="0"/>
              <a:buChar char="•"/>
            </a:pPr>
            <a:r>
              <a:rPr lang="vi-VN" sz="2000" dirty="0">
                <a:latin typeface="+mj-lt"/>
              </a:rPr>
              <a:t>	</a:t>
            </a:r>
            <a:r>
              <a:rPr lang="en-US" sz="2000" dirty="0">
                <a:latin typeface="+mj-lt"/>
              </a:rPr>
              <a:t>C</a:t>
            </a:r>
            <a:r>
              <a:rPr lang="vi-VN" sz="2000" dirty="0">
                <a:latin typeface="+mj-lt"/>
              </a:rPr>
              <a:t>ustomer</a:t>
            </a:r>
          </a:p>
          <a:p>
            <a:pPr lvl="1">
              <a:buFont typeface="Arial" panose="020B0604020202020204" pitchFamily="34" charset="0"/>
              <a:buChar char="•"/>
            </a:pPr>
            <a:r>
              <a:rPr lang="vi-VN" sz="2000" dirty="0">
                <a:latin typeface="+mj-lt"/>
              </a:rPr>
              <a:t>	</a:t>
            </a:r>
            <a:r>
              <a:rPr lang="en-US" sz="2000" dirty="0">
                <a:latin typeface="+mj-lt"/>
              </a:rPr>
              <a:t>R</a:t>
            </a:r>
            <a:r>
              <a:rPr lang="vi-VN" sz="2000" dirty="0">
                <a:latin typeface="+mj-lt"/>
              </a:rPr>
              <a:t>evenue</a:t>
            </a:r>
          </a:p>
          <a:p>
            <a:pPr lvl="1">
              <a:buFont typeface="Arial" panose="020B0604020202020204" pitchFamily="34" charset="0"/>
              <a:buChar char="•"/>
            </a:pPr>
            <a:r>
              <a:rPr lang="vi-VN" sz="2000" dirty="0">
                <a:latin typeface="+mj-lt"/>
              </a:rPr>
              <a:t>	</a:t>
            </a:r>
            <a:r>
              <a:rPr lang="en-US" sz="2000" dirty="0">
                <a:latin typeface="+mj-lt"/>
              </a:rPr>
              <a:t>T</a:t>
            </a:r>
            <a:r>
              <a:rPr lang="vi-VN" sz="2000" dirty="0">
                <a:latin typeface="+mj-lt"/>
              </a:rPr>
              <a:t>hống kê</a:t>
            </a:r>
            <a:endParaRPr lang="en-US" sz="2000" dirty="0">
              <a:latin typeface="+mj-lt"/>
            </a:endParaRPr>
          </a:p>
          <a:p>
            <a:pPr lvl="1">
              <a:buFont typeface="Arial" panose="020B0604020202020204" pitchFamily="34" charset="0"/>
              <a:buChar char="•"/>
            </a:pPr>
            <a:r>
              <a:rPr lang="en-US" sz="2000" dirty="0">
                <a:latin typeface="+mj-lt"/>
              </a:rPr>
              <a:t>    Class Diagrams</a:t>
            </a:r>
            <a:endParaRPr lang="vi-VN" sz="2000" dirty="0">
              <a:latin typeface="+mj-lt"/>
            </a:endParaRPr>
          </a:p>
          <a:p>
            <a:endParaRPr lang="en-US" sz="2000" dirty="0">
              <a:latin typeface="+mj-lt"/>
            </a:endParaRPr>
          </a:p>
        </p:txBody>
      </p:sp>
      <p:sp>
        <p:nvSpPr>
          <p:cNvPr id="3" name="Title 2">
            <a:extLst>
              <a:ext uri="{FF2B5EF4-FFF2-40B4-BE49-F238E27FC236}">
                <a16:creationId xmlns:a16="http://schemas.microsoft.com/office/drawing/2014/main" id="{0F831AB3-74BD-47DB-8EE6-EBA78B75516F}"/>
              </a:ext>
            </a:extLst>
          </p:cNvPr>
          <p:cNvSpPr>
            <a:spLocks noGrp="1"/>
          </p:cNvSpPr>
          <p:nvPr>
            <p:ph type="title"/>
          </p:nvPr>
        </p:nvSpPr>
        <p:spPr>
          <a:xfrm>
            <a:off x="9311781" y="136524"/>
            <a:ext cx="1138106" cy="1143000"/>
          </a:xfrm>
        </p:spPr>
        <p:txBody>
          <a:bodyPr/>
          <a:lstStyle/>
          <a:p>
            <a:r>
              <a:rPr lang="en-US" dirty="0">
                <a:latin typeface="Times New Roman" panose="02020603050405020304" pitchFamily="18" charset="0"/>
                <a:cs typeface="Times New Roman" panose="02020603050405020304" pitchFamily="18" charset="0"/>
              </a:rPr>
              <a:t>Task</a:t>
            </a:r>
          </a:p>
        </p:txBody>
      </p:sp>
      <p:sp>
        <p:nvSpPr>
          <p:cNvPr id="4" name="Footer Placeholder 3">
            <a:extLst>
              <a:ext uri="{FF2B5EF4-FFF2-40B4-BE49-F238E27FC236}">
                <a16:creationId xmlns:a16="http://schemas.microsoft.com/office/drawing/2014/main" id="{6079AB26-CB08-4CFF-BD88-BA5FF4DB497D}"/>
              </a:ext>
            </a:extLst>
          </p:cNvPr>
          <p:cNvSpPr>
            <a:spLocks noGrp="1"/>
          </p:cNvSpPr>
          <p:nvPr>
            <p:ph type="ftr" sz="quarter" idx="10"/>
          </p:nvPr>
        </p:nvSpPr>
        <p:spPr/>
        <p:txBody>
          <a:bodyPr/>
          <a:lstStyle/>
          <a:p>
            <a:pPr>
              <a:defRPr/>
            </a:pPr>
            <a:r>
              <a:rPr lang="en-US" dirty="0">
                <a:solidFill>
                  <a:prstClr val="black">
                    <a:tint val="75000"/>
                  </a:prstClr>
                </a:solidFill>
              </a:rPr>
              <a:t>Group 4: Coffee Management</a:t>
            </a:r>
          </a:p>
        </p:txBody>
      </p:sp>
      <p:sp>
        <p:nvSpPr>
          <p:cNvPr id="5" name="Slide Number Placeholder 4">
            <a:extLst>
              <a:ext uri="{FF2B5EF4-FFF2-40B4-BE49-F238E27FC236}">
                <a16:creationId xmlns:a16="http://schemas.microsoft.com/office/drawing/2014/main" id="{EFEBCC18-BEB0-40A7-AA74-FC894494B0CB}"/>
              </a:ext>
            </a:extLst>
          </p:cNvPr>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3</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D9072A4C-5EE1-40EB-979C-CFDA4F5550A5}"/>
              </a:ext>
            </a:extLst>
          </p:cNvPr>
          <p:cNvSpPr txBox="1"/>
          <p:nvPr/>
        </p:nvSpPr>
        <p:spPr>
          <a:xfrm>
            <a:off x="7155809" y="1786855"/>
            <a:ext cx="3934436" cy="3785652"/>
          </a:xfrm>
          <a:prstGeom prst="rect">
            <a:avLst/>
          </a:prstGeom>
          <a:noFill/>
        </p:spPr>
        <p:txBody>
          <a:bodyPr wrap="square" rtlCol="0">
            <a:spAutoFit/>
          </a:bodyPr>
          <a:lstStyle/>
          <a:p>
            <a:r>
              <a:rPr lang="vi-VN" sz="2000" dirty="0">
                <a:latin typeface="Times New Roman (Headings)"/>
              </a:rPr>
              <a:t>Hòa:</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A</a:t>
            </a:r>
            <a:r>
              <a:rPr lang="vi-VN" sz="2000" dirty="0">
                <a:latin typeface="Times New Roman (Headings)"/>
              </a:rPr>
              <a:t>dminform</a:t>
            </a:r>
          </a:p>
          <a:p>
            <a:pPr marL="742950" lvl="1" indent="-285750">
              <a:buFont typeface="Arial" panose="020B0604020202020204" pitchFamily="34" charset="0"/>
              <a:buChar char="•"/>
            </a:pPr>
            <a:r>
              <a:rPr lang="en-US" sz="2000" dirty="0">
                <a:latin typeface="Times New Roman (Headings)"/>
              </a:rPr>
              <a:t>	B</a:t>
            </a:r>
            <a:r>
              <a:rPr lang="vi-VN" sz="2000" dirty="0">
                <a:latin typeface="Times New Roman (Headings)"/>
              </a:rPr>
              <a:t>illform</a:t>
            </a:r>
          </a:p>
          <a:p>
            <a:pPr marL="742950" lvl="1" indent="-285750">
              <a:buFont typeface="Arial" panose="020B0604020202020204" pitchFamily="34" charset="0"/>
              <a:buChar char="•"/>
            </a:pPr>
            <a:r>
              <a:rPr lang="en-US" sz="2000" dirty="0">
                <a:latin typeface="Times New Roman (Headings)"/>
              </a:rPr>
              <a:t>	C</a:t>
            </a:r>
            <a:r>
              <a:rPr lang="vi-VN" sz="2000" dirty="0">
                <a:latin typeface="Times New Roman (Headings)"/>
              </a:rPr>
              <a:t>ombolistener</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L</a:t>
            </a:r>
            <a:r>
              <a:rPr lang="vi-VN" sz="2000" dirty="0">
                <a:latin typeface="Times New Roman (Headings)"/>
              </a:rPr>
              <a:t>oginform</a:t>
            </a:r>
            <a:endParaRPr lang="en-US" sz="2000" dirty="0">
              <a:latin typeface="Times New Roman (Headings)"/>
            </a:endParaRPr>
          </a:p>
          <a:p>
            <a:pPr marL="742950" lvl="1" indent="-285750">
              <a:buFont typeface="Arial" panose="020B0604020202020204" pitchFamily="34" charset="0"/>
              <a:buChar char="•"/>
            </a:pPr>
            <a:r>
              <a:rPr lang="en-US" sz="2000" dirty="0">
                <a:latin typeface="Times New Roman (Headings)"/>
                <a:cs typeface="Times New Roman" panose="02020603050405020304" pitchFamily="18" charset="0"/>
              </a:rPr>
              <a:t>   Document</a:t>
            </a:r>
            <a:endParaRPr lang="vi-VN" sz="2000" dirty="0">
              <a:latin typeface="Times New Roman (Headings)"/>
              <a:cs typeface="Times New Roman" panose="02020603050405020304" pitchFamily="18" charset="0"/>
            </a:endParaRPr>
          </a:p>
          <a:p>
            <a:r>
              <a:rPr lang="vi-VN" sz="2000" dirty="0">
                <a:latin typeface="Times New Roman (Headings)"/>
              </a:rPr>
              <a:t>Lý:</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E</a:t>
            </a:r>
            <a:r>
              <a:rPr lang="vi-VN" sz="2000" dirty="0">
                <a:latin typeface="Times New Roman (Headings)"/>
              </a:rPr>
              <a:t>mployee management</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O</a:t>
            </a:r>
            <a:r>
              <a:rPr lang="vi-VN" sz="2000" dirty="0">
                <a:latin typeface="Times New Roman (Headings)"/>
              </a:rPr>
              <a:t>rder</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P</a:t>
            </a:r>
            <a:r>
              <a:rPr lang="vi-VN" sz="2000" dirty="0">
                <a:latin typeface="Times New Roman (Headings)"/>
              </a:rPr>
              <a:t>omotion</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S</a:t>
            </a:r>
            <a:r>
              <a:rPr lang="vi-VN" sz="2000" dirty="0">
                <a:latin typeface="Times New Roman (Headings)"/>
              </a:rPr>
              <a:t>etImage</a:t>
            </a:r>
            <a:endParaRPr lang="en-US" sz="2000" dirty="0">
              <a:latin typeface="Times New Roman (Headings)"/>
            </a:endParaRPr>
          </a:p>
          <a:p>
            <a:pPr marL="742950" lvl="1" indent="-285750">
              <a:buFont typeface="Arial" panose="020B0604020202020204" pitchFamily="34" charset="0"/>
              <a:buChar char="•"/>
            </a:pPr>
            <a:r>
              <a:rPr lang="en-US" sz="2000" dirty="0">
                <a:latin typeface="Times New Roman (Headings)"/>
                <a:cs typeface="Times New Roman" panose="02020603050405020304" pitchFamily="18" charset="0"/>
              </a:rPr>
              <a:t>   Design Database</a:t>
            </a:r>
          </a:p>
        </p:txBody>
      </p:sp>
    </p:spTree>
    <p:extLst>
      <p:ext uri="{BB962C8B-B14F-4D97-AF65-F5344CB8AC3E}">
        <p14:creationId xmlns:p14="http://schemas.microsoft.com/office/powerpoint/2010/main" val="1492907415"/>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2214" y="152400"/>
            <a:ext cx="3210186" cy="787167"/>
          </a:xfrm>
        </p:spPr>
        <p:txBody>
          <a:bodyPr/>
          <a:lstStyle/>
          <a:p>
            <a:r>
              <a:rPr lang="en-US" sz="2500" dirty="0">
                <a:latin typeface="Times New Roman" panose="02020603050405020304" pitchFamily="18" charset="0"/>
                <a:cs typeface="Times New Roman" panose="02020603050405020304" pitchFamily="18" charset="0"/>
              </a:rPr>
              <a:t>Database diagrams</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4</a:t>
            </a:fld>
            <a:endParaRPr lang="en-US" dirty="0">
              <a:solidFill>
                <a:prstClr val="black">
                  <a:tint val="75000"/>
                </a:prstClr>
              </a:solidFill>
            </a:endParaRPr>
          </a:p>
        </p:txBody>
      </p:sp>
      <p:pic>
        <p:nvPicPr>
          <p:cNvPr id="3" name="Picture 2">
            <a:extLst>
              <a:ext uri="{FF2B5EF4-FFF2-40B4-BE49-F238E27FC236}">
                <a16:creationId xmlns:a16="http://schemas.microsoft.com/office/drawing/2014/main" id="{3E83FC19-D4FA-488F-858D-78C7B06EB947}"/>
              </a:ext>
            </a:extLst>
          </p:cNvPr>
          <p:cNvPicPr>
            <a:picLocks noChangeAspect="1"/>
          </p:cNvPicPr>
          <p:nvPr/>
        </p:nvPicPr>
        <p:blipFill>
          <a:blip r:embed="rId2"/>
          <a:stretch>
            <a:fillRect/>
          </a:stretch>
        </p:blipFill>
        <p:spPr>
          <a:xfrm>
            <a:off x="508000" y="1001800"/>
            <a:ext cx="9785292" cy="5521237"/>
          </a:xfrm>
          <a:prstGeom prst="rect">
            <a:avLst/>
          </a:prstGeom>
        </p:spPr>
      </p:pic>
      <p:sp>
        <p:nvSpPr>
          <p:cNvPr id="7" name="Footer Placeholder 3">
            <a:extLst>
              <a:ext uri="{FF2B5EF4-FFF2-40B4-BE49-F238E27FC236}">
                <a16:creationId xmlns:a16="http://schemas.microsoft.com/office/drawing/2014/main" id="{9689B736-D30D-48CB-BB1D-B7F7B449A86C}"/>
              </a:ext>
            </a:extLst>
          </p:cNvPr>
          <p:cNvSpPr>
            <a:spLocks noGrp="1"/>
          </p:cNvSpPr>
          <p:nvPr>
            <p:ph type="ftr" sz="quarter" idx="10"/>
          </p:nvPr>
        </p:nvSpPr>
        <p:spPr>
          <a:xfrm>
            <a:off x="609600" y="6340476"/>
            <a:ext cx="8128000" cy="365125"/>
          </a:xfrm>
        </p:spPr>
        <p:txBody>
          <a:bodyPr/>
          <a:lstStyle/>
          <a:p>
            <a:pPr>
              <a:defRPr/>
            </a:pPr>
            <a:r>
              <a:rPr lang="en-US" dirty="0">
                <a:solidFill>
                  <a:prstClr val="black">
                    <a:tint val="75000"/>
                  </a:prstClr>
                </a:solidFill>
              </a:rPr>
              <a:t>Group 4: Coffee Management</a:t>
            </a:r>
          </a:p>
        </p:txBody>
      </p:sp>
    </p:spTree>
    <p:extLst>
      <p:ext uri="{BB962C8B-B14F-4D97-AF65-F5344CB8AC3E}">
        <p14:creationId xmlns:p14="http://schemas.microsoft.com/office/powerpoint/2010/main" val="2904334654"/>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9935" y="152399"/>
            <a:ext cx="3210186" cy="787167"/>
          </a:xfrm>
        </p:spPr>
        <p:txBody>
          <a:bodyPr/>
          <a:lstStyle/>
          <a:p>
            <a:r>
              <a:rPr lang="en-US" sz="2400" dirty="0">
                <a:latin typeface="Times New Roman" panose="02020603050405020304" pitchFamily="18" charset="0"/>
                <a:cs typeface="Times New Roman" panose="02020603050405020304" pitchFamily="18" charset="0"/>
              </a:rPr>
              <a:t>Class Diagram</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5</a:t>
            </a:fld>
            <a:endParaRPr lang="en-US" dirty="0">
              <a:solidFill>
                <a:prstClr val="black">
                  <a:tint val="75000"/>
                </a:prstClr>
              </a:solidFill>
            </a:endParaRPr>
          </a:p>
        </p:txBody>
      </p:sp>
      <p:sp>
        <p:nvSpPr>
          <p:cNvPr id="7" name="Footer Placeholder 3">
            <a:extLst>
              <a:ext uri="{FF2B5EF4-FFF2-40B4-BE49-F238E27FC236}">
                <a16:creationId xmlns:a16="http://schemas.microsoft.com/office/drawing/2014/main" id="{9689B736-D30D-48CB-BB1D-B7F7B449A86C}"/>
              </a:ext>
            </a:extLst>
          </p:cNvPr>
          <p:cNvSpPr>
            <a:spLocks noGrp="1"/>
          </p:cNvSpPr>
          <p:nvPr>
            <p:ph type="ftr" sz="quarter" idx="10"/>
          </p:nvPr>
        </p:nvSpPr>
        <p:spPr>
          <a:xfrm>
            <a:off x="609600" y="6340476"/>
            <a:ext cx="8128000" cy="365125"/>
          </a:xfrm>
        </p:spPr>
        <p:txBody>
          <a:bodyPr/>
          <a:lstStyle/>
          <a:p>
            <a:pPr>
              <a:defRPr/>
            </a:pPr>
            <a:r>
              <a:rPr lang="en-US" dirty="0">
                <a:solidFill>
                  <a:prstClr val="black">
                    <a:tint val="75000"/>
                  </a:prstClr>
                </a:solidFill>
              </a:rPr>
              <a:t>Group 4: Coffee Management</a:t>
            </a:r>
          </a:p>
        </p:txBody>
      </p:sp>
      <p:pic>
        <p:nvPicPr>
          <p:cNvPr id="6" name="Picture 5">
            <a:extLst>
              <a:ext uri="{FF2B5EF4-FFF2-40B4-BE49-F238E27FC236}">
                <a16:creationId xmlns:a16="http://schemas.microsoft.com/office/drawing/2014/main" id="{9B4C014C-8B54-43E8-93CD-55BE20E95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982"/>
            <a:ext cx="12192000" cy="6307619"/>
          </a:xfrm>
          <a:prstGeom prst="rect">
            <a:avLst/>
          </a:prstGeom>
        </p:spPr>
      </p:pic>
    </p:spTree>
    <p:extLst>
      <p:ext uri="{BB962C8B-B14F-4D97-AF65-F5344CB8AC3E}">
        <p14:creationId xmlns:p14="http://schemas.microsoft.com/office/powerpoint/2010/main" val="284061774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972800" cy="4797380"/>
          </a:xfrm>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sz="3500" dirty="0">
                <a:solidFill>
                  <a:srgbClr val="0070C0"/>
                </a:solidFill>
                <a:latin typeface="Times New Roman" panose="02020603050405020304" pitchFamily="18" charset="0"/>
                <a:cs typeface="Times New Roman" panose="02020603050405020304" pitchFamily="18" charset="0"/>
              </a:rPr>
              <a:t>DEMO CODE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6</a:t>
            </a:fld>
            <a:endParaRPr lang="en-US" dirty="0">
              <a:solidFill>
                <a:prstClr val="black">
                  <a:tint val="75000"/>
                </a:prstClr>
              </a:solidFill>
            </a:endParaRPr>
          </a:p>
        </p:txBody>
      </p:sp>
      <p:sp>
        <p:nvSpPr>
          <p:cNvPr id="6" name="Footer Placeholder 3">
            <a:extLst>
              <a:ext uri="{FF2B5EF4-FFF2-40B4-BE49-F238E27FC236}">
                <a16:creationId xmlns:a16="http://schemas.microsoft.com/office/drawing/2014/main" id="{67A9152E-7ED1-4C75-BF4D-CD84552AFEEF}"/>
              </a:ext>
            </a:extLst>
          </p:cNvPr>
          <p:cNvSpPr>
            <a:spLocks noGrp="1"/>
          </p:cNvSpPr>
          <p:nvPr>
            <p:ph type="ftr" sz="quarter" idx="10"/>
          </p:nvPr>
        </p:nvSpPr>
        <p:spPr>
          <a:xfrm>
            <a:off x="609600" y="6340476"/>
            <a:ext cx="8128000" cy="365125"/>
          </a:xfrm>
        </p:spPr>
        <p:txBody>
          <a:bodyPr/>
          <a:lstStyle/>
          <a:p>
            <a:pPr>
              <a:defRPr/>
            </a:pPr>
            <a:r>
              <a:rPr lang="en-US" dirty="0">
                <a:solidFill>
                  <a:prstClr val="black">
                    <a:tint val="75000"/>
                  </a:prstClr>
                </a:solidFill>
              </a:rPr>
              <a:t>Group 4: Coffee Management</a:t>
            </a:r>
          </a:p>
        </p:txBody>
      </p:sp>
    </p:spTree>
    <p:extLst>
      <p:ext uri="{BB962C8B-B14F-4D97-AF65-F5344CB8AC3E}">
        <p14:creationId xmlns:p14="http://schemas.microsoft.com/office/powerpoint/2010/main" val="493610326"/>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325461" y="3429000"/>
            <a:ext cx="9541078" cy="996193"/>
          </a:xfrm>
        </p:spPr>
        <p:txBody>
          <a:bodyPr/>
          <a:lstStyle/>
          <a:p>
            <a:pPr algn="ctr"/>
            <a:r>
              <a:rPr lang="en-US" dirty="0"/>
              <a:t>THANK FOR WATCHING AND LISTENING</a:t>
            </a:r>
          </a:p>
        </p:txBody>
      </p:sp>
      <p:sp>
        <p:nvSpPr>
          <p:cNvPr id="4" name="Footer Placeholder 3"/>
          <p:cNvSpPr>
            <a:spLocks noGrp="1"/>
          </p:cNvSpPr>
          <p:nvPr>
            <p:ph type="ftr" sz="quarter" idx="4294967295"/>
          </p:nvPr>
        </p:nvSpPr>
        <p:spPr>
          <a:xfrm>
            <a:off x="0" y="6340475"/>
            <a:ext cx="8128000" cy="365125"/>
          </a:xfrm>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4294967295"/>
          </p:nvPr>
        </p:nvSpPr>
        <p:spPr>
          <a:xfrm>
            <a:off x="9347200" y="6356350"/>
            <a:ext cx="2844800" cy="365125"/>
          </a:xfrm>
        </p:spPr>
        <p:txBody>
          <a:bodyPr/>
          <a:lstStyle/>
          <a:p>
            <a:pPr>
              <a:defRPr/>
            </a:pPr>
            <a:fld id="{38F81FAE-D748-4BFC-A8B0-D2E750E8899F}"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862416329"/>
      </p:ext>
    </p:extLst>
  </p:cSld>
  <p:clrMapOvr>
    <a:masterClrMapping/>
  </p:clrMapOvr>
  <p:transition>
    <p:split orient="vert"/>
  </p:transition>
</p:sld>
</file>

<file path=ppt/theme/theme1.xml><?xml version="1.0" encoding="utf-8"?>
<a:theme xmlns:a="http://schemas.openxmlformats.org/drawingml/2006/main" name="1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367</Words>
  <Application>Microsoft Office PowerPoint</Application>
  <PresentationFormat>Widescreen</PresentationFormat>
  <Paragraphs>50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Times New Roman (Headings)</vt:lpstr>
      <vt:lpstr>Arial</vt:lpstr>
      <vt:lpstr>Calibri</vt:lpstr>
      <vt:lpstr>Tahoma</vt:lpstr>
      <vt:lpstr>Times New Roman</vt:lpstr>
      <vt:lpstr>1_template</vt:lpstr>
      <vt:lpstr>PowerPoint Presentation</vt:lpstr>
      <vt:lpstr>Problem definition</vt:lpstr>
      <vt:lpstr>Task</vt:lpstr>
      <vt:lpstr>Database diagrams</vt:lpstr>
      <vt:lpstr>Class Diagram</vt:lpstr>
      <vt:lpstr>PowerPoint Presentation</vt:lpstr>
      <vt:lpstr>THANK FOR WATCHING AND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Le Duc Hoa</cp:lastModifiedBy>
  <cp:revision>61</cp:revision>
  <dcterms:created xsi:type="dcterms:W3CDTF">2019-10-17T03:37:38Z</dcterms:created>
  <dcterms:modified xsi:type="dcterms:W3CDTF">2020-04-02T05:59:01Z</dcterms:modified>
</cp:coreProperties>
</file>