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à Nguyễn" initials="HN" lastIdx="2" clrIdx="0">
    <p:extLst>
      <p:ext uri="{19B8F6BF-5375-455C-9EA6-DF929625EA0E}">
        <p15:presenceInfo xmlns:p15="http://schemas.microsoft.com/office/powerpoint/2012/main" userId="ed163e4ae51c78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676" autoAdjust="0"/>
    <p:restoredTop sz="85309" autoAdjust="0"/>
  </p:normalViewPr>
  <p:slideViewPr>
    <p:cSldViewPr>
      <p:cViewPr varScale="1">
        <p:scale>
          <a:sx n="73" d="100"/>
          <a:sy n="73" d="100"/>
        </p:scale>
        <p:origin x="1157"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8:02:15.498" idx="1">
    <p:pos x="10" y="10"/>
    <p:text>mọi vấn đề muốn được máy tính xử lý phải đưa vào bộ nhớ</p:text>
    <p:extLst>
      <p:ext uri="{C676402C-5697-4E1C-873F-D02D1690AC5C}">
        <p15:threadingInfo xmlns:p15="http://schemas.microsoft.com/office/powerpoint/2012/main" timeZoneBias="-420"/>
      </p:ext>
    </p:extLst>
  </p:cm>
  <p:cm authorId="1" dt="2021-01-11T08:02:56.733" idx="2">
    <p:pos x="10" y="146"/>
    <p:text>Việc giải quết vấn đề trong máy tính được thực hiện theo cách tuần tự</p:text>
    <p:extLst>
      <p:ext uri="{C676402C-5697-4E1C-873F-D02D1690AC5C}">
        <p15:threadingInfo xmlns:p15="http://schemas.microsoft.com/office/powerpoint/2012/main" timeZoneBias="-420">
          <p15:parentCm authorId="1" idx="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a:effectLst>
                <a:outerShdw blurRad="38100" dist="38100" dir="2700000" algn="tl">
                  <a:srgbClr val="000000">
                    <a:alpha val="43137"/>
                  </a:srgbClr>
                </a:outerShdw>
              </a:effectLst>
            </a:rPr>
            <a:t>1965, Gordon Moore</a:t>
          </a:r>
        </a:p>
        <a:p>
          <a:pPr rtl="0"/>
          <a:r>
            <a:rPr lang="en-US">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a:t>
          </a:r>
          <a:r>
            <a:rPr lang="en-US" b="1" dirty="0">
              <a:solidFill>
                <a:schemeClr val="accent6">
                  <a:lumMod val="60000"/>
                  <a:lumOff val="40000"/>
                </a:schemeClr>
              </a:solidFill>
              <a:effectLst>
                <a:outerShdw blurRad="38100" dist="38100" dir="2700000" algn="tl">
                  <a:srgbClr val="000000">
                    <a:alpha val="43137"/>
                  </a:srgbClr>
                </a:outerShdw>
              </a:effectLst>
            </a:rPr>
            <a:t>wider</a:t>
          </a:r>
          <a:r>
            <a:rPr lang="en-US" b="1" dirty="0">
              <a:effectLst>
                <a:outerShdw blurRad="38100" dist="38100" dir="2700000" algn="tl">
                  <a:srgbClr val="000000">
                    <a:alpha val="43137"/>
                  </a:srgbClr>
                </a:outerShdw>
              </a:effectLst>
            </a:rPr>
            <a:t>” rather than “deeper” and by using </a:t>
          </a:r>
          <a:r>
            <a:rPr lang="en-US" b="1" dirty="0">
              <a:solidFill>
                <a:schemeClr val="accent6">
                  <a:lumMod val="60000"/>
                  <a:lumOff val="40000"/>
                </a:schemeClr>
              </a:solidFill>
              <a:effectLst>
                <a:outerShdw blurRad="38100" dist="38100" dir="2700000" algn="tl">
                  <a:srgbClr val="000000">
                    <a:alpha val="43137"/>
                  </a:srgbClr>
                </a:outerShdw>
              </a:effectLst>
            </a:rPr>
            <a:t>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a:effectLst>
                <a:outerShdw blurRad="38100" dist="38100" dir="2700000" algn="tl">
                  <a:srgbClr val="000000">
                    <a:alpha val="43137"/>
                  </a:srgbClr>
                </a:outerShdw>
              </a:effectLst>
            </a:rPr>
            <a:t>Change the DRAM interface to make it more efficient by including a </a:t>
          </a:r>
          <a:r>
            <a:rPr lang="en-US" sz="1400" b="1" u="sng" dirty="0">
              <a:solidFill>
                <a:schemeClr val="accent6">
                  <a:lumMod val="60000"/>
                  <a:lumOff val="40000"/>
                </a:schemeClr>
              </a:solidFill>
              <a:effectLst>
                <a:outerShdw blurRad="38100" dist="38100" dir="2700000" algn="tl">
                  <a:srgbClr val="000000">
                    <a:alpha val="43137"/>
                  </a:srgbClr>
                </a:outerShdw>
              </a:effectLst>
            </a:rPr>
            <a:t>cache</a:t>
          </a:r>
          <a:r>
            <a:rPr lang="en-US" sz="1200" b="1" dirty="0">
              <a:effectLst>
                <a:outerShdw blurRad="38100" dist="38100" dir="2700000" algn="tl">
                  <a:srgbClr val="000000">
                    <a:alpha val="43137"/>
                  </a:srgbClr>
                </a:outerShdw>
              </a:effectLst>
            </a:rPr>
            <a:t>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a:t>
          </a:r>
          <a:r>
            <a:rPr lang="en-US" b="1"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a:t>
          </a:r>
          <a:r>
            <a:rPr lang="en-US" b="1" u="sng" dirty="0">
              <a:solidFill>
                <a:schemeClr val="accent6">
                  <a:lumMod val="60000"/>
                  <a:lumOff val="40000"/>
                </a:schemeClr>
              </a:solidFill>
              <a:effectLst>
                <a:outerShdw blurRad="38100" dist="38100" dir="2700000" algn="tl">
                  <a:srgbClr val="000000">
                    <a:alpha val="43137"/>
                  </a:srgbClr>
                </a:outerShdw>
              </a:effectLst>
            </a:rPr>
            <a:t>higher speed buses </a:t>
          </a:r>
          <a:r>
            <a:rPr lang="en-US" b="1" dirty="0">
              <a:effectLst>
                <a:outerShdw blurRad="38100" dist="38100" dir="2700000" algn="tl">
                  <a:srgbClr val="000000">
                    <a:alpha val="43137"/>
                  </a:srgbClr>
                </a:outerShdw>
              </a:effectLst>
            </a:rPr>
            <a:t>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1965, Gordon Moore</a:t>
          </a:r>
        </a:p>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marL="0" lvl="0" indent="0" algn="l" defTabSz="1244600" rtl="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a:t>
          </a:r>
          <a:r>
            <a:rPr lang="en-US" sz="1200" b="1" kern="1200" dirty="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a:effectLst>
                <a:outerShdw blurRad="38100" dist="38100" dir="2700000" algn="tl">
                  <a:srgbClr val="000000">
                    <a:alpha val="43137"/>
                  </a:srgbClr>
                </a:outerShdw>
              </a:effectLst>
            </a:rPr>
            <a:t>” rather than “deeper” and by using </a:t>
          </a:r>
          <a:r>
            <a:rPr lang="en-US" sz="1200" b="1" kern="1200" dirty="0">
              <a:solidFill>
                <a:schemeClr val="accent6">
                  <a:lumMod val="60000"/>
                  <a:lumOff val="40000"/>
                </a:schemeClr>
              </a:solidFill>
              <a:effectLst>
                <a:outerShdw blurRad="38100" dist="38100" dir="2700000" algn="tl">
                  <a:srgbClr val="000000">
                    <a:alpha val="43137"/>
                  </a:srgbClr>
                </a:outerShdw>
              </a:effectLst>
            </a:rPr>
            <a:t>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a:t>
          </a:r>
          <a:r>
            <a:rPr lang="en-US" sz="1400" b="1" u="sng" kern="1200" dirty="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a:effectLst>
                <a:outerShdw blurRad="38100" dist="38100" dir="2700000" algn="tl">
                  <a:srgbClr val="000000">
                    <a:alpha val="43137"/>
                  </a:srgbClr>
                </a:outerShdw>
              </a:effectLst>
            </a:rPr>
            <a:t>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a:t>
          </a:r>
          <a:r>
            <a:rPr lang="en-US" sz="1200" b="1" kern="1200"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a:t>
          </a:r>
          <a:r>
            <a:rPr lang="en-US" sz="1200" b="1" u="sng" kern="1200" dirty="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a:effectLst>
                <a:outerShdw blurRad="38100" dist="38100" dir="2700000" algn="tl">
                  <a:srgbClr val="000000">
                    <a:alpha val="43137"/>
                  </a:srgbClr>
                </a:outerShdw>
              </a:effectLst>
            </a:rPr>
            <a:t>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a:t>Evolution</a:t>
            </a:r>
            <a:r>
              <a:rPr lang="en-GB" b="0" baseline="0" dirty="0"/>
              <a:t>: </a:t>
            </a:r>
            <a:r>
              <a:rPr lang="en-GB" b="0" baseline="0" dirty="0" err="1"/>
              <a:t>Sự</a:t>
            </a:r>
            <a:r>
              <a:rPr lang="en-GB" b="0" baseline="0" dirty="0"/>
              <a:t> </a:t>
            </a:r>
            <a:r>
              <a:rPr lang="en-GB" b="0" baseline="0" dirty="0" err="1"/>
              <a:t>tiến</a:t>
            </a:r>
            <a:r>
              <a:rPr lang="en-GB" b="0" baseline="0" dirty="0"/>
              <a:t> </a:t>
            </a:r>
            <a:r>
              <a:rPr lang="en-GB" b="0" baseline="0" dirty="0" err="1"/>
              <a:t>hóa</a:t>
            </a:r>
            <a:r>
              <a:rPr lang="en-GB" b="0" baseline="0" dirty="0"/>
              <a:t>, </a:t>
            </a:r>
            <a:r>
              <a:rPr lang="en-GB" b="0" baseline="0" dirty="0" err="1"/>
              <a:t>sự</a:t>
            </a:r>
            <a:r>
              <a:rPr lang="en-GB" b="0" baseline="0" dirty="0"/>
              <a:t> </a:t>
            </a:r>
            <a:r>
              <a:rPr lang="en-GB" b="0" baseline="0" dirty="0" err="1"/>
              <a:t>thay</a:t>
            </a:r>
            <a:r>
              <a:rPr lang="en-GB" b="0" baseline="0" dirty="0"/>
              <a:t> </a:t>
            </a:r>
            <a:r>
              <a:rPr lang="en-GB" b="0" baseline="0" dirty="0" err="1"/>
              <a:t>đổi</a:t>
            </a:r>
            <a:r>
              <a:rPr lang="en-GB" b="0" baseline="0" dirty="0"/>
              <a:t> </a:t>
            </a:r>
            <a:r>
              <a:rPr lang="en-GB" b="0" baseline="0" dirty="0" err="1"/>
              <a:t>tốt</a:t>
            </a:r>
            <a:r>
              <a:rPr lang="en-GB" b="0" baseline="0" dirty="0"/>
              <a:t> </a:t>
            </a:r>
            <a:r>
              <a:rPr lang="en-GB" b="0" baseline="0" dirty="0" err="1"/>
              <a:t>dần</a:t>
            </a:r>
            <a:r>
              <a:rPr lang="en-GB" b="0" baseline="0" dirty="0"/>
              <a:t> </a:t>
            </a:r>
            <a:r>
              <a:rPr lang="en-GB" b="0" baseline="0" dirty="0" err="1"/>
              <a:t>lên</a:t>
            </a:r>
            <a:endParaRPr lang="en-GB" b="1" dirty="0"/>
          </a:p>
          <a:p>
            <a:r>
              <a:rPr lang="en-GB" b="1" dirty="0"/>
              <a:t>Performance</a:t>
            </a:r>
            <a:r>
              <a:rPr lang="en-GB" b="0" dirty="0"/>
              <a:t>: </a:t>
            </a:r>
            <a:r>
              <a:rPr lang="en-GB" b="0" dirty="0" err="1"/>
              <a:t>Hiệu</a:t>
            </a:r>
            <a:r>
              <a:rPr lang="en-GB" b="0" baseline="0" dirty="0"/>
              <a:t> </a:t>
            </a:r>
            <a:r>
              <a:rPr lang="en-GB" b="0" baseline="0" dirty="0" err="1"/>
              <a:t>suất</a:t>
            </a:r>
            <a:r>
              <a:rPr lang="en-GB" b="0" baseline="0" dirty="0"/>
              <a:t>, </a:t>
            </a:r>
            <a:r>
              <a:rPr lang="en-GB" b="0" baseline="0" dirty="0" err="1"/>
              <a:t>phần</a:t>
            </a:r>
            <a:r>
              <a:rPr lang="en-GB" b="0" baseline="0" dirty="0"/>
              <a:t> (</a:t>
            </a:r>
            <a:r>
              <a:rPr lang="en-GB" b="0" baseline="0" dirty="0" err="1"/>
              <a:t>xuất</a:t>
            </a:r>
            <a:r>
              <a:rPr lang="en-GB" b="0" baseline="0" dirty="0"/>
              <a:t>/</a:t>
            </a:r>
            <a:r>
              <a:rPr lang="en-GB" b="0" baseline="0" dirty="0" err="1"/>
              <a:t>tỉ</a:t>
            </a:r>
            <a:r>
              <a:rPr lang="en-GB" b="0" baseline="0" dirty="0"/>
              <a:t> </a:t>
            </a:r>
            <a:r>
              <a:rPr lang="en-GB" b="0" baseline="0" dirty="0" err="1"/>
              <a:t>lệ</a:t>
            </a:r>
            <a:r>
              <a:rPr lang="en-GB" b="0" baseline="0" dirty="0"/>
              <a:t>) </a:t>
            </a:r>
            <a:r>
              <a:rPr lang="en-GB" b="0" baseline="0" dirty="0" err="1"/>
              <a:t>hiệu</a:t>
            </a:r>
            <a:r>
              <a:rPr lang="en-GB" b="0" baseline="0" dirty="0"/>
              <a:t> </a:t>
            </a:r>
            <a:r>
              <a:rPr lang="en-GB" b="0" baseline="0" dirty="0" err="1"/>
              <a:t>quả</a:t>
            </a:r>
            <a:r>
              <a:rPr lang="en-GB" b="0" baseline="0" dirty="0"/>
              <a:t> </a:t>
            </a:r>
            <a:r>
              <a:rPr lang="en-GB" b="0" baseline="0" dirty="0" err="1"/>
              <a:t>của</a:t>
            </a:r>
            <a:r>
              <a:rPr lang="en-GB" b="0" baseline="0" dirty="0"/>
              <a:t> </a:t>
            </a:r>
            <a:r>
              <a:rPr lang="en-GB" b="0" baseline="0" dirty="0" err="1"/>
              <a:t>một</a:t>
            </a:r>
            <a:r>
              <a:rPr lang="en-GB" b="0" baseline="0" dirty="0"/>
              <a:t> </a:t>
            </a:r>
            <a:r>
              <a:rPr lang="en-GB" b="0" baseline="0" dirty="0" err="1"/>
              <a:t>hoạt</a:t>
            </a:r>
            <a:r>
              <a:rPr lang="en-GB" b="0" baseline="0" dirty="0"/>
              <a:t> </a:t>
            </a:r>
            <a:r>
              <a:rPr lang="en-GB" b="0" baseline="0" dirty="0" err="1"/>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decimal rather than a binary machine.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a:solidFill>
                  <a:schemeClr val="tx1"/>
                </a:solidFill>
                <a:latin typeface="Times New Roman" pitchFamily="-110" charset="0"/>
                <a:ea typeface="+mn-ea"/>
                <a:cs typeface="+mn-cs"/>
              </a:rPr>
              <a:t>c</a:t>
            </a:r>
            <a:r>
              <a:rPr kumimoji="1" lang="en-US" sz="1200" kern="1200" baseline="0">
                <a:solidFill>
                  <a:schemeClr val="tx1"/>
                </a:solidFill>
                <a:latin typeface="Times New Roman" pitchFamily="-110" charset="0"/>
                <a:ea typeface="+mn-ea"/>
                <a:cs typeface="+mn-cs"/>
              </a:rPr>
              <a:t>onsisting </a:t>
            </a:r>
            <a:r>
              <a:rPr kumimoji="1" lang="en-US" sz="1200" kern="1200" baseline="0" dirty="0">
                <a:solidFill>
                  <a:schemeClr val="tx1"/>
                </a:solidFill>
                <a:latin typeface="Times New Roman" pitchFamily="-110" charset="0"/>
                <a:ea typeface="+mn-ea"/>
                <a:cs typeface="+mn-cs"/>
              </a:rPr>
              <a:t>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a:solidFill>
                  <a:schemeClr val="tx1"/>
                </a:solidFill>
                <a:latin typeface="Times New Roman" pitchFamily="-110" charset="0"/>
                <a:ea typeface="+mn-ea"/>
                <a:cs typeface="+mn-cs"/>
              </a:rPr>
              <a:t>Cần</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giải</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thích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cách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đọc</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lệnh</a:t>
            </a:r>
            <a:r>
              <a:rPr kumimoji="1" lang="en-US" sz="1200" b="1" kern="1200" baseline="0" dirty="0">
                <a:solidFill>
                  <a:schemeClr val="tx1"/>
                </a:solidFill>
                <a:latin typeface="Times New Roman" pitchFamily="-110" charset="0"/>
                <a:ea typeface="+mn-ea"/>
                <a:cs typeface="+mn-cs"/>
              </a:rPr>
              <a:t>/</a:t>
            </a:r>
            <a:r>
              <a:rPr kumimoji="1" lang="en-US" sz="1200" b="1" kern="1200" baseline="0" dirty="0" err="1">
                <a:solidFill>
                  <a:schemeClr val="tx1"/>
                </a:solidFill>
                <a:latin typeface="Times New Roman" pitchFamily="-110" charset="0"/>
                <a:ea typeface="+mn-ea"/>
                <a:cs typeface="+mn-cs"/>
              </a:rPr>
              <a:t>dữ</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liệu</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từ</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bộ</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nhớ</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vào</a:t>
            </a:r>
            <a:r>
              <a:rPr kumimoji="1" lang="en-US" sz="1200" b="1" kern="1200" baseline="0" dirty="0">
                <a:solidFill>
                  <a:schemeClr val="tx1"/>
                </a:solidFill>
                <a:latin typeface="Times New Roman" pitchFamily="-110" charset="0"/>
                <a:ea typeface="+mn-ea"/>
                <a:cs typeface="+mn-cs"/>
              </a:rPr>
              <a:t> CPU</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Generation</a:t>
            </a:r>
            <a:r>
              <a:rPr lang="en-US" b="0" dirty="0"/>
              <a:t>: </a:t>
            </a:r>
            <a:r>
              <a:rPr lang="en-US" b="0" dirty="0" err="1"/>
              <a:t>Thế</a:t>
            </a:r>
            <a:r>
              <a:rPr lang="en-US" b="0" baseline="0" dirty="0"/>
              <a:t> </a:t>
            </a:r>
            <a:r>
              <a:rPr lang="en-US" b="0" baseline="0" dirty="0" err="1"/>
              <a:t>hệ</a:t>
            </a:r>
            <a:r>
              <a:rPr lang="en-US" b="0" baseline="0" dirty="0"/>
              <a:t>, </a:t>
            </a:r>
            <a:r>
              <a:rPr lang="en-US" b="0" baseline="0" dirty="0" err="1"/>
              <a:t>đánh</a:t>
            </a:r>
            <a:r>
              <a:rPr lang="en-US" b="0" baseline="0" dirty="0"/>
              <a:t> </a:t>
            </a:r>
            <a:r>
              <a:rPr lang="en-US" b="0" baseline="0" dirty="0" err="1"/>
              <a:t>dấu</a:t>
            </a:r>
            <a:r>
              <a:rPr lang="en-US" b="0" baseline="0" dirty="0"/>
              <a:t> </a:t>
            </a:r>
            <a:r>
              <a:rPr lang="en-US" b="0" baseline="0" dirty="0" err="1"/>
              <a:t>một</a:t>
            </a:r>
            <a:r>
              <a:rPr lang="en-US" b="0" baseline="0" dirty="0"/>
              <a:t> </a:t>
            </a:r>
            <a:r>
              <a:rPr lang="en-US" b="0" baseline="0" dirty="0" err="1"/>
              <a:t>thế</a:t>
            </a:r>
            <a:r>
              <a:rPr lang="en-US" b="0" baseline="0" dirty="0"/>
              <a:t> </a:t>
            </a:r>
            <a:r>
              <a:rPr lang="en-US" b="0" baseline="0" dirty="0" err="1"/>
              <a:t>hệ</a:t>
            </a:r>
            <a:r>
              <a:rPr lang="en-US" b="0" baseline="0" dirty="0"/>
              <a:t> </a:t>
            </a:r>
            <a:r>
              <a:rPr lang="en-US" b="0" baseline="0" dirty="0" err="1"/>
              <a:t>bằng</a:t>
            </a:r>
            <a:r>
              <a:rPr lang="en-US" b="0" baseline="0" dirty="0"/>
              <a:t> </a:t>
            </a:r>
            <a:r>
              <a:rPr lang="en-US" b="0" baseline="0" dirty="0" err="1"/>
              <a:t>một</a:t>
            </a:r>
            <a:r>
              <a:rPr lang="en-US" b="0" baseline="0" dirty="0"/>
              <a:t> </a:t>
            </a:r>
            <a:r>
              <a:rPr lang="en-US" b="0" baseline="0" dirty="0" err="1"/>
              <a:t>biến</a:t>
            </a:r>
            <a:r>
              <a:rPr lang="en-US" b="0" baseline="0" dirty="0"/>
              <a:t> </a:t>
            </a:r>
            <a:r>
              <a:rPr lang="en-US" b="0" baseline="0" dirty="0" err="1"/>
              <a:t>cố</a:t>
            </a:r>
            <a:r>
              <a:rPr lang="en-US" b="0" baseline="0" dirty="0"/>
              <a:t> </a:t>
            </a:r>
            <a:r>
              <a:rPr lang="en-US" b="0" baseline="0" dirty="0" err="1"/>
              <a:t>như</a:t>
            </a:r>
            <a:r>
              <a:rPr lang="en-US" b="0" baseline="0" dirty="0"/>
              <a:t> </a:t>
            </a:r>
            <a:r>
              <a:rPr lang="en-US" b="0" baseline="0" dirty="0" err="1"/>
              <a:t>sinh</a:t>
            </a:r>
            <a:r>
              <a:rPr lang="en-US" b="0" baseline="0" dirty="0"/>
              <a:t> </a:t>
            </a:r>
            <a:r>
              <a:rPr lang="en-US" b="0" baseline="0" dirty="0" err="1"/>
              <a:t>nở</a:t>
            </a:r>
            <a:r>
              <a:rPr lang="en-US" b="0" baseline="0" dirty="0"/>
              <a:t> ở </a:t>
            </a:r>
            <a:r>
              <a:rPr lang="en-US" b="0" baseline="0" dirty="0" err="1"/>
              <a:t>động</a:t>
            </a:r>
            <a:r>
              <a:rPr lang="en-US" b="0" baseline="0" dirty="0"/>
              <a:t> </a:t>
            </a:r>
            <a:r>
              <a:rPr lang="en-US" b="0" baseline="0" dirty="0" err="1"/>
              <a:t>vật</a:t>
            </a:r>
            <a:r>
              <a:rPr lang="en-US" b="0" baseline="0" dirty="0"/>
              <a:t>, </a:t>
            </a:r>
            <a:r>
              <a:rPr lang="en-US" b="0" baseline="0" dirty="0" err="1"/>
              <a:t>một</a:t>
            </a:r>
            <a:r>
              <a:rPr lang="en-US" b="0" baseline="0" dirty="0"/>
              <a:t> </a:t>
            </a:r>
            <a:r>
              <a:rPr lang="en-US" b="0" baseline="0" dirty="0" err="1"/>
              <a:t>phát</a:t>
            </a:r>
            <a:r>
              <a:rPr lang="en-US" b="0" baseline="0" dirty="0"/>
              <a:t> minh </a:t>
            </a:r>
            <a:r>
              <a:rPr lang="en-US" b="0" baseline="0" dirty="0" err="1"/>
              <a:t>trong</a:t>
            </a:r>
            <a:r>
              <a:rPr lang="en-US" b="0" baseline="0" dirty="0"/>
              <a:t> </a:t>
            </a:r>
            <a:r>
              <a:rPr lang="en-US" b="0" baseline="0" dirty="0" err="1"/>
              <a:t>khoa</a:t>
            </a:r>
            <a:r>
              <a:rPr lang="en-US" b="0" baseline="0" dirty="0"/>
              <a:t> </a:t>
            </a:r>
            <a:r>
              <a:rPr lang="en-US" b="0" baseline="0" dirty="0" err="1"/>
              <a:t>học</a:t>
            </a:r>
            <a:endParaRPr lang="en-US" b="0" baseline="0" dirty="0"/>
          </a:p>
          <a:p>
            <a:r>
              <a:rPr lang="en-US" b="1" baseline="0" dirty="0"/>
              <a:t>Assess</a:t>
            </a:r>
            <a:r>
              <a:rPr lang="en-US" b="0" baseline="0" dirty="0"/>
              <a:t>: Evaluate, </a:t>
            </a:r>
            <a:r>
              <a:rPr lang="en-US" b="0" baseline="0" dirty="0" err="1"/>
              <a:t>đánh</a:t>
            </a:r>
            <a:r>
              <a:rPr lang="en-US" b="0" baseline="0" dirty="0"/>
              <a:t> </a:t>
            </a:r>
            <a:r>
              <a:rPr lang="en-US" b="0" baseline="0" dirty="0" err="1"/>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a:solidFill>
                  <a:schemeClr val="tx1"/>
                </a:solidFill>
                <a:latin typeface="Times New Roman" pitchFamily="-110" charset="0"/>
                <a:ea typeface="+mn-ea"/>
                <a:cs typeface="+mn-cs"/>
              </a:rPr>
              <a:t>integrated</a:t>
            </a:r>
          </a:p>
          <a:p>
            <a:r>
              <a:rPr kumimoji="1" lang="en-US" sz="1200" b="1" kern="1200" baseline="0" dirty="0">
                <a:solidFill>
                  <a:schemeClr val="tx1"/>
                </a:solidFill>
                <a:latin typeface="Times New Roman" pitchFamily="-110" charset="0"/>
                <a:ea typeface="+mn-ea"/>
                <a:cs typeface="+mn-cs"/>
              </a:rPr>
              <a:t>circuit </a:t>
            </a:r>
            <a:r>
              <a:rPr kumimoji="1" lang="en-US" sz="1200" b="0" kern="1200" baseline="0" dirty="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dirty="0">
                <a:solidFill>
                  <a:schemeClr val="tx1"/>
                </a:solidFill>
                <a:latin typeface="Times New Roman" pitchFamily="-110" charset="0"/>
                <a:ea typeface="+mn-ea"/>
                <a:cs typeface="+mn-cs"/>
              </a:rPr>
              <a:t>) 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dirty="0">
                <a:solidFill>
                  <a:schemeClr val="tx1"/>
                </a:solidFill>
                <a:latin typeface="Times New Roman" pitchFamily="-110" charset="0"/>
                <a:ea typeface="+mn-ea"/>
                <a:cs typeface="+mn-cs"/>
              </a:rPr>
              <a:t>Pace (</a:t>
            </a:r>
            <a:r>
              <a:rPr kumimoji="1" lang="en-US" sz="1200" kern="1200" baseline="0" dirty="0" err="1">
                <a:solidFill>
                  <a:schemeClr val="tx1"/>
                </a:solidFill>
                <a:latin typeface="Times New Roman" pitchFamily="-110" charset="0"/>
                <a:ea typeface="+mn-ea"/>
                <a:cs typeface="+mn-cs"/>
              </a:rPr>
              <a:t>bước</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đi</a:t>
            </a:r>
            <a:r>
              <a:rPr kumimoji="1" lang="en-US" sz="1200" kern="1200" baseline="0" dirty="0">
                <a:solidFill>
                  <a:schemeClr val="tx1"/>
                </a:solidFill>
                <a:latin typeface="Times New Roman" pitchFamily="-110" charset="0"/>
                <a:ea typeface="+mn-ea"/>
                <a:cs typeface="+mn-cs"/>
              </a:rPr>
              <a:t>) 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a:solidFill>
                  <a:schemeClr val="tx1"/>
                </a:solidFill>
                <a:latin typeface="Times New Roman" pitchFamily="-110" charset="0"/>
                <a:ea typeface="+mn-ea"/>
                <a:cs typeface="+mn-cs"/>
              </a:rPr>
              <a:t>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a:solidFill>
                  <a:schemeClr val="tx1"/>
                </a:solidFill>
                <a:latin typeface="Times New Roman" pitchFamily="-110" charset="0"/>
                <a:ea typeface="+mn-ea"/>
                <a:cs typeface="+mn-cs"/>
              </a:rPr>
              <a:t> thể chứa nhiều) </a:t>
            </a:r>
            <a:r>
              <a:rPr kumimoji="1" lang="en-US" sz="1200" kern="1200" baseline="0" dirty="0">
                <a:solidFill>
                  <a:schemeClr val="tx1"/>
                </a:solidFill>
                <a:latin typeface="Times New Roman" pitchFamily="-110" charset="0"/>
                <a:ea typeface="+mn-ea"/>
                <a:cs typeface="+mn-cs"/>
              </a:rPr>
              <a:t>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Wiki: </a:t>
            </a:r>
            <a:r>
              <a:rPr kumimoji="1" lang="en-US" sz="1200" b="0" i="0" kern="1200" dirty="0">
                <a:solidFill>
                  <a:schemeClr val="tx1"/>
                </a:solidFill>
                <a:latin typeface="Times New Roman" pitchFamily="-110" charset="0"/>
                <a:ea typeface="+mn-ea"/>
                <a:cs typeface="+mn-cs"/>
              </a:rPr>
              <a:t>A </a:t>
            </a:r>
            <a:r>
              <a:rPr kumimoji="1" lang="en-US" sz="1200" b="1" i="0" kern="1200" dirty="0">
                <a:solidFill>
                  <a:schemeClr val="tx1"/>
                </a:solidFill>
                <a:latin typeface="Times New Roman" pitchFamily="-110" charset="0"/>
                <a:ea typeface="+mn-ea"/>
                <a:cs typeface="+mn-cs"/>
              </a:rPr>
              <a:t>modem</a:t>
            </a:r>
            <a:r>
              <a:rPr kumimoji="1" lang="en-US" sz="1200" b="0" i="0" kern="1200" dirty="0">
                <a:solidFill>
                  <a:schemeClr val="tx1"/>
                </a:solidFill>
                <a:latin typeface="Times New Roman" pitchFamily="-110" charset="0"/>
                <a:ea typeface="+mn-ea"/>
                <a:cs typeface="+mn-cs"/>
              </a:rPr>
              <a:t> (</a:t>
            </a:r>
            <a:r>
              <a:rPr kumimoji="1" lang="en-US" sz="1200" b="1" i="0" kern="1200" dirty="0">
                <a:solidFill>
                  <a:schemeClr val="tx1"/>
                </a:solidFill>
                <a:latin typeface="Times New Roman" pitchFamily="-110" charset="0"/>
                <a:ea typeface="+mn-ea"/>
                <a:cs typeface="+mn-cs"/>
              </a:rPr>
              <a:t>mo</a:t>
            </a:r>
            <a:r>
              <a:rPr kumimoji="1" lang="en-US" sz="1200" b="0" i="0" kern="1200" dirty="0">
                <a:solidFill>
                  <a:schemeClr val="tx1"/>
                </a:solidFill>
                <a:latin typeface="Times New Roman" pitchFamily="-110" charset="0"/>
                <a:ea typeface="+mn-ea"/>
                <a:cs typeface="+mn-cs"/>
              </a:rPr>
              <a:t>dulator-</a:t>
            </a:r>
            <a:r>
              <a:rPr kumimoji="1" lang="en-US" sz="1200" b="1" i="0" kern="1200" dirty="0">
                <a:solidFill>
                  <a:schemeClr val="tx1"/>
                </a:solidFill>
                <a:latin typeface="Times New Roman" pitchFamily="-110" charset="0"/>
                <a:ea typeface="+mn-ea"/>
                <a:cs typeface="+mn-cs"/>
              </a:rPr>
              <a:t>dem</a:t>
            </a:r>
            <a:r>
              <a:rPr kumimoji="1" lang="en-US" sz="1200" b="0" i="0" kern="1200" dirty="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Nếu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thì</a:t>
            </a:r>
            <a:r>
              <a:rPr lang="en-US" baseline="0" dirty="0"/>
              <a:t> </a:t>
            </a:r>
            <a:r>
              <a:rPr lang="en-US" baseline="0" dirty="0" err="1"/>
              <a:t>bỏ</a:t>
            </a:r>
            <a:r>
              <a:rPr lang="en-US" baseline="0" dirty="0"/>
              <a:t> qua </a:t>
            </a:r>
            <a:r>
              <a:rPr lang="en-US" baseline="0" dirty="0" err="1"/>
              <a:t>phần</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latin typeface="Times New Roman" pitchFamily="18" charset="0"/>
                <a:cs typeface="Times New Roman" pitchFamily="18" charset="0"/>
              </a:rPr>
              <a:t>crystal oscillator: </a:t>
            </a:r>
            <a:r>
              <a:rPr lang="en-US" dirty="0" err="1">
                <a:latin typeface="Times New Roman" pitchFamily="18" charset="0"/>
                <a:cs typeface="Times New Roman" pitchFamily="18" charset="0"/>
              </a:rPr>
              <a:t>Bộ</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dao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động</a:t>
            </a:r>
            <a:r>
              <a:rPr lang="en-US" baseline="0" dirty="0">
                <a:latin typeface="Times New Roman" pitchFamily="18" charset="0"/>
                <a:cs typeface="Times New Roman" pitchFamily="18" charset="0"/>
              </a:rPr>
              <a:t> tin </a:t>
            </a:r>
            <a:r>
              <a:rPr lang="en-US" baseline="0" dirty="0" err="1">
                <a:latin typeface="Times New Roman" pitchFamily="18" charset="0"/>
                <a:cs typeface="Times New Roman" pitchFamily="18" charset="0"/>
              </a:rPr>
              <a:t>thể</a:t>
            </a:r>
            <a:endParaRPr lang="en-US" baseline="0" dirty="0">
              <a:latin typeface="Times New Roman" pitchFamily="18" charset="0"/>
              <a:cs typeface="Times New Roman" pitchFamily="18" charset="0"/>
            </a:endParaRPr>
          </a:p>
          <a:p>
            <a:r>
              <a:rPr lang="en-US" baseline="0" dirty="0" err="1">
                <a:latin typeface="Times New Roman" pitchFamily="18" charset="0"/>
                <a:cs typeface="Times New Roman" pitchFamily="18" charset="0"/>
              </a:rPr>
              <a:t>Phiến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thạch</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anh</a:t>
            </a:r>
            <a:r>
              <a:rPr lang="en-US" baseline="0" dirty="0">
                <a:latin typeface="Times New Roman" pitchFamily="18" charset="0"/>
                <a:cs typeface="Times New Roman" pitchFamily="18" charset="0"/>
              </a:rPr>
              <a:t> (SiO</a:t>
            </a:r>
            <a:r>
              <a:rPr lang="en-US" baseline="-25000" dirty="0">
                <a:latin typeface="Times New Roman" pitchFamily="18" charset="0"/>
                <a:cs typeface="Times New Roman" pitchFamily="18" charset="0"/>
              </a:rPr>
              <a:t>2</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sẽ</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lên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bị</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đặt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bởi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một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điện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Tấm</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thì</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khá</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ổn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định</a:t>
            </a:r>
            <a:endParaRPr lang="en-US" dirty="0">
              <a:latin typeface="Times New Roman" pitchFamily="18" charset="0"/>
              <a:cs typeface="Times New Roman" pitchFamily="18" charset="0"/>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có</a:t>
            </a:r>
            <a:r>
              <a:rPr lang="en-US" baseline="0" dirty="0"/>
              <a:t> </a:t>
            </a:r>
            <a:r>
              <a:rPr lang="en-US" baseline="0" dirty="0" err="1"/>
              <a:t>được</a:t>
            </a:r>
            <a:r>
              <a:rPr lang="en-US" baseline="0" dirty="0"/>
              <a:t> </a:t>
            </a:r>
            <a:r>
              <a:rPr lang="en-US" baseline="0" dirty="0" err="1"/>
              <a:t>là</a:t>
            </a:r>
            <a:r>
              <a:rPr lang="en-US" baseline="0" dirty="0"/>
              <a:t> do </a:t>
            </a:r>
            <a:r>
              <a:rPr lang="en-US" baseline="0" dirty="0" err="1"/>
              <a:t>quy</a:t>
            </a:r>
            <a:r>
              <a:rPr lang="en-US" baseline="0" dirty="0"/>
              <a:t> </a:t>
            </a:r>
            <a:r>
              <a:rPr lang="en-US" baseline="0" dirty="0" err="1"/>
              <a:t>ước</a:t>
            </a:r>
            <a:r>
              <a:rPr lang="en-US" baseline="0" dirty="0"/>
              <a:t> </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cộng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chấp</a:t>
            </a:r>
            <a:r>
              <a:rPr lang="en-US" baseline="0" dirty="0">
                <a:sym typeface="Wingdings" pitchFamily="2" charset="2"/>
              </a:rPr>
              <a:t> </a:t>
            </a:r>
            <a:r>
              <a:rPr lang="en-US" baseline="0" dirty="0" err="1">
                <a:sym typeface="Wingdings" pitchFamily="2" charset="2"/>
              </a:rPr>
              <a:t>nhận</a:t>
            </a:r>
            <a:r>
              <a:rPr lang="en-US" baseline="0" dirty="0">
                <a:sym typeface="Wingdings" pitchFamily="2" charset="2"/>
              </a:rPr>
              <a:t> </a:t>
            </a:r>
            <a:r>
              <a:rPr lang="en-US" baseline="0" dirty="0" err="1">
                <a:sym typeface="Wingdings" pitchFamily="2" charset="2"/>
              </a:rPr>
              <a:t>nó</a:t>
            </a:r>
            <a:r>
              <a:rPr lang="en-US" baseline="0" dirty="0"/>
              <a:t>. </a:t>
            </a:r>
            <a:r>
              <a:rPr lang="en-US" baseline="0" dirty="0" err="1"/>
              <a:t>Như</a:t>
            </a:r>
            <a:r>
              <a:rPr lang="en-US" baseline="0" dirty="0"/>
              <a:t> </a:t>
            </a:r>
            <a:r>
              <a:rPr lang="en-US" baseline="0" dirty="0" err="1"/>
              <a:t>vậy</a:t>
            </a:r>
            <a:r>
              <a:rPr lang="en-US" baseline="0" dirty="0"/>
              <a:t>, </a:t>
            </a:r>
            <a:r>
              <a:rPr lang="en-US" baseline="0" dirty="0" err="1"/>
              <a:t>người</a:t>
            </a:r>
            <a:r>
              <a:rPr lang="en-US" baseline="0" dirty="0"/>
              <a:t> </a:t>
            </a:r>
            <a:r>
              <a:rPr lang="en-US" baseline="0" dirty="0" err="1"/>
              <a:t>ta</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sự</a:t>
            </a:r>
            <a:r>
              <a:rPr lang="en-US" baseline="0" dirty="0"/>
              <a:t> </a:t>
            </a:r>
            <a:r>
              <a:rPr lang="en-US" baseline="0" dirty="0" err="1"/>
              <a:t>thay</a:t>
            </a:r>
            <a:r>
              <a:rPr lang="en-US" baseline="0" dirty="0"/>
              <a:t> </a:t>
            </a:r>
            <a:r>
              <a:rPr lang="en-US" baseline="0" dirty="0" err="1"/>
              <a:t>thế</a:t>
            </a:r>
            <a:r>
              <a:rPr lang="en-US" baseline="0" dirty="0"/>
              <a:t>   0 1 2 3 4 5 6 7 8 9 </a:t>
            </a:r>
            <a:r>
              <a:rPr lang="en-US" baseline="0" dirty="0" err="1"/>
              <a:t>bằng</a:t>
            </a:r>
            <a:r>
              <a:rPr lang="en-US" baseline="0" dirty="0"/>
              <a:t> 0 1 2 8 9 3 4 5 6 7</a:t>
            </a:r>
          </a:p>
          <a:p>
            <a:endParaRPr lang="en-US" baseline="0" dirty="0"/>
          </a:p>
          <a:p>
            <a:r>
              <a:rPr lang="en-US" baseline="0" dirty="0" err="1"/>
              <a:t>Cơ</a:t>
            </a:r>
            <a:r>
              <a:rPr lang="en-US" baseline="0" dirty="0"/>
              <a:t> </a:t>
            </a:r>
            <a:r>
              <a:rPr lang="en-US" baseline="0" dirty="0" err="1"/>
              <a:t>chế</a:t>
            </a:r>
            <a:r>
              <a:rPr lang="en-US" baseline="0" dirty="0"/>
              <a:t> </a:t>
            </a:r>
            <a:r>
              <a:rPr lang="en-US" baseline="0" dirty="0" err="1"/>
              <a:t>vận</a:t>
            </a:r>
            <a:r>
              <a:rPr lang="en-US" baseline="0" dirty="0"/>
              <a:t> </a:t>
            </a:r>
            <a:r>
              <a:rPr lang="en-US" baseline="0" dirty="0" err="1"/>
              <a:t>hành</a:t>
            </a:r>
            <a:r>
              <a:rPr lang="en-US" baseline="0" dirty="0"/>
              <a:t>: </a:t>
            </a:r>
          </a:p>
          <a:p>
            <a:pPr>
              <a:buFontTx/>
              <a:buChar char="-"/>
            </a:pPr>
            <a:r>
              <a:rPr lang="en-US" sz="1200" dirty="0"/>
              <a:t> Way for counting</a:t>
            </a:r>
          </a:p>
          <a:p>
            <a:pPr>
              <a:buFontTx/>
              <a:buChar char="-"/>
            </a:pPr>
            <a:r>
              <a:rPr lang="en-US" sz="1200" dirty="0"/>
              <a:t> Ways of executing operators</a:t>
            </a:r>
          </a:p>
          <a:p>
            <a:pPr>
              <a:buFontTx/>
              <a:buChar char="-"/>
            </a:pPr>
            <a:r>
              <a:rPr lang="en-US" sz="1200" baseline="0" dirty="0"/>
              <a:t> Way for expressing a number</a:t>
            </a:r>
            <a:endParaRPr lang="en-US" baseline="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Cách</a:t>
            </a:r>
            <a:r>
              <a:rPr lang="en-US" baseline="0" dirty="0"/>
              <a:t> </a:t>
            </a:r>
            <a:r>
              <a:rPr lang="en-US" baseline="0" dirty="0" err="1"/>
              <a:t>tính</a:t>
            </a:r>
            <a:r>
              <a:rPr lang="en-US" baseline="0" dirty="0"/>
              <a:t> </a:t>
            </a:r>
            <a:r>
              <a:rPr lang="en-US" baseline="0" dirty="0" err="1"/>
              <a:t>trị</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cách</a:t>
            </a:r>
            <a:r>
              <a:rPr lang="en-US" baseline="0" dirty="0"/>
              <a:t> </a:t>
            </a:r>
            <a:r>
              <a:rPr lang="en-US" baseline="0" dirty="0" err="1"/>
              <a:t>đọc</a:t>
            </a:r>
            <a:r>
              <a:rPr lang="en-US" baseline="0" dirty="0"/>
              <a:t> </a:t>
            </a:r>
            <a:r>
              <a:rPr lang="en-US" baseline="0" dirty="0" err="1"/>
              <a:t>dãy</a:t>
            </a:r>
            <a:r>
              <a:rPr lang="en-US" baseline="0" dirty="0"/>
              <a:t> </a:t>
            </a:r>
            <a:r>
              <a:rPr lang="en-US" baseline="0" dirty="0" err="1"/>
              <a:t>số</a:t>
            </a:r>
            <a:r>
              <a:rPr lang="en-US" baseline="0" dirty="0"/>
              <a:t>:</a:t>
            </a:r>
          </a:p>
          <a:p>
            <a:r>
              <a:rPr lang="en-US" baseline="0" dirty="0" err="1"/>
              <a:t>Ba</a:t>
            </a:r>
            <a:r>
              <a:rPr lang="en-US" baseline="0" dirty="0"/>
              <a:t> </a:t>
            </a:r>
            <a:r>
              <a:rPr lang="en-US" baseline="0" dirty="0" err="1"/>
              <a:t>chục</a:t>
            </a:r>
            <a:r>
              <a:rPr lang="en-US" baseline="0" dirty="0"/>
              <a:t> </a:t>
            </a:r>
            <a:r>
              <a:rPr lang="en-US" baseline="0" dirty="0" err="1"/>
              <a:t>ngàn</a:t>
            </a:r>
            <a:r>
              <a:rPr lang="en-US" baseline="0" dirty="0"/>
              <a:t>, </a:t>
            </a:r>
            <a:r>
              <a:rPr lang="en-US" baseline="0" dirty="0" err="1"/>
              <a:t>bảy</a:t>
            </a:r>
            <a:r>
              <a:rPr lang="en-US" baseline="0" dirty="0"/>
              <a:t> </a:t>
            </a:r>
            <a:r>
              <a:rPr lang="en-US" baseline="0" dirty="0" err="1"/>
              <a:t>ngàn</a:t>
            </a:r>
            <a:r>
              <a:rPr lang="en-US" baseline="0" dirty="0"/>
              <a:t>, </a:t>
            </a:r>
            <a:r>
              <a:rPr lang="en-US" baseline="0" dirty="0" err="1"/>
              <a:t>không</a:t>
            </a:r>
            <a:r>
              <a:rPr lang="en-US" baseline="0" dirty="0"/>
              <a:t> </a:t>
            </a:r>
            <a:r>
              <a:rPr lang="en-US" baseline="0" dirty="0" err="1"/>
              <a:t>trăm</a:t>
            </a:r>
            <a:r>
              <a:rPr lang="en-US" baseline="0" dirty="0"/>
              <a:t>, </a:t>
            </a:r>
            <a:r>
              <a:rPr lang="en-US" baseline="0" dirty="0" err="1"/>
              <a:t>một</a:t>
            </a:r>
            <a:r>
              <a:rPr lang="en-US" baseline="0" dirty="0"/>
              <a:t> </a:t>
            </a:r>
            <a:r>
              <a:rPr lang="en-US" baseline="0" dirty="0" err="1"/>
              <a:t>chục</a:t>
            </a:r>
            <a:r>
              <a:rPr lang="en-US" baseline="0" dirty="0"/>
              <a:t>, </a:t>
            </a:r>
            <a:r>
              <a:rPr lang="en-US" baseline="0" dirty="0" err="1"/>
              <a:t>năm</a:t>
            </a:r>
            <a:r>
              <a:rPr lang="en-US" baseline="0" dirty="0"/>
              <a:t> </a:t>
            </a:r>
            <a:r>
              <a:rPr lang="en-US" baseline="0" dirty="0" err="1"/>
              <a:t>đơn</a:t>
            </a:r>
            <a:r>
              <a:rPr lang="en-US" baseline="0" dirty="0"/>
              <a:t> </a:t>
            </a:r>
            <a:r>
              <a:rPr lang="en-US" baseline="0" dirty="0" err="1"/>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comments" Target="../comments/comment1.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oleObject" Target="Macintosh%20HD:Users:kevinmclaughlin:Desktop:COA9e%20PPT+TestBank:COA9e%20Tables:T02-Evolution.doc!OLE_LINK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oleObject" Targ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28.png"/><Relationship Id="rId4" Type="http://schemas.openxmlformats.org/officeDocument/2006/relationships/oleObject" Target="!OLE_LINK3"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en.wikipedia.org/wiki/Digital_Equipment_Corporation"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9.png"/><Relationship Id="rId4" Type="http://schemas.openxmlformats.org/officeDocument/2006/relationships/oleObject" Target="Macintosh%20HD:Users:kevinmclaughlin:Desktop:COA9e%20PPT+TestBank:COA9e%20Tables:T02-Evolution-Horizontal.doc!OLE_LINK4"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Macintosh%20HD:Users:kevinmclaughlin:Desktop:COA9e%20PPT+TestBank:COA9e%20Tables:T02-Evolution-Horizontal.doc!OLE_LINK5"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oleObject" Target="Macintosh%20HD:Users:kevinmclaughlin:Desktop:COA9e%20PPT+TestBank:COA9e%20Tables:T02-Evolution-Horizontal.doc!OLE_LINK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Conversions</a:t>
            </a:r>
            <a:br>
              <a:rPr lang="en-US" b="1"/>
            </a:br>
            <a:r>
              <a:rPr lang="en-US" sz="2800" b="1"/>
              <a:t>(Binary </a:t>
            </a:r>
            <a:r>
              <a:rPr lang="en-US" sz="2800" b="1">
                <a:sym typeface="Wingdings" pitchFamily="2" charset="2"/>
              </a:rPr>
              <a:t> </a:t>
            </a:r>
            <a:r>
              <a:rPr lang="en-US" sz="2800" b="1"/>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a:t>1001100b = ?h       11001110b = ? h</a:t>
            </a:r>
          </a:p>
          <a:p>
            <a:r>
              <a:rPr lang="en-US"/>
              <a:t>2AFh = ?b               49Ch= ?b</a:t>
            </a:r>
          </a:p>
          <a:p>
            <a:r>
              <a:rPr lang="en-US"/>
              <a:t>BF7h = ?b               7EAh = ?b</a:t>
            </a:r>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generation is engraved based on an event/essential invention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a:solidFill>
                  <a:schemeClr val="tx1"/>
                </a:solidFill>
              </a:rPr>
              <a:t>Basic technology: Vacuum tubes</a:t>
            </a:r>
          </a:p>
          <a:p>
            <a:r>
              <a:rPr lang="en-GB" sz="2400" dirty="0">
                <a:solidFill>
                  <a:srgbClr val="8000FF"/>
                </a:solidFill>
              </a:rPr>
              <a:t>Building block:  Composition and operating of vacuum tube (</a:t>
            </a:r>
            <a:r>
              <a:rPr lang="en-GB" sz="2400" dirty="0">
                <a:solidFill>
                  <a:srgbClr val="6666FF"/>
                </a:solidFill>
              </a:rPr>
              <a:t>https://en.wikipedia.org/wiki/Vacuum_tube)</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 </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of Pennsylvania</a:t>
            </a:r>
          </a:p>
          <a:p>
            <a:pPr lvl="1"/>
            <a:r>
              <a:rPr lang="en-GB" dirty="0">
                <a:solidFill>
                  <a:schemeClr val="tx1"/>
                </a:solidFill>
              </a:rPr>
              <a:t>Started in 1943 – completed in 1946, by John Mauchly and John Eckert</a:t>
            </a:r>
          </a:p>
          <a:p>
            <a:r>
              <a:rPr lang="en-GB" dirty="0">
                <a:solidFill>
                  <a:schemeClr val="tx1"/>
                </a:solidFill>
              </a:rPr>
              <a:t>World’s 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rgbClr val="FF0000"/>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a:t>CA: Cellular Automata</a:t>
            </a:r>
          </a:p>
          <a:p>
            <a:r>
              <a:rPr lang="en-US" sz="1800" dirty="0"/>
              <a:t>CC: Cellular Constructor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1000 storage locations (called </a:t>
            </a:r>
            <a:r>
              <a:rPr lang="en-US" b="1" i="1" dirty="0">
                <a:solidFill>
                  <a:schemeClr val="tx1"/>
                </a:solidFill>
              </a:rPr>
              <a:t>words</a:t>
            </a:r>
            <a:r>
              <a:rPr lang="en-US" dirty="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a:t>One word contains 2 instructions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a:t>
            </a:r>
            <a:r>
              <a:rPr lang="en-US" sz="2800">
                <a:solidFill>
                  <a:schemeClr val="tx1"/>
                </a:solidFill>
              </a:rPr>
              <a:t>, MICs (many integrated cores), and GPGPUs (general purpose graphical processing unit)?</a:t>
            </a:r>
            <a:endParaRPr lang="en-US" sz="2800" dirty="0">
              <a:solidFill>
                <a:schemeClr val="tx1"/>
              </a:solidFill>
            </a:endParaRPr>
          </a:p>
          <a:p>
            <a:r>
              <a:rPr lang="en-US" sz="2800" dirty="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Machine Code</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a:t>Hexadecimal Code:</a:t>
            </a:r>
          </a:p>
          <a:p>
            <a:r>
              <a:rPr lang="en-US" sz="2000" dirty="0"/>
              <a:t>010FA210FB</a:t>
            </a:r>
          </a:p>
          <a:p>
            <a:r>
              <a:rPr lang="en-US" sz="2000" dirty="0"/>
              <a:t>IAS code length</a:t>
            </a:r>
            <a:r>
              <a:rPr lang="en-US" sz="2000"/>
              <a:t>: 20 </a:t>
            </a:r>
            <a:r>
              <a:rPr lang="en-US" sz="2000" dirty="0"/>
              <a:t>bits</a:t>
            </a:r>
          </a:p>
          <a:p>
            <a:r>
              <a:rPr lang="en-US" sz="2000" b="1" u="sng" dirty="0"/>
              <a:t>Left instruction: 010FA</a:t>
            </a:r>
          </a:p>
          <a:p>
            <a:r>
              <a:rPr lang="en-US" sz="2000" dirty="0" err="1"/>
              <a:t>Opcode</a:t>
            </a:r>
            <a:r>
              <a:rPr lang="en-US" sz="2000" dirty="0"/>
              <a:t>: 01(h)</a:t>
            </a:r>
          </a:p>
          <a:p>
            <a:r>
              <a:rPr lang="en-US" sz="2000" dirty="0"/>
              <a:t>Address: 0FA</a:t>
            </a:r>
          </a:p>
          <a:p>
            <a:r>
              <a:rPr lang="en-US" sz="2000" dirty="0"/>
              <a:t>01(h) </a:t>
            </a:r>
            <a:r>
              <a:rPr lang="en-US" sz="2000" dirty="0">
                <a:sym typeface="Wingdings" pitchFamily="2" charset="2"/>
              </a:rPr>
              <a:t> 0000 0001</a:t>
            </a:r>
          </a:p>
          <a:p>
            <a:r>
              <a:rPr lang="en-US" sz="2000" dirty="0">
                <a:sym typeface="Wingdings" pitchFamily="2" charset="2"/>
              </a:rPr>
              <a:t>Load data in the 0FA memory word to AC</a:t>
            </a:r>
          </a:p>
          <a:p>
            <a:pPr>
              <a:buFont typeface="Wingdings" pitchFamily="2" charset="2"/>
              <a:buChar char="è"/>
            </a:pPr>
            <a:r>
              <a:rPr lang="en-US" sz="2000" dirty="0">
                <a:sym typeface="Wingdings" pitchFamily="2" charset="2"/>
              </a:rPr>
              <a:t>AC = [0FA]</a:t>
            </a:r>
          </a:p>
          <a:p>
            <a:r>
              <a:rPr lang="en-US" sz="2000" b="1" u="sng" dirty="0"/>
              <a:t>Right instruction: 210FB</a:t>
            </a:r>
          </a:p>
          <a:p>
            <a:r>
              <a:rPr lang="en-US" sz="2000" dirty="0" err="1"/>
              <a:t>Opcode</a:t>
            </a:r>
            <a:r>
              <a:rPr lang="en-US" sz="2000" dirty="0"/>
              <a:t>: 21(h)</a:t>
            </a:r>
          </a:p>
          <a:p>
            <a:r>
              <a:rPr lang="en-US" sz="2000" dirty="0"/>
              <a:t>Address: 0FB</a:t>
            </a:r>
          </a:p>
          <a:p>
            <a:r>
              <a:rPr lang="en-US" sz="2000" dirty="0"/>
              <a:t>21(h) </a:t>
            </a:r>
            <a:r>
              <a:rPr lang="en-US" sz="2000" dirty="0">
                <a:sym typeface="Wingdings" pitchFamily="2" charset="2"/>
              </a:rPr>
              <a:t> 0010 0001</a:t>
            </a:r>
          </a:p>
          <a:p>
            <a:r>
              <a:rPr lang="en-US" sz="2000" dirty="0">
                <a:sym typeface="Wingdings" pitchFamily="2" charset="2"/>
              </a:rPr>
              <a:t>Store AC to the 0FB memory word  </a:t>
            </a:r>
          </a:p>
          <a:p>
            <a:pPr>
              <a:buFont typeface="Wingdings" pitchFamily="2" charset="2"/>
              <a:buChar char="è"/>
            </a:pPr>
            <a:r>
              <a:rPr lang="en-US" sz="2000" dirty="0">
                <a:sym typeface="Wingdings" pitchFamily="2" charset="2"/>
              </a:rPr>
              <a:t>[0FB] = AC</a:t>
            </a:r>
          </a:p>
          <a:p>
            <a:endParaRPr lang="en-US" sz="2000" dirty="0">
              <a:sym typeface="Wingdings" pitchFamily="2" charset="2"/>
            </a:endParaRPr>
          </a:p>
          <a:p>
            <a:r>
              <a:rPr lang="en-US" sz="2000" dirty="0">
                <a:solidFill>
                  <a:srgbClr val="FF0000"/>
                </a:solidFill>
                <a:sym typeface="Wingdings" pitchFamily="2" charset="2"/>
              </a:rPr>
              <a:t> [0FB] = [0FA]</a:t>
            </a:r>
            <a:endParaRPr lang="en-US" sz="2000" dirty="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OFA</a:t>
            </a: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OFB</a:t>
            </a: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t>AC:    7    </a:t>
            </a:r>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A part of the exercise 2.7</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a:effectLst>
                  <a:outerShdw blurRad="38100" dist="38100" dir="2700000" algn="tl">
                    <a:srgbClr val="000000">
                      <a:alpha val="43137"/>
                    </a:srgbClr>
                  </a:outerShdw>
                </a:effectLst>
              </a:rPr>
              <a:t>(Read by yourself)</a:t>
            </a:r>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a:solidFill>
                  <a:schemeClr val="tx1"/>
                </a:solidFill>
              </a:rPr>
              <a:t>Transistor = Transfer – resistor (</a:t>
            </a:r>
            <a:r>
              <a:rPr lang="en-GB" sz="2400" dirty="0" err="1">
                <a:solidFill>
                  <a:schemeClr val="tx1"/>
                </a:solidFill>
              </a:rPr>
              <a:t>vật</a:t>
            </a:r>
            <a:r>
              <a:rPr lang="en-GB" sz="2400" dirty="0">
                <a:solidFill>
                  <a:schemeClr val="tx1"/>
                </a:solidFill>
              </a:rPr>
              <a:t> </a:t>
            </a:r>
            <a:r>
              <a:rPr lang="en-GB" sz="2400" dirty="0" err="1">
                <a:solidFill>
                  <a:schemeClr val="tx1"/>
                </a:solidFill>
              </a:rPr>
              <a:t>có</a:t>
            </a:r>
            <a:r>
              <a:rPr lang="en-GB" sz="2400" dirty="0">
                <a:solidFill>
                  <a:schemeClr val="tx1"/>
                </a:solidFill>
              </a:rPr>
              <a:t> </a:t>
            </a:r>
            <a:r>
              <a:rPr lang="en-GB" sz="2400" dirty="0" err="1">
                <a:solidFill>
                  <a:schemeClr val="tx1"/>
                </a:solidFill>
              </a:rPr>
              <a:t>thể</a:t>
            </a:r>
            <a:r>
              <a:rPr lang="en-GB" sz="2400" dirty="0">
                <a:solidFill>
                  <a:schemeClr val="tx1"/>
                </a:solidFill>
              </a:rPr>
              <a:t> </a:t>
            </a:r>
            <a:r>
              <a:rPr lang="en-GB" sz="2400" dirty="0" err="1">
                <a:solidFill>
                  <a:schemeClr val="tx1"/>
                </a:solidFill>
              </a:rPr>
              <a:t>truyền-cản</a:t>
            </a:r>
            <a:r>
              <a:rPr lang="en-GB" sz="2400" dirty="0">
                <a:solidFill>
                  <a:schemeClr val="tx1"/>
                </a:solidFill>
              </a:rPr>
              <a:t> </a:t>
            </a:r>
            <a:r>
              <a:rPr lang="en-GB" sz="2400" dirty="0" err="1">
                <a:solidFill>
                  <a:schemeClr val="tx1"/>
                </a:solidFill>
              </a:rPr>
              <a:t>điện</a:t>
            </a:r>
            <a:r>
              <a:rPr lang="en-GB" sz="2400" dirty="0">
                <a:solidFill>
                  <a:schemeClr val="tx1"/>
                </a:solidFill>
              </a:rPr>
              <a:t>)</a:t>
            </a:r>
          </a:p>
          <a:p>
            <a:pPr marL="228600" lvl="1">
              <a:spcBef>
                <a:spcPts val="2000"/>
              </a:spcBef>
              <a:buClr>
                <a:schemeClr val="accent1"/>
              </a:buClr>
            </a:pPr>
            <a:r>
              <a:rPr lang="en-GB" sz="2400" dirty="0">
                <a:solidFill>
                  <a:srgbClr val="8000FF"/>
                </a:solidFill>
              </a:rPr>
              <a:t>Building block:  Composition and operating of transistor</a:t>
            </a:r>
          </a:p>
          <a:p>
            <a:pPr marL="228600" lvl="1">
              <a:spcBef>
                <a:spcPts val="2000"/>
              </a:spcBef>
              <a:buClr>
                <a:schemeClr val="accent1"/>
              </a:buClr>
              <a:buNone/>
            </a:pPr>
            <a:r>
              <a:rPr lang="en-GB" sz="2400" dirty="0">
                <a:solidFill>
                  <a:srgbClr val="8000FF"/>
                </a:solidFill>
              </a:rPr>
              <a:t>      </a:t>
            </a:r>
            <a:r>
              <a:rPr lang="en-GB" sz="2400" dirty="0">
                <a:solidFill>
                  <a:schemeClr val="tx1"/>
                </a:solidFill>
              </a:rPr>
              <a:t>More details: </a:t>
            </a:r>
            <a:r>
              <a:rPr lang="en-GB" sz="2400" dirty="0">
                <a:solidFill>
                  <a:schemeClr val="tx1"/>
                </a:solidFill>
                <a:hlinkClick r:id="rId3"/>
              </a:rPr>
              <a:t>https://en.wikipedia.org/wiki/Transistor</a:t>
            </a:r>
            <a:endParaRPr lang="en-GB" sz="2400" dirty="0">
              <a:solidFill>
                <a:schemeClr val="tx1"/>
              </a:solidFill>
            </a:endParaRPr>
          </a:p>
          <a:p>
            <a:pPr marL="228600" lvl="1">
              <a:spcBef>
                <a:spcPts val="2000"/>
              </a:spcBef>
              <a:buClr>
                <a:schemeClr val="accent1"/>
              </a:buClr>
            </a:pPr>
            <a:r>
              <a:rPr lang="en-GB" sz="2400" dirty="0">
                <a:solidFill>
                  <a:schemeClr val="tx1"/>
                </a:solidFill>
              </a:rPr>
              <a:t>It’s activity is similar to those in vacuum tube</a:t>
            </a:r>
          </a:p>
          <a:p>
            <a:pPr marL="228600" lvl="1">
              <a:spcBef>
                <a:spcPts val="2000"/>
              </a:spcBef>
              <a:buClr>
                <a:schemeClr val="accent1"/>
              </a:buClr>
            </a:pPr>
            <a:r>
              <a:rPr lang="en-GB" sz="2400" dirty="0">
                <a:solidFill>
                  <a:schemeClr val="tx1"/>
                </a:solidFill>
              </a:rPr>
              <a:t>Smaller, 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dirty="0">
                <a:solidFill>
                  <a:schemeClr val="tx1"/>
                </a:solidFill>
              </a:rPr>
              <a:t>Is a </a:t>
            </a:r>
            <a:r>
              <a:rPr lang="en-GB" sz="2400" i="1" dirty="0">
                <a:solidFill>
                  <a:schemeClr val="tx1"/>
                </a:solidFill>
              </a:rPr>
              <a:t>solid state device </a:t>
            </a:r>
            <a:r>
              <a:rPr lang="en-GB" sz="2400"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a:solidFill>
                  <a:schemeClr val="tx1"/>
                </a:solidFill>
              </a:rPr>
              <a:t> Appearance of the Digital Equipment Corporation (DEC) in 1957</a:t>
            </a:r>
          </a:p>
          <a:p>
            <a:r>
              <a:rPr lang="en-US">
                <a:solidFill>
                  <a:schemeClr val="tx1"/>
                </a:solidFill>
              </a:rPr>
              <a:t>PDP-1 (programmed data processor) was </a:t>
            </a:r>
            <a:r>
              <a:rPr lang="en-US" dirty="0">
                <a:solidFill>
                  <a:schemeClr val="tx1"/>
                </a:solidFill>
              </a:rPr>
              <a:t>DEC’s first computer</a:t>
            </a:r>
          </a:p>
          <a:p>
            <a:r>
              <a:rPr lang="en-US" dirty="0">
                <a:solidFill>
                  <a:schemeClr val="tx1"/>
                </a:solidFill>
              </a:rPr>
              <a:t>This began the mini-computer phenomenon that would become </a:t>
            </a:r>
            <a:r>
              <a:rPr lang="en-US">
                <a:solidFill>
                  <a:schemeClr val="tx1"/>
                </a:solidFill>
              </a:rPr>
              <a:t>so prominent (leading) </a:t>
            </a:r>
            <a:r>
              <a:rPr lang="en-US" dirty="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a:solidFill>
                  <a:schemeClr val="tx1"/>
                </a:solidFill>
              </a:rPr>
              <a:t>Multiplexer (mạch đa hợp) manages centrally some devices. </a:t>
            </a:r>
          </a:p>
          <a:p>
            <a:r>
              <a:rPr lang="en-US" sz="1400">
                <a:solidFill>
                  <a:schemeClr val="tx1"/>
                </a:solidFill>
              </a:rPr>
              <a:t>Mag: magnetic</a:t>
            </a:r>
          </a:p>
          <a:p>
            <a:r>
              <a:rPr lang="en-US" sz="1400">
                <a:solidFill>
                  <a:schemeClr val="tx1"/>
                </a:solidFill>
              </a:rPr>
              <a:t>Drum: magnetic drum for storing data</a:t>
            </a: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a:solidFill>
                  <a:schemeClr val="tx1"/>
                </a:solidFill>
              </a:rPr>
              <a:t>1958 – the invention of the integrated circuit </a:t>
            </a:r>
          </a:p>
          <a:p>
            <a:r>
              <a:rPr lang="en-GB" sz="2400" dirty="0">
                <a:solidFill>
                  <a:schemeClr val="tx1"/>
                </a:solidFill>
              </a:rPr>
              <a:t>All components of a circuit are minimize to micro size. So, all of them are packed in a chip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a:t>
            </a:r>
            <a:r>
              <a:rPr lang="en-GB" sz="2000" dirty="0" err="1">
                <a:solidFill>
                  <a:schemeClr val="tx1"/>
                </a:solidFill>
              </a:rPr>
              <a:t>masonite</a:t>
            </a:r>
            <a:r>
              <a:rPr lang="en-GB" sz="2000" dirty="0">
                <a:solidFill>
                  <a:schemeClr val="tx1"/>
                </a:solidFill>
              </a:rPr>
              <a:t> (like circuit boards)</a:t>
            </a:r>
          </a:p>
          <a:p>
            <a:pPr lvl="1"/>
            <a:r>
              <a:rPr lang="en-GB" sz="2000" dirty="0">
                <a:solidFill>
                  <a:schemeClr val="tx1"/>
                </a:solidFill>
              </a:rPr>
              <a:t>Manufacturing process was expensive and cumbersome (complex)</a:t>
            </a:r>
          </a:p>
          <a:p>
            <a:pPr marL="228600" lvl="1">
              <a:spcBef>
                <a:spcPts val="2000"/>
              </a:spcBef>
              <a:buClr>
                <a:schemeClr val="accent1"/>
              </a:buClr>
            </a:pPr>
            <a:r>
              <a:rPr lang="en-GB" sz="2400" dirty="0">
                <a:solidFill>
                  <a:schemeClr val="tx1"/>
                </a:solidFill>
              </a:rPr>
              <a:t>The two most important members of the third generation were the IBM System/360 and the 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a:solidFill>
                  <a:schemeClr val="tx1"/>
                </a:solidFill>
              </a:rPr>
              <a:t>A </a:t>
            </a:r>
            <a:r>
              <a:rPr lang="en-US" b="1" dirty="0">
                <a:solidFill>
                  <a:schemeClr val="tx1"/>
                </a:solidFill>
              </a:rPr>
              <a:t>computer consists of</a:t>
            </a:r>
            <a:r>
              <a:rPr lang="en-US" dirty="0">
                <a:solidFill>
                  <a:schemeClr val="tx1"/>
                </a:solidFill>
              </a:rPr>
              <a:t> gates, memory cells, and interconnections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a:solidFill>
                  <a:schemeClr val="tx1"/>
                </a:solidFill>
              </a:rPr>
              <a:t>Exploits the fact that such components as transistors, resistors, and conductors can be fabricated from a semiconductor such as silicon</a:t>
            </a:r>
          </a:p>
          <a:p>
            <a:r>
              <a:rPr lang="en-US" dirty="0">
                <a:solidFill>
                  <a:schemeClr val="tx1"/>
                </a:solidFill>
              </a:rPr>
              <a:t>Many transistors can be produced at the same time on a single wafer(thin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dirty="0">
                <a:solidFill>
                  <a:srgbClr val="002060"/>
                </a:solidFill>
              </a:rPr>
              <a:t>After studying this chapter, you should be able to: </a:t>
            </a:r>
          </a:p>
          <a:p>
            <a:r>
              <a:rPr lang="en-US" sz="2800" dirty="0">
                <a:solidFill>
                  <a:srgbClr val="002060"/>
                </a:solidFill>
              </a:rPr>
              <a:t>Present an overview of the evolution of computer technology from early digital computers to the latest microprocessors. </a:t>
            </a:r>
          </a:p>
          <a:p>
            <a:r>
              <a:rPr lang="en-US" sz="2800">
                <a:solidFill>
                  <a:srgbClr val="002060"/>
                </a:solidFill>
              </a:rPr>
              <a:t>Identify the </a:t>
            </a:r>
            <a:r>
              <a:rPr lang="en-US" sz="2800" dirty="0">
                <a:solidFill>
                  <a:srgbClr val="002060"/>
                </a:solidFill>
              </a:rPr>
              <a:t>key performance issues that relate to computer design. </a:t>
            </a:r>
          </a:p>
          <a:p>
            <a:r>
              <a:rPr lang="en-US" sz="2800" dirty="0">
                <a:solidFill>
                  <a:srgbClr val="002060"/>
                </a:solidFill>
              </a:rPr>
              <a:t>Explain the reasons for the move to </a:t>
            </a:r>
            <a:r>
              <a:rPr lang="en-US" sz="2800" dirty="0" err="1">
                <a:solidFill>
                  <a:srgbClr val="002060"/>
                </a:solidFill>
              </a:rPr>
              <a:t>multicore</a:t>
            </a:r>
            <a:r>
              <a:rPr lang="en-US" sz="2800" dirty="0">
                <a:solidFill>
                  <a:srgbClr val="002060"/>
                </a:solidFill>
              </a:rPr>
              <a:t> organization, and understand the trade-off between cache and processor resources on a single chip. </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a:t>Wafer: a thin piece of silicon (&lt; 1 mm)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a:t>More details: https://en.wikipedia.org/wiki/Silicon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a:t>
            </a:r>
            <a:r>
              <a:rPr lang="en-US" sz="1600"/>
              <a:t>n</a:t>
            </a:r>
            <a:r>
              <a:rPr lang="en-US" sz="1600" dirty="0"/>
              <a:t>: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3"/>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3"/>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5"/>
          <a:srcRect/>
          <a:stretch>
            <a:fillRect/>
          </a:stretch>
        </p:blipFill>
        <p:spPr bwMode="auto">
          <a:xfrm>
            <a:off x="16282" y="3083128"/>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6"/>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3"/>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5">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6"/>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a:t>PDP: Programmed Data Processor</a:t>
            </a:r>
          </a:p>
          <a:p>
            <a:r>
              <a:rPr lang="en-US" sz="2000" dirty="0"/>
              <a:t>Produced by </a:t>
            </a:r>
            <a:r>
              <a:rPr lang="en-US" sz="2000" u="sng" dirty="0">
                <a:hlinkClick r:id="rId7"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a:t>DEC: Digital Equipment Corporation</a:t>
            </a:r>
          </a:p>
          <a:p>
            <a:r>
              <a:rPr lang="en-US" sz="2000"/>
              <a:t>PDP: Programmed Data Processor</a:t>
            </a:r>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a:t>Omni (Latin) = for all</a:t>
            </a:r>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Intel developed 8080</a:t>
            </a:r>
          </a:p>
          <a:p>
            <a:pPr lvl="1"/>
            <a:r>
              <a:rPr lang="en-GB"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name="Document" r:id="rId4" imgW="0" imgH="0" progId="Word.Document.12">
                  <p:embed/>
                </p:oleObj>
              </mc:Choice>
              <mc:Fallback>
                <p:oleObj name="Document" r:id="rId4"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5"/>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Basics: Number Systems (optional)</a:t>
            </a:r>
          </a:p>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name="Document" r:id="rId3" imgW="0" imgH="0" progId="Word.Document.12">
                  <p:link updateAutomatic="1"/>
                </p:oleObj>
              </mc:Choice>
              <mc:Fallback>
                <p:oleObj name="Document" r:id="rId3"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5"/>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a:solidFill>
                  <a:schemeClr val="tx1"/>
                </a:solidFill>
              </a:rPr>
              <a:t>RC (Resistance and Capacitance) 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lag (slow down) processor speeds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t>
            </a:r>
            <a:r>
              <a:rPr lang="en-GB">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a:solidFill>
                  <a:schemeClr val="tx1"/>
                </a:solidFill>
              </a:rPr>
              <a:t>GPGPU: General Purpose Graphical </a:t>
            </a:r>
            <a:r>
              <a:rPr lang="en-GB" sz="2800" dirty="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Definition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a:t>Definition</a:t>
                      </a:r>
                    </a:p>
                  </a:txBody>
                  <a:tcPr/>
                </a:tc>
                <a:tc>
                  <a:txBody>
                    <a:bodyPr/>
                    <a:lstStyle/>
                    <a:p>
                      <a:r>
                        <a:rPr lang="en-US"/>
                        <a:t>Base-10/ Decimal system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a:t>Base number</a:t>
                      </a:r>
                    </a:p>
                  </a:txBody>
                  <a:tcPr/>
                </a:tc>
                <a:tc>
                  <a:txBody>
                    <a:bodyPr/>
                    <a:lstStyle/>
                    <a:p>
                      <a:r>
                        <a:rPr lang="en-US"/>
                        <a:t>10</a:t>
                      </a:r>
                    </a:p>
                  </a:txBody>
                  <a:tcPr/>
                </a:tc>
                <a:tc>
                  <a:txBody>
                    <a:bodyPr/>
                    <a:lstStyle/>
                    <a:p>
                      <a:r>
                        <a:rPr lang="en-US"/>
                        <a:t>2</a:t>
                      </a:r>
                    </a:p>
                  </a:txBody>
                  <a:tcPr/>
                </a:tc>
                <a:tc>
                  <a:txBody>
                    <a:bodyPr/>
                    <a:lstStyle/>
                    <a:p>
                      <a:r>
                        <a:rPr lang="en-US"/>
                        <a:t>16</a:t>
                      </a:r>
                    </a:p>
                  </a:txBody>
                  <a:tcPr/>
                </a:tc>
                <a:extLst>
                  <a:ext uri="{0D108BD9-81ED-4DB2-BD59-A6C34878D82A}">
                    <a16:rowId xmlns:a16="http://schemas.microsoft.com/office/drawing/2014/main" val="10001"/>
                  </a:ext>
                </a:extLst>
              </a:tr>
              <a:tr h="389881">
                <a:tc>
                  <a:txBody>
                    <a:bodyPr/>
                    <a:lstStyle/>
                    <a:p>
                      <a:r>
                        <a:rPr lang="en-US"/>
                        <a:t>Set of digits</a:t>
                      </a:r>
                    </a:p>
                  </a:txBody>
                  <a:tcPr/>
                </a:tc>
                <a:tc>
                  <a:txBody>
                    <a:bodyPr/>
                    <a:lstStyle/>
                    <a:p>
                      <a:r>
                        <a:rPr lang="en-US"/>
                        <a:t>{ 0, 1, 2, …, 9 }</a:t>
                      </a:r>
                    </a:p>
                  </a:txBody>
                  <a:tcPr/>
                </a:tc>
                <a:tc>
                  <a:txBody>
                    <a:bodyPr/>
                    <a:lstStyle/>
                    <a:p>
                      <a:r>
                        <a:rPr lang="en-US"/>
                        <a:t>{ 0. 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0, 1, 2, …, 9, A, B, C, D, E, F }</a:t>
                      </a:r>
                    </a:p>
                  </a:txBody>
                  <a:tcPr/>
                </a:tc>
                <a:extLst>
                  <a:ext uri="{0D108BD9-81ED-4DB2-BD59-A6C34878D82A}">
                    <a16:rowId xmlns:a16="http://schemas.microsoft.com/office/drawing/2014/main" val="10002"/>
                  </a:ext>
                </a:extLst>
              </a:tr>
              <a:tr h="526483">
                <a:tc>
                  <a:txBody>
                    <a:bodyPr/>
                    <a:lstStyle/>
                    <a:p>
                      <a:r>
                        <a:rPr lang="en-US"/>
                        <a:t>Basic operations</a:t>
                      </a:r>
                    </a:p>
                  </a:txBody>
                  <a:tcPr/>
                </a:tc>
                <a:tc>
                  <a:txBody>
                    <a:bodyPr/>
                    <a:lstStyle/>
                    <a:p>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a:solidFill>
                  <a:schemeClr val="tx1"/>
                </a:solidFill>
              </a:rPr>
              <a:t>Review:</a:t>
            </a:r>
            <a:r>
              <a:rPr lang="en-US" sz="1800" dirty="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a:t>Operating mechanism in number systems: Give your explanation.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(same kind)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a:t>Factors</a:t>
            </a:r>
          </a:p>
          <a:p>
            <a:pPr marL="914400" lvl="1" indent="-457200"/>
            <a:r>
              <a:rPr lang="en-US" dirty="0"/>
              <a:t>Clock Speed and Instructions per Second</a:t>
            </a:r>
          </a:p>
          <a:p>
            <a:pPr marL="914400" lvl="1" indent="-457200"/>
            <a:r>
              <a:rPr lang="en-US" dirty="0"/>
              <a:t>Instruction execution rate</a:t>
            </a:r>
          </a:p>
          <a:p>
            <a:pPr marL="457200" indent="-457200"/>
            <a:r>
              <a:rPr lang="en-US" b="1" u="sng" dirty="0"/>
              <a:t>Methods</a:t>
            </a:r>
            <a:r>
              <a:rPr lang="en-US" dirty="0"/>
              <a:t>: Benchmarks</a:t>
            </a:r>
          </a:p>
          <a:p>
            <a:pPr marL="457200" indent="-457200"/>
            <a:r>
              <a:rPr lang="en-US" b="1" u="sng" dirty="0"/>
              <a:t>Some laws</a:t>
            </a:r>
            <a:r>
              <a:rPr lang="en-US" dirty="0"/>
              <a:t>: Read by yourself</a:t>
            </a:r>
          </a:p>
          <a:p>
            <a:pPr marL="914400" lvl="1" indent="-457200"/>
            <a:r>
              <a:rPr lang="en-US" dirty="0"/>
              <a:t>Amdahl’s Law</a:t>
            </a:r>
          </a:p>
          <a:p>
            <a:pPr marL="914400" lvl="1" indent="-457200"/>
            <a:r>
              <a:rPr lang="en-US" dirty="0"/>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a:t>  Digital devices need pulses to operate. Pulses are created by a clock generator (a hardware using </a:t>
            </a:r>
            <a:r>
              <a:rPr lang="en-US" dirty="0">
                <a:latin typeface="Times New Roman" pitchFamily="18" charset="0"/>
                <a:cs typeface="Times New Roman" pitchFamily="18" charset="0"/>
              </a:rPr>
              <a:t>crystal oscillator)</a:t>
            </a:r>
            <a:endParaRPr kumimoji="1" lang="en-US" dirty="0"/>
          </a:p>
          <a:p>
            <a:pPr>
              <a:buFontTx/>
              <a:buChar char="-"/>
            </a:pPr>
            <a:r>
              <a:rPr kumimoji="1" lang="en-US" dirty="0"/>
              <a:t>  The rate of pulses is known as the </a:t>
            </a:r>
            <a:r>
              <a:rPr kumimoji="1" lang="en-US" b="1" dirty="0"/>
              <a:t>clock rate, or clock speed. </a:t>
            </a:r>
          </a:p>
          <a:p>
            <a:pPr>
              <a:buFontTx/>
              <a:buChar char="-"/>
            </a:pPr>
            <a:r>
              <a:rPr kumimoji="1" lang="en-US" dirty="0"/>
              <a:t>  The time between pulses is the </a:t>
            </a:r>
            <a:r>
              <a:rPr kumimoji="1" lang="en-US" b="1" dirty="0"/>
              <a:t>cycle time.</a:t>
            </a:r>
          </a:p>
          <a:p>
            <a:pPr>
              <a:buFontTx/>
              <a:buChar char="-"/>
            </a:pPr>
            <a:r>
              <a:rPr kumimoji="1" lang="en-US" dirty="0"/>
              <a:t>  One increment, or pulse, of the clock is referred to as a clock cycle, or a clock tick. </a:t>
            </a:r>
          </a:p>
          <a:p>
            <a:pPr>
              <a:buFontTx/>
              <a:buChar char="-"/>
            </a:pPr>
            <a:r>
              <a:rPr kumimoji="1" lang="en-US" dirty="0"/>
              <a:t>  Unit: cycles per second, Hertz (Hz)</a:t>
            </a:r>
          </a:p>
          <a:p>
            <a:pPr>
              <a:buFontTx/>
              <a:buChar char="-"/>
            </a:pPr>
            <a:r>
              <a:rPr kumimoji="1" lang="en-US" dirty="0"/>
              <a:t>  Operations performed by a processor, such as fetching an instruction, decoding the instruction, performing an arithmetic operation, and so on, are governed by a system clock.</a:t>
            </a:r>
          </a:p>
          <a:p>
            <a:r>
              <a:rPr lang="en-US" dirty="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a:t>A test used to measure hardware or software performance. </a:t>
            </a:r>
          </a:p>
          <a:p>
            <a:pPr>
              <a:buFontTx/>
              <a:buChar char="-"/>
            </a:pPr>
            <a:r>
              <a:rPr lang="en-US" sz="2800" dirty="0"/>
              <a:t>Benchmarks for hardware use programs that test the capabilities of the equipment</a:t>
            </a:r>
          </a:p>
          <a:p>
            <a:pPr>
              <a:buFontTx/>
              <a:buChar char="-"/>
            </a:pPr>
            <a:r>
              <a:rPr lang="en-US" sz="2800" dirty="0"/>
              <a:t> Benchmarks for software determine the efficiency, accuracy, or speed of a program 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t>
            </a:r>
            <a:r>
              <a:rPr lang="en-US" sz="3200"/>
              <a:t>as system </a:t>
            </a:r>
            <a:r>
              <a:rPr lang="en-US" sz="3200" dirty="0"/>
              <a:t>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a:t>
            </a:r>
            <a:br>
              <a:rPr lang="en-US" b="1"/>
            </a:br>
            <a:r>
              <a:rPr lang="en-US" b="1"/>
              <a:t>Representing a quantity</a:t>
            </a:r>
          </a:p>
        </p:txBody>
      </p:sp>
      <p:sp>
        <p:nvSpPr>
          <p:cNvPr id="3" name="Content Placeholder 2"/>
          <p:cNvSpPr>
            <a:spLocks noGrp="1"/>
          </p:cNvSpPr>
          <p:nvPr>
            <p:ph idx="1"/>
          </p:nvPr>
        </p:nvSpPr>
        <p:spPr>
          <a:xfrm>
            <a:off x="498474" y="1981201"/>
            <a:ext cx="7556313" cy="1233486"/>
          </a:xfrm>
        </p:spPr>
        <p:txBody>
          <a:bodyPr/>
          <a:lstStyle/>
          <a:p>
            <a:r>
              <a:rPr lang="en-US">
                <a:solidFill>
                  <a:schemeClr val="tx1"/>
                </a:solidFill>
              </a:rPr>
              <a:t>Choose a system</a:t>
            </a:r>
          </a:p>
          <a:p>
            <a:r>
              <a:rPr lang="en-US">
                <a:solidFill>
                  <a:schemeClr val="tx1"/>
                </a:solidFill>
              </a:rPr>
              <a:t>Use positional expansion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Law</a:t>
            </a:r>
            <a:br>
              <a:rPr lang="en-GB" sz="4400">
                <a:effectLst>
                  <a:outerShdw blurRad="38100" dist="38100" dir="2700000" algn="tl">
                    <a:srgbClr val="000000">
                      <a:alpha val="43137"/>
                    </a:srgbClr>
                  </a:outerShdw>
                </a:effectLst>
              </a:rPr>
            </a:br>
            <a:r>
              <a:rPr lang="en-GB" sz="440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Law </a:t>
            </a:r>
            <a:r>
              <a:rPr lang="en-GB">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a:effectLst>
                  <a:outerShdw blurRad="38100" dist="38100" dir="2700000" algn="tl">
                    <a:srgbClr val="000000">
                      <a:alpha val="43137"/>
                    </a:srgbClr>
                  </a:outerShdw>
                </a:effectLst>
              </a:rPr>
              <a:t>Little’s Law </a:t>
            </a:r>
            <a:r>
              <a:rPr lang="en-GB" sz="200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a:t>Questions </a:t>
            </a:r>
            <a:r>
              <a:rPr lang="en-US" sz="2400" dirty="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a:solidFill>
                  <a:srgbClr val="8000FF"/>
                </a:solidFill>
              </a:rPr>
              <a:t>Building blocks:  Composition and operating of vacuum tube/transistor</a:t>
            </a:r>
            <a:endParaRPr lang="en-US" sz="1600" kern="700" dirty="0">
              <a:solidFill>
                <a:schemeClr val="tx1"/>
              </a:solidFill>
            </a:endParaRPr>
          </a:p>
          <a:p>
            <a:pPr>
              <a:buNone/>
            </a:pPr>
            <a:r>
              <a:rPr lang="en-US" sz="1600" kern="700" dirty="0">
                <a:solidFill>
                  <a:schemeClr val="tx1"/>
                </a:solidFill>
              </a:rPr>
              <a:t>2.1 What is a stored program computer?</a:t>
            </a:r>
          </a:p>
          <a:p>
            <a:pPr>
              <a:buNone/>
            </a:pPr>
            <a:r>
              <a:rPr lang="en-US" sz="1600" kern="700" dirty="0">
                <a:solidFill>
                  <a:schemeClr val="tx1"/>
                </a:solidFill>
              </a:rPr>
              <a:t>2.2 What are the four main components of any general-purpose computer? </a:t>
            </a:r>
          </a:p>
          <a:p>
            <a:pPr>
              <a:buNone/>
            </a:pPr>
            <a:r>
              <a:rPr lang="en-US" sz="1600" kern="700" dirty="0">
                <a:solidFill>
                  <a:schemeClr val="tx1"/>
                </a:solidFill>
              </a:rPr>
              <a:t>2.3 At the integrated circuit level, what are the three principal constituents of a computer system? </a:t>
            </a:r>
          </a:p>
          <a:p>
            <a:pPr>
              <a:buNone/>
            </a:pPr>
            <a:r>
              <a:rPr lang="en-US" sz="1600" kern="700" dirty="0">
                <a:solidFill>
                  <a:schemeClr val="tx1"/>
                </a:solidFill>
              </a:rPr>
              <a:t>2.4 Explain Moore’s law. </a:t>
            </a:r>
          </a:p>
          <a:p>
            <a:pPr>
              <a:buNone/>
            </a:pPr>
            <a:r>
              <a:rPr lang="en-US" sz="1600" kern="700" dirty="0">
                <a:solidFill>
                  <a:schemeClr val="tx1"/>
                </a:solidFill>
              </a:rPr>
              <a:t>2.5 List and explain the key characteristics of a computer family. </a:t>
            </a:r>
          </a:p>
          <a:p>
            <a:pPr>
              <a:buNone/>
            </a:pPr>
            <a:r>
              <a:rPr lang="en-US" sz="1600" kern="700" dirty="0">
                <a:solidFill>
                  <a:schemeClr val="tx1"/>
                </a:solidFill>
              </a:rPr>
              <a:t>2.6 What is the key distinguishing feature of a microprocessor?</a:t>
            </a:r>
          </a:p>
          <a:p>
            <a:pPr>
              <a:buNone/>
            </a:pPr>
            <a:r>
              <a:rPr lang="en-US" sz="1600" b="1" u="sng" kern="700" dirty="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Counting</a:t>
            </a:r>
          </a:p>
        </p:txBody>
      </p:sp>
      <p:sp>
        <p:nvSpPr>
          <p:cNvPr id="3" name="Content Placeholder 2"/>
          <p:cNvSpPr>
            <a:spLocks noGrp="1"/>
          </p:cNvSpPr>
          <p:nvPr>
            <p:ph idx="1"/>
          </p:nvPr>
        </p:nvSpPr>
        <p:spPr/>
        <p:txBody>
          <a:bodyPr>
            <a:normAutofit/>
          </a:bodyPr>
          <a:lstStyle/>
          <a:p>
            <a:r>
              <a:rPr lang="en-US" sz="2400">
                <a:solidFill>
                  <a:schemeClr val="tx1"/>
                </a:solidFill>
              </a:rPr>
              <a:t>Decimal count: 0, 1, 2, …, 9, 10, 11,  12 ,…</a:t>
            </a:r>
          </a:p>
          <a:p>
            <a:r>
              <a:rPr lang="en-US" sz="2400">
                <a:solidFill>
                  <a:schemeClr val="tx1"/>
                </a:solidFill>
              </a:rPr>
              <a:t>Binary count:  0, 1, 10, 11, 100, …</a:t>
            </a:r>
          </a:p>
          <a:p>
            <a:r>
              <a:rPr lang="en-US" sz="2400">
                <a:solidFill>
                  <a:schemeClr val="tx1"/>
                </a:solidFill>
              </a:rPr>
              <a:t>Hexadecimal count: 0, 1, …, 9, A, B, C, D, E, F, 10, 11, …</a:t>
            </a: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a:t>37d = ?b = ?h</a:t>
            </a:r>
          </a:p>
          <a:p>
            <a:r>
              <a:rPr lang="en-US"/>
              <a:t>69d = ?b =?h</a:t>
            </a:r>
          </a:p>
          <a:p>
            <a:r>
              <a:rPr lang="en-US"/>
              <a:t>42d = ?b= ?h</a:t>
            </a:r>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35408</TotalTime>
  <Words>15223</Words>
  <Application>Microsoft Office PowerPoint</Application>
  <PresentationFormat>On-screen Show (4:3)</PresentationFormat>
  <Paragraphs>1617</Paragraphs>
  <Slides>65</Slides>
  <Notes>58</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65</vt:i4>
      </vt:variant>
    </vt:vector>
  </HeadingPairs>
  <TitlesOfParts>
    <vt:vector size="79" baseType="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Hoà Nguyễn</cp:lastModifiedBy>
  <cp:revision>333</cp:revision>
  <dcterms:created xsi:type="dcterms:W3CDTF">2012-06-10T04:05:19Z</dcterms:created>
  <dcterms:modified xsi:type="dcterms:W3CDTF">2021-01-13T00:14:34Z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