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 Nguyễn" initials="HN" lastIdx="12" clrIdx="0">
    <p:extLst>
      <p:ext uri="{19B8F6BF-5375-455C-9EA6-DF929625EA0E}">
        <p15:presenceInfo xmlns:p15="http://schemas.microsoft.com/office/powerpoint/2012/main" userId="ed163e4ae51c7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1" autoAdjust="0"/>
    <p:restoredTop sz="78901" autoAdjust="0"/>
  </p:normalViewPr>
  <p:slideViewPr>
    <p:cSldViewPr>
      <p:cViewPr varScale="1">
        <p:scale>
          <a:sx n="68" d="100"/>
          <a:sy n="68" d="100"/>
        </p:scale>
        <p:origin x="15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-1008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7:24:19.594" idx="1">
    <p:pos x="3658" y="736"/>
    <p:text>thanh ghi bộ nhớ đệm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7:38:33.260" idx="2">
    <p:pos x="3927" y="327"/>
    <p:text>PC ở vị trí 300 thì IR sẽ nạp lệnh ở ô bộ nhớ 300 là 1940(hexa)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7:56:40.372" idx="4">
    <p:pos x="3927" y="463"/>
    <p:text>lệnh 1940:1|940 load dữ liệu ở ô 940 vào AC--&gt;AC có giá trị là 0003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  <p:cm authorId="1" dt="2021-01-13T07:57:09.270" idx="5">
    <p:pos x="3927" y="599"/>
    <p:text>PC sẽ tăng lên 1 giá trị</p:text>
    <p:extLst>
      <p:ext uri="{C676402C-5697-4E1C-873F-D02D1690AC5C}">
        <p15:threadingInfo xmlns:p15="http://schemas.microsoft.com/office/powerpoint/2012/main" timeZoneBias="-420">
          <p15:parentCm authorId="1" idx="2"/>
        </p15:threadingInfo>
      </p:ext>
    </p:extLst>
  </p:cm>
  <p:cm authorId="1" dt="2021-01-13T07:57:29.519" idx="6">
    <p:pos x="10" y="10"/>
    <p:text>PC ở vị trí 301-&gt;IR sẽ nạp lệnh ở ô bộ nhớ 301 là 5941-&gt;PC tăng-&gt; như chu trình step 1&amp;2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8:01:00.700" idx="7">
    <p:pos x="899" y="899"/>
    <p:text>nạp chỉ thị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8:01:08.767" idx="8">
    <p:pos x="1681" y="2129"/>
    <p:text>giải mã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8:01:32.971" idx="9">
    <p:pos x="2741" y="2257"/>
    <p:text>tính toán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8:02:33.589" idx="10">
    <p:pos x="984" y="2094"/>
    <p:text>tính toán địa chỉ tiếp theo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08:04:38.455" idx="11">
    <p:pos x="2890" y="700"/>
    <p:text>cơ chế ngắt</p:text>
    <p:extLst>
      <p:ext uri="{C676402C-5697-4E1C-873F-D02D1690AC5C}">
        <p15:threadingInfo xmlns:p15="http://schemas.microsoft.com/office/powerpoint/2012/main" timeZoneBias="-420"/>
      </p:ext>
    </p:extLst>
  </p:cm>
  <p:cm authorId="1" dt="2021-01-13T08:06:51.224" idx="12">
    <p:pos x="4753" y="885"/>
    <p:text>tín hiệu mang giá trị 5v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Software</a:t>
          </a:r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/>
            <a:t>A sequence of codes or instructions</a:t>
          </a:r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/>
            <a:t>Part of the hardware interprets each instruction and generates control signals</a:t>
          </a:r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/>
            <a:t>Provide a new sequence of codes for each new program instead of rewiring the hardware</a:t>
          </a:r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/>
            <a:t>Major components:</a:t>
          </a:r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/>
            <a:t>Means of reporting results</a:t>
          </a:r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/>
            <a:t>Output module</a:t>
          </a:r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/>
            <a:t>Contains basic components for accepting data and instructions and converting them into an internal form of signals usable by the system</a:t>
          </a:r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/>
            <a:t>Input module</a:t>
          </a:r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/>
            <a:t>I/O Components</a:t>
          </a:r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/>
            <a:t>Module of general-purpose arithmetic and logic functions</a:t>
          </a:r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/>
            <a:t>Instruction interpreter</a:t>
          </a:r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/>
            <a:t>CPU	</a:t>
          </a:r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/>
            <a:t>Specifies the address in memory for the next read or write</a:t>
          </a:r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/>
            <a:t>Contains the data to be written into memory or receives the data read from memory</a:t>
          </a:r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/>
            <a:t>Specifies a particular I/O device</a:t>
          </a:r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/>
            <a:t>Used for the exchange of data between an I/O module and the CPU</a:t>
          </a:r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/>
            <a:t>Data transferred from processor to memory or from memory to processor</a:t>
          </a:r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Data transferred to or from a peripheral device by transferring between the processor and an</a:t>
          </a:r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/>
            <a:t>The processor may perform some arithmetic or logic operation on data</a:t>
          </a:r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An instruction may specify that the sequence of execution be altered</a:t>
          </a:r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/>
            <a:t>        I/O module</a:t>
          </a:r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</dgm:pt>
  </dgm:ptLst>
  <dgm:cxnLst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Memory to processor</a:t>
          </a:r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memory</a:t>
          </a:r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processor</a:t>
          </a:r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/>
            <a:t>Processor to I/O</a:t>
          </a:r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/>
            <a:t>I/O to or from memory</a:t>
          </a:r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</dgm:pt>
    <dgm:pt modelId="{8D70B0D6-0FC4-4B4B-B3A6-877C0FF37A51}" type="pres">
      <dgm:prSet presAssocID="{17553587-2D3D-FC4F-8137-B6F55B24A175}" presName="textNode" presStyleLbl="bgShp" presStyleIdx="0" presStyleCnt="5"/>
      <dgm:spPr/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</dgm:pt>
    <dgm:pt modelId="{7ABC80D2-827C-C244-8E22-58D79F96E4BC}" type="pres">
      <dgm:prSet presAssocID="{0C55DB15-68B7-6846-9986-2C88DD67F02C}" presName="textNode" presStyleLbl="bgShp" presStyleIdx="1" presStyleCnt="5"/>
      <dgm:spPr/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</dgm:pt>
    <dgm:pt modelId="{9FA69D95-BE40-EC4E-979A-EAF928AA7B0B}" type="pres">
      <dgm:prSet presAssocID="{64B1C973-0182-0343-888C-8B1FBF55A968}" presName="textNode" presStyleLbl="bgShp" presStyleIdx="2" presStyleCnt="5"/>
      <dgm:spPr/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</dgm:pt>
    <dgm:pt modelId="{4F4B6C10-CD58-DB43-A37F-24A6FD08ED0F}" type="pres">
      <dgm:prSet presAssocID="{D2A707C6-0E91-8144-BDBE-B55204826D27}" presName="textNode" presStyleLbl="bgShp" presStyleIdx="3" presStyleCnt="5"/>
      <dgm:spPr/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</dgm:pt>
    <dgm:pt modelId="{08CEF94A-E93E-574E-989A-04C40BF07E2B}" type="pres">
      <dgm:prSet presAssocID="{CF04471B-2672-AC42-B681-E03987162B5B}" presName="textNode" presStyleLbl="bgShp" presStyleIdx="4" presStyleCnt="5"/>
      <dgm:spPr/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A communication pathway connecting two or more devices</a:t>
          </a:r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/>
            <a:t>Key characteristic is that it is a shared transmission medium</a:t>
          </a:r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/>
            <a:t>Signals transmitted by any one device are available for reception by all other devices attached to the bus</a:t>
          </a:r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/>
            <a:t>If two devices transmit during the same time period their signals will overlap and become garbled</a:t>
          </a:r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Typically consists of multiple communication lines</a:t>
          </a:r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Each line is capable of transmitting signals representing binary 1 and binary 0</a:t>
          </a:r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/>
            <a:t>Computer systems contain a number of different buses that provide pathways between components at various levels of the computer system hierarchy</a:t>
          </a:r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/>
            <a:t>A bus that connects major computer components (processor, memory, I/O)</a:t>
          </a:r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/>
            <a:t>The most common computer interconnection structures are based on the use of one or more system buses</a:t>
          </a:r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</dgm:pt>
    <dgm:pt modelId="{631121B5-F90D-4E46-B8FD-6CEC9D573020}" type="pres">
      <dgm:prSet presAssocID="{27D62082-75CC-184C-9FB7-60E6C8978923}" presName="sibTrans" presStyleLbl="sibTrans1D1" presStyleIdx="0" presStyleCnt="5"/>
      <dgm:spPr/>
    </dgm:pt>
    <dgm:pt modelId="{7F0E2F1E-C94E-DA40-B648-541F47EB3C53}" type="pres">
      <dgm:prSet presAssocID="{27D62082-75CC-184C-9FB7-60E6C8978923}" presName="connectorText" presStyleLbl="sibTrans1D1" presStyleIdx="0" presStyleCnt="5"/>
      <dgm:spPr/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</dgm:pt>
    <dgm:pt modelId="{6E7EBF88-55F2-0E4E-90DA-D1819370D293}" type="pres">
      <dgm:prSet presAssocID="{953D51F2-F817-5E4D-8D86-196CB93CCC36}" presName="sibTrans" presStyleLbl="sibTrans1D1" presStyleIdx="1" presStyleCnt="5"/>
      <dgm:spPr/>
    </dgm:pt>
    <dgm:pt modelId="{9BF7BD5C-860D-934F-89CF-ACA271BC028C}" type="pres">
      <dgm:prSet presAssocID="{953D51F2-F817-5E4D-8D86-196CB93CCC36}" presName="connectorText" presStyleLbl="sibTrans1D1" presStyleIdx="1" presStyleCnt="5"/>
      <dgm:spPr/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</dgm:pt>
    <dgm:pt modelId="{51079562-9429-E64A-9F8F-15ABD7DBF7FD}" type="pres">
      <dgm:prSet presAssocID="{C2D31CE6-9201-EC44-B718-1FF04AE572E4}" presName="sibTrans" presStyleLbl="sibTrans1D1" presStyleIdx="2" presStyleCnt="5"/>
      <dgm:spPr/>
    </dgm:pt>
    <dgm:pt modelId="{E7CBA334-3534-BB45-AC94-C45FF46DDE2D}" type="pres">
      <dgm:prSet presAssocID="{C2D31CE6-9201-EC44-B718-1FF04AE572E4}" presName="connectorText" presStyleLbl="sibTrans1D1" presStyleIdx="2" presStyleCnt="5"/>
      <dgm:spPr/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</dgm:pt>
    <dgm:pt modelId="{C1D27491-8205-D643-90DC-71FD8A31FE32}" type="pres">
      <dgm:prSet presAssocID="{893785DB-B566-C34C-9F83-50CFBE946D7E}" presName="sibTrans" presStyleLbl="sibTrans1D1" presStyleIdx="3" presStyleCnt="5"/>
      <dgm:spPr/>
    </dgm:pt>
    <dgm:pt modelId="{0B0338DD-BBC5-D445-A1DF-1C17B2010AD2}" type="pres">
      <dgm:prSet presAssocID="{893785DB-B566-C34C-9F83-50CFBE946D7E}" presName="connectorText" presStyleLbl="sibTrans1D1" presStyleIdx="3" presStyleCnt="5"/>
      <dgm:spPr/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</dgm:pt>
    <dgm:pt modelId="{71B0C6C9-D4C6-D84F-8A1A-6C057EDBC2A7}" type="pres">
      <dgm:prSet presAssocID="{D77C5A79-43C5-E749-B5E4-BAA9AF38EDBC}" presName="sibTrans" presStyleLbl="sibTrans1D1" presStyleIdx="4" presStyleCnt="5"/>
      <dgm:spPr/>
    </dgm:pt>
    <dgm:pt modelId="{62EFFE04-00EA-D148-93F4-E1428BE2580F}" type="pres">
      <dgm:prSet presAssocID="{D77C5A79-43C5-E749-B5E4-BAA9AF38EDBC}" presName="connectorText" presStyleLbl="sibTrans1D1" presStyleIdx="4" presStyleCnt="5"/>
      <dgm:spPr/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</dgm:pt>
  </dgm:ptLst>
  <dgm:cxnLst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</a:t>
          </a:r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sequence of codes or instructions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Part of the hardware interprets each instruction and generates control signals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Provide a new sequence of codes for each new program instead of rewiring the hardware</a:t>
          </a:r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Major components:</a:t>
          </a:r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CPU	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Instruction interpreter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Module of general-purpose arithmetic and logic functions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I/O Components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Contains basic components for accepting data and instructions and converting them into an internal form of signals usable by the system</a:t>
          </a:r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Output module</a:t>
          </a:r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Means of reporting results</a:t>
          </a:r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the address in memory for the next read or write</a:t>
          </a:r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Contains the data to be written into memory or receives the data read from memory</a:t>
          </a:r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Specifies a particular I/O device</a:t>
          </a:r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for the exchange of data between an I/O module and the CPU</a:t>
          </a:r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processor may perform some arithmetic or logic operation on data</a:t>
          </a:r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instruction may specify that the sequence of execution be altered</a:t>
          </a:r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transferred to or from a peripheral device by transferring between the processor and an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       I/O module</a:t>
          </a:r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transferred from processor to memory or from memory to processor</a:t>
          </a:r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Memory to processor</a:t>
          </a:r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memory</a:t>
          </a:r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processor</a:t>
          </a:r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Processor to I/O</a:t>
          </a:r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I/O to or from memory</a:t>
          </a:r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communication pathway connecting two or more devices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Key characteristic is that it is a shared transmission medium</a:t>
          </a:r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Signals transmitted by any one device are available for reception by all other devices attached to the bus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If two devices transmit during the same time period their signals will overlap and become garbled</a:t>
          </a:r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Typically consists of multiple communication lines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line is capable of transmitting signals representing binary 1 and binary 0</a:t>
          </a:r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Computer systems contain a number of different buses that provide pathways between components at various levels of the computer system hierarchy</a:t>
          </a:r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 bus that connects major computer components (processor, memory, I/O)</a:t>
          </a:r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most common computer interconnection structures are based on the use of one or more system buses</a:t>
          </a:r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>
                <a:latin typeface="Times New Roman" pitchFamily="-110" charset="0"/>
              </a:rPr>
              <a:t> Level View of Computer Function and </a:t>
            </a:r>
            <a:r>
              <a:rPr lang="en-US" baseline="0">
                <a:latin typeface="Times New Roman" pitchFamily="-110" charset="0"/>
              </a:rPr>
              <a:t>Interconnection</a:t>
            </a:r>
            <a:r>
              <a:rPr lang="en-US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itchFamily="-110" charset="0"/>
              </a:rPr>
              <a:t>Adapted</a:t>
            </a:r>
            <a:r>
              <a:rPr lang="en-GB"/>
              <a:t> by Thân</a:t>
            </a:r>
            <a:r>
              <a:rPr lang="en-GB" baseline="0"/>
              <a:t> Văn Sử</a:t>
            </a:r>
            <a:endParaRPr lang="en-GB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/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3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/>
          </a:p>
          <a:p>
            <a:endParaRPr lang="en-US" dirty="0"/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/>
              <a:t>William Stallings, Computer Organization and Architecture,9</a:t>
            </a:r>
            <a:r>
              <a:rPr lang="en-GB" sz="1800" baseline="30000" dirty="0"/>
              <a:t>th</a:t>
            </a:r>
            <a:r>
              <a:rPr lang="en-GB" sz="1800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increments the PC after each instruction fetch so that it will fetch the next instruction in sequence</a:t>
            </a:r>
          </a:p>
          <a:p>
            <a:r>
              <a:rPr lang="en-US" dirty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/>
              <a:t>The processor interprets the instruction and performs the required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/>
              <a:t>Opcode 4 bits </a:t>
            </a:r>
            <a:r>
              <a:rPr kumimoji="1" lang="en-US" sz="1800" dirty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</a:p>
        </p:txBody>
      </p:sp>
    </p:spTree>
  </p:cSld>
  <p:clrMapOvr>
    <a:masterClrMapping/>
  </p:clrMapOvr>
  <p:transition spd="med"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05212" y="0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B050"/>
                </a:solidFill>
              </a:rPr>
              <a:t>Load AC from memory 940(h)</a:t>
            </a:r>
            <a:endParaRPr lang="en-US" sz="1600" dirty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>
                <a:solidFill>
                  <a:srgbClr val="3333FF"/>
                </a:solidFill>
              </a:rPr>
              <a:t>5</a:t>
            </a:r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>
                <a:solidFill>
                  <a:schemeClr val="tx1"/>
                </a:solidFill>
              </a:rPr>
              <a:t> 0010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730156" y="980728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4290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/>
              <a:t>Virtually all computers provide a mechanism by which other modules (I/O, memory) may </a:t>
            </a:r>
            <a:r>
              <a:rPr kumimoji="1" lang="en-US" b="1" dirty="0"/>
              <a:t>interrupt </a:t>
            </a:r>
            <a:r>
              <a:rPr kumimoji="1" lang="en-US" dirty="0"/>
              <a:t>the normal processing of the processor. An interrupt can be caused by: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5" name="Rectangle 4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00B050"/>
                  </a:solidFill>
                </a:rPr>
                <a:t>IO Module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5V</a:t>
              </a:r>
            </a:p>
          </p:txBody>
        </p:sp>
      </p:grp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Read keyboard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928662" y="257174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/>
              <a:t>A controls B means that B must perform all instructions from A.</a:t>
            </a:r>
          </a:p>
          <a:p>
            <a:pPr>
              <a:buFontTx/>
              <a:buChar char="-"/>
            </a:pPr>
            <a:r>
              <a:rPr lang="en-US" sz="1800" dirty="0"/>
              <a:t> Hardware must perform actions specified in each instruction</a:t>
            </a:r>
          </a:p>
          <a:p>
            <a:pPr>
              <a:buFontTx/>
              <a:buChar char="-"/>
            </a:pPr>
            <a:r>
              <a:rPr lang="en-US" sz="1800" dirty="0"/>
              <a:t> Process controls hardware</a:t>
            </a:r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With 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00B050"/>
                  </a:solidFill>
                </a:rPr>
                <a:t>IO Module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7608909" y="4893479"/>
              <a:ext cx="35639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5V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464445" y="5536421"/>
              <a:ext cx="64373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750991" y="5107793"/>
              <a:ext cx="214314" cy="1428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5286380" y="2714620"/>
              <a:ext cx="2643206" cy="2214578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OS decides whether CPU accepts interrupt or not</a:t>
            </a:r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Timing: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>
                <a:solidFill>
                  <a:srgbClr val="002060"/>
                </a:solidFill>
              </a:rPr>
              <a:t>How are they </a:t>
            </a:r>
            <a:r>
              <a:rPr lang="en-US" sz="2400">
                <a:solidFill>
                  <a:srgbClr val="002060"/>
                </a:solidFill>
              </a:rPr>
              <a:t>connected?</a:t>
            </a:r>
          </a:p>
          <a:p>
            <a:r>
              <a:rPr lang="en-US" sz="240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Timing: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b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I/O module can exchange data directly with the processor</a:t>
            </a:r>
          </a:p>
          <a:p>
            <a:r>
              <a:rPr lang="en-GB" dirty="0"/>
              <a:t>Processor can read data from or write data to an I/O module</a:t>
            </a:r>
          </a:p>
          <a:p>
            <a:pPr lvl="1"/>
            <a:r>
              <a:rPr lang="en-GB" dirty="0"/>
              <a:t>Processor identifies a specific device that is controlled by a particular I/O module</a:t>
            </a:r>
          </a:p>
          <a:p>
            <a:pPr lvl="1"/>
            <a:r>
              <a:rPr lang="en-GB" dirty="0"/>
              <a:t>I/O instructions rather than memory referencing instructions</a:t>
            </a:r>
          </a:p>
          <a:p>
            <a:r>
              <a:rPr lang="en-GB" dirty="0"/>
              <a:t>In some cases it is desirable to allow I/O exchanges to occur directly with memory</a:t>
            </a:r>
          </a:p>
          <a:p>
            <a:pPr lvl="1"/>
            <a:r>
              <a:rPr lang="en-GB" dirty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/>
              <a:t>The I/O module issues read or write commands to </a:t>
            </a:r>
            <a:r>
              <a:rPr lang="en-GB"/>
              <a:t>memory relieving (làm giảm nhẹ) </a:t>
            </a:r>
            <a:r>
              <a:rPr lang="en-GB" dirty="0"/>
              <a:t>the processor of responsibility for the exchange</a:t>
            </a:r>
          </a:p>
          <a:p>
            <a:pPr lvl="1"/>
            <a:r>
              <a:rPr lang="en-GB" dirty="0"/>
              <a:t>This operation is known as direct memory access (DMA)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/>
              <a:t>3.3-</a:t>
            </a:r>
            <a:br>
              <a:rPr lang="en-GB" sz="2800" dirty="0"/>
            </a:br>
            <a:r>
              <a:rPr lang="en-GB" sz="2800" dirty="0"/>
              <a:t>Interconne_</a:t>
            </a:r>
            <a:br>
              <a:rPr lang="en-GB" sz="2800" dirty="0"/>
            </a:br>
            <a:r>
              <a:rPr lang="en-GB" sz="2800" dirty="0"/>
              <a:t>ction </a:t>
            </a:r>
            <a:br>
              <a:rPr lang="en-GB" sz="2800" dirty="0"/>
            </a:br>
            <a:r>
              <a:rPr lang="en-GB" sz="2800" dirty="0"/>
              <a:t>Structures</a:t>
            </a:r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/>
              <a:t>The interconnection structure must support the following types of transfers:</a:t>
            </a:r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92" y="685800"/>
            <a:ext cx="2143108" cy="6172200"/>
          </a:xfrm>
        </p:spPr>
        <p:txBody>
          <a:bodyPr vert="horz"/>
          <a:lstStyle/>
          <a:p>
            <a:pPr algn="ctr"/>
            <a:r>
              <a:rPr lang="en-GB" spc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/>
              <a:t>Data lines that provide a path for moving data among system modules</a:t>
            </a:r>
          </a:p>
          <a:p>
            <a:r>
              <a:rPr lang="en-GB" dirty="0"/>
              <a:t>May consist of 32, 64, 128, or more separate lines</a:t>
            </a:r>
          </a:p>
          <a:p>
            <a:r>
              <a:rPr lang="en-GB" dirty="0"/>
              <a:t>The number of lines is referred to as the </a:t>
            </a:r>
            <a:r>
              <a:rPr lang="en-GB" i="1" dirty="0"/>
              <a:t>width</a:t>
            </a:r>
            <a:r>
              <a:rPr lang="en-GB" dirty="0"/>
              <a:t> of the data bus</a:t>
            </a:r>
          </a:p>
          <a:p>
            <a:r>
              <a:rPr lang="en-GB" dirty="0"/>
              <a:t>The number of lines determines how many bits can be transferred at a time</a:t>
            </a:r>
          </a:p>
          <a:p>
            <a:r>
              <a:rPr lang="en-GB" dirty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    system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/>
              <a:t>   Address Bus	      Control Bus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Used to designate the source or destination of the data on the data bus</a:t>
            </a:r>
          </a:p>
          <a:p>
            <a:pPr lvl="1"/>
            <a:r>
              <a:rPr lang="en-GB" dirty="0"/>
              <a:t>If the processor wishes to read a word of data from memory it puts the address of the desired word on the address lines</a:t>
            </a:r>
          </a:p>
          <a:p>
            <a:r>
              <a:rPr lang="en-GB" dirty="0"/>
              <a:t>Width determines the maximum possible memory capacity of the system</a:t>
            </a:r>
          </a:p>
          <a:p>
            <a:r>
              <a:rPr lang="en-GB" dirty="0"/>
              <a:t>Also used to address I/O ports</a:t>
            </a:r>
          </a:p>
          <a:p>
            <a:pPr lvl="1"/>
            <a:r>
              <a:rPr lang="en-GB" dirty="0"/>
              <a:t>The higher order bits are used to select a particular module on the bus and the lower order bits select a memory location or I/O port within the module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Used to control the accessand the use of the data and address lines</a:t>
            </a:r>
          </a:p>
          <a:p>
            <a:r>
              <a:rPr lang="en-US" sz="1700" dirty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>
                <a:solidFill>
                  <a:schemeClr val="tx1"/>
                </a:solidFill>
              </a:rPr>
              <a:t>Control signals transmit both command and timing information among system modules</a:t>
            </a:r>
          </a:p>
          <a:p>
            <a:r>
              <a:rPr lang="en-US" sz="1700" dirty="0">
                <a:solidFill>
                  <a:schemeClr val="tx1"/>
                </a:solidFill>
              </a:rPr>
              <a:t>Timing signals indicate the validity of data and address information</a:t>
            </a:r>
          </a:p>
          <a:p>
            <a:r>
              <a:rPr lang="en-US" sz="1700" dirty="0">
                <a:solidFill>
                  <a:schemeClr val="tx1"/>
                </a:solidFill>
              </a:rPr>
              <a:t>Command signals specify operations to be performed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3.4- </a:t>
            </a:r>
            <a:r>
              <a:rPr lang="en-US" sz="2800">
                <a:solidFill>
                  <a:schemeClr val="tx1"/>
                </a:solidFill>
              </a:rPr>
              <a:t>Bus Interconnection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/>
              <a:t>Dedicated</a:t>
            </a:r>
            <a:r>
              <a:rPr kumimoji="1" lang="en-US" sz="1800" dirty="0"/>
              <a:t>: chuyên dụng, </a:t>
            </a:r>
            <a:r>
              <a:rPr kumimoji="1" lang="en-US" sz="1800" b="1" dirty="0"/>
              <a:t>multiplex</a:t>
            </a:r>
            <a:r>
              <a:rPr kumimoji="1" lang="en-US" sz="1800" dirty="0"/>
              <a:t>: đa thành phần</a:t>
            </a:r>
          </a:p>
          <a:p>
            <a:r>
              <a:rPr kumimoji="1" lang="en-US" sz="1800" b="1" dirty="0"/>
              <a:t>Synchronous</a:t>
            </a:r>
            <a:r>
              <a:rPr kumimoji="1" lang="en-US" sz="1800" dirty="0"/>
              <a:t>- đồng bộ- At a time, only one device can uses the bus. The others must wait until the bus is idle.</a:t>
            </a:r>
          </a:p>
          <a:p>
            <a:r>
              <a:rPr kumimoji="1" lang="en-US" sz="1800" b="1"/>
              <a:t>Arbitration</a:t>
            </a:r>
            <a:r>
              <a:rPr kumimoji="1" lang="en-US" sz="1800"/>
              <a:t>: phân xử, quản lý</a:t>
            </a:r>
            <a:endParaRPr kumimoji="1" lang="en-US" sz="1800" b="1"/>
          </a:p>
          <a:p>
            <a:r>
              <a:rPr kumimoji="1" lang="en-US" sz="1800" b="1"/>
              <a:t>Asynchronous</a:t>
            </a:r>
            <a:r>
              <a:rPr kumimoji="1" lang="en-US" sz="1800"/>
              <a:t>- </a:t>
            </a:r>
            <a:r>
              <a:rPr kumimoji="1" lang="en-US" sz="1800" dirty="0"/>
              <a:t>không đồng bộ-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3.1 What general categories of functions are specified by computer instructions? </a:t>
            </a:r>
          </a:p>
          <a:p>
            <a:r>
              <a:rPr lang="en-US" dirty="0"/>
              <a:t>3.2 List and briefly define the possible states that define an instruction execution. </a:t>
            </a:r>
          </a:p>
          <a:p>
            <a:r>
              <a:rPr lang="en-US" dirty="0"/>
              <a:t>3.3 List and briefly define two approaches to dealing with multiple interrupts. </a:t>
            </a:r>
          </a:p>
          <a:p>
            <a:r>
              <a:rPr lang="en-US" dirty="0"/>
              <a:t>3.4 What types of transfers must a computer’s interconnection structure (e.g., bus) support? </a:t>
            </a:r>
          </a:p>
          <a:p>
            <a:r>
              <a:rPr lang="en-US" dirty="0"/>
              <a:t>3.5 What is the benefit of using a multiple-bus architecture compared to a single-bus architecture?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3.5- Point-to-Point Interconnect</a:t>
            </a:r>
          </a:p>
          <a:p>
            <a:r>
              <a:rPr lang="en-US" dirty="0"/>
              <a:t>3.6- PCI Express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/>
              <a:t>Computer function</a:t>
            </a:r>
          </a:p>
          <a:p>
            <a:pPr lvl="1"/>
            <a:r>
              <a:rPr lang="en-US" dirty="0"/>
              <a:t>Instruction fetch and execute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 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Contemporary (nowaday) </a:t>
            </a:r>
            <a:r>
              <a:rPr lang="en-US" dirty="0">
                <a:solidFill>
                  <a:schemeClr val="tx1"/>
                </a:solidFill>
              </a:rPr>
              <a:t>computer designs are based on concepts developed by John von Neumann at the Institute for Advanced Studies, Princeton</a:t>
            </a:r>
          </a:p>
          <a:p>
            <a:r>
              <a:rPr lang="en-US" dirty="0">
                <a:solidFill>
                  <a:schemeClr val="tx1"/>
                </a:solidFill>
              </a:rPr>
              <a:t>Referred to as the </a:t>
            </a:r>
            <a:r>
              <a:rPr lang="en-US" i="1" dirty="0">
                <a:solidFill>
                  <a:schemeClr val="tx1"/>
                </a:solidFill>
              </a:rPr>
              <a:t>von Neumann architecture </a:t>
            </a:r>
            <a:r>
              <a:rPr lang="en-US" dirty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Components: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</a:t>
            </a: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8595</TotalTime>
  <Words>11269</Words>
  <Application>Microsoft Office PowerPoint</Application>
  <PresentationFormat>On-screen Show (4:3)</PresentationFormat>
  <Paragraphs>1033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Rockwell</vt:lpstr>
      <vt:lpstr>Times New Roman</vt:lpstr>
      <vt:lpstr>Wingdings</vt:lpstr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PowerPoint Presentation</vt:lpstr>
      <vt:lpstr>PowerPoint Presentation</vt:lpstr>
      <vt:lpstr>Elements of Bus Design</vt:lpstr>
      <vt:lpstr>Timing of Synchronous Bus Operations</vt:lpstr>
      <vt:lpstr>Timing of Asynchronous Bus  Operations</vt:lpstr>
      <vt:lpstr>Questions (Write answers to your notebook)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Hoà Nguyễn</cp:lastModifiedBy>
  <cp:revision>162</cp:revision>
  <cp:lastPrinted>1999-09-24T09:11:31Z</cp:lastPrinted>
  <dcterms:created xsi:type="dcterms:W3CDTF">2012-06-16T23:28:52Z</dcterms:created>
  <dcterms:modified xsi:type="dcterms:W3CDTF">2021-01-15T11:00:25Z</dcterms:modified>
</cp:coreProperties>
</file>