
<file path=[Content_Types].xml><?xml version="1.0" encoding="utf-8"?>
<Types xmlns="http://schemas.openxmlformats.org/package/2006/content-types">
  <Default Extension="gif" ContentType="image/gif"/>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1.xml" ContentType="application/vnd.openxmlformats-officedocument.presentationml.comments+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52"/>
  </p:notesMasterIdLst>
  <p:handoutMasterIdLst>
    <p:handoutMasterId r:id="rId53"/>
  </p:handoutMasterIdLst>
  <p:sldIdLst>
    <p:sldId id="361" r:id="rId2"/>
    <p:sldId id="362" r:id="rId3"/>
    <p:sldId id="364" r:id="rId4"/>
    <p:sldId id="363" r:id="rId5"/>
    <p:sldId id="259" r:id="rId6"/>
    <p:sldId id="260" r:id="rId7"/>
    <p:sldId id="261" r:id="rId8"/>
    <p:sldId id="386" r:id="rId9"/>
    <p:sldId id="387" r:id="rId10"/>
    <p:sldId id="262" r:id="rId11"/>
    <p:sldId id="354" r:id="rId12"/>
    <p:sldId id="355" r:id="rId13"/>
    <p:sldId id="366" r:id="rId14"/>
    <p:sldId id="365" r:id="rId15"/>
    <p:sldId id="334" r:id="rId16"/>
    <p:sldId id="331" r:id="rId17"/>
    <p:sldId id="356" r:id="rId18"/>
    <p:sldId id="380" r:id="rId19"/>
    <p:sldId id="381" r:id="rId20"/>
    <p:sldId id="382" r:id="rId21"/>
    <p:sldId id="383" r:id="rId22"/>
    <p:sldId id="384" r:id="rId23"/>
    <p:sldId id="385" r:id="rId24"/>
    <p:sldId id="357" r:id="rId25"/>
    <p:sldId id="358" r:id="rId26"/>
    <p:sldId id="284" r:id="rId27"/>
    <p:sldId id="285" r:id="rId28"/>
    <p:sldId id="313" r:id="rId29"/>
    <p:sldId id="360" r:id="rId30"/>
    <p:sldId id="320" r:id="rId31"/>
    <p:sldId id="339" r:id="rId32"/>
    <p:sldId id="289" r:id="rId33"/>
    <p:sldId id="316" r:id="rId34"/>
    <p:sldId id="321" r:id="rId35"/>
    <p:sldId id="292" r:id="rId36"/>
    <p:sldId id="340" r:id="rId37"/>
    <p:sldId id="317" r:id="rId38"/>
    <p:sldId id="322" r:id="rId39"/>
    <p:sldId id="318" r:id="rId40"/>
    <p:sldId id="342" r:id="rId41"/>
    <p:sldId id="296" r:id="rId42"/>
    <p:sldId id="298" r:id="rId43"/>
    <p:sldId id="297" r:id="rId44"/>
    <p:sldId id="299" r:id="rId45"/>
    <p:sldId id="343" r:id="rId46"/>
    <p:sldId id="344" r:id="rId47"/>
    <p:sldId id="345" r:id="rId48"/>
    <p:sldId id="346" r:id="rId49"/>
    <p:sldId id="379" r:id="rId50"/>
    <p:sldId id="353" r:id="rId5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à Nguyễn" initials="HN" lastIdx="1" clrIdx="0">
    <p:extLst>
      <p:ext uri="{19B8F6BF-5375-455C-9EA6-DF929625EA0E}">
        <p15:presenceInfo xmlns:p15="http://schemas.microsoft.com/office/powerpoint/2012/main" userId="ed163e4ae51c78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6" autoAdjust="0"/>
    <p:restoredTop sz="89388" autoAdjust="0"/>
  </p:normalViewPr>
  <p:slideViewPr>
    <p:cSldViewPr>
      <p:cViewPr varScale="1">
        <p:scale>
          <a:sx n="77" d="100"/>
          <a:sy n="77" d="100"/>
        </p:scale>
        <p:origin x="1723" y="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50" d="100"/>
        <a:sy n="50" d="100"/>
      </p:scale>
      <p:origin x="0" y="16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32.xml"/><Relationship Id="rId18" Type="http://schemas.openxmlformats.org/officeDocument/2006/relationships/slide" Target="slides/slide42.xml"/><Relationship Id="rId3" Type="http://schemas.openxmlformats.org/officeDocument/2006/relationships/slide" Target="slides/slide3.xml"/><Relationship Id="rId21" Type="http://schemas.openxmlformats.org/officeDocument/2006/relationships/slide" Target="slides/slide50.xml"/><Relationship Id="rId7" Type="http://schemas.openxmlformats.org/officeDocument/2006/relationships/slide" Target="slides/slide7.xml"/><Relationship Id="rId12" Type="http://schemas.openxmlformats.org/officeDocument/2006/relationships/slide" Target="slides/slide30.xml"/><Relationship Id="rId17" Type="http://schemas.openxmlformats.org/officeDocument/2006/relationships/slide" Target="slides/slide41.xml"/><Relationship Id="rId2" Type="http://schemas.openxmlformats.org/officeDocument/2006/relationships/slide" Target="slides/slide2.xml"/><Relationship Id="rId16" Type="http://schemas.openxmlformats.org/officeDocument/2006/relationships/slide" Target="slides/slide38.xml"/><Relationship Id="rId20" Type="http://schemas.openxmlformats.org/officeDocument/2006/relationships/slide" Target="slides/slide4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27.xml"/><Relationship Id="rId5" Type="http://schemas.openxmlformats.org/officeDocument/2006/relationships/slide" Target="slides/slide5.xml"/><Relationship Id="rId15" Type="http://schemas.openxmlformats.org/officeDocument/2006/relationships/slide" Target="slides/slide35.xml"/><Relationship Id="rId10" Type="http://schemas.openxmlformats.org/officeDocument/2006/relationships/slide" Target="slides/slide26.xml"/><Relationship Id="rId19" Type="http://schemas.openxmlformats.org/officeDocument/2006/relationships/slide" Target="slides/slide43.xml"/><Relationship Id="rId4" Type="http://schemas.openxmlformats.org/officeDocument/2006/relationships/slide" Target="slides/slide4.xml"/><Relationship Id="rId9" Type="http://schemas.openxmlformats.org/officeDocument/2006/relationships/slide" Target="slides/slide14.xml"/><Relationship Id="rId14"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5T07:11:58.190" idx="1">
    <p:pos x="2535" y="878"/>
    <p:text>Slide 7</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1E109A-38E4-4D41-9D2B-DA90F9DF2D9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8A5A9FAA-F984-444B-8BA7-6F42E18237DE}">
      <dgm:prSet/>
      <dgm:spPr>
        <a:solidFill>
          <a:schemeClr val="accent3"/>
        </a:solidFill>
        <a:ln>
          <a:solidFill>
            <a:schemeClr val="accent3"/>
          </a:solidFill>
        </a:ln>
      </dgm:spPr>
      <dgm:t>
        <a:bodyPr/>
        <a:lstStyle/>
        <a:p>
          <a:pPr rtl="0"/>
          <a:r>
            <a:rPr lang="en-US" dirty="0"/>
            <a:t>Sequential access</a:t>
          </a:r>
        </a:p>
      </dgm:t>
    </dgm:pt>
    <dgm:pt modelId="{701CB208-7D27-BF42-8900-EF0CB3D9F6A6}" type="parTrans" cxnId="{E9A4B155-1DD3-B046-BA8F-27FA9ECD306F}">
      <dgm:prSet/>
      <dgm:spPr/>
      <dgm:t>
        <a:bodyPr/>
        <a:lstStyle/>
        <a:p>
          <a:endParaRPr lang="en-US"/>
        </a:p>
      </dgm:t>
    </dgm:pt>
    <dgm:pt modelId="{9EC8D73D-6532-3D4F-8298-19218992382F}" type="sibTrans" cxnId="{E9A4B155-1DD3-B046-BA8F-27FA9ECD306F}">
      <dgm:prSet/>
      <dgm:spPr/>
      <dgm:t>
        <a:bodyPr/>
        <a:lstStyle/>
        <a:p>
          <a:endParaRPr lang="en-US"/>
        </a:p>
      </dgm:t>
    </dgm:pt>
    <dgm:pt modelId="{249E975A-6248-F040-B0EC-0D217BA5812D}">
      <dgm:prSet/>
      <dgm:spPr/>
      <dgm:t>
        <a:bodyPr/>
        <a:lstStyle/>
        <a:p>
          <a:pPr rtl="0"/>
          <a:r>
            <a:rPr lang="en-US" dirty="0"/>
            <a:t>Memory is organized into units of data called records</a:t>
          </a:r>
        </a:p>
      </dgm:t>
    </dgm:pt>
    <dgm:pt modelId="{D7B695A4-8C81-7145-A1F9-297813E20ADC}" type="parTrans" cxnId="{CACBB24F-BA96-6E47-B781-6175DC476ECF}">
      <dgm:prSet/>
      <dgm:spPr/>
      <dgm:t>
        <a:bodyPr/>
        <a:lstStyle/>
        <a:p>
          <a:endParaRPr lang="en-US" dirty="0"/>
        </a:p>
      </dgm:t>
    </dgm:pt>
    <dgm:pt modelId="{B21CA502-2196-FC49-B024-49C7EF69C567}" type="sibTrans" cxnId="{CACBB24F-BA96-6E47-B781-6175DC476ECF}">
      <dgm:prSet/>
      <dgm:spPr/>
      <dgm:t>
        <a:bodyPr/>
        <a:lstStyle/>
        <a:p>
          <a:endParaRPr lang="en-US"/>
        </a:p>
      </dgm:t>
    </dgm:pt>
    <dgm:pt modelId="{D8989F21-0B24-DD47-AF8B-351C1027F72B}">
      <dgm:prSet/>
      <dgm:spPr/>
      <dgm:t>
        <a:bodyPr/>
        <a:lstStyle/>
        <a:p>
          <a:pPr rtl="0"/>
          <a:r>
            <a:rPr lang="en-US" dirty="0"/>
            <a:t>Access must be made in a specific linear sequence</a:t>
          </a:r>
        </a:p>
      </dgm:t>
    </dgm:pt>
    <dgm:pt modelId="{CB0A248A-E086-8F4B-A63C-250EFB5A7DBB}" type="parTrans" cxnId="{CBECFDA5-18C8-9943-8859-DD62EBDF7B7F}">
      <dgm:prSet/>
      <dgm:spPr/>
      <dgm:t>
        <a:bodyPr/>
        <a:lstStyle/>
        <a:p>
          <a:endParaRPr lang="en-US" dirty="0"/>
        </a:p>
      </dgm:t>
    </dgm:pt>
    <dgm:pt modelId="{FE09924D-9CFE-CA42-B634-EB596A8838BE}" type="sibTrans" cxnId="{CBECFDA5-18C8-9943-8859-DD62EBDF7B7F}">
      <dgm:prSet/>
      <dgm:spPr/>
      <dgm:t>
        <a:bodyPr/>
        <a:lstStyle/>
        <a:p>
          <a:endParaRPr lang="en-US"/>
        </a:p>
      </dgm:t>
    </dgm:pt>
    <dgm:pt modelId="{730A44F1-D164-9041-B049-621F523080BF}">
      <dgm:prSet/>
      <dgm:spPr/>
      <dgm:t>
        <a:bodyPr/>
        <a:lstStyle/>
        <a:p>
          <a:pPr rtl="0"/>
          <a:r>
            <a:rPr lang="en-US" dirty="0"/>
            <a:t>Access time is variable</a:t>
          </a:r>
        </a:p>
      </dgm:t>
    </dgm:pt>
    <dgm:pt modelId="{7F091602-B494-2A49-A04D-FD0AC9D0086B}" type="parTrans" cxnId="{2B175F00-84E5-4D45-981D-B4AE67E1E7F4}">
      <dgm:prSet/>
      <dgm:spPr/>
      <dgm:t>
        <a:bodyPr/>
        <a:lstStyle/>
        <a:p>
          <a:endParaRPr lang="en-US" dirty="0"/>
        </a:p>
      </dgm:t>
    </dgm:pt>
    <dgm:pt modelId="{D9080A72-DA8D-1F4A-9B0A-737131935B49}" type="sibTrans" cxnId="{2B175F00-84E5-4D45-981D-B4AE67E1E7F4}">
      <dgm:prSet/>
      <dgm:spPr/>
      <dgm:t>
        <a:bodyPr/>
        <a:lstStyle/>
        <a:p>
          <a:endParaRPr lang="en-US"/>
        </a:p>
      </dgm:t>
    </dgm:pt>
    <dgm:pt modelId="{262243F6-C188-F24D-AB99-C967D9D9E10A}">
      <dgm:prSet/>
      <dgm:spPr>
        <a:solidFill>
          <a:schemeClr val="accent3"/>
        </a:solidFill>
        <a:ln>
          <a:solidFill>
            <a:schemeClr val="accent3"/>
          </a:solidFill>
        </a:ln>
      </dgm:spPr>
      <dgm:t>
        <a:bodyPr/>
        <a:lstStyle/>
        <a:p>
          <a:pPr rtl="0"/>
          <a:r>
            <a:rPr lang="en-US" dirty="0"/>
            <a:t>Direct access</a:t>
          </a:r>
        </a:p>
      </dgm:t>
    </dgm:pt>
    <dgm:pt modelId="{ED03BC8E-07B6-6543-B0D2-36E92AC82D5A}" type="parTrans" cxnId="{297B302E-6F9F-EB4F-9A92-0AA9EBEB1ABC}">
      <dgm:prSet/>
      <dgm:spPr/>
      <dgm:t>
        <a:bodyPr/>
        <a:lstStyle/>
        <a:p>
          <a:endParaRPr lang="en-US"/>
        </a:p>
      </dgm:t>
    </dgm:pt>
    <dgm:pt modelId="{F118ACA0-1276-4741-A2FD-9E27BEFCD4DB}" type="sibTrans" cxnId="{297B302E-6F9F-EB4F-9A92-0AA9EBEB1ABC}">
      <dgm:prSet/>
      <dgm:spPr/>
      <dgm:t>
        <a:bodyPr/>
        <a:lstStyle/>
        <a:p>
          <a:endParaRPr lang="en-US"/>
        </a:p>
      </dgm:t>
    </dgm:pt>
    <dgm:pt modelId="{AD977A24-11DC-C742-9D49-A6C33F1F91B6}">
      <dgm:prSet/>
      <dgm:spPr/>
      <dgm:t>
        <a:bodyPr/>
        <a:lstStyle/>
        <a:p>
          <a:pPr rtl="0"/>
          <a:r>
            <a:rPr lang="en-US" dirty="0"/>
            <a:t>Involves a shared read-write mechanism</a:t>
          </a:r>
        </a:p>
      </dgm:t>
    </dgm:pt>
    <dgm:pt modelId="{5ADB2149-FAF2-FD41-9564-36A9AA224EBD}" type="parTrans" cxnId="{794FA295-6434-C24B-89F9-681DD87A4FB7}">
      <dgm:prSet/>
      <dgm:spPr/>
      <dgm:t>
        <a:bodyPr/>
        <a:lstStyle/>
        <a:p>
          <a:endParaRPr lang="en-US" dirty="0"/>
        </a:p>
      </dgm:t>
    </dgm:pt>
    <dgm:pt modelId="{75DCBC6C-838A-A242-AF2C-FFA40016B3C6}" type="sibTrans" cxnId="{794FA295-6434-C24B-89F9-681DD87A4FB7}">
      <dgm:prSet/>
      <dgm:spPr/>
      <dgm:t>
        <a:bodyPr/>
        <a:lstStyle/>
        <a:p>
          <a:endParaRPr lang="en-US"/>
        </a:p>
      </dgm:t>
    </dgm:pt>
    <dgm:pt modelId="{DE8EFFD2-9C3E-E142-B5BE-3003F9ECCF56}">
      <dgm:prSet/>
      <dgm:spPr/>
      <dgm:t>
        <a:bodyPr/>
        <a:lstStyle/>
        <a:p>
          <a:pPr rtl="0"/>
          <a:r>
            <a:rPr lang="en-US" dirty="0"/>
            <a:t>Individual blocks or records have a unique address based on physical location</a:t>
          </a:r>
        </a:p>
      </dgm:t>
    </dgm:pt>
    <dgm:pt modelId="{0B65D78F-D56C-BD40-A9B0-59F402830A7C}" type="parTrans" cxnId="{28F4AB10-5324-3C4A-9297-8947DEB91F3C}">
      <dgm:prSet/>
      <dgm:spPr/>
      <dgm:t>
        <a:bodyPr/>
        <a:lstStyle/>
        <a:p>
          <a:endParaRPr lang="en-US" dirty="0"/>
        </a:p>
      </dgm:t>
    </dgm:pt>
    <dgm:pt modelId="{32C610E4-C72E-124F-B694-8DE0CE7D00DE}" type="sibTrans" cxnId="{28F4AB10-5324-3C4A-9297-8947DEB91F3C}">
      <dgm:prSet/>
      <dgm:spPr/>
      <dgm:t>
        <a:bodyPr/>
        <a:lstStyle/>
        <a:p>
          <a:endParaRPr lang="en-US"/>
        </a:p>
      </dgm:t>
    </dgm:pt>
    <dgm:pt modelId="{4EE020A8-A35E-F943-8D39-B335825AE9FF}">
      <dgm:prSet/>
      <dgm:spPr/>
      <dgm:t>
        <a:bodyPr/>
        <a:lstStyle/>
        <a:p>
          <a:pPr rtl="0"/>
          <a:r>
            <a:rPr lang="en-US" dirty="0"/>
            <a:t>Access time is variable</a:t>
          </a:r>
        </a:p>
      </dgm:t>
    </dgm:pt>
    <dgm:pt modelId="{2C6FA2B9-6188-7041-8EEB-DFFE828A61C2}" type="parTrans" cxnId="{16B95E9E-B55C-6649-A4FA-D7DDFC3CA278}">
      <dgm:prSet/>
      <dgm:spPr/>
      <dgm:t>
        <a:bodyPr/>
        <a:lstStyle/>
        <a:p>
          <a:endParaRPr lang="en-US" dirty="0"/>
        </a:p>
      </dgm:t>
    </dgm:pt>
    <dgm:pt modelId="{5A49EC81-E953-1442-9FED-4A0A4FA31D72}" type="sibTrans" cxnId="{16B95E9E-B55C-6649-A4FA-D7DDFC3CA278}">
      <dgm:prSet/>
      <dgm:spPr/>
      <dgm:t>
        <a:bodyPr/>
        <a:lstStyle/>
        <a:p>
          <a:endParaRPr lang="en-US"/>
        </a:p>
      </dgm:t>
    </dgm:pt>
    <dgm:pt modelId="{C820C997-5775-1D4D-B615-942335D8F154}">
      <dgm:prSet/>
      <dgm:spPr>
        <a:solidFill>
          <a:schemeClr val="accent3"/>
        </a:solidFill>
        <a:ln>
          <a:solidFill>
            <a:schemeClr val="accent3"/>
          </a:solidFill>
        </a:ln>
      </dgm:spPr>
      <dgm:t>
        <a:bodyPr/>
        <a:lstStyle/>
        <a:p>
          <a:pPr rtl="0"/>
          <a:r>
            <a:rPr lang="en-US" dirty="0"/>
            <a:t>Random access</a:t>
          </a:r>
        </a:p>
      </dgm:t>
    </dgm:pt>
    <dgm:pt modelId="{A583C24D-C0BD-2746-95CF-79BD54700144}" type="parTrans" cxnId="{5B04F1DA-AD92-DA4F-A9A8-D06CF9C0F20A}">
      <dgm:prSet/>
      <dgm:spPr/>
      <dgm:t>
        <a:bodyPr/>
        <a:lstStyle/>
        <a:p>
          <a:endParaRPr lang="en-US"/>
        </a:p>
      </dgm:t>
    </dgm:pt>
    <dgm:pt modelId="{1A2C764F-A4B0-064A-A259-79172E032F1A}" type="sibTrans" cxnId="{5B04F1DA-AD92-DA4F-A9A8-D06CF9C0F20A}">
      <dgm:prSet/>
      <dgm:spPr/>
      <dgm:t>
        <a:bodyPr/>
        <a:lstStyle/>
        <a:p>
          <a:endParaRPr lang="en-US"/>
        </a:p>
      </dgm:t>
    </dgm:pt>
    <dgm:pt modelId="{FAEA5CBB-AE04-B549-AC53-D0181C8E8A08}">
      <dgm:prSet/>
      <dgm:spPr/>
      <dgm:t>
        <a:bodyPr/>
        <a:lstStyle/>
        <a:p>
          <a:pPr rtl="0"/>
          <a:r>
            <a:rPr lang="en-US" dirty="0"/>
            <a:t>Each addressable location in memory has a unique, physically wired-in addressing mechanism</a:t>
          </a:r>
        </a:p>
      </dgm:t>
    </dgm:pt>
    <dgm:pt modelId="{9FA2F442-938D-5944-9371-4C6772DEDC8B}" type="parTrans" cxnId="{87D43DF5-D96F-3747-BA2E-B0C77F59B3E0}">
      <dgm:prSet/>
      <dgm:spPr/>
      <dgm:t>
        <a:bodyPr/>
        <a:lstStyle/>
        <a:p>
          <a:endParaRPr lang="en-US" dirty="0"/>
        </a:p>
      </dgm:t>
    </dgm:pt>
    <dgm:pt modelId="{CEC13FC5-968C-3B44-8BA2-0F6AFB7FD97B}" type="sibTrans" cxnId="{87D43DF5-D96F-3747-BA2E-B0C77F59B3E0}">
      <dgm:prSet/>
      <dgm:spPr/>
      <dgm:t>
        <a:bodyPr/>
        <a:lstStyle/>
        <a:p>
          <a:endParaRPr lang="en-US"/>
        </a:p>
      </dgm:t>
    </dgm:pt>
    <dgm:pt modelId="{84F3437F-B600-A644-99F4-6E1DF8387B12}">
      <dgm:prSet/>
      <dgm:spPr/>
      <dgm:t>
        <a:bodyPr/>
        <a:lstStyle/>
        <a:p>
          <a:pPr rtl="0"/>
          <a:r>
            <a:rPr lang="en-US" dirty="0"/>
            <a:t>The time to access a given location is independent of the sequence of prior accesses and is constant</a:t>
          </a:r>
        </a:p>
      </dgm:t>
    </dgm:pt>
    <dgm:pt modelId="{2548E3A4-CB27-114A-89EA-C80B13E8BB9F}" type="parTrans" cxnId="{C8607F48-060A-764F-84DA-45D6F1C538F9}">
      <dgm:prSet/>
      <dgm:spPr/>
      <dgm:t>
        <a:bodyPr/>
        <a:lstStyle/>
        <a:p>
          <a:endParaRPr lang="en-US" dirty="0"/>
        </a:p>
      </dgm:t>
    </dgm:pt>
    <dgm:pt modelId="{FA46A5F8-BBDC-664B-9AD6-2E1735900F55}" type="sibTrans" cxnId="{C8607F48-060A-764F-84DA-45D6F1C538F9}">
      <dgm:prSet/>
      <dgm:spPr/>
      <dgm:t>
        <a:bodyPr/>
        <a:lstStyle/>
        <a:p>
          <a:endParaRPr lang="en-US"/>
        </a:p>
      </dgm:t>
    </dgm:pt>
    <dgm:pt modelId="{2DC69FB4-FE3C-AD43-B145-23EB77E89B08}">
      <dgm:prSet/>
      <dgm:spPr/>
      <dgm:t>
        <a:bodyPr/>
        <a:lstStyle/>
        <a:p>
          <a:pPr rtl="0"/>
          <a:r>
            <a:rPr lang="en-US" dirty="0"/>
            <a:t>Any location can be selected at random and directly addressed and accessed</a:t>
          </a:r>
        </a:p>
      </dgm:t>
    </dgm:pt>
    <dgm:pt modelId="{E592A506-7658-4B4C-8FED-E3A5A6E38753}" type="parTrans" cxnId="{4D2632F8-6FE0-8F46-9CF9-B331BF5CDB6D}">
      <dgm:prSet/>
      <dgm:spPr/>
      <dgm:t>
        <a:bodyPr/>
        <a:lstStyle/>
        <a:p>
          <a:endParaRPr lang="en-US" dirty="0"/>
        </a:p>
      </dgm:t>
    </dgm:pt>
    <dgm:pt modelId="{F8BBE253-0172-B84A-83BB-383ED67C14CE}" type="sibTrans" cxnId="{4D2632F8-6FE0-8F46-9CF9-B331BF5CDB6D}">
      <dgm:prSet/>
      <dgm:spPr/>
      <dgm:t>
        <a:bodyPr/>
        <a:lstStyle/>
        <a:p>
          <a:endParaRPr lang="en-US"/>
        </a:p>
      </dgm:t>
    </dgm:pt>
    <dgm:pt modelId="{29337C8D-4C22-5949-A112-C600430A6B55}">
      <dgm:prSet/>
      <dgm:spPr/>
      <dgm:t>
        <a:bodyPr/>
        <a:lstStyle/>
        <a:p>
          <a:pPr rtl="0"/>
          <a:r>
            <a:rPr lang="en-US" dirty="0"/>
            <a:t>Main memory and some cache systems are random access</a:t>
          </a:r>
        </a:p>
      </dgm:t>
    </dgm:pt>
    <dgm:pt modelId="{4F65C890-6967-5D41-856B-1BAADEDB4B58}" type="parTrans" cxnId="{2DA9E234-B320-204F-B637-507BB9161C22}">
      <dgm:prSet/>
      <dgm:spPr/>
      <dgm:t>
        <a:bodyPr/>
        <a:lstStyle/>
        <a:p>
          <a:endParaRPr lang="en-US" dirty="0"/>
        </a:p>
      </dgm:t>
    </dgm:pt>
    <dgm:pt modelId="{DB232A88-B0FC-5B4D-9FFC-B80C06AA875C}" type="sibTrans" cxnId="{2DA9E234-B320-204F-B637-507BB9161C22}">
      <dgm:prSet/>
      <dgm:spPr/>
      <dgm:t>
        <a:bodyPr/>
        <a:lstStyle/>
        <a:p>
          <a:endParaRPr lang="en-US"/>
        </a:p>
      </dgm:t>
    </dgm:pt>
    <dgm:pt modelId="{FA6A981E-3070-A34F-947A-EB7ABA68EE11}">
      <dgm:prSet/>
      <dgm:spPr>
        <a:solidFill>
          <a:schemeClr val="accent3"/>
        </a:solidFill>
        <a:ln>
          <a:solidFill>
            <a:schemeClr val="accent3"/>
          </a:solidFill>
        </a:ln>
      </dgm:spPr>
      <dgm:t>
        <a:bodyPr/>
        <a:lstStyle/>
        <a:p>
          <a:pPr rtl="0"/>
          <a:r>
            <a:rPr lang="en-GB" dirty="0"/>
            <a:t>Associative</a:t>
          </a:r>
        </a:p>
      </dgm:t>
    </dgm:pt>
    <dgm:pt modelId="{5F7AF8B1-9982-594E-8029-EC2EEDBC8594}" type="parTrans" cxnId="{66CD094A-B89D-044A-96E7-BEEAD96544CE}">
      <dgm:prSet/>
      <dgm:spPr/>
      <dgm:t>
        <a:bodyPr/>
        <a:lstStyle/>
        <a:p>
          <a:endParaRPr lang="en-US"/>
        </a:p>
      </dgm:t>
    </dgm:pt>
    <dgm:pt modelId="{7E71C80E-E9E3-F749-9498-B99251E355D5}" type="sibTrans" cxnId="{66CD094A-B89D-044A-96E7-BEEAD96544CE}">
      <dgm:prSet/>
      <dgm:spPr/>
      <dgm:t>
        <a:bodyPr/>
        <a:lstStyle/>
        <a:p>
          <a:endParaRPr lang="en-US"/>
        </a:p>
      </dgm:t>
    </dgm:pt>
    <dgm:pt modelId="{51FEB92C-5C00-4148-B4CE-600BD1896178}">
      <dgm:prSet/>
      <dgm:spPr/>
      <dgm:t>
        <a:bodyPr/>
        <a:lstStyle/>
        <a:p>
          <a:pPr rtl="0"/>
          <a:r>
            <a:rPr lang="en-US" dirty="0"/>
            <a:t>A word is retrieved based on a portion of its contents rather than its address</a:t>
          </a:r>
        </a:p>
      </dgm:t>
    </dgm:pt>
    <dgm:pt modelId="{F9FEA76A-0448-B543-A07D-BFF42E9992EB}" type="parTrans" cxnId="{B03E3F1A-CB33-DD40-8573-6D80E8765A71}">
      <dgm:prSet/>
      <dgm:spPr/>
      <dgm:t>
        <a:bodyPr/>
        <a:lstStyle/>
        <a:p>
          <a:endParaRPr lang="en-US" dirty="0"/>
        </a:p>
      </dgm:t>
    </dgm:pt>
    <dgm:pt modelId="{FFF0B65F-CD9A-6648-BBD9-4405952DABF1}" type="sibTrans" cxnId="{B03E3F1A-CB33-DD40-8573-6D80E8765A71}">
      <dgm:prSet/>
      <dgm:spPr/>
      <dgm:t>
        <a:bodyPr/>
        <a:lstStyle/>
        <a:p>
          <a:endParaRPr lang="en-US"/>
        </a:p>
      </dgm:t>
    </dgm:pt>
    <dgm:pt modelId="{9BD8975B-F43D-194D-9595-9DCB15FE0012}">
      <dgm:prSet/>
      <dgm:spPr/>
      <dgm:t>
        <a:bodyPr/>
        <a:lstStyle/>
        <a:p>
          <a:pPr rtl="0"/>
          <a:r>
            <a:rPr lang="en-US" dirty="0"/>
            <a:t>Each location has its own addressing mechanism and retrieval time is constant independent of location or prior access patterns</a:t>
          </a:r>
        </a:p>
      </dgm:t>
    </dgm:pt>
    <dgm:pt modelId="{DC0B03C6-28CF-5A4D-B3F8-BB2309151689}" type="parTrans" cxnId="{6B703F2C-3A56-074B-9030-D139F7046D96}">
      <dgm:prSet/>
      <dgm:spPr/>
      <dgm:t>
        <a:bodyPr/>
        <a:lstStyle/>
        <a:p>
          <a:endParaRPr lang="en-US" dirty="0"/>
        </a:p>
      </dgm:t>
    </dgm:pt>
    <dgm:pt modelId="{4044DD32-0884-5642-A684-DDBF3DACF352}" type="sibTrans" cxnId="{6B703F2C-3A56-074B-9030-D139F7046D96}">
      <dgm:prSet/>
      <dgm:spPr/>
      <dgm:t>
        <a:bodyPr/>
        <a:lstStyle/>
        <a:p>
          <a:endParaRPr lang="en-US"/>
        </a:p>
      </dgm:t>
    </dgm:pt>
    <dgm:pt modelId="{49C10939-F231-2D4D-AC73-F6AEA469EE20}">
      <dgm:prSet/>
      <dgm:spPr/>
      <dgm:t>
        <a:bodyPr/>
        <a:lstStyle/>
        <a:p>
          <a:pPr rtl="0"/>
          <a:r>
            <a:rPr lang="en-US" dirty="0"/>
            <a:t>Cache memories may employ associative access</a:t>
          </a:r>
        </a:p>
      </dgm:t>
    </dgm:pt>
    <dgm:pt modelId="{AE02444B-5E83-5F41-9956-4BF44137F418}" type="parTrans" cxnId="{4C3CBE3D-0571-354C-B481-A34B1862DBC3}">
      <dgm:prSet/>
      <dgm:spPr/>
      <dgm:t>
        <a:bodyPr/>
        <a:lstStyle/>
        <a:p>
          <a:endParaRPr lang="en-US" dirty="0"/>
        </a:p>
      </dgm:t>
    </dgm:pt>
    <dgm:pt modelId="{4A25220D-608E-804F-BC8A-1E008ED485B3}" type="sibTrans" cxnId="{4C3CBE3D-0571-354C-B481-A34B1862DBC3}">
      <dgm:prSet/>
      <dgm:spPr/>
      <dgm:t>
        <a:bodyPr/>
        <a:lstStyle/>
        <a:p>
          <a:endParaRPr lang="en-US"/>
        </a:p>
      </dgm:t>
    </dgm:pt>
    <dgm:pt modelId="{1311F7BE-D404-D349-BB42-D06F815CB3A0}" type="pres">
      <dgm:prSet presAssocID="{A01E109A-38E4-4D41-9D2B-DA90F9DF2D9D}" presName="diagram" presStyleCnt="0">
        <dgm:presLayoutVars>
          <dgm:chPref val="1"/>
          <dgm:dir/>
          <dgm:animOne val="branch"/>
          <dgm:animLvl val="lvl"/>
          <dgm:resizeHandles/>
        </dgm:presLayoutVars>
      </dgm:prSet>
      <dgm:spPr/>
    </dgm:pt>
    <dgm:pt modelId="{65B303EF-CF3A-0A47-BD65-066E7387980C}" type="pres">
      <dgm:prSet presAssocID="{8A5A9FAA-F984-444B-8BA7-6F42E18237DE}" presName="root" presStyleCnt="0"/>
      <dgm:spPr/>
    </dgm:pt>
    <dgm:pt modelId="{C88AF388-E42F-5E49-89BA-17D87E548B2F}" type="pres">
      <dgm:prSet presAssocID="{8A5A9FAA-F984-444B-8BA7-6F42E18237DE}" presName="rootComposite" presStyleCnt="0"/>
      <dgm:spPr/>
    </dgm:pt>
    <dgm:pt modelId="{A31D7AAC-FC8E-004F-B865-F0253AEE1155}" type="pres">
      <dgm:prSet presAssocID="{8A5A9FAA-F984-444B-8BA7-6F42E18237DE}" presName="rootText" presStyleLbl="node1" presStyleIdx="0" presStyleCnt="4"/>
      <dgm:spPr/>
    </dgm:pt>
    <dgm:pt modelId="{E831056C-9A48-964E-B68D-5061B30A0B2E}" type="pres">
      <dgm:prSet presAssocID="{8A5A9FAA-F984-444B-8BA7-6F42E18237DE}" presName="rootConnector" presStyleLbl="node1" presStyleIdx="0" presStyleCnt="4"/>
      <dgm:spPr/>
    </dgm:pt>
    <dgm:pt modelId="{B6BE7F2D-0741-DC4A-883B-CE2C4C1343A1}" type="pres">
      <dgm:prSet presAssocID="{8A5A9FAA-F984-444B-8BA7-6F42E18237DE}" presName="childShape" presStyleCnt="0"/>
      <dgm:spPr/>
    </dgm:pt>
    <dgm:pt modelId="{D506F360-FBE7-A546-AC58-035A01472293}" type="pres">
      <dgm:prSet presAssocID="{D7B695A4-8C81-7145-A1F9-297813E20ADC}" presName="Name13" presStyleLbl="parChTrans1D2" presStyleIdx="0" presStyleCnt="13"/>
      <dgm:spPr/>
    </dgm:pt>
    <dgm:pt modelId="{195F2E14-05C7-644B-B6BE-707563606306}" type="pres">
      <dgm:prSet presAssocID="{249E975A-6248-F040-B0EC-0D217BA5812D}" presName="childText" presStyleLbl="bgAcc1" presStyleIdx="0" presStyleCnt="13">
        <dgm:presLayoutVars>
          <dgm:bulletEnabled val="1"/>
        </dgm:presLayoutVars>
      </dgm:prSet>
      <dgm:spPr/>
    </dgm:pt>
    <dgm:pt modelId="{0E6FC7EB-80AA-AC4F-92E0-0E78041CDE6D}" type="pres">
      <dgm:prSet presAssocID="{CB0A248A-E086-8F4B-A63C-250EFB5A7DBB}" presName="Name13" presStyleLbl="parChTrans1D2" presStyleIdx="1" presStyleCnt="13"/>
      <dgm:spPr/>
    </dgm:pt>
    <dgm:pt modelId="{5F4B137F-2E04-C242-AEBD-63382F5DADFC}" type="pres">
      <dgm:prSet presAssocID="{D8989F21-0B24-DD47-AF8B-351C1027F72B}" presName="childText" presStyleLbl="bgAcc1" presStyleIdx="1" presStyleCnt="13">
        <dgm:presLayoutVars>
          <dgm:bulletEnabled val="1"/>
        </dgm:presLayoutVars>
      </dgm:prSet>
      <dgm:spPr/>
    </dgm:pt>
    <dgm:pt modelId="{790BEB0E-6B5B-BE40-A3A9-EE69F83027B8}" type="pres">
      <dgm:prSet presAssocID="{7F091602-B494-2A49-A04D-FD0AC9D0086B}" presName="Name13" presStyleLbl="parChTrans1D2" presStyleIdx="2" presStyleCnt="13"/>
      <dgm:spPr/>
    </dgm:pt>
    <dgm:pt modelId="{3D110699-3DBB-5146-A1DC-9DF4CC366F5C}" type="pres">
      <dgm:prSet presAssocID="{730A44F1-D164-9041-B049-621F523080BF}" presName="childText" presStyleLbl="bgAcc1" presStyleIdx="2" presStyleCnt="13">
        <dgm:presLayoutVars>
          <dgm:bulletEnabled val="1"/>
        </dgm:presLayoutVars>
      </dgm:prSet>
      <dgm:spPr/>
    </dgm:pt>
    <dgm:pt modelId="{4A872E52-54F5-1A43-85FC-DCE645AB9B6F}" type="pres">
      <dgm:prSet presAssocID="{262243F6-C188-F24D-AB99-C967D9D9E10A}" presName="root" presStyleCnt="0"/>
      <dgm:spPr/>
    </dgm:pt>
    <dgm:pt modelId="{294828B9-5D8A-374C-B55B-597E28DCB701}" type="pres">
      <dgm:prSet presAssocID="{262243F6-C188-F24D-AB99-C967D9D9E10A}" presName="rootComposite" presStyleCnt="0"/>
      <dgm:spPr/>
    </dgm:pt>
    <dgm:pt modelId="{9797C1B8-553B-7B41-931F-7E110BE99EAA}" type="pres">
      <dgm:prSet presAssocID="{262243F6-C188-F24D-AB99-C967D9D9E10A}" presName="rootText" presStyleLbl="node1" presStyleIdx="1" presStyleCnt="4"/>
      <dgm:spPr/>
    </dgm:pt>
    <dgm:pt modelId="{A22B84D8-03AB-CA45-90C5-01047C820E69}" type="pres">
      <dgm:prSet presAssocID="{262243F6-C188-F24D-AB99-C967D9D9E10A}" presName="rootConnector" presStyleLbl="node1" presStyleIdx="1" presStyleCnt="4"/>
      <dgm:spPr/>
    </dgm:pt>
    <dgm:pt modelId="{A005FEA5-2DB2-F643-8FB0-5B8DF56790A3}" type="pres">
      <dgm:prSet presAssocID="{262243F6-C188-F24D-AB99-C967D9D9E10A}" presName="childShape" presStyleCnt="0"/>
      <dgm:spPr/>
    </dgm:pt>
    <dgm:pt modelId="{A69E1617-86CE-4B49-A4F8-B02490186F30}" type="pres">
      <dgm:prSet presAssocID="{5ADB2149-FAF2-FD41-9564-36A9AA224EBD}" presName="Name13" presStyleLbl="parChTrans1D2" presStyleIdx="3" presStyleCnt="13"/>
      <dgm:spPr/>
    </dgm:pt>
    <dgm:pt modelId="{EB5CB965-FFE0-B148-AF27-9EABE58F81E7}" type="pres">
      <dgm:prSet presAssocID="{AD977A24-11DC-C742-9D49-A6C33F1F91B6}" presName="childText" presStyleLbl="bgAcc1" presStyleIdx="3" presStyleCnt="13">
        <dgm:presLayoutVars>
          <dgm:bulletEnabled val="1"/>
        </dgm:presLayoutVars>
      </dgm:prSet>
      <dgm:spPr/>
    </dgm:pt>
    <dgm:pt modelId="{8AF6E76E-68BB-264D-826E-AEBB39267524}" type="pres">
      <dgm:prSet presAssocID="{0B65D78F-D56C-BD40-A9B0-59F402830A7C}" presName="Name13" presStyleLbl="parChTrans1D2" presStyleIdx="4" presStyleCnt="13"/>
      <dgm:spPr/>
    </dgm:pt>
    <dgm:pt modelId="{11F567F9-0295-3F48-9CFB-A29A07F8ED60}" type="pres">
      <dgm:prSet presAssocID="{DE8EFFD2-9C3E-E142-B5BE-3003F9ECCF56}" presName="childText" presStyleLbl="bgAcc1" presStyleIdx="4" presStyleCnt="13">
        <dgm:presLayoutVars>
          <dgm:bulletEnabled val="1"/>
        </dgm:presLayoutVars>
      </dgm:prSet>
      <dgm:spPr/>
    </dgm:pt>
    <dgm:pt modelId="{29C59D61-C26A-AA40-8EA4-D9F10DB3FA4C}" type="pres">
      <dgm:prSet presAssocID="{2C6FA2B9-6188-7041-8EEB-DFFE828A61C2}" presName="Name13" presStyleLbl="parChTrans1D2" presStyleIdx="5" presStyleCnt="13"/>
      <dgm:spPr/>
    </dgm:pt>
    <dgm:pt modelId="{B9A2AEBA-8DB5-A741-9AFA-831FB972D460}" type="pres">
      <dgm:prSet presAssocID="{4EE020A8-A35E-F943-8D39-B335825AE9FF}" presName="childText" presStyleLbl="bgAcc1" presStyleIdx="5" presStyleCnt="13">
        <dgm:presLayoutVars>
          <dgm:bulletEnabled val="1"/>
        </dgm:presLayoutVars>
      </dgm:prSet>
      <dgm:spPr/>
    </dgm:pt>
    <dgm:pt modelId="{4C0FBB09-7455-AD4B-A250-A227E5BE8914}" type="pres">
      <dgm:prSet presAssocID="{C820C997-5775-1D4D-B615-942335D8F154}" presName="root" presStyleCnt="0"/>
      <dgm:spPr/>
    </dgm:pt>
    <dgm:pt modelId="{D4B22C91-84BC-B14D-B12A-35306AE4CA8C}" type="pres">
      <dgm:prSet presAssocID="{C820C997-5775-1D4D-B615-942335D8F154}" presName="rootComposite" presStyleCnt="0"/>
      <dgm:spPr/>
    </dgm:pt>
    <dgm:pt modelId="{6FDB1C52-66B8-EF4F-9FB7-A5C8D3D6C37F}" type="pres">
      <dgm:prSet presAssocID="{C820C997-5775-1D4D-B615-942335D8F154}" presName="rootText" presStyleLbl="node1" presStyleIdx="2" presStyleCnt="4"/>
      <dgm:spPr/>
    </dgm:pt>
    <dgm:pt modelId="{97A63C3D-DF05-2E49-ADF2-60951A1D1420}" type="pres">
      <dgm:prSet presAssocID="{C820C997-5775-1D4D-B615-942335D8F154}" presName="rootConnector" presStyleLbl="node1" presStyleIdx="2" presStyleCnt="4"/>
      <dgm:spPr/>
    </dgm:pt>
    <dgm:pt modelId="{8B7CDE3C-846A-BB46-9BB0-FBE85B4B4746}" type="pres">
      <dgm:prSet presAssocID="{C820C997-5775-1D4D-B615-942335D8F154}" presName="childShape" presStyleCnt="0"/>
      <dgm:spPr/>
    </dgm:pt>
    <dgm:pt modelId="{F1386D75-35EA-5D42-9968-3F87FE7AA2CE}" type="pres">
      <dgm:prSet presAssocID="{9FA2F442-938D-5944-9371-4C6772DEDC8B}" presName="Name13" presStyleLbl="parChTrans1D2" presStyleIdx="6" presStyleCnt="13"/>
      <dgm:spPr/>
    </dgm:pt>
    <dgm:pt modelId="{CDF79683-4896-AE46-8C7E-1E26F3144B7F}" type="pres">
      <dgm:prSet presAssocID="{FAEA5CBB-AE04-B549-AC53-D0181C8E8A08}" presName="childText" presStyleLbl="bgAcc1" presStyleIdx="6" presStyleCnt="13">
        <dgm:presLayoutVars>
          <dgm:bulletEnabled val="1"/>
        </dgm:presLayoutVars>
      </dgm:prSet>
      <dgm:spPr/>
    </dgm:pt>
    <dgm:pt modelId="{22BDA43B-DDAC-6B48-B529-9D41B158BFE5}" type="pres">
      <dgm:prSet presAssocID="{2548E3A4-CB27-114A-89EA-C80B13E8BB9F}" presName="Name13" presStyleLbl="parChTrans1D2" presStyleIdx="7" presStyleCnt="13"/>
      <dgm:spPr/>
    </dgm:pt>
    <dgm:pt modelId="{86D2BFCF-6137-6040-B4D7-654F73B11185}" type="pres">
      <dgm:prSet presAssocID="{84F3437F-B600-A644-99F4-6E1DF8387B12}" presName="childText" presStyleLbl="bgAcc1" presStyleIdx="7" presStyleCnt="13">
        <dgm:presLayoutVars>
          <dgm:bulletEnabled val="1"/>
        </dgm:presLayoutVars>
      </dgm:prSet>
      <dgm:spPr/>
    </dgm:pt>
    <dgm:pt modelId="{FECE01BA-866C-8B4C-8971-A9BDF35383BD}" type="pres">
      <dgm:prSet presAssocID="{E592A506-7658-4B4C-8FED-E3A5A6E38753}" presName="Name13" presStyleLbl="parChTrans1D2" presStyleIdx="8" presStyleCnt="13"/>
      <dgm:spPr/>
    </dgm:pt>
    <dgm:pt modelId="{69BFFA3F-0AD9-9441-82BC-335A44ED0150}" type="pres">
      <dgm:prSet presAssocID="{2DC69FB4-FE3C-AD43-B145-23EB77E89B08}" presName="childText" presStyleLbl="bgAcc1" presStyleIdx="8" presStyleCnt="13">
        <dgm:presLayoutVars>
          <dgm:bulletEnabled val="1"/>
        </dgm:presLayoutVars>
      </dgm:prSet>
      <dgm:spPr/>
    </dgm:pt>
    <dgm:pt modelId="{1B2A1DD4-116B-C64D-AB7C-4E334146ACC9}" type="pres">
      <dgm:prSet presAssocID="{4F65C890-6967-5D41-856B-1BAADEDB4B58}" presName="Name13" presStyleLbl="parChTrans1D2" presStyleIdx="9" presStyleCnt="13"/>
      <dgm:spPr/>
    </dgm:pt>
    <dgm:pt modelId="{F0161445-FBCA-154C-A578-ACEB2B139284}" type="pres">
      <dgm:prSet presAssocID="{29337C8D-4C22-5949-A112-C600430A6B55}" presName="childText" presStyleLbl="bgAcc1" presStyleIdx="9" presStyleCnt="13">
        <dgm:presLayoutVars>
          <dgm:bulletEnabled val="1"/>
        </dgm:presLayoutVars>
      </dgm:prSet>
      <dgm:spPr/>
    </dgm:pt>
    <dgm:pt modelId="{72F5BBD8-11DF-9646-80C0-53EB1F187006}" type="pres">
      <dgm:prSet presAssocID="{FA6A981E-3070-A34F-947A-EB7ABA68EE11}" presName="root" presStyleCnt="0"/>
      <dgm:spPr/>
    </dgm:pt>
    <dgm:pt modelId="{5C2FD415-52B4-3149-8FE7-A15013E2F92D}" type="pres">
      <dgm:prSet presAssocID="{FA6A981E-3070-A34F-947A-EB7ABA68EE11}" presName="rootComposite" presStyleCnt="0"/>
      <dgm:spPr/>
    </dgm:pt>
    <dgm:pt modelId="{2331A22A-7C8D-C642-BBF8-C12A6CD27989}" type="pres">
      <dgm:prSet presAssocID="{FA6A981E-3070-A34F-947A-EB7ABA68EE11}" presName="rootText" presStyleLbl="node1" presStyleIdx="3" presStyleCnt="4"/>
      <dgm:spPr/>
    </dgm:pt>
    <dgm:pt modelId="{C6E62521-4D12-004A-A502-A60826E7EBAA}" type="pres">
      <dgm:prSet presAssocID="{FA6A981E-3070-A34F-947A-EB7ABA68EE11}" presName="rootConnector" presStyleLbl="node1" presStyleIdx="3" presStyleCnt="4"/>
      <dgm:spPr/>
    </dgm:pt>
    <dgm:pt modelId="{CD78D6BF-30BC-7142-9725-B9D1BF666E7B}" type="pres">
      <dgm:prSet presAssocID="{FA6A981E-3070-A34F-947A-EB7ABA68EE11}" presName="childShape" presStyleCnt="0"/>
      <dgm:spPr/>
    </dgm:pt>
    <dgm:pt modelId="{1AC9A5BA-BC67-294C-AC33-A22F6DB38F56}" type="pres">
      <dgm:prSet presAssocID="{F9FEA76A-0448-B543-A07D-BFF42E9992EB}" presName="Name13" presStyleLbl="parChTrans1D2" presStyleIdx="10" presStyleCnt="13"/>
      <dgm:spPr/>
    </dgm:pt>
    <dgm:pt modelId="{DCB2FCDB-E6D6-904E-A580-4ADB3BF065A6}" type="pres">
      <dgm:prSet presAssocID="{51FEB92C-5C00-4148-B4CE-600BD1896178}" presName="childText" presStyleLbl="bgAcc1" presStyleIdx="10" presStyleCnt="13">
        <dgm:presLayoutVars>
          <dgm:bulletEnabled val="1"/>
        </dgm:presLayoutVars>
      </dgm:prSet>
      <dgm:spPr/>
    </dgm:pt>
    <dgm:pt modelId="{83B0DAF1-60E4-9045-B9E4-B96C5D869AFD}" type="pres">
      <dgm:prSet presAssocID="{DC0B03C6-28CF-5A4D-B3F8-BB2309151689}" presName="Name13" presStyleLbl="parChTrans1D2" presStyleIdx="11" presStyleCnt="13"/>
      <dgm:spPr/>
    </dgm:pt>
    <dgm:pt modelId="{366DBA70-8BB4-F34F-8B9B-A2766771CED6}" type="pres">
      <dgm:prSet presAssocID="{9BD8975B-F43D-194D-9595-9DCB15FE0012}" presName="childText" presStyleLbl="bgAcc1" presStyleIdx="11" presStyleCnt="13">
        <dgm:presLayoutVars>
          <dgm:bulletEnabled val="1"/>
        </dgm:presLayoutVars>
      </dgm:prSet>
      <dgm:spPr/>
    </dgm:pt>
    <dgm:pt modelId="{46F7C217-EAF9-1940-A3AC-6B582F32A3FA}" type="pres">
      <dgm:prSet presAssocID="{AE02444B-5E83-5F41-9956-4BF44137F418}" presName="Name13" presStyleLbl="parChTrans1D2" presStyleIdx="12" presStyleCnt="13"/>
      <dgm:spPr/>
    </dgm:pt>
    <dgm:pt modelId="{5AF0E7B9-E263-D64F-82B7-2123FE05D917}" type="pres">
      <dgm:prSet presAssocID="{49C10939-F231-2D4D-AC73-F6AEA469EE20}" presName="childText" presStyleLbl="bgAcc1" presStyleIdx="12" presStyleCnt="13">
        <dgm:presLayoutVars>
          <dgm:bulletEnabled val="1"/>
        </dgm:presLayoutVars>
      </dgm:prSet>
      <dgm:spPr/>
    </dgm:pt>
  </dgm:ptLst>
  <dgm:cxnLst>
    <dgm:cxn modelId="{2B175F00-84E5-4D45-981D-B4AE67E1E7F4}" srcId="{8A5A9FAA-F984-444B-8BA7-6F42E18237DE}" destId="{730A44F1-D164-9041-B049-621F523080BF}" srcOrd="2" destOrd="0" parTransId="{7F091602-B494-2A49-A04D-FD0AC9D0086B}" sibTransId="{D9080A72-DA8D-1F4A-9B0A-737131935B49}"/>
    <dgm:cxn modelId="{B40E5301-9BA8-FF47-AD4D-AD1404AD6B9D}" type="presOf" srcId="{2C6FA2B9-6188-7041-8EEB-DFFE828A61C2}" destId="{29C59D61-C26A-AA40-8EA4-D9F10DB3FA4C}" srcOrd="0" destOrd="0" presId="urn:microsoft.com/office/officeart/2005/8/layout/hierarchy3"/>
    <dgm:cxn modelId="{E3004402-9654-2C48-85C9-9172CECE1A8A}" type="presOf" srcId="{51FEB92C-5C00-4148-B4CE-600BD1896178}" destId="{DCB2FCDB-E6D6-904E-A580-4ADB3BF065A6}" srcOrd="0" destOrd="0" presId="urn:microsoft.com/office/officeart/2005/8/layout/hierarchy3"/>
    <dgm:cxn modelId="{D093AF0F-B3C7-3341-840E-9F4C0D0DAE1D}" type="presOf" srcId="{0B65D78F-D56C-BD40-A9B0-59F402830A7C}" destId="{8AF6E76E-68BB-264D-826E-AEBB39267524}" srcOrd="0" destOrd="0" presId="urn:microsoft.com/office/officeart/2005/8/layout/hierarchy3"/>
    <dgm:cxn modelId="{28F4AB10-5324-3C4A-9297-8947DEB91F3C}" srcId="{262243F6-C188-F24D-AB99-C967D9D9E10A}" destId="{DE8EFFD2-9C3E-E142-B5BE-3003F9ECCF56}" srcOrd="1" destOrd="0" parTransId="{0B65D78F-D56C-BD40-A9B0-59F402830A7C}" sibTransId="{32C610E4-C72E-124F-B694-8DE0CE7D00DE}"/>
    <dgm:cxn modelId="{88BEBD12-1940-2144-9F28-DE35917B5CD7}" type="presOf" srcId="{84F3437F-B600-A644-99F4-6E1DF8387B12}" destId="{86D2BFCF-6137-6040-B4D7-654F73B11185}" srcOrd="0" destOrd="0" presId="urn:microsoft.com/office/officeart/2005/8/layout/hierarchy3"/>
    <dgm:cxn modelId="{B03E3F1A-CB33-DD40-8573-6D80E8765A71}" srcId="{FA6A981E-3070-A34F-947A-EB7ABA68EE11}" destId="{51FEB92C-5C00-4148-B4CE-600BD1896178}" srcOrd="0" destOrd="0" parTransId="{F9FEA76A-0448-B543-A07D-BFF42E9992EB}" sibTransId="{FFF0B65F-CD9A-6648-BBD9-4405952DABF1}"/>
    <dgm:cxn modelId="{CDA58620-49BE-0D4D-AF1D-9C657B392456}" type="presOf" srcId="{E592A506-7658-4B4C-8FED-E3A5A6E38753}" destId="{FECE01BA-866C-8B4C-8971-A9BDF35383BD}" srcOrd="0" destOrd="0" presId="urn:microsoft.com/office/officeart/2005/8/layout/hierarchy3"/>
    <dgm:cxn modelId="{07CC2A24-EE94-0B44-9D25-AEB149A7C34D}" type="presOf" srcId="{C820C997-5775-1D4D-B615-942335D8F154}" destId="{97A63C3D-DF05-2E49-ADF2-60951A1D1420}" srcOrd="1" destOrd="0" presId="urn:microsoft.com/office/officeart/2005/8/layout/hierarchy3"/>
    <dgm:cxn modelId="{23130026-2F15-BE43-98CD-CC30D4600946}" type="presOf" srcId="{A01E109A-38E4-4D41-9D2B-DA90F9DF2D9D}" destId="{1311F7BE-D404-D349-BB42-D06F815CB3A0}" srcOrd="0" destOrd="0" presId="urn:microsoft.com/office/officeart/2005/8/layout/hierarchy3"/>
    <dgm:cxn modelId="{83624726-8043-BF45-8AC4-BDA498110BC4}" type="presOf" srcId="{9BD8975B-F43D-194D-9595-9DCB15FE0012}" destId="{366DBA70-8BB4-F34F-8B9B-A2766771CED6}" srcOrd="0" destOrd="0" presId="urn:microsoft.com/office/officeart/2005/8/layout/hierarchy3"/>
    <dgm:cxn modelId="{6B703F2C-3A56-074B-9030-D139F7046D96}" srcId="{FA6A981E-3070-A34F-947A-EB7ABA68EE11}" destId="{9BD8975B-F43D-194D-9595-9DCB15FE0012}" srcOrd="1" destOrd="0" parTransId="{DC0B03C6-28CF-5A4D-B3F8-BB2309151689}" sibTransId="{4044DD32-0884-5642-A684-DDBF3DACF352}"/>
    <dgm:cxn modelId="{E4B6982D-E2DD-1C47-9835-705BF5BD40AB}" type="presOf" srcId="{249E975A-6248-F040-B0EC-0D217BA5812D}" destId="{195F2E14-05C7-644B-B6BE-707563606306}" srcOrd="0" destOrd="0" presId="urn:microsoft.com/office/officeart/2005/8/layout/hierarchy3"/>
    <dgm:cxn modelId="{297B302E-6F9F-EB4F-9A92-0AA9EBEB1ABC}" srcId="{A01E109A-38E4-4D41-9D2B-DA90F9DF2D9D}" destId="{262243F6-C188-F24D-AB99-C967D9D9E10A}" srcOrd="1" destOrd="0" parTransId="{ED03BC8E-07B6-6543-B0D2-36E92AC82D5A}" sibTransId="{F118ACA0-1276-4741-A2FD-9E27BEFCD4DB}"/>
    <dgm:cxn modelId="{2DA9E234-B320-204F-B637-507BB9161C22}" srcId="{C820C997-5775-1D4D-B615-942335D8F154}" destId="{29337C8D-4C22-5949-A112-C600430A6B55}" srcOrd="3" destOrd="0" parTransId="{4F65C890-6967-5D41-856B-1BAADEDB4B58}" sibTransId="{DB232A88-B0FC-5B4D-9FFC-B80C06AA875C}"/>
    <dgm:cxn modelId="{4C3CBE3D-0571-354C-B481-A34B1862DBC3}" srcId="{FA6A981E-3070-A34F-947A-EB7ABA68EE11}" destId="{49C10939-F231-2D4D-AC73-F6AEA469EE20}" srcOrd="2" destOrd="0" parTransId="{AE02444B-5E83-5F41-9956-4BF44137F418}" sibTransId="{4A25220D-608E-804F-BC8A-1E008ED485B3}"/>
    <dgm:cxn modelId="{5335185B-5ECA-3146-86FD-D91FB578345B}" type="presOf" srcId="{730A44F1-D164-9041-B049-621F523080BF}" destId="{3D110699-3DBB-5146-A1DC-9DF4CC366F5C}" srcOrd="0" destOrd="0" presId="urn:microsoft.com/office/officeart/2005/8/layout/hierarchy3"/>
    <dgm:cxn modelId="{5A88B560-DB4E-5246-AF8C-01DB0C83F26B}" type="presOf" srcId="{262243F6-C188-F24D-AB99-C967D9D9E10A}" destId="{9797C1B8-553B-7B41-931F-7E110BE99EAA}" srcOrd="0" destOrd="0" presId="urn:microsoft.com/office/officeart/2005/8/layout/hierarchy3"/>
    <dgm:cxn modelId="{C8607F48-060A-764F-84DA-45D6F1C538F9}" srcId="{C820C997-5775-1D4D-B615-942335D8F154}" destId="{84F3437F-B600-A644-99F4-6E1DF8387B12}" srcOrd="1" destOrd="0" parTransId="{2548E3A4-CB27-114A-89EA-C80B13E8BB9F}" sibTransId="{FA46A5F8-BBDC-664B-9AD6-2E1735900F55}"/>
    <dgm:cxn modelId="{66CD094A-B89D-044A-96E7-BEEAD96544CE}" srcId="{A01E109A-38E4-4D41-9D2B-DA90F9DF2D9D}" destId="{FA6A981E-3070-A34F-947A-EB7ABA68EE11}" srcOrd="3" destOrd="0" parTransId="{5F7AF8B1-9982-594E-8029-EC2EEDBC8594}" sibTransId="{7E71C80E-E9E3-F749-9498-B99251E355D5}"/>
    <dgm:cxn modelId="{CACBB24F-BA96-6E47-B781-6175DC476ECF}" srcId="{8A5A9FAA-F984-444B-8BA7-6F42E18237DE}" destId="{249E975A-6248-F040-B0EC-0D217BA5812D}" srcOrd="0" destOrd="0" parTransId="{D7B695A4-8C81-7145-A1F9-297813E20ADC}" sibTransId="{B21CA502-2196-FC49-B024-49C7EF69C567}"/>
    <dgm:cxn modelId="{22071553-C3A1-FE4E-B419-13C85BB0DEC0}" type="presOf" srcId="{29337C8D-4C22-5949-A112-C600430A6B55}" destId="{F0161445-FBCA-154C-A578-ACEB2B139284}" srcOrd="0" destOrd="0" presId="urn:microsoft.com/office/officeart/2005/8/layout/hierarchy3"/>
    <dgm:cxn modelId="{D2A93954-A25A-0447-8637-37532864A64C}" type="presOf" srcId="{D8989F21-0B24-DD47-AF8B-351C1027F72B}" destId="{5F4B137F-2E04-C242-AEBD-63382F5DADFC}" srcOrd="0" destOrd="0" presId="urn:microsoft.com/office/officeart/2005/8/layout/hierarchy3"/>
    <dgm:cxn modelId="{E9A4B155-1DD3-B046-BA8F-27FA9ECD306F}" srcId="{A01E109A-38E4-4D41-9D2B-DA90F9DF2D9D}" destId="{8A5A9FAA-F984-444B-8BA7-6F42E18237DE}" srcOrd="0" destOrd="0" parTransId="{701CB208-7D27-BF42-8900-EF0CB3D9F6A6}" sibTransId="{9EC8D73D-6532-3D4F-8298-19218992382F}"/>
    <dgm:cxn modelId="{7F2C4258-B909-FE4E-AEA3-C27C912FAA46}" type="presOf" srcId="{FA6A981E-3070-A34F-947A-EB7ABA68EE11}" destId="{2331A22A-7C8D-C642-BBF8-C12A6CD27989}" srcOrd="0" destOrd="0" presId="urn:microsoft.com/office/officeart/2005/8/layout/hierarchy3"/>
    <dgm:cxn modelId="{786B7B78-C154-1442-8D88-039D335632A4}" type="presOf" srcId="{8A5A9FAA-F984-444B-8BA7-6F42E18237DE}" destId="{E831056C-9A48-964E-B68D-5061B30A0B2E}" srcOrd="1" destOrd="0" presId="urn:microsoft.com/office/officeart/2005/8/layout/hierarchy3"/>
    <dgm:cxn modelId="{1D028558-4F65-C748-BD53-11A49DC135E9}" type="presOf" srcId="{DE8EFFD2-9C3E-E142-B5BE-3003F9ECCF56}" destId="{11F567F9-0295-3F48-9CFB-A29A07F8ED60}" srcOrd="0" destOrd="0" presId="urn:microsoft.com/office/officeart/2005/8/layout/hierarchy3"/>
    <dgm:cxn modelId="{ED72D179-00B3-DC43-845E-CEF7562AF714}" type="presOf" srcId="{FA6A981E-3070-A34F-947A-EB7ABA68EE11}" destId="{C6E62521-4D12-004A-A502-A60826E7EBAA}" srcOrd="1" destOrd="0" presId="urn:microsoft.com/office/officeart/2005/8/layout/hierarchy3"/>
    <dgm:cxn modelId="{59EFDA7D-2793-1F4C-8888-439DB55D01B5}" type="presOf" srcId="{2548E3A4-CB27-114A-89EA-C80B13E8BB9F}" destId="{22BDA43B-DDAC-6B48-B529-9D41B158BFE5}" srcOrd="0" destOrd="0" presId="urn:microsoft.com/office/officeart/2005/8/layout/hierarchy3"/>
    <dgm:cxn modelId="{55F4957E-74FE-EA43-AB54-BA206FCF0C1B}" type="presOf" srcId="{FAEA5CBB-AE04-B549-AC53-D0181C8E8A08}" destId="{CDF79683-4896-AE46-8C7E-1E26F3144B7F}" srcOrd="0" destOrd="0" presId="urn:microsoft.com/office/officeart/2005/8/layout/hierarchy3"/>
    <dgm:cxn modelId="{60026084-DFE2-9745-8BFE-9A72269C3CB1}" type="presOf" srcId="{262243F6-C188-F24D-AB99-C967D9D9E10A}" destId="{A22B84D8-03AB-CA45-90C5-01047C820E69}" srcOrd="1" destOrd="0" presId="urn:microsoft.com/office/officeart/2005/8/layout/hierarchy3"/>
    <dgm:cxn modelId="{FA8AD48E-B222-7C42-A108-2A1E12234662}" type="presOf" srcId="{AD977A24-11DC-C742-9D49-A6C33F1F91B6}" destId="{EB5CB965-FFE0-B148-AF27-9EABE58F81E7}" srcOrd="0" destOrd="0" presId="urn:microsoft.com/office/officeart/2005/8/layout/hierarchy3"/>
    <dgm:cxn modelId="{7350C190-74A2-144C-B9A6-D5E10387C400}" type="presOf" srcId="{4EE020A8-A35E-F943-8D39-B335825AE9FF}" destId="{B9A2AEBA-8DB5-A741-9AFA-831FB972D460}" srcOrd="0" destOrd="0" presId="urn:microsoft.com/office/officeart/2005/8/layout/hierarchy3"/>
    <dgm:cxn modelId="{627BDE90-E896-184A-8E74-1050505247DC}" type="presOf" srcId="{DC0B03C6-28CF-5A4D-B3F8-BB2309151689}" destId="{83B0DAF1-60E4-9045-B9E4-B96C5D869AFD}" srcOrd="0" destOrd="0" presId="urn:microsoft.com/office/officeart/2005/8/layout/hierarchy3"/>
    <dgm:cxn modelId="{794FA295-6434-C24B-89F9-681DD87A4FB7}" srcId="{262243F6-C188-F24D-AB99-C967D9D9E10A}" destId="{AD977A24-11DC-C742-9D49-A6C33F1F91B6}" srcOrd="0" destOrd="0" parTransId="{5ADB2149-FAF2-FD41-9564-36A9AA224EBD}" sibTransId="{75DCBC6C-838A-A242-AF2C-FFA40016B3C6}"/>
    <dgm:cxn modelId="{C6509B97-1744-8B45-80BA-74097A215472}" type="presOf" srcId="{AE02444B-5E83-5F41-9956-4BF44137F418}" destId="{46F7C217-EAF9-1940-A3AC-6B582F32A3FA}" srcOrd="0" destOrd="0" presId="urn:microsoft.com/office/officeart/2005/8/layout/hierarchy3"/>
    <dgm:cxn modelId="{16B95E9E-B55C-6649-A4FA-D7DDFC3CA278}" srcId="{262243F6-C188-F24D-AB99-C967D9D9E10A}" destId="{4EE020A8-A35E-F943-8D39-B335825AE9FF}" srcOrd="2" destOrd="0" parTransId="{2C6FA2B9-6188-7041-8EEB-DFFE828A61C2}" sibTransId="{5A49EC81-E953-1442-9FED-4A0A4FA31D72}"/>
    <dgm:cxn modelId="{70EFB3A1-1BB5-6C4B-8AB4-20E379A1653E}" type="presOf" srcId="{8A5A9FAA-F984-444B-8BA7-6F42E18237DE}" destId="{A31D7AAC-FC8E-004F-B865-F0253AEE1155}" srcOrd="0" destOrd="0" presId="urn:microsoft.com/office/officeart/2005/8/layout/hierarchy3"/>
    <dgm:cxn modelId="{052E6DA5-E4C5-7841-94F6-8437BB3D697C}" type="presOf" srcId="{4F65C890-6967-5D41-856B-1BAADEDB4B58}" destId="{1B2A1DD4-116B-C64D-AB7C-4E334146ACC9}" srcOrd="0" destOrd="0" presId="urn:microsoft.com/office/officeart/2005/8/layout/hierarchy3"/>
    <dgm:cxn modelId="{CBECFDA5-18C8-9943-8859-DD62EBDF7B7F}" srcId="{8A5A9FAA-F984-444B-8BA7-6F42E18237DE}" destId="{D8989F21-0B24-DD47-AF8B-351C1027F72B}" srcOrd="1" destOrd="0" parTransId="{CB0A248A-E086-8F4B-A63C-250EFB5A7DBB}" sibTransId="{FE09924D-9CFE-CA42-B634-EB596A8838BE}"/>
    <dgm:cxn modelId="{57BF55B1-F63D-2043-82B7-915B75760267}" type="presOf" srcId="{2DC69FB4-FE3C-AD43-B145-23EB77E89B08}" destId="{69BFFA3F-0AD9-9441-82BC-335A44ED0150}" srcOrd="0" destOrd="0" presId="urn:microsoft.com/office/officeart/2005/8/layout/hierarchy3"/>
    <dgm:cxn modelId="{D8E3A9B4-85B5-3245-9B47-89139C2F414D}" type="presOf" srcId="{F9FEA76A-0448-B543-A07D-BFF42E9992EB}" destId="{1AC9A5BA-BC67-294C-AC33-A22F6DB38F56}" srcOrd="0" destOrd="0" presId="urn:microsoft.com/office/officeart/2005/8/layout/hierarchy3"/>
    <dgm:cxn modelId="{496CF2C5-FFEA-C646-B06D-A62E4CE8B4B8}" type="presOf" srcId="{CB0A248A-E086-8F4B-A63C-250EFB5A7DBB}" destId="{0E6FC7EB-80AA-AC4F-92E0-0E78041CDE6D}" srcOrd="0" destOrd="0" presId="urn:microsoft.com/office/officeart/2005/8/layout/hierarchy3"/>
    <dgm:cxn modelId="{5B04F1DA-AD92-DA4F-A9A8-D06CF9C0F20A}" srcId="{A01E109A-38E4-4D41-9D2B-DA90F9DF2D9D}" destId="{C820C997-5775-1D4D-B615-942335D8F154}" srcOrd="2" destOrd="0" parTransId="{A583C24D-C0BD-2746-95CF-79BD54700144}" sibTransId="{1A2C764F-A4B0-064A-A259-79172E032F1A}"/>
    <dgm:cxn modelId="{E4BC89E1-E7F4-374D-B94C-68F2BD26FFAD}" type="presOf" srcId="{9FA2F442-938D-5944-9371-4C6772DEDC8B}" destId="{F1386D75-35EA-5D42-9968-3F87FE7AA2CE}" srcOrd="0" destOrd="0" presId="urn:microsoft.com/office/officeart/2005/8/layout/hierarchy3"/>
    <dgm:cxn modelId="{09F36EE2-F466-2542-8DCA-3ADD5E166BE9}" type="presOf" srcId="{5ADB2149-FAF2-FD41-9564-36A9AA224EBD}" destId="{A69E1617-86CE-4B49-A4F8-B02490186F30}" srcOrd="0" destOrd="0" presId="urn:microsoft.com/office/officeart/2005/8/layout/hierarchy3"/>
    <dgm:cxn modelId="{CC37A9E7-2DC1-5A4A-AE04-F1D4CB9BFA82}" type="presOf" srcId="{7F091602-B494-2A49-A04D-FD0AC9D0086B}" destId="{790BEB0E-6B5B-BE40-A3A9-EE69F83027B8}" srcOrd="0" destOrd="0" presId="urn:microsoft.com/office/officeart/2005/8/layout/hierarchy3"/>
    <dgm:cxn modelId="{56A2CFEB-7A36-1144-A4B2-B986781C3238}" type="presOf" srcId="{C820C997-5775-1D4D-B615-942335D8F154}" destId="{6FDB1C52-66B8-EF4F-9FB7-A5C8D3D6C37F}" srcOrd="0" destOrd="0" presId="urn:microsoft.com/office/officeart/2005/8/layout/hierarchy3"/>
    <dgm:cxn modelId="{E40F42F0-3170-A04E-B56D-19CBCE560B0D}" type="presOf" srcId="{49C10939-F231-2D4D-AC73-F6AEA469EE20}" destId="{5AF0E7B9-E263-D64F-82B7-2123FE05D917}" srcOrd="0" destOrd="0" presId="urn:microsoft.com/office/officeart/2005/8/layout/hierarchy3"/>
    <dgm:cxn modelId="{87D43DF5-D96F-3747-BA2E-B0C77F59B3E0}" srcId="{C820C997-5775-1D4D-B615-942335D8F154}" destId="{FAEA5CBB-AE04-B549-AC53-D0181C8E8A08}" srcOrd="0" destOrd="0" parTransId="{9FA2F442-938D-5944-9371-4C6772DEDC8B}" sibTransId="{CEC13FC5-968C-3B44-8BA2-0F6AFB7FD97B}"/>
    <dgm:cxn modelId="{4D2632F8-6FE0-8F46-9CF9-B331BF5CDB6D}" srcId="{C820C997-5775-1D4D-B615-942335D8F154}" destId="{2DC69FB4-FE3C-AD43-B145-23EB77E89B08}" srcOrd="2" destOrd="0" parTransId="{E592A506-7658-4B4C-8FED-E3A5A6E38753}" sibTransId="{F8BBE253-0172-B84A-83BB-383ED67C14CE}"/>
    <dgm:cxn modelId="{8F40FCFC-C2AD-2941-A184-2841F64D5B69}" type="presOf" srcId="{D7B695A4-8C81-7145-A1F9-297813E20ADC}" destId="{D506F360-FBE7-A546-AC58-035A01472293}" srcOrd="0" destOrd="0" presId="urn:microsoft.com/office/officeart/2005/8/layout/hierarchy3"/>
    <dgm:cxn modelId="{A244E13B-DE56-A142-9D4C-26B7A109DE9B}" type="presParOf" srcId="{1311F7BE-D404-D349-BB42-D06F815CB3A0}" destId="{65B303EF-CF3A-0A47-BD65-066E7387980C}" srcOrd="0" destOrd="0" presId="urn:microsoft.com/office/officeart/2005/8/layout/hierarchy3"/>
    <dgm:cxn modelId="{C1F3BBE0-CB67-F445-ADCC-115FF8B924C0}" type="presParOf" srcId="{65B303EF-CF3A-0A47-BD65-066E7387980C}" destId="{C88AF388-E42F-5E49-89BA-17D87E548B2F}" srcOrd="0" destOrd="0" presId="urn:microsoft.com/office/officeart/2005/8/layout/hierarchy3"/>
    <dgm:cxn modelId="{3AD2E9E0-35FE-E44F-9AF8-D0AF647C8F4A}" type="presParOf" srcId="{C88AF388-E42F-5E49-89BA-17D87E548B2F}" destId="{A31D7AAC-FC8E-004F-B865-F0253AEE1155}" srcOrd="0" destOrd="0" presId="urn:microsoft.com/office/officeart/2005/8/layout/hierarchy3"/>
    <dgm:cxn modelId="{CEA288F4-9ACD-6346-A5CF-43AF371FA7D1}" type="presParOf" srcId="{C88AF388-E42F-5E49-89BA-17D87E548B2F}" destId="{E831056C-9A48-964E-B68D-5061B30A0B2E}" srcOrd="1" destOrd="0" presId="urn:microsoft.com/office/officeart/2005/8/layout/hierarchy3"/>
    <dgm:cxn modelId="{38468A20-95E0-9F49-8440-C91878320ACF}" type="presParOf" srcId="{65B303EF-CF3A-0A47-BD65-066E7387980C}" destId="{B6BE7F2D-0741-DC4A-883B-CE2C4C1343A1}" srcOrd="1" destOrd="0" presId="urn:microsoft.com/office/officeart/2005/8/layout/hierarchy3"/>
    <dgm:cxn modelId="{4D9DCF9A-18BF-F040-8A62-C6746D0094D8}" type="presParOf" srcId="{B6BE7F2D-0741-DC4A-883B-CE2C4C1343A1}" destId="{D506F360-FBE7-A546-AC58-035A01472293}" srcOrd="0" destOrd="0" presId="urn:microsoft.com/office/officeart/2005/8/layout/hierarchy3"/>
    <dgm:cxn modelId="{B9BC3E22-1E66-B843-BA48-480A3630743D}" type="presParOf" srcId="{B6BE7F2D-0741-DC4A-883B-CE2C4C1343A1}" destId="{195F2E14-05C7-644B-B6BE-707563606306}" srcOrd="1" destOrd="0" presId="urn:microsoft.com/office/officeart/2005/8/layout/hierarchy3"/>
    <dgm:cxn modelId="{A24284CF-42AE-0B49-B5D2-389A70424B2D}" type="presParOf" srcId="{B6BE7F2D-0741-DC4A-883B-CE2C4C1343A1}" destId="{0E6FC7EB-80AA-AC4F-92E0-0E78041CDE6D}" srcOrd="2" destOrd="0" presId="urn:microsoft.com/office/officeart/2005/8/layout/hierarchy3"/>
    <dgm:cxn modelId="{13B82D19-85A0-2A4C-A1DB-D4867AD301A0}" type="presParOf" srcId="{B6BE7F2D-0741-DC4A-883B-CE2C4C1343A1}" destId="{5F4B137F-2E04-C242-AEBD-63382F5DADFC}" srcOrd="3" destOrd="0" presId="urn:microsoft.com/office/officeart/2005/8/layout/hierarchy3"/>
    <dgm:cxn modelId="{56E07565-0F92-7745-9B90-1C082B8C7484}" type="presParOf" srcId="{B6BE7F2D-0741-DC4A-883B-CE2C4C1343A1}" destId="{790BEB0E-6B5B-BE40-A3A9-EE69F83027B8}" srcOrd="4" destOrd="0" presId="urn:microsoft.com/office/officeart/2005/8/layout/hierarchy3"/>
    <dgm:cxn modelId="{53BBDFA3-54E6-9D40-A9E4-5750A89772D0}" type="presParOf" srcId="{B6BE7F2D-0741-DC4A-883B-CE2C4C1343A1}" destId="{3D110699-3DBB-5146-A1DC-9DF4CC366F5C}" srcOrd="5" destOrd="0" presId="urn:microsoft.com/office/officeart/2005/8/layout/hierarchy3"/>
    <dgm:cxn modelId="{C4312315-27E1-8849-B0F5-AA00688B255F}" type="presParOf" srcId="{1311F7BE-D404-D349-BB42-D06F815CB3A0}" destId="{4A872E52-54F5-1A43-85FC-DCE645AB9B6F}" srcOrd="1" destOrd="0" presId="urn:microsoft.com/office/officeart/2005/8/layout/hierarchy3"/>
    <dgm:cxn modelId="{E3EC5CB7-9CB2-E547-8439-9465CD42B513}" type="presParOf" srcId="{4A872E52-54F5-1A43-85FC-DCE645AB9B6F}" destId="{294828B9-5D8A-374C-B55B-597E28DCB701}" srcOrd="0" destOrd="0" presId="urn:microsoft.com/office/officeart/2005/8/layout/hierarchy3"/>
    <dgm:cxn modelId="{0A53D5C3-2E73-E342-A58E-2BB0DA8BE16B}" type="presParOf" srcId="{294828B9-5D8A-374C-B55B-597E28DCB701}" destId="{9797C1B8-553B-7B41-931F-7E110BE99EAA}" srcOrd="0" destOrd="0" presId="urn:microsoft.com/office/officeart/2005/8/layout/hierarchy3"/>
    <dgm:cxn modelId="{3B3204D0-73EA-0A40-A2B0-1CFF7A5CBF48}" type="presParOf" srcId="{294828B9-5D8A-374C-B55B-597E28DCB701}" destId="{A22B84D8-03AB-CA45-90C5-01047C820E69}" srcOrd="1" destOrd="0" presId="urn:microsoft.com/office/officeart/2005/8/layout/hierarchy3"/>
    <dgm:cxn modelId="{CCF4E23A-B1A1-9844-8249-FE707521B391}" type="presParOf" srcId="{4A872E52-54F5-1A43-85FC-DCE645AB9B6F}" destId="{A005FEA5-2DB2-F643-8FB0-5B8DF56790A3}" srcOrd="1" destOrd="0" presId="urn:microsoft.com/office/officeart/2005/8/layout/hierarchy3"/>
    <dgm:cxn modelId="{0E487DC7-CACD-FC4F-8AB0-E1ADFF0A53D3}" type="presParOf" srcId="{A005FEA5-2DB2-F643-8FB0-5B8DF56790A3}" destId="{A69E1617-86CE-4B49-A4F8-B02490186F30}" srcOrd="0" destOrd="0" presId="urn:microsoft.com/office/officeart/2005/8/layout/hierarchy3"/>
    <dgm:cxn modelId="{F890B6A6-F4CE-814B-958A-CE969A1A34F9}" type="presParOf" srcId="{A005FEA5-2DB2-F643-8FB0-5B8DF56790A3}" destId="{EB5CB965-FFE0-B148-AF27-9EABE58F81E7}" srcOrd="1" destOrd="0" presId="urn:microsoft.com/office/officeart/2005/8/layout/hierarchy3"/>
    <dgm:cxn modelId="{A2D34FD3-5E82-6A4E-8208-9A0480AAAA5B}" type="presParOf" srcId="{A005FEA5-2DB2-F643-8FB0-5B8DF56790A3}" destId="{8AF6E76E-68BB-264D-826E-AEBB39267524}" srcOrd="2" destOrd="0" presId="urn:microsoft.com/office/officeart/2005/8/layout/hierarchy3"/>
    <dgm:cxn modelId="{37DD2730-64AE-1243-AE2E-DA0A03BBC616}" type="presParOf" srcId="{A005FEA5-2DB2-F643-8FB0-5B8DF56790A3}" destId="{11F567F9-0295-3F48-9CFB-A29A07F8ED60}" srcOrd="3" destOrd="0" presId="urn:microsoft.com/office/officeart/2005/8/layout/hierarchy3"/>
    <dgm:cxn modelId="{E3EBAE07-335E-E248-840B-BD1063D7F847}" type="presParOf" srcId="{A005FEA5-2DB2-F643-8FB0-5B8DF56790A3}" destId="{29C59D61-C26A-AA40-8EA4-D9F10DB3FA4C}" srcOrd="4" destOrd="0" presId="urn:microsoft.com/office/officeart/2005/8/layout/hierarchy3"/>
    <dgm:cxn modelId="{FBF45FAA-D31A-7147-93BF-28B9FE7F293A}" type="presParOf" srcId="{A005FEA5-2DB2-F643-8FB0-5B8DF56790A3}" destId="{B9A2AEBA-8DB5-A741-9AFA-831FB972D460}" srcOrd="5" destOrd="0" presId="urn:microsoft.com/office/officeart/2005/8/layout/hierarchy3"/>
    <dgm:cxn modelId="{3B059441-52F1-7F4E-A9A3-69AD2A3AD535}" type="presParOf" srcId="{1311F7BE-D404-D349-BB42-D06F815CB3A0}" destId="{4C0FBB09-7455-AD4B-A250-A227E5BE8914}" srcOrd="2" destOrd="0" presId="urn:microsoft.com/office/officeart/2005/8/layout/hierarchy3"/>
    <dgm:cxn modelId="{D0B50406-09B4-8C43-AA6C-DDCCBB3A1301}" type="presParOf" srcId="{4C0FBB09-7455-AD4B-A250-A227E5BE8914}" destId="{D4B22C91-84BC-B14D-B12A-35306AE4CA8C}" srcOrd="0" destOrd="0" presId="urn:microsoft.com/office/officeart/2005/8/layout/hierarchy3"/>
    <dgm:cxn modelId="{1B5F4E87-9E90-AA41-89F8-A81F81885C20}" type="presParOf" srcId="{D4B22C91-84BC-B14D-B12A-35306AE4CA8C}" destId="{6FDB1C52-66B8-EF4F-9FB7-A5C8D3D6C37F}" srcOrd="0" destOrd="0" presId="urn:microsoft.com/office/officeart/2005/8/layout/hierarchy3"/>
    <dgm:cxn modelId="{7DED7964-2FD1-0E45-B8E4-879FFE79A341}" type="presParOf" srcId="{D4B22C91-84BC-B14D-B12A-35306AE4CA8C}" destId="{97A63C3D-DF05-2E49-ADF2-60951A1D1420}" srcOrd="1" destOrd="0" presId="urn:microsoft.com/office/officeart/2005/8/layout/hierarchy3"/>
    <dgm:cxn modelId="{B37354F3-352A-344E-A639-172A417FB449}" type="presParOf" srcId="{4C0FBB09-7455-AD4B-A250-A227E5BE8914}" destId="{8B7CDE3C-846A-BB46-9BB0-FBE85B4B4746}" srcOrd="1" destOrd="0" presId="urn:microsoft.com/office/officeart/2005/8/layout/hierarchy3"/>
    <dgm:cxn modelId="{6E1D7436-2657-4C46-94FA-8A7B8279D30C}" type="presParOf" srcId="{8B7CDE3C-846A-BB46-9BB0-FBE85B4B4746}" destId="{F1386D75-35EA-5D42-9968-3F87FE7AA2CE}" srcOrd="0" destOrd="0" presId="urn:microsoft.com/office/officeart/2005/8/layout/hierarchy3"/>
    <dgm:cxn modelId="{02558F8B-F288-234B-B269-92F31FC9721F}" type="presParOf" srcId="{8B7CDE3C-846A-BB46-9BB0-FBE85B4B4746}" destId="{CDF79683-4896-AE46-8C7E-1E26F3144B7F}" srcOrd="1" destOrd="0" presId="urn:microsoft.com/office/officeart/2005/8/layout/hierarchy3"/>
    <dgm:cxn modelId="{37B300CD-0F03-1146-9E23-3F21D25F70CA}" type="presParOf" srcId="{8B7CDE3C-846A-BB46-9BB0-FBE85B4B4746}" destId="{22BDA43B-DDAC-6B48-B529-9D41B158BFE5}" srcOrd="2" destOrd="0" presId="urn:microsoft.com/office/officeart/2005/8/layout/hierarchy3"/>
    <dgm:cxn modelId="{2C7F7FB9-1CB3-4047-BAFE-8E05D20FA0F9}" type="presParOf" srcId="{8B7CDE3C-846A-BB46-9BB0-FBE85B4B4746}" destId="{86D2BFCF-6137-6040-B4D7-654F73B11185}" srcOrd="3" destOrd="0" presId="urn:microsoft.com/office/officeart/2005/8/layout/hierarchy3"/>
    <dgm:cxn modelId="{CE8A7936-B535-8540-A7F1-AAB743D1CD4E}" type="presParOf" srcId="{8B7CDE3C-846A-BB46-9BB0-FBE85B4B4746}" destId="{FECE01BA-866C-8B4C-8971-A9BDF35383BD}" srcOrd="4" destOrd="0" presId="urn:microsoft.com/office/officeart/2005/8/layout/hierarchy3"/>
    <dgm:cxn modelId="{BC7EF1E6-4E7B-2C4D-ADC4-8DCD36593925}" type="presParOf" srcId="{8B7CDE3C-846A-BB46-9BB0-FBE85B4B4746}" destId="{69BFFA3F-0AD9-9441-82BC-335A44ED0150}" srcOrd="5" destOrd="0" presId="urn:microsoft.com/office/officeart/2005/8/layout/hierarchy3"/>
    <dgm:cxn modelId="{8BB4C528-9F06-D54F-A9C4-1C8917AE33D0}" type="presParOf" srcId="{8B7CDE3C-846A-BB46-9BB0-FBE85B4B4746}" destId="{1B2A1DD4-116B-C64D-AB7C-4E334146ACC9}" srcOrd="6" destOrd="0" presId="urn:microsoft.com/office/officeart/2005/8/layout/hierarchy3"/>
    <dgm:cxn modelId="{378E466B-9C09-B746-B956-00C334190E20}" type="presParOf" srcId="{8B7CDE3C-846A-BB46-9BB0-FBE85B4B4746}" destId="{F0161445-FBCA-154C-A578-ACEB2B139284}" srcOrd="7" destOrd="0" presId="urn:microsoft.com/office/officeart/2005/8/layout/hierarchy3"/>
    <dgm:cxn modelId="{59ED2C2E-3CD0-C144-97D1-1FB83F4F797C}" type="presParOf" srcId="{1311F7BE-D404-D349-BB42-D06F815CB3A0}" destId="{72F5BBD8-11DF-9646-80C0-53EB1F187006}" srcOrd="3" destOrd="0" presId="urn:microsoft.com/office/officeart/2005/8/layout/hierarchy3"/>
    <dgm:cxn modelId="{633758A3-FA1B-7347-9C03-FB08998322F7}" type="presParOf" srcId="{72F5BBD8-11DF-9646-80C0-53EB1F187006}" destId="{5C2FD415-52B4-3149-8FE7-A15013E2F92D}" srcOrd="0" destOrd="0" presId="urn:microsoft.com/office/officeart/2005/8/layout/hierarchy3"/>
    <dgm:cxn modelId="{F1B1703F-0E0E-2741-A6E7-57879A27A7EF}" type="presParOf" srcId="{5C2FD415-52B4-3149-8FE7-A15013E2F92D}" destId="{2331A22A-7C8D-C642-BBF8-C12A6CD27989}" srcOrd="0" destOrd="0" presId="urn:microsoft.com/office/officeart/2005/8/layout/hierarchy3"/>
    <dgm:cxn modelId="{96077E9E-DD1D-514D-8541-8E6AF623BA26}" type="presParOf" srcId="{5C2FD415-52B4-3149-8FE7-A15013E2F92D}" destId="{C6E62521-4D12-004A-A502-A60826E7EBAA}" srcOrd="1" destOrd="0" presId="urn:microsoft.com/office/officeart/2005/8/layout/hierarchy3"/>
    <dgm:cxn modelId="{42220094-0109-B940-A5F3-83039E05B6BC}" type="presParOf" srcId="{72F5BBD8-11DF-9646-80C0-53EB1F187006}" destId="{CD78D6BF-30BC-7142-9725-B9D1BF666E7B}" srcOrd="1" destOrd="0" presId="urn:microsoft.com/office/officeart/2005/8/layout/hierarchy3"/>
    <dgm:cxn modelId="{300488FE-0A96-8247-901D-B652255C48B6}" type="presParOf" srcId="{CD78D6BF-30BC-7142-9725-B9D1BF666E7B}" destId="{1AC9A5BA-BC67-294C-AC33-A22F6DB38F56}" srcOrd="0" destOrd="0" presId="urn:microsoft.com/office/officeart/2005/8/layout/hierarchy3"/>
    <dgm:cxn modelId="{1180D178-81C2-A745-89C2-7B5C52C83758}" type="presParOf" srcId="{CD78D6BF-30BC-7142-9725-B9D1BF666E7B}" destId="{DCB2FCDB-E6D6-904E-A580-4ADB3BF065A6}" srcOrd="1" destOrd="0" presId="urn:microsoft.com/office/officeart/2005/8/layout/hierarchy3"/>
    <dgm:cxn modelId="{23E3772F-335C-E348-B6FA-23F6272CC2FE}" type="presParOf" srcId="{CD78D6BF-30BC-7142-9725-B9D1BF666E7B}" destId="{83B0DAF1-60E4-9045-B9E4-B96C5D869AFD}" srcOrd="2" destOrd="0" presId="urn:microsoft.com/office/officeart/2005/8/layout/hierarchy3"/>
    <dgm:cxn modelId="{1BA70815-90DE-4A48-B8D4-8C2EAE80D34F}" type="presParOf" srcId="{CD78D6BF-30BC-7142-9725-B9D1BF666E7B}" destId="{366DBA70-8BB4-F34F-8B9B-A2766771CED6}" srcOrd="3" destOrd="0" presId="urn:microsoft.com/office/officeart/2005/8/layout/hierarchy3"/>
    <dgm:cxn modelId="{43BD1723-A3C0-6D44-9BE9-70651310650B}" type="presParOf" srcId="{CD78D6BF-30BC-7142-9725-B9D1BF666E7B}" destId="{46F7C217-EAF9-1940-A3AC-6B582F32A3FA}" srcOrd="4" destOrd="0" presId="urn:microsoft.com/office/officeart/2005/8/layout/hierarchy3"/>
    <dgm:cxn modelId="{9B2CB2E1-B5B4-3045-AE3A-89B69030B120}" type="presParOf" srcId="{CD78D6BF-30BC-7142-9725-B9D1BF666E7B}" destId="{5AF0E7B9-E263-D64F-82B7-2123FE05D917}"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45D47-8D5E-EF4F-9ED8-936890EC94B5}"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A41D35A3-B306-0247-9C90-FE2FD338F566}">
      <dgm:prSet/>
      <dgm:spPr>
        <a:solidFill>
          <a:schemeClr val="accent3"/>
        </a:solidFill>
        <a:ln>
          <a:solidFill>
            <a:schemeClr val="accent3"/>
          </a:solidFill>
        </a:ln>
      </dgm:spPr>
      <dgm:t>
        <a:bodyPr/>
        <a:lstStyle/>
        <a:p>
          <a:pPr rtl="0"/>
          <a:r>
            <a:rPr lang="en-US" dirty="0"/>
            <a:t>The two most important characteristics of memory</a:t>
          </a:r>
        </a:p>
      </dgm:t>
    </dgm:pt>
    <dgm:pt modelId="{D1BE60B8-0963-4F46-B025-69563C2B04F0}" type="parTrans" cxnId="{67D9566B-B9BA-8649-AB7A-40E6060CBA2C}">
      <dgm:prSet/>
      <dgm:spPr/>
      <dgm:t>
        <a:bodyPr/>
        <a:lstStyle/>
        <a:p>
          <a:endParaRPr lang="en-US"/>
        </a:p>
      </dgm:t>
    </dgm:pt>
    <dgm:pt modelId="{4D21CA9D-B342-C145-9903-36C13BD31C9E}" type="sibTrans" cxnId="{67D9566B-B9BA-8649-AB7A-40E6060CBA2C}">
      <dgm:prSet/>
      <dgm:spPr/>
      <dgm:t>
        <a:bodyPr/>
        <a:lstStyle/>
        <a:p>
          <a:endParaRPr lang="en-US"/>
        </a:p>
      </dgm:t>
    </dgm:pt>
    <dgm:pt modelId="{86657987-5D7D-9145-9B7A-F752208AD897}">
      <dgm:prSet custT="1"/>
      <dgm:spPr/>
      <dgm:t>
        <a:bodyPr/>
        <a:lstStyle/>
        <a:p>
          <a:pPr rtl="0"/>
          <a:endParaRPr lang="en-US" sz="2000" dirty="0"/>
        </a:p>
        <a:p>
          <a:pPr rtl="0"/>
          <a:r>
            <a:rPr lang="en-US" sz="3000" dirty="0"/>
            <a:t>Three performance parameters are used:</a:t>
          </a:r>
        </a:p>
      </dgm:t>
    </dgm:pt>
    <dgm:pt modelId="{602B3695-5FF0-9C4A-B946-F15B2FB28D16}" type="parTrans" cxnId="{EFE69842-B030-B54C-A174-D400E1F6B7B1}">
      <dgm:prSet/>
      <dgm:spPr/>
      <dgm:t>
        <a:bodyPr/>
        <a:lstStyle/>
        <a:p>
          <a:endParaRPr lang="en-US"/>
        </a:p>
      </dgm:t>
    </dgm:pt>
    <dgm:pt modelId="{5ED105F6-1A94-EE4F-911E-E0F216E124A5}" type="sibTrans" cxnId="{EFE69842-B030-B54C-A174-D400E1F6B7B1}">
      <dgm:prSet/>
      <dgm:spPr/>
      <dgm:t>
        <a:bodyPr/>
        <a:lstStyle/>
        <a:p>
          <a:endParaRPr lang="en-US"/>
        </a:p>
      </dgm:t>
    </dgm:pt>
    <dgm:pt modelId="{CF384916-2EBE-C047-B176-DAD9E34690A4}">
      <dgm:prSet/>
      <dgm:spPr/>
      <dgm:t>
        <a:bodyPr/>
        <a:lstStyle/>
        <a:p>
          <a:pPr rtl="0"/>
          <a:r>
            <a:rPr lang="en-GB" dirty="0"/>
            <a:t>Access time (latency)</a:t>
          </a:r>
        </a:p>
      </dgm:t>
    </dgm:pt>
    <dgm:pt modelId="{4691FD66-CC92-AF49-9FA8-89E7ADDE426E}" type="parTrans" cxnId="{1EFD4954-79F2-5A41-ABFB-49CAF963DDCF}">
      <dgm:prSet/>
      <dgm:spPr/>
      <dgm:t>
        <a:bodyPr/>
        <a:lstStyle/>
        <a:p>
          <a:endParaRPr lang="en-US"/>
        </a:p>
      </dgm:t>
    </dgm:pt>
    <dgm:pt modelId="{6C69B0F2-86D0-BE49-B377-295A6A39A971}" type="sibTrans" cxnId="{1EFD4954-79F2-5A41-ABFB-49CAF963DDCF}">
      <dgm:prSet/>
      <dgm:spPr/>
      <dgm:t>
        <a:bodyPr/>
        <a:lstStyle/>
        <a:p>
          <a:endParaRPr lang="en-US"/>
        </a:p>
      </dgm:t>
    </dgm:pt>
    <dgm:pt modelId="{317CB85F-1C30-8E43-8C90-8E62399E8176}">
      <dgm:prSet/>
      <dgm:spPr/>
      <dgm:t>
        <a:bodyPr/>
        <a:lstStyle/>
        <a:p>
          <a:pPr rtl="0"/>
          <a:r>
            <a:rPr lang="en-US" dirty="0"/>
            <a:t>For random-access memory it is the time it takes to perform a read or write operation</a:t>
          </a:r>
        </a:p>
      </dgm:t>
    </dgm:pt>
    <dgm:pt modelId="{EE8EDB02-BC91-964C-A351-6CEF0F3A0FB9}" type="parTrans" cxnId="{E624E411-7403-6F4A-8733-5F67BF7E579E}">
      <dgm:prSet/>
      <dgm:spPr/>
      <dgm:t>
        <a:bodyPr/>
        <a:lstStyle/>
        <a:p>
          <a:endParaRPr lang="en-US"/>
        </a:p>
      </dgm:t>
    </dgm:pt>
    <dgm:pt modelId="{7841D5F3-1D0E-3249-9335-D18CCF73B93D}" type="sibTrans" cxnId="{E624E411-7403-6F4A-8733-5F67BF7E579E}">
      <dgm:prSet/>
      <dgm:spPr/>
      <dgm:t>
        <a:bodyPr/>
        <a:lstStyle/>
        <a:p>
          <a:endParaRPr lang="en-US"/>
        </a:p>
      </dgm:t>
    </dgm:pt>
    <dgm:pt modelId="{7408E672-E96F-5941-8BBA-E8B5E346BAA1}">
      <dgm:prSet/>
      <dgm:spPr/>
      <dgm:t>
        <a:bodyPr/>
        <a:lstStyle/>
        <a:p>
          <a:pPr rtl="0"/>
          <a:r>
            <a:rPr lang="en-US" dirty="0"/>
            <a:t>For non-random-access memory it is the time it takes to position the read-write mechanism at the desired location</a:t>
          </a:r>
        </a:p>
      </dgm:t>
    </dgm:pt>
    <dgm:pt modelId="{B89F4393-BF34-0040-A33A-9871583F5B3F}" type="parTrans" cxnId="{C0830C1F-53BF-0342-82F9-6DF09C874BF1}">
      <dgm:prSet/>
      <dgm:spPr/>
      <dgm:t>
        <a:bodyPr/>
        <a:lstStyle/>
        <a:p>
          <a:endParaRPr lang="en-US"/>
        </a:p>
      </dgm:t>
    </dgm:pt>
    <dgm:pt modelId="{A797B638-1219-7E40-B797-3853F4F7CF99}" type="sibTrans" cxnId="{C0830C1F-53BF-0342-82F9-6DF09C874BF1}">
      <dgm:prSet/>
      <dgm:spPr/>
      <dgm:t>
        <a:bodyPr/>
        <a:lstStyle/>
        <a:p>
          <a:endParaRPr lang="en-US"/>
        </a:p>
      </dgm:t>
    </dgm:pt>
    <dgm:pt modelId="{4BB96DB0-F8CB-0D43-B5F2-EE804536328D}">
      <dgm:prSet custT="1"/>
      <dgm:spPr/>
      <dgm:t>
        <a:bodyPr/>
        <a:lstStyle/>
        <a:p>
          <a:pPr rtl="0"/>
          <a:r>
            <a:rPr lang="en-US" sz="1400" dirty="0"/>
            <a:t>Memory cycle time</a:t>
          </a:r>
        </a:p>
      </dgm:t>
    </dgm:pt>
    <dgm:pt modelId="{DA145010-1BC5-4A47-8C0F-5A2A26315F5D}" type="parTrans" cxnId="{F7FB9BBA-CCBB-DF45-9564-D777DFD59F03}">
      <dgm:prSet/>
      <dgm:spPr/>
      <dgm:t>
        <a:bodyPr/>
        <a:lstStyle/>
        <a:p>
          <a:endParaRPr lang="en-US"/>
        </a:p>
      </dgm:t>
    </dgm:pt>
    <dgm:pt modelId="{A6CFE9F4-7A7B-2C44-8271-BE68A2567E01}" type="sibTrans" cxnId="{F7FB9BBA-CCBB-DF45-9564-D777DFD59F03}">
      <dgm:prSet/>
      <dgm:spPr/>
      <dgm:t>
        <a:bodyPr/>
        <a:lstStyle/>
        <a:p>
          <a:endParaRPr lang="en-US"/>
        </a:p>
      </dgm:t>
    </dgm:pt>
    <dgm:pt modelId="{D60B39AF-5EB9-C047-98BC-FC39BA3364E4}">
      <dgm:prSet custT="1"/>
      <dgm:spPr/>
      <dgm:t>
        <a:bodyPr/>
        <a:lstStyle/>
        <a:p>
          <a:pPr rtl="0"/>
          <a:r>
            <a:rPr lang="en-US" sz="1100" dirty="0"/>
            <a:t>Access time plus any additional time required before second access can commence</a:t>
          </a:r>
        </a:p>
      </dgm:t>
    </dgm:pt>
    <dgm:pt modelId="{5E97EA38-D1A0-1B43-8B27-53638AEBE5C5}" type="parTrans" cxnId="{024C89BA-7E9F-174A-BBC7-3186A108E4E6}">
      <dgm:prSet/>
      <dgm:spPr/>
      <dgm:t>
        <a:bodyPr/>
        <a:lstStyle/>
        <a:p>
          <a:endParaRPr lang="en-US"/>
        </a:p>
      </dgm:t>
    </dgm:pt>
    <dgm:pt modelId="{3E176711-D759-2242-93D1-C0B062B3A17C}" type="sibTrans" cxnId="{024C89BA-7E9F-174A-BBC7-3186A108E4E6}">
      <dgm:prSet/>
      <dgm:spPr/>
      <dgm:t>
        <a:bodyPr/>
        <a:lstStyle/>
        <a:p>
          <a:endParaRPr lang="en-US"/>
        </a:p>
      </dgm:t>
    </dgm:pt>
    <dgm:pt modelId="{9498714A-5D09-AE4D-81B2-F8F2997E0A84}">
      <dgm:prSet custT="1"/>
      <dgm:spPr/>
      <dgm:t>
        <a:bodyPr/>
        <a:lstStyle/>
        <a:p>
          <a:pPr rtl="0"/>
          <a:r>
            <a:rPr lang="en-US" sz="1100" dirty="0"/>
            <a:t>Additional time may be required for transients to die out on signal lines or to regenerate data if they are read destructively</a:t>
          </a:r>
        </a:p>
      </dgm:t>
    </dgm:pt>
    <dgm:pt modelId="{51AEF564-2A4F-774E-A6BF-9C5BB7C7BA51}" type="parTrans" cxnId="{582BB5E4-E826-2E4C-8F7E-3AF94691565F}">
      <dgm:prSet/>
      <dgm:spPr/>
      <dgm:t>
        <a:bodyPr/>
        <a:lstStyle/>
        <a:p>
          <a:endParaRPr lang="en-US"/>
        </a:p>
      </dgm:t>
    </dgm:pt>
    <dgm:pt modelId="{647066E6-D48E-7540-80CC-0AC22D7E35BC}" type="sibTrans" cxnId="{582BB5E4-E826-2E4C-8F7E-3AF94691565F}">
      <dgm:prSet/>
      <dgm:spPr/>
      <dgm:t>
        <a:bodyPr/>
        <a:lstStyle/>
        <a:p>
          <a:endParaRPr lang="en-US"/>
        </a:p>
      </dgm:t>
    </dgm:pt>
    <dgm:pt modelId="{17DFE561-8622-9F49-AD32-92661BDD5157}">
      <dgm:prSet custT="1"/>
      <dgm:spPr/>
      <dgm:t>
        <a:bodyPr/>
        <a:lstStyle/>
        <a:p>
          <a:pPr rtl="0"/>
          <a:r>
            <a:rPr lang="en-US" sz="1100" dirty="0"/>
            <a:t>Concerned with the system bus, not the processor</a:t>
          </a:r>
        </a:p>
      </dgm:t>
    </dgm:pt>
    <dgm:pt modelId="{2917BF63-F96B-4646-A238-694B5CE16ADB}" type="parTrans" cxnId="{19FBFDAF-CE6E-0E4D-A368-CE236325F355}">
      <dgm:prSet/>
      <dgm:spPr/>
      <dgm:t>
        <a:bodyPr/>
        <a:lstStyle/>
        <a:p>
          <a:endParaRPr lang="en-US"/>
        </a:p>
      </dgm:t>
    </dgm:pt>
    <dgm:pt modelId="{00068B92-6255-9847-84BD-929767462738}" type="sibTrans" cxnId="{19FBFDAF-CE6E-0E4D-A368-CE236325F355}">
      <dgm:prSet/>
      <dgm:spPr/>
      <dgm:t>
        <a:bodyPr/>
        <a:lstStyle/>
        <a:p>
          <a:endParaRPr lang="en-US"/>
        </a:p>
      </dgm:t>
    </dgm:pt>
    <dgm:pt modelId="{6F299D02-4724-A74A-AA67-D410C5ECB300}">
      <dgm:prSet/>
      <dgm:spPr/>
      <dgm:t>
        <a:bodyPr/>
        <a:lstStyle/>
        <a:p>
          <a:pPr rtl="0"/>
          <a:r>
            <a:rPr lang="en-US" dirty="0"/>
            <a:t>Transfer rate</a:t>
          </a:r>
        </a:p>
      </dgm:t>
    </dgm:pt>
    <dgm:pt modelId="{126EB937-125C-3645-A822-00222F561300}" type="parTrans" cxnId="{0190996B-7D1A-0642-9595-9C104F6DAD68}">
      <dgm:prSet/>
      <dgm:spPr/>
      <dgm:t>
        <a:bodyPr/>
        <a:lstStyle/>
        <a:p>
          <a:endParaRPr lang="en-US"/>
        </a:p>
      </dgm:t>
    </dgm:pt>
    <dgm:pt modelId="{0CB6D00F-8917-7D41-93CF-8AB361ABE8CC}" type="sibTrans" cxnId="{0190996B-7D1A-0642-9595-9C104F6DAD68}">
      <dgm:prSet/>
      <dgm:spPr/>
      <dgm:t>
        <a:bodyPr/>
        <a:lstStyle/>
        <a:p>
          <a:endParaRPr lang="en-US"/>
        </a:p>
      </dgm:t>
    </dgm:pt>
    <dgm:pt modelId="{E762937F-2561-A44B-8C95-94BA8C9C4617}">
      <dgm:prSet/>
      <dgm:spPr/>
      <dgm:t>
        <a:bodyPr/>
        <a:lstStyle/>
        <a:p>
          <a:pPr rtl="0"/>
          <a:r>
            <a:rPr lang="en-US" dirty="0"/>
            <a:t>The rate at which data can be transferred into or out of a memory unit</a:t>
          </a:r>
        </a:p>
      </dgm:t>
    </dgm:pt>
    <dgm:pt modelId="{341C858B-B1A1-9C4F-A648-D1C7100925DC}" type="parTrans" cxnId="{249E08D8-A514-CD4F-B569-5825518BE2CA}">
      <dgm:prSet/>
      <dgm:spPr/>
      <dgm:t>
        <a:bodyPr/>
        <a:lstStyle/>
        <a:p>
          <a:endParaRPr lang="en-US"/>
        </a:p>
      </dgm:t>
    </dgm:pt>
    <dgm:pt modelId="{89B4B04F-DAD4-9747-908B-925408933E39}" type="sibTrans" cxnId="{249E08D8-A514-CD4F-B569-5825518BE2CA}">
      <dgm:prSet/>
      <dgm:spPr/>
      <dgm:t>
        <a:bodyPr/>
        <a:lstStyle/>
        <a:p>
          <a:endParaRPr lang="en-US"/>
        </a:p>
      </dgm:t>
    </dgm:pt>
    <dgm:pt modelId="{A6F1DB38-E56A-BA4B-B780-FA6EDBD930C8}">
      <dgm:prSet/>
      <dgm:spPr/>
      <dgm:t>
        <a:bodyPr/>
        <a:lstStyle/>
        <a:p>
          <a:pPr rtl="0"/>
          <a:r>
            <a:rPr lang="en-US" dirty="0"/>
            <a:t>For random-access memory it is equal to 1/(cycle time)</a:t>
          </a:r>
        </a:p>
      </dgm:t>
    </dgm:pt>
    <dgm:pt modelId="{B09454DD-B16C-EA4E-98F7-131AA262A6FB}" type="parTrans" cxnId="{B26D4589-7F37-3648-A3E1-183DF5637DB3}">
      <dgm:prSet/>
      <dgm:spPr/>
      <dgm:t>
        <a:bodyPr/>
        <a:lstStyle/>
        <a:p>
          <a:endParaRPr lang="en-US"/>
        </a:p>
      </dgm:t>
    </dgm:pt>
    <dgm:pt modelId="{C04873EF-9610-C44F-BC9D-6C3FAB7D6212}" type="sibTrans" cxnId="{B26D4589-7F37-3648-A3E1-183DF5637DB3}">
      <dgm:prSet/>
      <dgm:spPr/>
      <dgm:t>
        <a:bodyPr/>
        <a:lstStyle/>
        <a:p>
          <a:endParaRPr lang="en-US"/>
        </a:p>
      </dgm:t>
    </dgm:pt>
    <dgm:pt modelId="{8DC7E3E3-3F49-9048-9468-3382299E881D}" type="pres">
      <dgm:prSet presAssocID="{63345D47-8D5E-EF4F-9ED8-936890EC94B5}" presName="Name0" presStyleCnt="0">
        <dgm:presLayoutVars>
          <dgm:chMax val="3"/>
          <dgm:chPref val="1"/>
          <dgm:dir/>
          <dgm:animLvl val="lvl"/>
          <dgm:resizeHandles/>
        </dgm:presLayoutVars>
      </dgm:prSet>
      <dgm:spPr/>
    </dgm:pt>
    <dgm:pt modelId="{C1C62E5A-EAEF-CE4A-8117-2DB3BEFFE3F4}" type="pres">
      <dgm:prSet presAssocID="{63345D47-8D5E-EF4F-9ED8-936890EC94B5}" presName="outerBox" presStyleCnt="0"/>
      <dgm:spPr/>
    </dgm:pt>
    <dgm:pt modelId="{13077C67-B24F-6A49-8EF8-E21AE295BA78}" type="pres">
      <dgm:prSet presAssocID="{63345D47-8D5E-EF4F-9ED8-936890EC94B5}" presName="outerBoxParent" presStyleLbl="node1" presStyleIdx="0" presStyleCnt="2"/>
      <dgm:spPr/>
    </dgm:pt>
    <dgm:pt modelId="{B733473D-D397-8C49-8CDA-15216272C145}" type="pres">
      <dgm:prSet presAssocID="{63345D47-8D5E-EF4F-9ED8-936890EC94B5}" presName="outerBoxChildren" presStyleCnt="0"/>
      <dgm:spPr/>
    </dgm:pt>
    <dgm:pt modelId="{D95F7024-0289-E042-84D4-642341566593}" type="pres">
      <dgm:prSet presAssocID="{63345D47-8D5E-EF4F-9ED8-936890EC94B5}" presName="middleBox" presStyleCnt="0"/>
      <dgm:spPr/>
    </dgm:pt>
    <dgm:pt modelId="{8A95A152-734B-A745-AAE7-3D32D8C60BCF}" type="pres">
      <dgm:prSet presAssocID="{63345D47-8D5E-EF4F-9ED8-936890EC94B5}" presName="middleBoxParent" presStyleLbl="node1" presStyleIdx="1" presStyleCnt="2"/>
      <dgm:spPr/>
    </dgm:pt>
    <dgm:pt modelId="{1F5364B3-A8EB-4B44-A950-38E11751855D}" type="pres">
      <dgm:prSet presAssocID="{63345D47-8D5E-EF4F-9ED8-936890EC94B5}" presName="middleBoxChildren" presStyleCnt="0"/>
      <dgm:spPr/>
    </dgm:pt>
    <dgm:pt modelId="{4DC5D986-59BC-1740-AC0E-735CF97CB45C}" type="pres">
      <dgm:prSet presAssocID="{CF384916-2EBE-C047-B176-DAD9E34690A4}" presName="mChild" presStyleLbl="fgAcc1" presStyleIdx="0" presStyleCnt="3">
        <dgm:presLayoutVars>
          <dgm:bulletEnabled val="1"/>
        </dgm:presLayoutVars>
      </dgm:prSet>
      <dgm:spPr/>
    </dgm:pt>
    <dgm:pt modelId="{37B0377C-E376-2541-BAA2-7EE7D8DF01DB}" type="pres">
      <dgm:prSet presAssocID="{6C69B0F2-86D0-BE49-B377-295A6A39A971}" presName="middleSibTrans" presStyleCnt="0"/>
      <dgm:spPr/>
    </dgm:pt>
    <dgm:pt modelId="{DCA2CBFE-8F07-BB4E-8414-CF97B200D168}" type="pres">
      <dgm:prSet presAssocID="{4BB96DB0-F8CB-0D43-B5F2-EE804536328D}" presName="mChild" presStyleLbl="fgAcc1" presStyleIdx="1" presStyleCnt="3" custScaleY="114815">
        <dgm:presLayoutVars>
          <dgm:bulletEnabled val="1"/>
        </dgm:presLayoutVars>
      </dgm:prSet>
      <dgm:spPr/>
    </dgm:pt>
    <dgm:pt modelId="{C8A02842-43F0-EE40-BD4B-3A0DC53468D2}" type="pres">
      <dgm:prSet presAssocID="{A6CFE9F4-7A7B-2C44-8271-BE68A2567E01}" presName="middleSibTrans" presStyleCnt="0"/>
      <dgm:spPr/>
    </dgm:pt>
    <dgm:pt modelId="{8D7CAF80-BCAD-AF40-83EC-CA9E025213FC}" type="pres">
      <dgm:prSet presAssocID="{6F299D02-4724-A74A-AA67-D410C5ECB300}" presName="mChild" presStyleLbl="fgAcc1" presStyleIdx="2" presStyleCnt="3">
        <dgm:presLayoutVars>
          <dgm:bulletEnabled val="1"/>
        </dgm:presLayoutVars>
      </dgm:prSet>
      <dgm:spPr/>
    </dgm:pt>
  </dgm:ptLst>
  <dgm:cxnLst>
    <dgm:cxn modelId="{FE0AF508-0746-304A-8066-DA7DB54E7139}" type="presOf" srcId="{D60B39AF-5EB9-C047-98BC-FC39BA3364E4}" destId="{DCA2CBFE-8F07-BB4E-8414-CF97B200D168}" srcOrd="0" destOrd="1" presId="urn:microsoft.com/office/officeart/2005/8/layout/target2"/>
    <dgm:cxn modelId="{FA106109-1866-874D-92B2-8C2DD984F321}" type="presOf" srcId="{6F299D02-4724-A74A-AA67-D410C5ECB300}" destId="{8D7CAF80-BCAD-AF40-83EC-CA9E025213FC}" srcOrd="0" destOrd="0" presId="urn:microsoft.com/office/officeart/2005/8/layout/target2"/>
    <dgm:cxn modelId="{DF701110-9429-9E48-9431-75C18C99FFCF}" type="presOf" srcId="{4BB96DB0-F8CB-0D43-B5F2-EE804536328D}" destId="{DCA2CBFE-8F07-BB4E-8414-CF97B200D168}" srcOrd="0" destOrd="0" presId="urn:microsoft.com/office/officeart/2005/8/layout/target2"/>
    <dgm:cxn modelId="{E624E411-7403-6F4A-8733-5F67BF7E579E}" srcId="{CF384916-2EBE-C047-B176-DAD9E34690A4}" destId="{317CB85F-1C30-8E43-8C90-8E62399E8176}" srcOrd="0" destOrd="0" parTransId="{EE8EDB02-BC91-964C-A351-6CEF0F3A0FB9}" sibTransId="{7841D5F3-1D0E-3249-9335-D18CCF73B93D}"/>
    <dgm:cxn modelId="{C0830C1F-53BF-0342-82F9-6DF09C874BF1}" srcId="{CF384916-2EBE-C047-B176-DAD9E34690A4}" destId="{7408E672-E96F-5941-8BBA-E8B5E346BAA1}" srcOrd="1" destOrd="0" parTransId="{B89F4393-BF34-0040-A33A-9871583F5B3F}" sibTransId="{A797B638-1219-7E40-B797-3853F4F7CF99}"/>
    <dgm:cxn modelId="{47B6ED1F-66E1-E54C-93D5-141A1C5D63B3}" type="presOf" srcId="{317CB85F-1C30-8E43-8C90-8E62399E8176}" destId="{4DC5D986-59BC-1740-AC0E-735CF97CB45C}" srcOrd="0" destOrd="1" presId="urn:microsoft.com/office/officeart/2005/8/layout/target2"/>
    <dgm:cxn modelId="{BFB0EA41-0C58-0343-BF85-B827F232F3DF}" type="presOf" srcId="{63345D47-8D5E-EF4F-9ED8-936890EC94B5}" destId="{8DC7E3E3-3F49-9048-9468-3382299E881D}" srcOrd="0" destOrd="0" presId="urn:microsoft.com/office/officeart/2005/8/layout/target2"/>
    <dgm:cxn modelId="{EFE69842-B030-B54C-A174-D400E1F6B7B1}" srcId="{63345D47-8D5E-EF4F-9ED8-936890EC94B5}" destId="{86657987-5D7D-9145-9B7A-F752208AD897}" srcOrd="1" destOrd="0" parTransId="{602B3695-5FF0-9C4A-B946-F15B2FB28D16}" sibTransId="{5ED105F6-1A94-EE4F-911E-E0F216E124A5}"/>
    <dgm:cxn modelId="{CD6B9E43-2142-4448-A638-A4EC90323A3B}" type="presOf" srcId="{86657987-5D7D-9145-9B7A-F752208AD897}" destId="{8A95A152-734B-A745-AAE7-3D32D8C60BCF}" srcOrd="0" destOrd="0" presId="urn:microsoft.com/office/officeart/2005/8/layout/target2"/>
    <dgm:cxn modelId="{67D9566B-B9BA-8649-AB7A-40E6060CBA2C}" srcId="{63345D47-8D5E-EF4F-9ED8-936890EC94B5}" destId="{A41D35A3-B306-0247-9C90-FE2FD338F566}" srcOrd="0" destOrd="0" parTransId="{D1BE60B8-0963-4F46-B025-69563C2B04F0}" sibTransId="{4D21CA9D-B342-C145-9903-36C13BD31C9E}"/>
    <dgm:cxn modelId="{844D594B-3BC1-214C-AB42-1A0306C17EB8}" type="presOf" srcId="{A6F1DB38-E56A-BA4B-B780-FA6EDBD930C8}" destId="{8D7CAF80-BCAD-AF40-83EC-CA9E025213FC}" srcOrd="0" destOrd="2" presId="urn:microsoft.com/office/officeart/2005/8/layout/target2"/>
    <dgm:cxn modelId="{0190996B-7D1A-0642-9595-9C104F6DAD68}" srcId="{86657987-5D7D-9145-9B7A-F752208AD897}" destId="{6F299D02-4724-A74A-AA67-D410C5ECB300}" srcOrd="2" destOrd="0" parTransId="{126EB937-125C-3645-A822-00222F561300}" sibTransId="{0CB6D00F-8917-7D41-93CF-8AB361ABE8CC}"/>
    <dgm:cxn modelId="{1EFD4954-79F2-5A41-ABFB-49CAF963DDCF}" srcId="{86657987-5D7D-9145-9B7A-F752208AD897}" destId="{CF384916-2EBE-C047-B176-DAD9E34690A4}" srcOrd="0" destOrd="0" parTransId="{4691FD66-CC92-AF49-9FA8-89E7ADDE426E}" sibTransId="{6C69B0F2-86D0-BE49-B377-295A6A39A971}"/>
    <dgm:cxn modelId="{B26D4589-7F37-3648-A3E1-183DF5637DB3}" srcId="{6F299D02-4724-A74A-AA67-D410C5ECB300}" destId="{A6F1DB38-E56A-BA4B-B780-FA6EDBD930C8}" srcOrd="1" destOrd="0" parTransId="{B09454DD-B16C-EA4E-98F7-131AA262A6FB}" sibTransId="{C04873EF-9610-C44F-BC9D-6C3FAB7D6212}"/>
    <dgm:cxn modelId="{DB86298D-11E2-CC4B-AA34-86BEC492E8CA}" type="presOf" srcId="{17DFE561-8622-9F49-AD32-92661BDD5157}" destId="{DCA2CBFE-8F07-BB4E-8414-CF97B200D168}" srcOrd="0" destOrd="3" presId="urn:microsoft.com/office/officeart/2005/8/layout/target2"/>
    <dgm:cxn modelId="{CB4EC598-FE95-CE49-A7B0-06DA26786786}" type="presOf" srcId="{CF384916-2EBE-C047-B176-DAD9E34690A4}" destId="{4DC5D986-59BC-1740-AC0E-735CF97CB45C}" srcOrd="0" destOrd="0" presId="urn:microsoft.com/office/officeart/2005/8/layout/target2"/>
    <dgm:cxn modelId="{90BAB2A2-87A0-CB41-BD6A-D3A4F8845299}" type="presOf" srcId="{E762937F-2561-A44B-8C95-94BA8C9C4617}" destId="{8D7CAF80-BCAD-AF40-83EC-CA9E025213FC}" srcOrd="0" destOrd="1" presId="urn:microsoft.com/office/officeart/2005/8/layout/target2"/>
    <dgm:cxn modelId="{26A531A5-09AB-9248-BBF6-9A7E62D3909F}" type="presOf" srcId="{7408E672-E96F-5941-8BBA-E8B5E346BAA1}" destId="{4DC5D986-59BC-1740-AC0E-735CF97CB45C}" srcOrd="0" destOrd="2" presId="urn:microsoft.com/office/officeart/2005/8/layout/target2"/>
    <dgm:cxn modelId="{19FBFDAF-CE6E-0E4D-A368-CE236325F355}" srcId="{4BB96DB0-F8CB-0D43-B5F2-EE804536328D}" destId="{17DFE561-8622-9F49-AD32-92661BDD5157}" srcOrd="2" destOrd="0" parTransId="{2917BF63-F96B-4646-A238-694B5CE16ADB}" sibTransId="{00068B92-6255-9847-84BD-929767462738}"/>
    <dgm:cxn modelId="{024C89BA-7E9F-174A-BBC7-3186A108E4E6}" srcId="{4BB96DB0-F8CB-0D43-B5F2-EE804536328D}" destId="{D60B39AF-5EB9-C047-98BC-FC39BA3364E4}" srcOrd="0" destOrd="0" parTransId="{5E97EA38-D1A0-1B43-8B27-53638AEBE5C5}" sibTransId="{3E176711-D759-2242-93D1-C0B062B3A17C}"/>
    <dgm:cxn modelId="{F7FB9BBA-CCBB-DF45-9564-D777DFD59F03}" srcId="{86657987-5D7D-9145-9B7A-F752208AD897}" destId="{4BB96DB0-F8CB-0D43-B5F2-EE804536328D}" srcOrd="1" destOrd="0" parTransId="{DA145010-1BC5-4A47-8C0F-5A2A26315F5D}" sibTransId="{A6CFE9F4-7A7B-2C44-8271-BE68A2567E01}"/>
    <dgm:cxn modelId="{6A0FBFC1-D4D1-6940-B898-859096250CF0}" type="presOf" srcId="{9498714A-5D09-AE4D-81B2-F8F2997E0A84}" destId="{DCA2CBFE-8F07-BB4E-8414-CF97B200D168}" srcOrd="0" destOrd="2" presId="urn:microsoft.com/office/officeart/2005/8/layout/target2"/>
    <dgm:cxn modelId="{005208CC-7AE0-FF40-8E69-0FF12B49EF88}" type="presOf" srcId="{A41D35A3-B306-0247-9C90-FE2FD338F566}" destId="{13077C67-B24F-6A49-8EF8-E21AE295BA78}" srcOrd="0" destOrd="0" presId="urn:microsoft.com/office/officeart/2005/8/layout/target2"/>
    <dgm:cxn modelId="{249E08D8-A514-CD4F-B569-5825518BE2CA}" srcId="{6F299D02-4724-A74A-AA67-D410C5ECB300}" destId="{E762937F-2561-A44B-8C95-94BA8C9C4617}" srcOrd="0" destOrd="0" parTransId="{341C858B-B1A1-9C4F-A648-D1C7100925DC}" sibTransId="{89B4B04F-DAD4-9747-908B-925408933E39}"/>
    <dgm:cxn modelId="{582BB5E4-E826-2E4C-8F7E-3AF94691565F}" srcId="{4BB96DB0-F8CB-0D43-B5F2-EE804536328D}" destId="{9498714A-5D09-AE4D-81B2-F8F2997E0A84}" srcOrd="1" destOrd="0" parTransId="{51AEF564-2A4F-774E-A6BF-9C5BB7C7BA51}" sibTransId="{647066E6-D48E-7540-80CC-0AC22D7E35BC}"/>
    <dgm:cxn modelId="{C1C33FF7-3E93-4546-A4CA-C6EC787BFBDF}" type="presParOf" srcId="{8DC7E3E3-3F49-9048-9468-3382299E881D}" destId="{C1C62E5A-EAEF-CE4A-8117-2DB3BEFFE3F4}" srcOrd="0" destOrd="0" presId="urn:microsoft.com/office/officeart/2005/8/layout/target2"/>
    <dgm:cxn modelId="{A9EBFF45-9345-274B-B696-0CBC9A105A36}" type="presParOf" srcId="{C1C62E5A-EAEF-CE4A-8117-2DB3BEFFE3F4}" destId="{13077C67-B24F-6A49-8EF8-E21AE295BA78}" srcOrd="0" destOrd="0" presId="urn:microsoft.com/office/officeart/2005/8/layout/target2"/>
    <dgm:cxn modelId="{499F04AF-6757-454D-B515-BB4E3A3B5AB4}" type="presParOf" srcId="{C1C62E5A-EAEF-CE4A-8117-2DB3BEFFE3F4}" destId="{B733473D-D397-8C49-8CDA-15216272C145}" srcOrd="1" destOrd="0" presId="urn:microsoft.com/office/officeart/2005/8/layout/target2"/>
    <dgm:cxn modelId="{FD00CA0C-1CAB-8840-9955-8AEB26A89454}" type="presParOf" srcId="{8DC7E3E3-3F49-9048-9468-3382299E881D}" destId="{D95F7024-0289-E042-84D4-642341566593}" srcOrd="1" destOrd="0" presId="urn:microsoft.com/office/officeart/2005/8/layout/target2"/>
    <dgm:cxn modelId="{4FA13E04-FC2D-AE4C-A648-B35F1031D82D}" type="presParOf" srcId="{D95F7024-0289-E042-84D4-642341566593}" destId="{8A95A152-734B-A745-AAE7-3D32D8C60BCF}" srcOrd="0" destOrd="0" presId="urn:microsoft.com/office/officeart/2005/8/layout/target2"/>
    <dgm:cxn modelId="{C01A4472-B456-AC49-868E-BAAC2971148F}" type="presParOf" srcId="{D95F7024-0289-E042-84D4-642341566593}" destId="{1F5364B3-A8EB-4B44-A950-38E11751855D}" srcOrd="1" destOrd="0" presId="urn:microsoft.com/office/officeart/2005/8/layout/target2"/>
    <dgm:cxn modelId="{DEEAC88A-0D3D-314D-BEC6-7F014CCC0252}" type="presParOf" srcId="{1F5364B3-A8EB-4B44-A950-38E11751855D}" destId="{4DC5D986-59BC-1740-AC0E-735CF97CB45C}" srcOrd="0" destOrd="0" presId="urn:microsoft.com/office/officeart/2005/8/layout/target2"/>
    <dgm:cxn modelId="{267017FA-7B20-3A49-A3F2-BC6A6B231443}" type="presParOf" srcId="{1F5364B3-A8EB-4B44-A950-38E11751855D}" destId="{37B0377C-E376-2541-BAA2-7EE7D8DF01DB}" srcOrd="1" destOrd="0" presId="urn:microsoft.com/office/officeart/2005/8/layout/target2"/>
    <dgm:cxn modelId="{A757FC87-DF2C-F24A-BC30-AED59BD631C3}" type="presParOf" srcId="{1F5364B3-A8EB-4B44-A950-38E11751855D}" destId="{DCA2CBFE-8F07-BB4E-8414-CF97B200D168}" srcOrd="2" destOrd="0" presId="urn:microsoft.com/office/officeart/2005/8/layout/target2"/>
    <dgm:cxn modelId="{6EDC7388-2DF5-2A42-8FED-E88B072A825B}" type="presParOf" srcId="{1F5364B3-A8EB-4B44-A950-38E11751855D}" destId="{C8A02842-43F0-EE40-BD4B-3A0DC53468D2}" srcOrd="3" destOrd="0" presId="urn:microsoft.com/office/officeart/2005/8/layout/target2"/>
    <dgm:cxn modelId="{94CA9281-DC6D-4E40-98C0-CAFAD357664E}" type="presParOf" srcId="{1F5364B3-A8EB-4B44-A950-38E11751855D}" destId="{8D7CAF80-BCAD-AF40-83EC-CA9E025213FC}"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554145-8B2F-074A-B096-4987C5D81764}"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D7CDE4F2-0B29-5340-B4CA-7903895738A3}">
      <dgm:prSet custT="1"/>
      <dgm:spPr/>
      <dgm:t>
        <a:bodyPr/>
        <a:lstStyle/>
        <a:p>
          <a:r>
            <a:rPr lang="en-GB" sz="2000" b="0" dirty="0">
              <a:effectLst>
                <a:outerShdw blurRad="38100" dist="38100" dir="2700000" algn="tl">
                  <a:srgbClr val="000000">
                    <a:alpha val="43137"/>
                  </a:srgbClr>
                </a:outerShdw>
              </a:effectLst>
            </a:rPr>
            <a:t>Direct</a:t>
          </a:r>
        </a:p>
      </dgm:t>
    </dgm:pt>
    <dgm:pt modelId="{6DA94CC3-93A7-6145-97D5-23326244C255}" type="parTrans" cxnId="{6DD83BD2-3806-4B4C-B69B-04476113A707}">
      <dgm:prSet/>
      <dgm:spPr/>
      <dgm:t>
        <a:bodyPr/>
        <a:lstStyle/>
        <a:p>
          <a:endParaRPr lang="en-US"/>
        </a:p>
      </dgm:t>
    </dgm:pt>
    <dgm:pt modelId="{7F68183D-C7C4-0744-8B7F-164B7F22AAE1}" type="sibTrans" cxnId="{6DD83BD2-3806-4B4C-B69B-04476113A707}">
      <dgm:prSet/>
      <dgm:spPr/>
      <dgm:t>
        <a:bodyPr/>
        <a:lstStyle/>
        <a:p>
          <a:endParaRPr lang="en-US"/>
        </a:p>
      </dgm:t>
    </dgm:pt>
    <dgm:pt modelId="{CE70BF09-602F-9649-8CD0-34EA655C874E}">
      <dgm:prSet/>
      <dgm:spPr>
        <a:ln>
          <a:solidFill>
            <a:schemeClr val="accent3"/>
          </a:solidFill>
        </a:ln>
      </dgm:spPr>
      <dgm:t>
        <a:bodyPr/>
        <a:lstStyle/>
        <a:p>
          <a:pPr>
            <a:spcAft>
              <a:spcPts val="870"/>
            </a:spcAft>
          </a:pPr>
          <a:r>
            <a:rPr lang="en-GB" dirty="0"/>
            <a:t>The simplest technique</a:t>
          </a:r>
        </a:p>
      </dgm:t>
    </dgm:pt>
    <dgm:pt modelId="{51F5F06F-23EF-F04F-A0D7-A1938E1EC98E}" type="parTrans" cxnId="{45234C71-A75A-4948-AA50-CA929298C2E4}">
      <dgm:prSet/>
      <dgm:spPr/>
      <dgm:t>
        <a:bodyPr/>
        <a:lstStyle/>
        <a:p>
          <a:endParaRPr lang="en-US"/>
        </a:p>
      </dgm:t>
    </dgm:pt>
    <dgm:pt modelId="{FA0F2068-8C99-5449-ACCA-D829BC1CF04F}" type="sibTrans" cxnId="{45234C71-A75A-4948-AA50-CA929298C2E4}">
      <dgm:prSet/>
      <dgm:spPr/>
      <dgm:t>
        <a:bodyPr/>
        <a:lstStyle/>
        <a:p>
          <a:endParaRPr lang="en-US"/>
        </a:p>
      </dgm:t>
    </dgm:pt>
    <dgm:pt modelId="{F7A3FECA-373A-A646-A287-98E0B2650607}">
      <dgm:prSet/>
      <dgm:spPr>
        <a:ln>
          <a:solidFill>
            <a:schemeClr val="accent3"/>
          </a:solidFill>
        </a:ln>
      </dgm:spPr>
      <dgm:t>
        <a:bodyPr/>
        <a:lstStyle/>
        <a:p>
          <a:pPr>
            <a:spcAft>
              <a:spcPts val="870"/>
            </a:spcAft>
          </a:pPr>
          <a:r>
            <a:rPr lang="en-GB" dirty="0"/>
            <a:t>Maps each block of main memory into only one possible cache line</a:t>
          </a:r>
        </a:p>
      </dgm:t>
    </dgm:pt>
    <dgm:pt modelId="{781EB878-8836-A74C-9250-B959FDD1A446}" type="parTrans" cxnId="{35B01054-9196-344C-B8F2-6375BCFAD3D4}">
      <dgm:prSet/>
      <dgm:spPr/>
      <dgm:t>
        <a:bodyPr/>
        <a:lstStyle/>
        <a:p>
          <a:endParaRPr lang="en-US"/>
        </a:p>
      </dgm:t>
    </dgm:pt>
    <dgm:pt modelId="{D06912E3-8B83-214C-A4A9-7E7651A7F062}" type="sibTrans" cxnId="{35B01054-9196-344C-B8F2-6375BCFAD3D4}">
      <dgm:prSet/>
      <dgm:spPr/>
      <dgm:t>
        <a:bodyPr/>
        <a:lstStyle/>
        <a:p>
          <a:endParaRPr lang="en-US"/>
        </a:p>
      </dgm:t>
    </dgm:pt>
    <dgm:pt modelId="{774F7563-D777-364A-9F75-45F9C7D60EC4}">
      <dgm:prSet custT="1"/>
      <dgm:spPr/>
      <dgm:t>
        <a:bodyPr/>
        <a:lstStyle/>
        <a:p>
          <a:r>
            <a:rPr lang="en-GB" sz="2000" b="0" dirty="0">
              <a:effectLst>
                <a:outerShdw blurRad="38100" dist="38100" dir="2700000" algn="tl">
                  <a:srgbClr val="000000">
                    <a:alpha val="43137"/>
                  </a:srgbClr>
                </a:outerShdw>
              </a:effectLst>
            </a:rPr>
            <a:t>Associative</a:t>
          </a:r>
        </a:p>
      </dgm:t>
    </dgm:pt>
    <dgm:pt modelId="{EC5A4339-55E9-3A42-8D7F-B8722BCD8BF7}" type="parTrans" cxnId="{613E4B5A-F04E-C64D-93AF-A975A80E6E43}">
      <dgm:prSet/>
      <dgm:spPr/>
      <dgm:t>
        <a:bodyPr/>
        <a:lstStyle/>
        <a:p>
          <a:endParaRPr lang="en-US"/>
        </a:p>
      </dgm:t>
    </dgm:pt>
    <dgm:pt modelId="{AB3AF520-248D-BF48-B1F9-978BCD1779B3}" type="sibTrans" cxnId="{613E4B5A-F04E-C64D-93AF-A975A80E6E43}">
      <dgm:prSet/>
      <dgm:spPr/>
      <dgm:t>
        <a:bodyPr/>
        <a:lstStyle/>
        <a:p>
          <a:endParaRPr lang="en-US"/>
        </a:p>
      </dgm:t>
    </dgm:pt>
    <dgm:pt modelId="{D4FAE11D-4D51-144C-9B47-0A24B52010D8}">
      <dgm:prSet/>
      <dgm:spPr>
        <a:ln>
          <a:solidFill>
            <a:schemeClr val="accent3"/>
          </a:solidFill>
        </a:ln>
      </dgm:spPr>
      <dgm:t>
        <a:bodyPr/>
        <a:lstStyle/>
        <a:p>
          <a:pPr>
            <a:spcAft>
              <a:spcPts val="870"/>
            </a:spcAft>
          </a:pPr>
          <a:r>
            <a:rPr lang="en-GB" dirty="0"/>
            <a:t>Permits each main memory block to be loaded into any line of the cache</a:t>
          </a:r>
        </a:p>
      </dgm:t>
    </dgm:pt>
    <dgm:pt modelId="{158B2218-BF64-DD45-B97C-B84C578BEC96}" type="parTrans" cxnId="{032C7BCF-E259-6D47-A130-6EE43F533BEA}">
      <dgm:prSet/>
      <dgm:spPr/>
      <dgm:t>
        <a:bodyPr/>
        <a:lstStyle/>
        <a:p>
          <a:endParaRPr lang="en-US"/>
        </a:p>
      </dgm:t>
    </dgm:pt>
    <dgm:pt modelId="{50B34E17-D1CA-C842-8527-9F30C06D1817}" type="sibTrans" cxnId="{032C7BCF-E259-6D47-A130-6EE43F533BEA}">
      <dgm:prSet/>
      <dgm:spPr/>
      <dgm:t>
        <a:bodyPr/>
        <a:lstStyle/>
        <a:p>
          <a:endParaRPr lang="en-US"/>
        </a:p>
      </dgm:t>
    </dgm:pt>
    <dgm:pt modelId="{3B7C31DE-8A89-2F4A-B650-4D9BC2724207}">
      <dgm:prSet/>
      <dgm:spPr>
        <a:ln>
          <a:solidFill>
            <a:schemeClr val="accent3"/>
          </a:solidFill>
        </a:ln>
      </dgm:spPr>
      <dgm:t>
        <a:bodyPr/>
        <a:lstStyle/>
        <a:p>
          <a:pPr>
            <a:spcAft>
              <a:spcPts val="870"/>
            </a:spcAft>
          </a:pPr>
          <a:r>
            <a:rPr lang="en-GB" dirty="0"/>
            <a:t>The cache control logic interprets a memory address simply as a </a:t>
          </a:r>
          <a:r>
            <a:rPr lang="en-GB" b="1" u="sng" dirty="0"/>
            <a:t>Tag </a:t>
          </a:r>
          <a:r>
            <a:rPr lang="en-GB" dirty="0"/>
            <a:t>and a Word field</a:t>
          </a:r>
        </a:p>
      </dgm:t>
    </dgm:pt>
    <dgm:pt modelId="{7851C849-F575-894A-9B00-B44B79CA9B3A}" type="parTrans" cxnId="{3830FFB4-AA38-B04F-8B32-07B847AECF66}">
      <dgm:prSet/>
      <dgm:spPr/>
      <dgm:t>
        <a:bodyPr/>
        <a:lstStyle/>
        <a:p>
          <a:endParaRPr lang="en-US"/>
        </a:p>
      </dgm:t>
    </dgm:pt>
    <dgm:pt modelId="{072AF77D-5CAD-5641-9297-1B04354B8341}" type="sibTrans" cxnId="{3830FFB4-AA38-B04F-8B32-07B847AECF66}">
      <dgm:prSet/>
      <dgm:spPr/>
      <dgm:t>
        <a:bodyPr/>
        <a:lstStyle/>
        <a:p>
          <a:endParaRPr lang="en-US"/>
        </a:p>
      </dgm:t>
    </dgm:pt>
    <dgm:pt modelId="{4BA3F045-6A95-3C4D-A27E-380AA544C704}">
      <dgm:prSet/>
      <dgm:spPr>
        <a:ln>
          <a:solidFill>
            <a:schemeClr val="accent3"/>
          </a:solidFill>
        </a:ln>
      </dgm:spPr>
      <dgm:t>
        <a:bodyPr/>
        <a:lstStyle/>
        <a:p>
          <a:pPr>
            <a:spcAft>
              <a:spcPts val="870"/>
            </a:spcAft>
          </a:pPr>
          <a:r>
            <a:rPr lang="en-GB" dirty="0"/>
            <a:t>To determine whether a block is in the cache, the cache control logic must simultaneously examine every line’s Tag for a match </a:t>
          </a:r>
        </a:p>
      </dgm:t>
    </dgm:pt>
    <dgm:pt modelId="{2A8F251F-A570-5345-BAC5-FDA4FE861646}" type="parTrans" cxnId="{F66FCCD0-D75D-2142-BE23-49CE8ECBCBDD}">
      <dgm:prSet/>
      <dgm:spPr/>
      <dgm:t>
        <a:bodyPr/>
        <a:lstStyle/>
        <a:p>
          <a:endParaRPr lang="en-US"/>
        </a:p>
      </dgm:t>
    </dgm:pt>
    <dgm:pt modelId="{F442362B-3A67-7A47-95DC-3E4F366E693B}" type="sibTrans" cxnId="{F66FCCD0-D75D-2142-BE23-49CE8ECBCBDD}">
      <dgm:prSet/>
      <dgm:spPr/>
      <dgm:t>
        <a:bodyPr/>
        <a:lstStyle/>
        <a:p>
          <a:endParaRPr lang="en-US"/>
        </a:p>
      </dgm:t>
    </dgm:pt>
    <dgm:pt modelId="{A99D3850-98F6-4E44-BEF7-9A02F984869B}">
      <dgm:prSet custT="1"/>
      <dgm:spPr/>
      <dgm:t>
        <a:bodyPr/>
        <a:lstStyle/>
        <a:p>
          <a:r>
            <a:rPr lang="en-GB" sz="2000" b="0" dirty="0">
              <a:effectLst>
                <a:outerShdw blurRad="38100" dist="38100" dir="2700000" algn="tl">
                  <a:srgbClr val="000000">
                    <a:alpha val="43137"/>
                  </a:srgbClr>
                </a:outerShdw>
              </a:effectLst>
            </a:rPr>
            <a:t>Set Associative</a:t>
          </a:r>
        </a:p>
      </dgm:t>
    </dgm:pt>
    <dgm:pt modelId="{951B9852-4730-834E-AC14-3E0184947864}" type="parTrans" cxnId="{6FBBA797-82F7-D54D-B530-618A1498298A}">
      <dgm:prSet/>
      <dgm:spPr/>
      <dgm:t>
        <a:bodyPr/>
        <a:lstStyle/>
        <a:p>
          <a:endParaRPr lang="en-US"/>
        </a:p>
      </dgm:t>
    </dgm:pt>
    <dgm:pt modelId="{7B35E651-A0B2-9E4E-A22B-ACC88F12945C}" type="sibTrans" cxnId="{6FBBA797-82F7-D54D-B530-618A1498298A}">
      <dgm:prSet/>
      <dgm:spPr/>
      <dgm:t>
        <a:bodyPr/>
        <a:lstStyle/>
        <a:p>
          <a:endParaRPr lang="en-US"/>
        </a:p>
      </dgm:t>
    </dgm:pt>
    <dgm:pt modelId="{B813EF2F-B021-CF49-99EE-AF28C0CEB44B}">
      <dgm:prSet/>
      <dgm:spPr>
        <a:ln>
          <a:solidFill>
            <a:schemeClr val="accent3"/>
          </a:solidFill>
        </a:ln>
      </dgm:spPr>
      <dgm:t>
        <a:bodyPr/>
        <a:lstStyle/>
        <a:p>
          <a:r>
            <a:rPr lang="en-GB" dirty="0"/>
            <a:t>A compromise that exhibits the strengths of both the direct and associative approaches while reducing their disadvantages</a:t>
          </a:r>
        </a:p>
      </dgm:t>
    </dgm:pt>
    <dgm:pt modelId="{CC6BA37D-3001-9A47-9536-FF0B64F74DB0}" type="parTrans" cxnId="{83F40A94-EC0F-874E-8848-9CD668E3DAC5}">
      <dgm:prSet/>
      <dgm:spPr/>
      <dgm:t>
        <a:bodyPr/>
        <a:lstStyle/>
        <a:p>
          <a:endParaRPr lang="en-US"/>
        </a:p>
      </dgm:t>
    </dgm:pt>
    <dgm:pt modelId="{A9D1BA43-18D0-DC49-B987-22B9CCB8372B}" type="sibTrans" cxnId="{83F40A94-EC0F-874E-8848-9CD668E3DAC5}">
      <dgm:prSet/>
      <dgm:spPr/>
      <dgm:t>
        <a:bodyPr/>
        <a:lstStyle/>
        <a:p>
          <a:endParaRPr lang="en-US"/>
        </a:p>
      </dgm:t>
    </dgm:pt>
    <dgm:pt modelId="{349158B9-F2A6-42FA-9659-5F0FA9E53D1A}">
      <dgm:prSet/>
      <dgm:spPr>
        <a:ln>
          <a:solidFill>
            <a:schemeClr val="accent3"/>
          </a:solidFill>
        </a:ln>
      </dgm:spPr>
      <dgm:t>
        <a:bodyPr/>
        <a:lstStyle/>
        <a:p>
          <a:r>
            <a:rPr lang="en-GB" b="1"/>
            <a:t>Read by yourself</a:t>
          </a:r>
          <a:endParaRPr lang="en-GB" b="1" dirty="0"/>
        </a:p>
      </dgm:t>
    </dgm:pt>
    <dgm:pt modelId="{3C5E3127-D43F-41FD-9C7A-5124242FF21F}" type="parTrans" cxnId="{A1379FAB-553C-4BDE-9BA1-6D0AF761495C}">
      <dgm:prSet/>
      <dgm:spPr/>
      <dgm:t>
        <a:bodyPr/>
        <a:lstStyle/>
        <a:p>
          <a:endParaRPr lang="en-US"/>
        </a:p>
      </dgm:t>
    </dgm:pt>
    <dgm:pt modelId="{EA21F20D-A109-4987-AF71-D440E9ABB2C8}" type="sibTrans" cxnId="{A1379FAB-553C-4BDE-9BA1-6D0AF761495C}">
      <dgm:prSet/>
      <dgm:spPr/>
      <dgm:t>
        <a:bodyPr/>
        <a:lstStyle/>
        <a:p>
          <a:endParaRPr lang="en-US"/>
        </a:p>
      </dgm:t>
    </dgm:pt>
    <dgm:pt modelId="{E6F1CDC0-3207-B746-8E96-D79FD36AF5BE}" type="pres">
      <dgm:prSet presAssocID="{C8554145-8B2F-074A-B096-4987C5D81764}" presName="Name0" presStyleCnt="0">
        <dgm:presLayoutVars>
          <dgm:dir/>
          <dgm:animLvl val="lvl"/>
          <dgm:resizeHandles val="exact"/>
        </dgm:presLayoutVars>
      </dgm:prSet>
      <dgm:spPr/>
    </dgm:pt>
    <dgm:pt modelId="{00FF6AA7-3C77-6846-8C8C-BBD41B8BCF06}" type="pres">
      <dgm:prSet presAssocID="{D7CDE4F2-0B29-5340-B4CA-7903895738A3}" presName="composite" presStyleCnt="0"/>
      <dgm:spPr/>
    </dgm:pt>
    <dgm:pt modelId="{59B4F48F-6F74-9842-A164-78C65E62632D}" type="pres">
      <dgm:prSet presAssocID="{D7CDE4F2-0B29-5340-B4CA-7903895738A3}" presName="parTx" presStyleLbl="alignNode1" presStyleIdx="0" presStyleCnt="3" custScaleY="182604">
        <dgm:presLayoutVars>
          <dgm:chMax val="0"/>
          <dgm:chPref val="0"/>
          <dgm:bulletEnabled val="1"/>
        </dgm:presLayoutVars>
      </dgm:prSet>
      <dgm:spPr/>
    </dgm:pt>
    <dgm:pt modelId="{5E6AA0E8-B225-9D44-A86D-9767773C4003}" type="pres">
      <dgm:prSet presAssocID="{D7CDE4F2-0B29-5340-B4CA-7903895738A3}" presName="desTx" presStyleLbl="alignAccFollowNode1" presStyleIdx="0" presStyleCnt="3">
        <dgm:presLayoutVars>
          <dgm:bulletEnabled val="1"/>
        </dgm:presLayoutVars>
      </dgm:prSet>
      <dgm:spPr/>
    </dgm:pt>
    <dgm:pt modelId="{292114E3-B226-5E49-BD98-2AE7463D8722}" type="pres">
      <dgm:prSet presAssocID="{7F68183D-C7C4-0744-8B7F-164B7F22AAE1}" presName="space" presStyleCnt="0"/>
      <dgm:spPr/>
    </dgm:pt>
    <dgm:pt modelId="{5778BF55-7BDA-EA4A-B3F4-6A1D653C494D}" type="pres">
      <dgm:prSet presAssocID="{774F7563-D777-364A-9F75-45F9C7D60EC4}" presName="composite" presStyleCnt="0"/>
      <dgm:spPr/>
    </dgm:pt>
    <dgm:pt modelId="{B3F6D228-9039-A949-A88A-D4A04B9662CD}" type="pres">
      <dgm:prSet presAssocID="{774F7563-D777-364A-9F75-45F9C7D60EC4}" presName="parTx" presStyleLbl="alignNode1" presStyleIdx="1" presStyleCnt="3" custScaleX="112813" custScaleY="201857">
        <dgm:presLayoutVars>
          <dgm:chMax val="0"/>
          <dgm:chPref val="0"/>
          <dgm:bulletEnabled val="1"/>
        </dgm:presLayoutVars>
      </dgm:prSet>
      <dgm:spPr/>
    </dgm:pt>
    <dgm:pt modelId="{9F9ABC03-ED5A-8C4F-ABBA-7702123255F3}" type="pres">
      <dgm:prSet presAssocID="{774F7563-D777-364A-9F75-45F9C7D60EC4}" presName="desTx" presStyleLbl="alignAccFollowNode1" presStyleIdx="1" presStyleCnt="3" custScaleX="113838" custScaleY="100000">
        <dgm:presLayoutVars>
          <dgm:bulletEnabled val="1"/>
        </dgm:presLayoutVars>
      </dgm:prSet>
      <dgm:spPr/>
    </dgm:pt>
    <dgm:pt modelId="{2E44FD69-8EF1-1044-BD64-FA3251E6599F}" type="pres">
      <dgm:prSet presAssocID="{AB3AF520-248D-BF48-B1F9-978BCD1779B3}" presName="space" presStyleCnt="0"/>
      <dgm:spPr/>
    </dgm:pt>
    <dgm:pt modelId="{B4B3A9FF-1992-544C-BCB0-98655366645A}" type="pres">
      <dgm:prSet presAssocID="{A99D3850-98F6-4E44-BEF7-9A02F984869B}" presName="composite" presStyleCnt="0"/>
      <dgm:spPr/>
    </dgm:pt>
    <dgm:pt modelId="{F94948FC-FEE2-2A41-9A9E-9B62084D71F6}" type="pres">
      <dgm:prSet presAssocID="{A99D3850-98F6-4E44-BEF7-9A02F984869B}" presName="parTx" presStyleLbl="alignNode1" presStyleIdx="2" presStyleCnt="3" custScaleY="201857" custLinFactNeighborX="49837" custLinFactNeighborY="-11031">
        <dgm:presLayoutVars>
          <dgm:chMax val="0"/>
          <dgm:chPref val="0"/>
          <dgm:bulletEnabled val="1"/>
        </dgm:presLayoutVars>
      </dgm:prSet>
      <dgm:spPr/>
    </dgm:pt>
    <dgm:pt modelId="{C30E3304-D114-7743-A3EC-2445BAC10332}" type="pres">
      <dgm:prSet presAssocID="{A99D3850-98F6-4E44-BEF7-9A02F984869B}" presName="desTx" presStyleLbl="alignAccFollowNode1" presStyleIdx="2" presStyleCnt="3">
        <dgm:presLayoutVars>
          <dgm:bulletEnabled val="1"/>
        </dgm:presLayoutVars>
      </dgm:prSet>
      <dgm:spPr/>
    </dgm:pt>
  </dgm:ptLst>
  <dgm:cxnLst>
    <dgm:cxn modelId="{96684618-87D5-B54E-AB79-410FC7648805}" type="presOf" srcId="{D4FAE11D-4D51-144C-9B47-0A24B52010D8}" destId="{9F9ABC03-ED5A-8C4F-ABBA-7702123255F3}" srcOrd="0" destOrd="0" presId="urn:microsoft.com/office/officeart/2005/8/layout/hList1"/>
    <dgm:cxn modelId="{8D892A32-CCC2-0244-9C7C-71C7F64C96C1}" type="presOf" srcId="{F7A3FECA-373A-A646-A287-98E0B2650607}" destId="{5E6AA0E8-B225-9D44-A86D-9767773C4003}" srcOrd="0" destOrd="1" presId="urn:microsoft.com/office/officeart/2005/8/layout/hList1"/>
    <dgm:cxn modelId="{D408F539-6555-40AD-AE3E-527BBFD136E2}" type="presOf" srcId="{349158B9-F2A6-42FA-9659-5F0FA9E53D1A}" destId="{C30E3304-D114-7743-A3EC-2445BAC10332}" srcOrd="0" destOrd="1" presId="urn:microsoft.com/office/officeart/2005/8/layout/hList1"/>
    <dgm:cxn modelId="{7A2A9762-9669-8747-A0DA-9756CF9435EA}" type="presOf" srcId="{774F7563-D777-364A-9F75-45F9C7D60EC4}" destId="{B3F6D228-9039-A949-A88A-D4A04B9662CD}" srcOrd="0" destOrd="0" presId="urn:microsoft.com/office/officeart/2005/8/layout/hList1"/>
    <dgm:cxn modelId="{24CE816C-F52E-BC4C-B324-614A6E480F51}" type="presOf" srcId="{A99D3850-98F6-4E44-BEF7-9A02F984869B}" destId="{F94948FC-FEE2-2A41-9A9E-9B62084D71F6}" srcOrd="0" destOrd="0" presId="urn:microsoft.com/office/officeart/2005/8/layout/hList1"/>
    <dgm:cxn modelId="{B702C06D-14E4-2B42-AB62-E42EFB05C477}" type="presOf" srcId="{D7CDE4F2-0B29-5340-B4CA-7903895738A3}" destId="{59B4F48F-6F74-9842-A164-78C65E62632D}" srcOrd="0" destOrd="0" presId="urn:microsoft.com/office/officeart/2005/8/layout/hList1"/>
    <dgm:cxn modelId="{45234C71-A75A-4948-AA50-CA929298C2E4}" srcId="{D7CDE4F2-0B29-5340-B4CA-7903895738A3}" destId="{CE70BF09-602F-9649-8CD0-34EA655C874E}" srcOrd="0" destOrd="0" parTransId="{51F5F06F-23EF-F04F-A0D7-A1938E1EC98E}" sibTransId="{FA0F2068-8C99-5449-ACCA-D829BC1CF04F}"/>
    <dgm:cxn modelId="{35B01054-9196-344C-B8F2-6375BCFAD3D4}" srcId="{D7CDE4F2-0B29-5340-B4CA-7903895738A3}" destId="{F7A3FECA-373A-A646-A287-98E0B2650607}" srcOrd="1" destOrd="0" parTransId="{781EB878-8836-A74C-9250-B959FDD1A446}" sibTransId="{D06912E3-8B83-214C-A4A9-7E7651A7F062}"/>
    <dgm:cxn modelId="{613E4B5A-F04E-C64D-93AF-A975A80E6E43}" srcId="{C8554145-8B2F-074A-B096-4987C5D81764}" destId="{774F7563-D777-364A-9F75-45F9C7D60EC4}" srcOrd="1" destOrd="0" parTransId="{EC5A4339-55E9-3A42-8D7F-B8722BCD8BF7}" sibTransId="{AB3AF520-248D-BF48-B1F9-978BCD1779B3}"/>
    <dgm:cxn modelId="{7FF6E75A-AE35-2E4E-B34E-45BF8A312452}" type="presOf" srcId="{C8554145-8B2F-074A-B096-4987C5D81764}" destId="{E6F1CDC0-3207-B746-8E96-D79FD36AF5BE}" srcOrd="0" destOrd="0" presId="urn:microsoft.com/office/officeart/2005/8/layout/hList1"/>
    <dgm:cxn modelId="{83F40A94-EC0F-874E-8848-9CD668E3DAC5}" srcId="{A99D3850-98F6-4E44-BEF7-9A02F984869B}" destId="{B813EF2F-B021-CF49-99EE-AF28C0CEB44B}" srcOrd="0" destOrd="0" parTransId="{CC6BA37D-3001-9A47-9536-FF0B64F74DB0}" sibTransId="{A9D1BA43-18D0-DC49-B987-22B9CCB8372B}"/>
    <dgm:cxn modelId="{6FBBA797-82F7-D54D-B530-618A1498298A}" srcId="{C8554145-8B2F-074A-B096-4987C5D81764}" destId="{A99D3850-98F6-4E44-BEF7-9A02F984869B}" srcOrd="2" destOrd="0" parTransId="{951B9852-4730-834E-AC14-3E0184947864}" sibTransId="{7B35E651-A0B2-9E4E-A22B-ACC88F12945C}"/>
    <dgm:cxn modelId="{A7AD2E9A-6BF5-484C-8E78-131CC23FBDB4}" type="presOf" srcId="{3B7C31DE-8A89-2F4A-B650-4D9BC2724207}" destId="{9F9ABC03-ED5A-8C4F-ABBA-7702123255F3}" srcOrd="0" destOrd="1" presId="urn:microsoft.com/office/officeart/2005/8/layout/hList1"/>
    <dgm:cxn modelId="{A1379FAB-553C-4BDE-9BA1-6D0AF761495C}" srcId="{A99D3850-98F6-4E44-BEF7-9A02F984869B}" destId="{349158B9-F2A6-42FA-9659-5F0FA9E53D1A}" srcOrd="1" destOrd="0" parTransId="{3C5E3127-D43F-41FD-9C7A-5124242FF21F}" sibTransId="{EA21F20D-A109-4987-AF71-D440E9ABB2C8}"/>
    <dgm:cxn modelId="{3830FFB4-AA38-B04F-8B32-07B847AECF66}" srcId="{774F7563-D777-364A-9F75-45F9C7D60EC4}" destId="{3B7C31DE-8A89-2F4A-B650-4D9BC2724207}" srcOrd="1" destOrd="0" parTransId="{7851C849-F575-894A-9B00-B44B79CA9B3A}" sibTransId="{072AF77D-5CAD-5641-9297-1B04354B8341}"/>
    <dgm:cxn modelId="{032C7BCF-E259-6D47-A130-6EE43F533BEA}" srcId="{774F7563-D777-364A-9F75-45F9C7D60EC4}" destId="{D4FAE11D-4D51-144C-9B47-0A24B52010D8}" srcOrd="0" destOrd="0" parTransId="{158B2218-BF64-DD45-B97C-B84C578BEC96}" sibTransId="{50B34E17-D1CA-C842-8527-9F30C06D1817}"/>
    <dgm:cxn modelId="{F66FCCD0-D75D-2142-BE23-49CE8ECBCBDD}" srcId="{774F7563-D777-364A-9F75-45F9C7D60EC4}" destId="{4BA3F045-6A95-3C4D-A27E-380AA544C704}" srcOrd="2" destOrd="0" parTransId="{2A8F251F-A570-5345-BAC5-FDA4FE861646}" sibTransId="{F442362B-3A67-7A47-95DC-3E4F366E693B}"/>
    <dgm:cxn modelId="{6DD83BD2-3806-4B4C-B69B-04476113A707}" srcId="{C8554145-8B2F-074A-B096-4987C5D81764}" destId="{D7CDE4F2-0B29-5340-B4CA-7903895738A3}" srcOrd="0" destOrd="0" parTransId="{6DA94CC3-93A7-6145-97D5-23326244C255}" sibTransId="{7F68183D-C7C4-0744-8B7F-164B7F22AAE1}"/>
    <dgm:cxn modelId="{DA2DE9F0-BB96-EA42-BD49-378D8DED2465}" type="presOf" srcId="{4BA3F045-6A95-3C4D-A27E-380AA544C704}" destId="{9F9ABC03-ED5A-8C4F-ABBA-7702123255F3}" srcOrd="0" destOrd="2" presId="urn:microsoft.com/office/officeart/2005/8/layout/hList1"/>
    <dgm:cxn modelId="{1AB26EF2-7B2B-F84A-AB75-1FAF1A9BDBA1}" type="presOf" srcId="{B813EF2F-B021-CF49-99EE-AF28C0CEB44B}" destId="{C30E3304-D114-7743-A3EC-2445BAC10332}" srcOrd="0" destOrd="0" presId="urn:microsoft.com/office/officeart/2005/8/layout/hList1"/>
    <dgm:cxn modelId="{FB790DFD-433A-4844-AE07-A364F1A45B29}" type="presOf" srcId="{CE70BF09-602F-9649-8CD0-34EA655C874E}" destId="{5E6AA0E8-B225-9D44-A86D-9767773C4003}" srcOrd="0" destOrd="0" presId="urn:microsoft.com/office/officeart/2005/8/layout/hList1"/>
    <dgm:cxn modelId="{083FFB63-F3A0-C441-85AD-22812D4B1624}" type="presParOf" srcId="{E6F1CDC0-3207-B746-8E96-D79FD36AF5BE}" destId="{00FF6AA7-3C77-6846-8C8C-BBD41B8BCF06}" srcOrd="0" destOrd="0" presId="urn:microsoft.com/office/officeart/2005/8/layout/hList1"/>
    <dgm:cxn modelId="{E921A864-D9EF-9042-BD78-685DDFABF256}" type="presParOf" srcId="{00FF6AA7-3C77-6846-8C8C-BBD41B8BCF06}" destId="{59B4F48F-6F74-9842-A164-78C65E62632D}" srcOrd="0" destOrd="0" presId="urn:microsoft.com/office/officeart/2005/8/layout/hList1"/>
    <dgm:cxn modelId="{71B9F754-E4D9-944A-8D87-DA14624C6869}" type="presParOf" srcId="{00FF6AA7-3C77-6846-8C8C-BBD41B8BCF06}" destId="{5E6AA0E8-B225-9D44-A86D-9767773C4003}" srcOrd="1" destOrd="0" presId="urn:microsoft.com/office/officeart/2005/8/layout/hList1"/>
    <dgm:cxn modelId="{1936C26B-903B-6740-9575-97D24F4B4F65}" type="presParOf" srcId="{E6F1CDC0-3207-B746-8E96-D79FD36AF5BE}" destId="{292114E3-B226-5E49-BD98-2AE7463D8722}" srcOrd="1" destOrd="0" presId="urn:microsoft.com/office/officeart/2005/8/layout/hList1"/>
    <dgm:cxn modelId="{D66D80C2-4499-EC41-94C4-20CE7D093DAF}" type="presParOf" srcId="{E6F1CDC0-3207-B746-8E96-D79FD36AF5BE}" destId="{5778BF55-7BDA-EA4A-B3F4-6A1D653C494D}" srcOrd="2" destOrd="0" presId="urn:microsoft.com/office/officeart/2005/8/layout/hList1"/>
    <dgm:cxn modelId="{A56D53B6-483A-7749-AAF8-259F11D1D628}" type="presParOf" srcId="{5778BF55-7BDA-EA4A-B3F4-6A1D653C494D}" destId="{B3F6D228-9039-A949-A88A-D4A04B9662CD}" srcOrd="0" destOrd="0" presId="urn:microsoft.com/office/officeart/2005/8/layout/hList1"/>
    <dgm:cxn modelId="{E495D2D8-0B80-764D-BB14-C573FB9BAE84}" type="presParOf" srcId="{5778BF55-7BDA-EA4A-B3F4-6A1D653C494D}" destId="{9F9ABC03-ED5A-8C4F-ABBA-7702123255F3}" srcOrd="1" destOrd="0" presId="urn:microsoft.com/office/officeart/2005/8/layout/hList1"/>
    <dgm:cxn modelId="{A73DBA6A-9710-B543-AE04-C1C39CF08076}" type="presParOf" srcId="{E6F1CDC0-3207-B746-8E96-D79FD36AF5BE}" destId="{2E44FD69-8EF1-1044-BD64-FA3251E6599F}" srcOrd="3" destOrd="0" presId="urn:microsoft.com/office/officeart/2005/8/layout/hList1"/>
    <dgm:cxn modelId="{FE813A26-CCF3-7144-AAB0-50A623174D91}" type="presParOf" srcId="{E6F1CDC0-3207-B746-8E96-D79FD36AF5BE}" destId="{B4B3A9FF-1992-544C-BCB0-98655366645A}" srcOrd="4" destOrd="0" presId="urn:microsoft.com/office/officeart/2005/8/layout/hList1"/>
    <dgm:cxn modelId="{DD4FFA8C-629A-A845-B901-48F9D3B63DB9}" type="presParOf" srcId="{B4B3A9FF-1992-544C-BCB0-98655366645A}" destId="{F94948FC-FEE2-2A41-9A9E-9B62084D71F6}" srcOrd="0" destOrd="0" presId="urn:microsoft.com/office/officeart/2005/8/layout/hList1"/>
    <dgm:cxn modelId="{A6856B1E-2CB4-B046-A1E2-A894F9ED01E6}" type="presParOf" srcId="{B4B3A9FF-1992-544C-BCB0-98655366645A}" destId="{C30E3304-D114-7743-A3EC-2445BAC1033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8DD8FA-32BB-C04B-A3C9-B425357390F4}"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022E0863-7C5B-4248-A38E-1C454C4790C6}">
      <dgm:prSet/>
      <dgm:spPr>
        <a:solidFill>
          <a:schemeClr val="accent6">
            <a:lumMod val="75000"/>
          </a:schemeClr>
        </a:solidFill>
        <a:ln>
          <a:solidFill>
            <a:schemeClr val="accent4"/>
          </a:solidFill>
        </a:ln>
      </dgm:spPr>
      <dgm:t>
        <a:bodyPr/>
        <a:lstStyle/>
        <a:p>
          <a:pPr rtl="0"/>
          <a:r>
            <a:rPr lang="en-US" dirty="0"/>
            <a:t>When a block that is resident in the cache is to be replaced there are two cases to consider:</a:t>
          </a:r>
        </a:p>
      </dgm:t>
    </dgm:pt>
    <dgm:pt modelId="{2E97AE6D-A917-9E44-A214-0770A4EFCB56}" type="parTrans" cxnId="{07B4E7E5-1C74-E042-956D-3A0D8EEB47E5}">
      <dgm:prSet/>
      <dgm:spPr/>
      <dgm:t>
        <a:bodyPr/>
        <a:lstStyle/>
        <a:p>
          <a:endParaRPr lang="en-US"/>
        </a:p>
      </dgm:t>
    </dgm:pt>
    <dgm:pt modelId="{391462BD-0051-DC4B-BE07-8562636C7355}" type="sibTrans" cxnId="{07B4E7E5-1C74-E042-956D-3A0D8EEB47E5}">
      <dgm:prSet/>
      <dgm:spPr/>
      <dgm:t>
        <a:bodyPr/>
        <a:lstStyle/>
        <a:p>
          <a:endParaRPr lang="en-US"/>
        </a:p>
      </dgm:t>
    </dgm:pt>
    <dgm:pt modelId="{6AE17495-F142-F346-8094-6C147A6707E7}">
      <dgm:prSet/>
      <dgm:spPr>
        <a:ln>
          <a:solidFill>
            <a:schemeClr val="accent6">
              <a:lumMod val="75000"/>
            </a:schemeClr>
          </a:solidFill>
        </a:ln>
      </dgm:spPr>
      <dgm:t>
        <a:bodyPr/>
        <a:lstStyle/>
        <a:p>
          <a:pPr rtl="0"/>
          <a:r>
            <a:rPr lang="en-US" b="1" dirty="0">
              <a:solidFill>
                <a:schemeClr val="tx1"/>
              </a:solidFill>
            </a:rPr>
            <a:t>If the old block in the cache has not been altered then it may be overwritten with a new block</a:t>
          </a:r>
          <a:r>
            <a:rPr lang="en-US" dirty="0">
              <a:solidFill>
                <a:schemeClr val="tx1"/>
              </a:solidFill>
            </a:rPr>
            <a:t> without first writing out the old block</a:t>
          </a:r>
        </a:p>
      </dgm:t>
    </dgm:pt>
    <dgm:pt modelId="{32AEB28B-C998-1E4F-B5FF-E6C9BADBC012}" type="parTrans" cxnId="{D7E2110E-AF45-954A-9639-FEC8D9AE8F71}">
      <dgm:prSet/>
      <dgm:spPr>
        <a:solidFill>
          <a:schemeClr val="accent4"/>
        </a:solidFill>
        <a:effectLst/>
      </dgm:spPr>
      <dgm:t>
        <a:bodyPr/>
        <a:lstStyle/>
        <a:p>
          <a:endParaRPr lang="en-US" dirty="0"/>
        </a:p>
      </dgm:t>
    </dgm:pt>
    <dgm:pt modelId="{468E7CD9-0A07-434E-9677-5FEE2DBBE9CE}" type="sibTrans" cxnId="{D7E2110E-AF45-954A-9639-FEC8D9AE8F71}">
      <dgm:prSet/>
      <dgm:spPr>
        <a:solidFill>
          <a:schemeClr val="accent4"/>
        </a:solidFill>
        <a:effectLst/>
      </dgm:spPr>
      <dgm:t>
        <a:bodyPr/>
        <a:lstStyle/>
        <a:p>
          <a:endParaRPr lang="en-US" dirty="0"/>
        </a:p>
      </dgm:t>
    </dgm:pt>
    <dgm:pt modelId="{96131DBC-98E5-8945-BCB4-D926D0E876DC}">
      <dgm:prSet/>
      <dgm:spPr>
        <a:ln>
          <a:solidFill>
            <a:schemeClr val="accent6">
              <a:lumMod val="75000"/>
            </a:schemeClr>
          </a:solidFill>
        </a:ln>
      </dgm:spPr>
      <dgm:t>
        <a:bodyPr/>
        <a:lstStyle/>
        <a:p>
          <a:pPr rtl="0"/>
          <a:r>
            <a:rPr lang="en-US" dirty="0">
              <a:solidFill>
                <a:schemeClr val="tx1"/>
              </a:solidFill>
            </a:rPr>
            <a:t>If at least one write operation has been performed on a word in that line of the cache then </a:t>
          </a:r>
          <a:r>
            <a:rPr lang="en-US" b="1" u="sng" dirty="0">
              <a:solidFill>
                <a:schemeClr val="tx1"/>
              </a:solidFill>
            </a:rPr>
            <a:t>main memory must be updated</a:t>
          </a:r>
          <a:r>
            <a:rPr lang="en-US" dirty="0">
              <a:solidFill>
                <a:schemeClr val="tx1"/>
              </a:solidFill>
            </a:rPr>
            <a:t> by writing the line of cache out to the block of memory before bringing in the new block</a:t>
          </a:r>
        </a:p>
      </dgm:t>
    </dgm:pt>
    <dgm:pt modelId="{94E4766F-2C8C-E54F-B7B3-B2AE2E6AF669}" type="parTrans" cxnId="{3CD200A9-41BA-FC43-B7AC-70779D9557BE}">
      <dgm:prSet/>
      <dgm:spPr/>
      <dgm:t>
        <a:bodyPr/>
        <a:lstStyle/>
        <a:p>
          <a:endParaRPr lang="en-US"/>
        </a:p>
      </dgm:t>
    </dgm:pt>
    <dgm:pt modelId="{8064DA95-FA67-C54D-8E8E-246B9DAC3EEE}" type="sibTrans" cxnId="{3CD200A9-41BA-FC43-B7AC-70779D9557BE}">
      <dgm:prSet/>
      <dgm:spPr/>
      <dgm:t>
        <a:bodyPr/>
        <a:lstStyle/>
        <a:p>
          <a:endParaRPr lang="en-US"/>
        </a:p>
      </dgm:t>
    </dgm:pt>
    <dgm:pt modelId="{1CB47A35-D296-474F-9F2A-12475FBF3F49}">
      <dgm:prSet/>
      <dgm:spPr>
        <a:solidFill>
          <a:schemeClr val="accent3">
            <a:lumMod val="75000"/>
          </a:schemeClr>
        </a:solidFill>
        <a:ln>
          <a:solidFill>
            <a:schemeClr val="accent3"/>
          </a:solidFill>
        </a:ln>
      </dgm:spPr>
      <dgm:t>
        <a:bodyPr/>
        <a:lstStyle/>
        <a:p>
          <a:pPr rtl="0"/>
          <a:r>
            <a:rPr lang="en-US" dirty="0"/>
            <a:t>There are two problems to contend (đấu tranh) with:</a:t>
          </a:r>
        </a:p>
      </dgm:t>
    </dgm:pt>
    <dgm:pt modelId="{077B61D2-8416-D941-AC08-840B5E56B829}" type="parTrans" cxnId="{E35B0638-21BA-0D41-B96E-4D1A995150A6}">
      <dgm:prSet/>
      <dgm:spPr/>
      <dgm:t>
        <a:bodyPr/>
        <a:lstStyle/>
        <a:p>
          <a:endParaRPr lang="en-US"/>
        </a:p>
      </dgm:t>
    </dgm:pt>
    <dgm:pt modelId="{FCAF96B8-3776-B644-986A-46F0D2116D2D}" type="sibTrans" cxnId="{E35B0638-21BA-0D41-B96E-4D1A995150A6}">
      <dgm:prSet/>
      <dgm:spPr/>
      <dgm:t>
        <a:bodyPr/>
        <a:lstStyle/>
        <a:p>
          <a:endParaRPr lang="en-US"/>
        </a:p>
      </dgm:t>
    </dgm:pt>
    <dgm:pt modelId="{1213F169-EDA0-EB47-9992-BF7B571275AC}">
      <dgm:prSet/>
      <dgm:spPr>
        <a:ln>
          <a:solidFill>
            <a:srgbClr val="0000CC"/>
          </a:solidFill>
        </a:ln>
      </dgm:spPr>
      <dgm:t>
        <a:bodyPr/>
        <a:lstStyle/>
        <a:p>
          <a:pPr rtl="0"/>
          <a:r>
            <a:rPr lang="en-US" dirty="0"/>
            <a:t>More than one device may have access to main memory</a:t>
          </a:r>
        </a:p>
      </dgm:t>
    </dgm:pt>
    <dgm:pt modelId="{D9CBD3A3-7A39-D04F-A71A-3B55DC0FFD3F}" type="parTrans" cxnId="{95F9B1E9-EED2-CD49-A041-14AB5856ECDA}">
      <dgm:prSet/>
      <dgm:spPr>
        <a:solidFill>
          <a:schemeClr val="accent3"/>
        </a:solidFill>
        <a:effectLst/>
      </dgm:spPr>
      <dgm:t>
        <a:bodyPr/>
        <a:lstStyle/>
        <a:p>
          <a:endParaRPr lang="en-US" dirty="0"/>
        </a:p>
      </dgm:t>
    </dgm:pt>
    <dgm:pt modelId="{1254B9F7-30E4-BF4C-82CD-92ECBA4D42F5}" type="sibTrans" cxnId="{95F9B1E9-EED2-CD49-A041-14AB5856ECDA}">
      <dgm:prSet/>
      <dgm:spPr>
        <a:solidFill>
          <a:schemeClr val="accent3"/>
        </a:solidFill>
        <a:effectLst/>
      </dgm:spPr>
      <dgm:t>
        <a:bodyPr/>
        <a:lstStyle/>
        <a:p>
          <a:endParaRPr lang="en-US" dirty="0"/>
        </a:p>
      </dgm:t>
    </dgm:pt>
    <dgm:pt modelId="{7AF86266-B030-5F47-A49F-D00BC31FE007}">
      <dgm:prSet/>
      <dgm:spPr>
        <a:ln>
          <a:solidFill>
            <a:srgbClr val="0000CC"/>
          </a:solidFill>
        </a:ln>
      </dgm:spPr>
      <dgm:t>
        <a:bodyPr/>
        <a:lstStyle/>
        <a:p>
          <a:pPr rtl="0"/>
          <a:r>
            <a:rPr lang="en-US" dirty="0"/>
            <a:t>A more </a:t>
          </a:r>
          <a:r>
            <a:rPr lang="en-US" b="1" u="sng" dirty="0">
              <a:solidFill>
                <a:srgbClr val="0000CC"/>
              </a:solidFill>
            </a:rPr>
            <a:t>complex problem occurs when multiple processors are attached to the same bus and each processor has its own local cache </a:t>
          </a:r>
          <a:r>
            <a:rPr lang="en-US" dirty="0"/>
            <a:t>- if a word is altered in one cache it could conceivably invalidate a word in other caches</a:t>
          </a:r>
        </a:p>
      </dgm:t>
    </dgm:pt>
    <dgm:pt modelId="{22537051-1FB0-F248-88C0-45F3927C242E}" type="parTrans" cxnId="{4818DB8F-C60E-E24A-9760-A40A254BC7C8}">
      <dgm:prSet/>
      <dgm:spPr/>
      <dgm:t>
        <a:bodyPr/>
        <a:lstStyle/>
        <a:p>
          <a:endParaRPr lang="en-US"/>
        </a:p>
      </dgm:t>
    </dgm:pt>
    <dgm:pt modelId="{20C440D0-917C-174E-AD6D-E5FEECA5BFED}" type="sibTrans" cxnId="{4818DB8F-C60E-E24A-9760-A40A254BC7C8}">
      <dgm:prSet/>
      <dgm:spPr/>
      <dgm:t>
        <a:bodyPr/>
        <a:lstStyle/>
        <a:p>
          <a:endParaRPr lang="en-US"/>
        </a:p>
      </dgm:t>
    </dgm:pt>
    <dgm:pt modelId="{E7C7B2B5-6455-8040-824D-D654BFFEB931}" type="pres">
      <dgm:prSet presAssocID="{AF8DD8FA-32BB-C04B-A3C9-B425357390F4}" presName="Name0" presStyleCnt="0">
        <dgm:presLayoutVars>
          <dgm:dir/>
          <dgm:animLvl val="lvl"/>
          <dgm:resizeHandles val="exact"/>
        </dgm:presLayoutVars>
      </dgm:prSet>
      <dgm:spPr/>
    </dgm:pt>
    <dgm:pt modelId="{E4E6EE3A-7ADE-B64E-8DDE-E0C29C0824CE}" type="pres">
      <dgm:prSet presAssocID="{022E0863-7C5B-4248-A38E-1C454C4790C6}" presName="vertFlow" presStyleCnt="0"/>
      <dgm:spPr/>
    </dgm:pt>
    <dgm:pt modelId="{0811B929-E516-5443-B0F5-EC0B30A47FDB}" type="pres">
      <dgm:prSet presAssocID="{022E0863-7C5B-4248-A38E-1C454C4790C6}" presName="header" presStyleLbl="node1" presStyleIdx="0" presStyleCnt="2"/>
      <dgm:spPr/>
    </dgm:pt>
    <dgm:pt modelId="{D31FB0BD-CB04-3C41-B317-3A5187E6AE93}" type="pres">
      <dgm:prSet presAssocID="{32AEB28B-C998-1E4F-B5FF-E6C9BADBC012}" presName="parTrans" presStyleLbl="sibTrans2D1" presStyleIdx="0" presStyleCnt="4"/>
      <dgm:spPr/>
    </dgm:pt>
    <dgm:pt modelId="{3142DD91-2917-CC41-9BFA-CF928F5CC795}" type="pres">
      <dgm:prSet presAssocID="{6AE17495-F142-F346-8094-6C147A6707E7}" presName="child" presStyleLbl="alignAccFollowNode1" presStyleIdx="0" presStyleCnt="4">
        <dgm:presLayoutVars>
          <dgm:chMax val="0"/>
          <dgm:bulletEnabled val="1"/>
        </dgm:presLayoutVars>
      </dgm:prSet>
      <dgm:spPr/>
    </dgm:pt>
    <dgm:pt modelId="{2D23DC65-2635-7547-AB3F-AED6672AFFE6}" type="pres">
      <dgm:prSet presAssocID="{468E7CD9-0A07-434E-9677-5FEE2DBBE9CE}" presName="sibTrans" presStyleLbl="sibTrans2D1" presStyleIdx="1" presStyleCnt="4"/>
      <dgm:spPr/>
    </dgm:pt>
    <dgm:pt modelId="{4A68EEB7-D5C7-EF47-A954-BD8607821E05}" type="pres">
      <dgm:prSet presAssocID="{96131DBC-98E5-8945-BCB4-D926D0E876DC}" presName="child" presStyleLbl="alignAccFollowNode1" presStyleIdx="1" presStyleCnt="4" custScaleY="180804">
        <dgm:presLayoutVars>
          <dgm:chMax val="0"/>
          <dgm:bulletEnabled val="1"/>
        </dgm:presLayoutVars>
      </dgm:prSet>
      <dgm:spPr/>
    </dgm:pt>
    <dgm:pt modelId="{F2FC77B0-0C49-5C4A-9569-70B77E8CC044}" type="pres">
      <dgm:prSet presAssocID="{022E0863-7C5B-4248-A38E-1C454C4790C6}" presName="hSp" presStyleCnt="0"/>
      <dgm:spPr/>
    </dgm:pt>
    <dgm:pt modelId="{40B8AF06-51F8-2445-91E5-963B915B6C20}" type="pres">
      <dgm:prSet presAssocID="{1CB47A35-D296-474F-9F2A-12475FBF3F49}" presName="vertFlow" presStyleCnt="0"/>
      <dgm:spPr/>
    </dgm:pt>
    <dgm:pt modelId="{59333D82-04E3-344E-9F6D-7A52667AD3BD}" type="pres">
      <dgm:prSet presAssocID="{1CB47A35-D296-474F-9F2A-12475FBF3F49}" presName="header" presStyleLbl="node1" presStyleIdx="1" presStyleCnt="2"/>
      <dgm:spPr/>
    </dgm:pt>
    <dgm:pt modelId="{23FB0AB2-D708-C74D-9705-EFCC30F8BF72}" type="pres">
      <dgm:prSet presAssocID="{D9CBD3A3-7A39-D04F-A71A-3B55DC0FFD3F}" presName="parTrans" presStyleLbl="sibTrans2D1" presStyleIdx="2" presStyleCnt="4"/>
      <dgm:spPr/>
    </dgm:pt>
    <dgm:pt modelId="{7F36AA80-5C05-2F49-B7E9-B7C655619CE6}" type="pres">
      <dgm:prSet presAssocID="{1213F169-EDA0-EB47-9992-BF7B571275AC}" presName="child" presStyleLbl="alignAccFollowNode1" presStyleIdx="2" presStyleCnt="4">
        <dgm:presLayoutVars>
          <dgm:chMax val="0"/>
          <dgm:bulletEnabled val="1"/>
        </dgm:presLayoutVars>
      </dgm:prSet>
      <dgm:spPr/>
    </dgm:pt>
    <dgm:pt modelId="{B3C789D7-F7F9-6047-9980-E16EE5BCCF23}" type="pres">
      <dgm:prSet presAssocID="{1254B9F7-30E4-BF4C-82CD-92ECBA4D42F5}" presName="sibTrans" presStyleLbl="sibTrans2D1" presStyleIdx="3" presStyleCnt="4"/>
      <dgm:spPr/>
    </dgm:pt>
    <dgm:pt modelId="{70DA93BB-D5B7-C048-B918-81E67A7815CD}" type="pres">
      <dgm:prSet presAssocID="{7AF86266-B030-5F47-A49F-D00BC31FE007}" presName="child" presStyleLbl="alignAccFollowNode1" presStyleIdx="3" presStyleCnt="4" custScaleX="98973" custScaleY="171447">
        <dgm:presLayoutVars>
          <dgm:chMax val="0"/>
          <dgm:bulletEnabled val="1"/>
        </dgm:presLayoutVars>
      </dgm:prSet>
      <dgm:spPr/>
    </dgm:pt>
  </dgm:ptLst>
  <dgm:cxnLst>
    <dgm:cxn modelId="{C27F8805-737C-3B48-9B8C-1A7265451F5C}" type="presOf" srcId="{022E0863-7C5B-4248-A38E-1C454C4790C6}" destId="{0811B929-E516-5443-B0F5-EC0B30A47FDB}" srcOrd="0" destOrd="0" presId="urn:microsoft.com/office/officeart/2005/8/layout/lProcess1"/>
    <dgm:cxn modelId="{D7E2110E-AF45-954A-9639-FEC8D9AE8F71}" srcId="{022E0863-7C5B-4248-A38E-1C454C4790C6}" destId="{6AE17495-F142-F346-8094-6C147A6707E7}" srcOrd="0" destOrd="0" parTransId="{32AEB28B-C998-1E4F-B5FF-E6C9BADBC012}" sibTransId="{468E7CD9-0A07-434E-9677-5FEE2DBBE9CE}"/>
    <dgm:cxn modelId="{3E30CE0F-6139-0B46-9054-692C2CBF6226}" type="presOf" srcId="{7AF86266-B030-5F47-A49F-D00BC31FE007}" destId="{70DA93BB-D5B7-C048-B918-81E67A7815CD}" srcOrd="0" destOrd="0" presId="urn:microsoft.com/office/officeart/2005/8/layout/lProcess1"/>
    <dgm:cxn modelId="{33050318-68E3-4441-B955-3EA40DD87CE2}" type="presOf" srcId="{1CB47A35-D296-474F-9F2A-12475FBF3F49}" destId="{59333D82-04E3-344E-9F6D-7A52667AD3BD}" srcOrd="0" destOrd="0" presId="urn:microsoft.com/office/officeart/2005/8/layout/lProcess1"/>
    <dgm:cxn modelId="{4640FF1F-F6E7-1D48-968A-AEDCBD615C28}" type="presOf" srcId="{AF8DD8FA-32BB-C04B-A3C9-B425357390F4}" destId="{E7C7B2B5-6455-8040-824D-D654BFFEB931}" srcOrd="0" destOrd="0" presId="urn:microsoft.com/office/officeart/2005/8/layout/lProcess1"/>
    <dgm:cxn modelId="{774F172D-50A2-4E4F-829A-D265696A072E}" type="presOf" srcId="{468E7CD9-0A07-434E-9677-5FEE2DBBE9CE}" destId="{2D23DC65-2635-7547-AB3F-AED6672AFFE6}" srcOrd="0" destOrd="0" presId="urn:microsoft.com/office/officeart/2005/8/layout/lProcess1"/>
    <dgm:cxn modelId="{E35B0638-21BA-0D41-B96E-4D1A995150A6}" srcId="{AF8DD8FA-32BB-C04B-A3C9-B425357390F4}" destId="{1CB47A35-D296-474F-9F2A-12475FBF3F49}" srcOrd="1" destOrd="0" parTransId="{077B61D2-8416-D941-AC08-840B5E56B829}" sibTransId="{FCAF96B8-3776-B644-986A-46F0D2116D2D}"/>
    <dgm:cxn modelId="{5F55AE5C-17F5-8946-8F72-782A769FF4AE}" type="presOf" srcId="{1254B9F7-30E4-BF4C-82CD-92ECBA4D42F5}" destId="{B3C789D7-F7F9-6047-9980-E16EE5BCCF23}" srcOrd="0" destOrd="0" presId="urn:microsoft.com/office/officeart/2005/8/layout/lProcess1"/>
    <dgm:cxn modelId="{E0041346-089F-0546-A6A1-C9981E147A83}" type="presOf" srcId="{96131DBC-98E5-8945-BCB4-D926D0E876DC}" destId="{4A68EEB7-D5C7-EF47-A954-BD8607821E05}" srcOrd="0" destOrd="0" presId="urn:microsoft.com/office/officeart/2005/8/layout/lProcess1"/>
    <dgm:cxn modelId="{C6B75648-336C-4B47-94B9-E6606F081175}" type="presOf" srcId="{D9CBD3A3-7A39-D04F-A71A-3B55DC0FFD3F}" destId="{23FB0AB2-D708-C74D-9705-EFCC30F8BF72}" srcOrd="0" destOrd="0" presId="urn:microsoft.com/office/officeart/2005/8/layout/lProcess1"/>
    <dgm:cxn modelId="{B26C774C-3363-394C-B1A3-B0A92DA5ACD8}" type="presOf" srcId="{6AE17495-F142-F346-8094-6C147A6707E7}" destId="{3142DD91-2917-CC41-9BFA-CF928F5CC795}" srcOrd="0" destOrd="0" presId="urn:microsoft.com/office/officeart/2005/8/layout/lProcess1"/>
    <dgm:cxn modelId="{4818DB8F-C60E-E24A-9760-A40A254BC7C8}" srcId="{1CB47A35-D296-474F-9F2A-12475FBF3F49}" destId="{7AF86266-B030-5F47-A49F-D00BC31FE007}" srcOrd="1" destOrd="0" parTransId="{22537051-1FB0-F248-88C0-45F3927C242E}" sibTransId="{20C440D0-917C-174E-AD6D-E5FEECA5BFED}"/>
    <dgm:cxn modelId="{55B18C96-A208-9447-9965-C6CF64ECF29D}" type="presOf" srcId="{32AEB28B-C998-1E4F-B5FF-E6C9BADBC012}" destId="{D31FB0BD-CB04-3C41-B317-3A5187E6AE93}" srcOrd="0" destOrd="0" presId="urn:microsoft.com/office/officeart/2005/8/layout/lProcess1"/>
    <dgm:cxn modelId="{3AA1BA99-3013-FC45-9C35-CD1432E2E0EB}" type="presOf" srcId="{1213F169-EDA0-EB47-9992-BF7B571275AC}" destId="{7F36AA80-5C05-2F49-B7E9-B7C655619CE6}" srcOrd="0" destOrd="0" presId="urn:microsoft.com/office/officeart/2005/8/layout/lProcess1"/>
    <dgm:cxn modelId="{3CD200A9-41BA-FC43-B7AC-70779D9557BE}" srcId="{022E0863-7C5B-4248-A38E-1C454C4790C6}" destId="{96131DBC-98E5-8945-BCB4-D926D0E876DC}" srcOrd="1" destOrd="0" parTransId="{94E4766F-2C8C-E54F-B7B3-B2AE2E6AF669}" sibTransId="{8064DA95-FA67-C54D-8E8E-246B9DAC3EEE}"/>
    <dgm:cxn modelId="{07B4E7E5-1C74-E042-956D-3A0D8EEB47E5}" srcId="{AF8DD8FA-32BB-C04B-A3C9-B425357390F4}" destId="{022E0863-7C5B-4248-A38E-1C454C4790C6}" srcOrd="0" destOrd="0" parTransId="{2E97AE6D-A917-9E44-A214-0770A4EFCB56}" sibTransId="{391462BD-0051-DC4B-BE07-8562636C7355}"/>
    <dgm:cxn modelId="{95F9B1E9-EED2-CD49-A041-14AB5856ECDA}" srcId="{1CB47A35-D296-474F-9F2A-12475FBF3F49}" destId="{1213F169-EDA0-EB47-9992-BF7B571275AC}" srcOrd="0" destOrd="0" parTransId="{D9CBD3A3-7A39-D04F-A71A-3B55DC0FFD3F}" sibTransId="{1254B9F7-30E4-BF4C-82CD-92ECBA4D42F5}"/>
    <dgm:cxn modelId="{21C8EFFC-835B-EB4A-AB58-0D7F3532F4F0}" type="presParOf" srcId="{E7C7B2B5-6455-8040-824D-D654BFFEB931}" destId="{E4E6EE3A-7ADE-B64E-8DDE-E0C29C0824CE}" srcOrd="0" destOrd="0" presId="urn:microsoft.com/office/officeart/2005/8/layout/lProcess1"/>
    <dgm:cxn modelId="{FE0A81CE-198F-0947-866B-F34FBE9C5398}" type="presParOf" srcId="{E4E6EE3A-7ADE-B64E-8DDE-E0C29C0824CE}" destId="{0811B929-E516-5443-B0F5-EC0B30A47FDB}" srcOrd="0" destOrd="0" presId="urn:microsoft.com/office/officeart/2005/8/layout/lProcess1"/>
    <dgm:cxn modelId="{033C4FCF-C2E3-1D41-8B2C-2C38C24D1D9B}" type="presParOf" srcId="{E4E6EE3A-7ADE-B64E-8DDE-E0C29C0824CE}" destId="{D31FB0BD-CB04-3C41-B317-3A5187E6AE93}" srcOrd="1" destOrd="0" presId="urn:microsoft.com/office/officeart/2005/8/layout/lProcess1"/>
    <dgm:cxn modelId="{B98122DB-1F05-D044-8B4F-0B8251C65443}" type="presParOf" srcId="{E4E6EE3A-7ADE-B64E-8DDE-E0C29C0824CE}" destId="{3142DD91-2917-CC41-9BFA-CF928F5CC795}" srcOrd="2" destOrd="0" presId="urn:microsoft.com/office/officeart/2005/8/layout/lProcess1"/>
    <dgm:cxn modelId="{0530D7BD-DE73-F047-80D3-0963A3DB529C}" type="presParOf" srcId="{E4E6EE3A-7ADE-B64E-8DDE-E0C29C0824CE}" destId="{2D23DC65-2635-7547-AB3F-AED6672AFFE6}" srcOrd="3" destOrd="0" presId="urn:microsoft.com/office/officeart/2005/8/layout/lProcess1"/>
    <dgm:cxn modelId="{7F3F0F82-FBFB-1549-9436-FEE63464B7DA}" type="presParOf" srcId="{E4E6EE3A-7ADE-B64E-8DDE-E0C29C0824CE}" destId="{4A68EEB7-D5C7-EF47-A954-BD8607821E05}" srcOrd="4" destOrd="0" presId="urn:microsoft.com/office/officeart/2005/8/layout/lProcess1"/>
    <dgm:cxn modelId="{48189F65-9AC9-1842-9021-1DA9968AF5A5}" type="presParOf" srcId="{E7C7B2B5-6455-8040-824D-D654BFFEB931}" destId="{F2FC77B0-0C49-5C4A-9569-70B77E8CC044}" srcOrd="1" destOrd="0" presId="urn:microsoft.com/office/officeart/2005/8/layout/lProcess1"/>
    <dgm:cxn modelId="{88F6AECC-349B-0949-B204-92E4A70F306D}" type="presParOf" srcId="{E7C7B2B5-6455-8040-824D-D654BFFEB931}" destId="{40B8AF06-51F8-2445-91E5-963B915B6C20}" srcOrd="2" destOrd="0" presId="urn:microsoft.com/office/officeart/2005/8/layout/lProcess1"/>
    <dgm:cxn modelId="{996146F2-DE2B-3342-9C54-C93CB7A75F0A}" type="presParOf" srcId="{40B8AF06-51F8-2445-91E5-963B915B6C20}" destId="{59333D82-04E3-344E-9F6D-7A52667AD3BD}" srcOrd="0" destOrd="0" presId="urn:microsoft.com/office/officeart/2005/8/layout/lProcess1"/>
    <dgm:cxn modelId="{E0AA1F7D-0319-6E45-8F4B-3D5D0BD02F18}" type="presParOf" srcId="{40B8AF06-51F8-2445-91E5-963B915B6C20}" destId="{23FB0AB2-D708-C74D-9705-EFCC30F8BF72}" srcOrd="1" destOrd="0" presId="urn:microsoft.com/office/officeart/2005/8/layout/lProcess1"/>
    <dgm:cxn modelId="{B84C78E1-C430-B241-A285-55AF1B976296}" type="presParOf" srcId="{40B8AF06-51F8-2445-91E5-963B915B6C20}" destId="{7F36AA80-5C05-2F49-B7E9-B7C655619CE6}" srcOrd="2" destOrd="0" presId="urn:microsoft.com/office/officeart/2005/8/layout/lProcess1"/>
    <dgm:cxn modelId="{4E672A77-DE3A-D947-95ED-A28F976F268E}" type="presParOf" srcId="{40B8AF06-51F8-2445-91E5-963B915B6C20}" destId="{B3C789D7-F7F9-6047-9980-E16EE5BCCF23}" srcOrd="3" destOrd="0" presId="urn:microsoft.com/office/officeart/2005/8/layout/lProcess1"/>
    <dgm:cxn modelId="{1E01FE6C-F0E5-574B-A5D7-756D56E97FFE}" type="presParOf" srcId="{40B8AF06-51F8-2445-91E5-963B915B6C20}" destId="{70DA93BB-D5B7-C048-B918-81E67A7815CD}"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650EC2-3906-EE4D-99B6-52E8505A13EA}"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5B6B42DC-180D-2C44-9DFE-621EB3A413E3}">
      <dgm:prSet/>
      <dgm:spPr/>
      <dgm:t>
        <a:bodyPr/>
        <a:lstStyle/>
        <a:p>
          <a:pPr rtl="0"/>
          <a:r>
            <a:rPr lang="en-US" dirty="0">
              <a:solidFill>
                <a:schemeClr val="tx1"/>
              </a:solidFill>
            </a:rPr>
            <a:t>When a block of data is retrieved and placed in the cache not only the desired word but also some number of adjacent words are retrieved</a:t>
          </a:r>
        </a:p>
      </dgm:t>
    </dgm:pt>
    <dgm:pt modelId="{79853258-A707-244A-8DC0-2A5919944FA8}" type="parTrans" cxnId="{4EB596E6-A252-1B44-BE4C-ED417B2E3407}">
      <dgm:prSet/>
      <dgm:spPr/>
      <dgm:t>
        <a:bodyPr/>
        <a:lstStyle/>
        <a:p>
          <a:endParaRPr lang="en-US"/>
        </a:p>
      </dgm:t>
    </dgm:pt>
    <dgm:pt modelId="{45D4D0F6-B95E-FC41-B725-24925D1EBB4A}" type="sibTrans" cxnId="{4EB596E6-A252-1B44-BE4C-ED417B2E3407}">
      <dgm:prSet/>
      <dgm:spPr/>
      <dgm:t>
        <a:bodyPr/>
        <a:lstStyle/>
        <a:p>
          <a:endParaRPr lang="en-US"/>
        </a:p>
      </dgm:t>
    </dgm:pt>
    <dgm:pt modelId="{7E4B0266-2C09-4B42-84DD-77F3BF44AA33}">
      <dgm:prSet/>
      <dgm:spPr/>
      <dgm:t>
        <a:bodyPr/>
        <a:lstStyle/>
        <a:p>
          <a:pPr rtl="0"/>
          <a:r>
            <a:rPr lang="en-US" dirty="0">
              <a:solidFill>
                <a:schemeClr val="tx1"/>
              </a:solidFill>
            </a:rPr>
            <a:t>As the block size increases the hit ratio will at first increase because of the principle of </a:t>
          </a:r>
        </a:p>
        <a:p>
          <a:pPr rtl="0"/>
          <a:endParaRPr lang="en-US" dirty="0">
            <a:solidFill>
              <a:schemeClr val="tx1"/>
            </a:solidFill>
          </a:endParaRPr>
        </a:p>
        <a:p>
          <a:pPr rtl="0"/>
          <a:endParaRPr lang="en-US" dirty="0">
            <a:solidFill>
              <a:schemeClr val="tx1"/>
            </a:solidFill>
          </a:endParaRPr>
        </a:p>
        <a:p>
          <a:pPr rtl="0"/>
          <a:endParaRPr lang="en-US" dirty="0">
            <a:solidFill>
              <a:schemeClr val="tx1"/>
            </a:solidFill>
          </a:endParaRPr>
        </a:p>
        <a:p>
          <a:pPr rtl="0"/>
          <a:endParaRPr lang="en-US" dirty="0">
            <a:solidFill>
              <a:schemeClr val="tx1"/>
            </a:solidFill>
          </a:endParaRPr>
        </a:p>
        <a:p>
          <a:pPr rtl="0"/>
          <a:endParaRPr lang="en-US" dirty="0">
            <a:solidFill>
              <a:schemeClr val="tx1"/>
            </a:solidFill>
          </a:endParaRPr>
        </a:p>
        <a:p>
          <a:pPr rtl="0"/>
          <a:endParaRPr lang="en-US" dirty="0">
            <a:solidFill>
              <a:schemeClr val="tx1"/>
            </a:solidFill>
          </a:endParaRPr>
        </a:p>
        <a:p>
          <a:pPr rtl="0"/>
          <a:endParaRPr lang="en-US" dirty="0">
            <a:solidFill>
              <a:schemeClr val="tx1"/>
            </a:solidFill>
          </a:endParaRPr>
        </a:p>
        <a:p>
          <a:pPr rtl="0"/>
          <a:endParaRPr lang="en-US" dirty="0">
            <a:solidFill>
              <a:schemeClr val="tx1"/>
            </a:solidFill>
          </a:endParaRPr>
        </a:p>
      </dgm:t>
    </dgm:pt>
    <dgm:pt modelId="{B2DE85CC-8698-0A49-AC3A-F39A0D1AD37B}" type="parTrans" cxnId="{A9826430-0010-1143-A8E6-9C1D0B5CAC8E}">
      <dgm:prSet/>
      <dgm:spPr/>
      <dgm:t>
        <a:bodyPr/>
        <a:lstStyle/>
        <a:p>
          <a:endParaRPr lang="en-US"/>
        </a:p>
      </dgm:t>
    </dgm:pt>
    <dgm:pt modelId="{AC1784D6-D722-A44D-9F6B-F8A88CECCAC0}" type="sibTrans" cxnId="{A9826430-0010-1143-A8E6-9C1D0B5CAC8E}">
      <dgm:prSet/>
      <dgm:spPr/>
      <dgm:t>
        <a:bodyPr/>
        <a:lstStyle/>
        <a:p>
          <a:endParaRPr lang="en-US"/>
        </a:p>
      </dgm:t>
    </dgm:pt>
    <dgm:pt modelId="{6D4E4D78-7E0E-CB4B-BF2A-942DFF8A9079}">
      <dgm:prSet/>
      <dgm:spPr/>
      <dgm:t>
        <a:bodyPr/>
        <a:lstStyle/>
        <a:p>
          <a:pPr rtl="0"/>
          <a:r>
            <a:rPr lang="en-US" dirty="0">
              <a:solidFill>
                <a:schemeClr val="tx1"/>
              </a:solidFill>
            </a:rPr>
            <a:t>As the block size increases more useful data are brought into the cache</a:t>
          </a:r>
        </a:p>
      </dgm:t>
    </dgm:pt>
    <dgm:pt modelId="{F6B70ABC-BA85-7E4E-9780-816FB53EFF37}" type="parTrans" cxnId="{3CE94B4C-BB8E-0646-9CBA-9B3899C2D6DE}">
      <dgm:prSet/>
      <dgm:spPr/>
      <dgm:t>
        <a:bodyPr/>
        <a:lstStyle/>
        <a:p>
          <a:endParaRPr lang="en-US"/>
        </a:p>
      </dgm:t>
    </dgm:pt>
    <dgm:pt modelId="{E466F655-C131-5F49-A04F-F20B04EB95D6}" type="sibTrans" cxnId="{3CE94B4C-BB8E-0646-9CBA-9B3899C2D6DE}">
      <dgm:prSet/>
      <dgm:spPr/>
      <dgm:t>
        <a:bodyPr/>
        <a:lstStyle/>
        <a:p>
          <a:endParaRPr lang="en-US"/>
        </a:p>
      </dgm:t>
    </dgm:pt>
    <dgm:pt modelId="{CC2A14A7-D578-EF4F-957C-71E2D8CD49CE}">
      <dgm:prSet/>
      <dgm:spPr/>
      <dgm:t>
        <a:bodyPr/>
        <a:lstStyle/>
        <a:p>
          <a:pPr rtl="0"/>
          <a:r>
            <a:rPr lang="en-US" dirty="0">
              <a:solidFill>
                <a:schemeClr val="tx1"/>
              </a:solidFill>
            </a:rPr>
            <a:t>The hit ratio will begin to decrease as the block becomes bigger and the probability of using the newly fetched information becomes less than the probability of reusing the information that has to be replaced</a:t>
          </a:r>
        </a:p>
      </dgm:t>
    </dgm:pt>
    <dgm:pt modelId="{663FB13C-CAE1-114E-8144-1A1B85492C8D}" type="parTrans" cxnId="{DB6F3B08-DC87-A540-8327-31699B875EB7}">
      <dgm:prSet/>
      <dgm:spPr/>
      <dgm:t>
        <a:bodyPr/>
        <a:lstStyle/>
        <a:p>
          <a:endParaRPr lang="en-US"/>
        </a:p>
      </dgm:t>
    </dgm:pt>
    <dgm:pt modelId="{734AC39B-C291-1044-9103-3061DBE159B8}" type="sibTrans" cxnId="{DB6F3B08-DC87-A540-8327-31699B875EB7}">
      <dgm:prSet/>
      <dgm:spPr/>
      <dgm:t>
        <a:bodyPr/>
        <a:lstStyle/>
        <a:p>
          <a:endParaRPr lang="en-US"/>
        </a:p>
      </dgm:t>
    </dgm:pt>
    <dgm:pt modelId="{20D4E23A-A8C0-A64F-83DC-F2A8EAB7F4CD}">
      <dgm:prSet/>
      <dgm:spPr/>
      <dgm:t>
        <a:bodyPr/>
        <a:lstStyle/>
        <a:p>
          <a:pPr rtl="0"/>
          <a:r>
            <a:rPr lang="en-US" dirty="0">
              <a:solidFill>
                <a:schemeClr val="tx1"/>
              </a:solidFill>
            </a:rPr>
            <a:t>Two specific effects come into play:</a:t>
          </a:r>
        </a:p>
      </dgm:t>
    </dgm:pt>
    <dgm:pt modelId="{ED2AA20C-3ACF-A948-9954-9C9BE02CD2F6}" type="parTrans" cxnId="{3CD89C6C-0A2A-1742-9032-7902D3D24ED9}">
      <dgm:prSet/>
      <dgm:spPr/>
      <dgm:t>
        <a:bodyPr/>
        <a:lstStyle/>
        <a:p>
          <a:endParaRPr lang="en-US"/>
        </a:p>
      </dgm:t>
    </dgm:pt>
    <dgm:pt modelId="{02D8CFC9-ECAC-574C-8D5A-0109EA6B2347}" type="sibTrans" cxnId="{3CD89C6C-0A2A-1742-9032-7902D3D24ED9}">
      <dgm:prSet/>
      <dgm:spPr/>
      <dgm:t>
        <a:bodyPr/>
        <a:lstStyle/>
        <a:p>
          <a:endParaRPr lang="en-US"/>
        </a:p>
      </dgm:t>
    </dgm:pt>
    <dgm:pt modelId="{13ABDB85-1AA7-8A4F-9B86-A67B203C6F4E}">
      <dgm:prSet/>
      <dgm:spPr/>
      <dgm:t>
        <a:bodyPr/>
        <a:lstStyle/>
        <a:p>
          <a:pPr rtl="0"/>
          <a:r>
            <a:rPr lang="en-US" dirty="0">
              <a:solidFill>
                <a:schemeClr val="tx1"/>
              </a:solidFill>
            </a:rPr>
            <a:t>Larger blocks reduce the number of blocks that fit into a cache</a:t>
          </a:r>
        </a:p>
      </dgm:t>
    </dgm:pt>
    <dgm:pt modelId="{5C2C4B71-AFED-B04E-80D7-F42C9FFC1698}" type="parTrans" cxnId="{2AA411CA-447E-F14A-8153-EFB312396FCA}">
      <dgm:prSet/>
      <dgm:spPr/>
      <dgm:t>
        <a:bodyPr/>
        <a:lstStyle/>
        <a:p>
          <a:endParaRPr lang="en-US"/>
        </a:p>
      </dgm:t>
    </dgm:pt>
    <dgm:pt modelId="{404F7357-1746-CA47-8763-050B64A19C54}" type="sibTrans" cxnId="{2AA411CA-447E-F14A-8153-EFB312396FCA}">
      <dgm:prSet/>
      <dgm:spPr/>
      <dgm:t>
        <a:bodyPr/>
        <a:lstStyle/>
        <a:p>
          <a:endParaRPr lang="en-US"/>
        </a:p>
      </dgm:t>
    </dgm:pt>
    <dgm:pt modelId="{9AACB277-EEDE-6E44-8EA9-24A915619A59}">
      <dgm:prSet/>
      <dgm:spPr/>
      <dgm:t>
        <a:bodyPr/>
        <a:lstStyle/>
        <a:p>
          <a:pPr rtl="0"/>
          <a:r>
            <a:rPr lang="en-GB" dirty="0">
              <a:solidFill>
                <a:schemeClr val="tx1"/>
              </a:solidFill>
            </a:rPr>
            <a:t>As a block becomes larger each additional word is farther from the requested word</a:t>
          </a:r>
        </a:p>
      </dgm:t>
    </dgm:pt>
    <dgm:pt modelId="{FA4FA404-3EA5-3645-9B41-C76B1C515D87}" type="parTrans" cxnId="{7857E002-1908-4844-82CE-546EB08AF9C2}">
      <dgm:prSet/>
      <dgm:spPr/>
      <dgm:t>
        <a:bodyPr/>
        <a:lstStyle/>
        <a:p>
          <a:endParaRPr lang="en-US"/>
        </a:p>
      </dgm:t>
    </dgm:pt>
    <dgm:pt modelId="{9F7F01B0-F245-E94E-9C9E-800533E82E2E}" type="sibTrans" cxnId="{7857E002-1908-4844-82CE-546EB08AF9C2}">
      <dgm:prSet/>
      <dgm:spPr/>
      <dgm:t>
        <a:bodyPr/>
        <a:lstStyle/>
        <a:p>
          <a:endParaRPr lang="en-US"/>
        </a:p>
      </dgm:t>
    </dgm:pt>
    <dgm:pt modelId="{F199CCFF-B029-CE4A-86B7-ED578FD9114D}" type="pres">
      <dgm:prSet presAssocID="{17650EC2-3906-EE4D-99B6-52E8505A13EA}" presName="Name0" presStyleCnt="0">
        <dgm:presLayoutVars>
          <dgm:dir/>
          <dgm:resizeHandles val="exact"/>
        </dgm:presLayoutVars>
      </dgm:prSet>
      <dgm:spPr/>
    </dgm:pt>
    <dgm:pt modelId="{04A98750-A22E-E144-85E8-F4570D51A474}" type="pres">
      <dgm:prSet presAssocID="{17650EC2-3906-EE4D-99B6-52E8505A13EA}" presName="arrow" presStyleLbl="bgShp" presStyleIdx="0" presStyleCnt="1"/>
      <dgm:spPr>
        <a:ln>
          <a:solidFill>
            <a:schemeClr val="accent3"/>
          </a:solidFill>
        </a:ln>
      </dgm:spPr>
    </dgm:pt>
    <dgm:pt modelId="{E29933DD-14FF-D646-9182-AF0745E36C6B}" type="pres">
      <dgm:prSet presAssocID="{17650EC2-3906-EE4D-99B6-52E8505A13EA}" presName="points" presStyleCnt="0"/>
      <dgm:spPr/>
    </dgm:pt>
    <dgm:pt modelId="{9F4561B0-FB1D-E849-A924-AF550FF61B19}" type="pres">
      <dgm:prSet presAssocID="{5B6B42DC-180D-2C44-9DFE-621EB3A413E3}" presName="compositeA" presStyleCnt="0"/>
      <dgm:spPr/>
    </dgm:pt>
    <dgm:pt modelId="{57FE2081-BE33-2C4A-891E-2BB614041C39}" type="pres">
      <dgm:prSet presAssocID="{5B6B42DC-180D-2C44-9DFE-621EB3A413E3}" presName="textA" presStyleLbl="revTx" presStyleIdx="0" presStyleCnt="5">
        <dgm:presLayoutVars>
          <dgm:bulletEnabled val="1"/>
        </dgm:presLayoutVars>
      </dgm:prSet>
      <dgm:spPr/>
    </dgm:pt>
    <dgm:pt modelId="{097B1AA5-F856-8742-B675-F1FF43B6838A}" type="pres">
      <dgm:prSet presAssocID="{5B6B42DC-180D-2C44-9DFE-621EB3A413E3}" presName="circleA" presStyleLbl="node1" presStyleIdx="0" presStyleCnt="5" custLinFactNeighborX="21495" custLinFactNeighborY="-2941"/>
      <dgm:spPr>
        <a:solidFill>
          <a:schemeClr val="accent4"/>
        </a:solidFill>
        <a:ln>
          <a:solidFill>
            <a:schemeClr val="accent4"/>
          </a:solidFill>
        </a:ln>
      </dgm:spPr>
    </dgm:pt>
    <dgm:pt modelId="{7C50CEA0-FBF5-654C-A27E-2CC490527C99}" type="pres">
      <dgm:prSet presAssocID="{5B6B42DC-180D-2C44-9DFE-621EB3A413E3}" presName="spaceA" presStyleCnt="0"/>
      <dgm:spPr/>
    </dgm:pt>
    <dgm:pt modelId="{05917DBA-1291-8E48-AFEC-0533D1075C36}" type="pres">
      <dgm:prSet presAssocID="{45D4D0F6-B95E-FC41-B725-24925D1EBB4A}" presName="space" presStyleCnt="0"/>
      <dgm:spPr/>
    </dgm:pt>
    <dgm:pt modelId="{23ABF949-F6B5-4B42-BDC1-CE64B6127029}" type="pres">
      <dgm:prSet presAssocID="{7E4B0266-2C09-4B42-84DD-77F3BF44AA33}" presName="compositeB" presStyleCnt="0"/>
      <dgm:spPr/>
    </dgm:pt>
    <dgm:pt modelId="{396BDE89-FCC1-E541-9ADE-A4D83F72FFEA}" type="pres">
      <dgm:prSet presAssocID="{7E4B0266-2C09-4B42-84DD-77F3BF44AA33}" presName="textB" presStyleLbl="revTx" presStyleIdx="1" presStyleCnt="5">
        <dgm:presLayoutVars>
          <dgm:bulletEnabled val="1"/>
        </dgm:presLayoutVars>
      </dgm:prSet>
      <dgm:spPr/>
    </dgm:pt>
    <dgm:pt modelId="{9F37F097-1721-134F-83A5-6A4E0CCF062D}" type="pres">
      <dgm:prSet presAssocID="{7E4B0266-2C09-4B42-84DD-77F3BF44AA33}" presName="circleB" presStyleLbl="node1" presStyleIdx="1" presStyleCnt="5"/>
      <dgm:spPr>
        <a:solidFill>
          <a:schemeClr val="accent3"/>
        </a:solidFill>
        <a:ln>
          <a:solidFill>
            <a:schemeClr val="accent3"/>
          </a:solidFill>
        </a:ln>
      </dgm:spPr>
    </dgm:pt>
    <dgm:pt modelId="{FBD1F262-0290-9E4F-89DC-4C5F47E8D4E6}" type="pres">
      <dgm:prSet presAssocID="{7E4B0266-2C09-4B42-84DD-77F3BF44AA33}" presName="spaceB" presStyleCnt="0"/>
      <dgm:spPr/>
    </dgm:pt>
    <dgm:pt modelId="{B90B3353-0660-EF44-9D1B-0C1FCFF2EDC7}" type="pres">
      <dgm:prSet presAssocID="{AC1784D6-D722-A44D-9F6B-F8A88CECCAC0}" presName="space" presStyleCnt="0"/>
      <dgm:spPr/>
    </dgm:pt>
    <dgm:pt modelId="{53B4EC22-9CD5-7845-97BE-AB34A1C7133A}" type="pres">
      <dgm:prSet presAssocID="{6D4E4D78-7E0E-CB4B-BF2A-942DFF8A9079}" presName="compositeA" presStyleCnt="0"/>
      <dgm:spPr/>
    </dgm:pt>
    <dgm:pt modelId="{68450F65-B7D1-C442-9387-26EE68DE0405}" type="pres">
      <dgm:prSet presAssocID="{6D4E4D78-7E0E-CB4B-BF2A-942DFF8A9079}" presName="textA" presStyleLbl="revTx" presStyleIdx="2" presStyleCnt="5">
        <dgm:presLayoutVars>
          <dgm:bulletEnabled val="1"/>
        </dgm:presLayoutVars>
      </dgm:prSet>
      <dgm:spPr/>
    </dgm:pt>
    <dgm:pt modelId="{B4780650-EFE4-A94C-974F-2DDEC86E194B}" type="pres">
      <dgm:prSet presAssocID="{6D4E4D78-7E0E-CB4B-BF2A-942DFF8A9079}" presName="circleA" presStyleLbl="node1" presStyleIdx="2" presStyleCnt="5"/>
      <dgm:spPr>
        <a:ln>
          <a:solidFill>
            <a:schemeClr val="accent1"/>
          </a:solidFill>
        </a:ln>
      </dgm:spPr>
    </dgm:pt>
    <dgm:pt modelId="{EFEB2126-D80B-D446-B5FA-29DEFA5AEBF6}" type="pres">
      <dgm:prSet presAssocID="{6D4E4D78-7E0E-CB4B-BF2A-942DFF8A9079}" presName="spaceA" presStyleCnt="0"/>
      <dgm:spPr/>
    </dgm:pt>
    <dgm:pt modelId="{B18B6DB3-0787-274A-AA97-5AD6B8B4B260}" type="pres">
      <dgm:prSet presAssocID="{E466F655-C131-5F49-A04F-F20B04EB95D6}" presName="space" presStyleCnt="0"/>
      <dgm:spPr/>
    </dgm:pt>
    <dgm:pt modelId="{6F60F3E6-B141-1B45-AD58-1956E8B219C6}" type="pres">
      <dgm:prSet presAssocID="{CC2A14A7-D578-EF4F-957C-71E2D8CD49CE}" presName="compositeB" presStyleCnt="0"/>
      <dgm:spPr/>
    </dgm:pt>
    <dgm:pt modelId="{AECA710D-D355-E646-A7BB-EB328F5C2643}" type="pres">
      <dgm:prSet presAssocID="{CC2A14A7-D578-EF4F-957C-71E2D8CD49CE}" presName="textB" presStyleLbl="revTx" presStyleIdx="3" presStyleCnt="5">
        <dgm:presLayoutVars>
          <dgm:bulletEnabled val="1"/>
        </dgm:presLayoutVars>
      </dgm:prSet>
      <dgm:spPr/>
    </dgm:pt>
    <dgm:pt modelId="{601860E8-A992-8F42-AA96-D113C1174D42}" type="pres">
      <dgm:prSet presAssocID="{CC2A14A7-D578-EF4F-957C-71E2D8CD49CE}" presName="circleB" presStyleLbl="node1" presStyleIdx="3" presStyleCnt="5"/>
      <dgm:spPr>
        <a:solidFill>
          <a:schemeClr val="accent3"/>
        </a:solidFill>
        <a:ln>
          <a:solidFill>
            <a:schemeClr val="accent3"/>
          </a:solidFill>
        </a:ln>
      </dgm:spPr>
    </dgm:pt>
    <dgm:pt modelId="{578AEAA6-9D49-0745-B77B-68013B13807B}" type="pres">
      <dgm:prSet presAssocID="{CC2A14A7-D578-EF4F-957C-71E2D8CD49CE}" presName="spaceB" presStyleCnt="0"/>
      <dgm:spPr/>
    </dgm:pt>
    <dgm:pt modelId="{9A0895CD-09BB-EF46-A7BD-0F9B39417ADA}" type="pres">
      <dgm:prSet presAssocID="{734AC39B-C291-1044-9103-3061DBE159B8}" presName="space" presStyleCnt="0"/>
      <dgm:spPr/>
    </dgm:pt>
    <dgm:pt modelId="{02705322-08FA-CA44-9F93-297329281E34}" type="pres">
      <dgm:prSet presAssocID="{20D4E23A-A8C0-A64F-83DC-F2A8EAB7F4CD}" presName="compositeA" presStyleCnt="0"/>
      <dgm:spPr/>
    </dgm:pt>
    <dgm:pt modelId="{4F7426FF-C59C-8C4E-BCA5-97FDAC08690A}" type="pres">
      <dgm:prSet presAssocID="{20D4E23A-A8C0-A64F-83DC-F2A8EAB7F4CD}" presName="textA" presStyleLbl="revTx" presStyleIdx="4" presStyleCnt="5" custScaleX="114640" custLinFactNeighborX="-23950" custLinFactNeighborY="-2941">
        <dgm:presLayoutVars>
          <dgm:bulletEnabled val="1"/>
        </dgm:presLayoutVars>
      </dgm:prSet>
      <dgm:spPr/>
    </dgm:pt>
    <dgm:pt modelId="{C10A1FA9-FE59-1849-8BB4-2C6ADF800F55}" type="pres">
      <dgm:prSet presAssocID="{20D4E23A-A8C0-A64F-83DC-F2A8EAB7F4CD}" presName="circleA" presStyleLbl="node1" presStyleIdx="4" presStyleCnt="5" custLinFactNeighborX="-37226" custLinFactNeighborY="-2941"/>
      <dgm:spPr>
        <a:solidFill>
          <a:schemeClr val="accent4"/>
        </a:solidFill>
        <a:ln>
          <a:solidFill>
            <a:schemeClr val="accent4"/>
          </a:solidFill>
        </a:ln>
      </dgm:spPr>
    </dgm:pt>
    <dgm:pt modelId="{F977441F-F26B-204C-B0AF-9866F7BC5CF9}" type="pres">
      <dgm:prSet presAssocID="{20D4E23A-A8C0-A64F-83DC-F2A8EAB7F4CD}" presName="spaceA" presStyleCnt="0"/>
      <dgm:spPr/>
    </dgm:pt>
  </dgm:ptLst>
  <dgm:cxnLst>
    <dgm:cxn modelId="{7857E002-1908-4844-82CE-546EB08AF9C2}" srcId="{20D4E23A-A8C0-A64F-83DC-F2A8EAB7F4CD}" destId="{9AACB277-EEDE-6E44-8EA9-24A915619A59}" srcOrd="1" destOrd="0" parTransId="{FA4FA404-3EA5-3645-9B41-C76B1C515D87}" sibTransId="{9F7F01B0-F245-E94E-9C9E-800533E82E2E}"/>
    <dgm:cxn modelId="{DB6F3B08-DC87-A540-8327-31699B875EB7}" srcId="{17650EC2-3906-EE4D-99B6-52E8505A13EA}" destId="{CC2A14A7-D578-EF4F-957C-71E2D8CD49CE}" srcOrd="3" destOrd="0" parTransId="{663FB13C-CAE1-114E-8144-1A1B85492C8D}" sibTransId="{734AC39B-C291-1044-9103-3061DBE159B8}"/>
    <dgm:cxn modelId="{918EB52C-3781-1642-AB7F-F7F85A669759}" type="presOf" srcId="{9AACB277-EEDE-6E44-8EA9-24A915619A59}" destId="{4F7426FF-C59C-8C4E-BCA5-97FDAC08690A}" srcOrd="0" destOrd="2" presId="urn:microsoft.com/office/officeart/2005/8/layout/hProcess11"/>
    <dgm:cxn modelId="{A9826430-0010-1143-A8E6-9C1D0B5CAC8E}" srcId="{17650EC2-3906-EE4D-99B6-52E8505A13EA}" destId="{7E4B0266-2C09-4B42-84DD-77F3BF44AA33}" srcOrd="1" destOrd="0" parTransId="{B2DE85CC-8698-0A49-AC3A-F39A0D1AD37B}" sibTransId="{AC1784D6-D722-A44D-9F6B-F8A88CECCAC0}"/>
    <dgm:cxn modelId="{3CE94B4C-BB8E-0646-9CBA-9B3899C2D6DE}" srcId="{17650EC2-3906-EE4D-99B6-52E8505A13EA}" destId="{6D4E4D78-7E0E-CB4B-BF2A-942DFF8A9079}" srcOrd="2" destOrd="0" parTransId="{F6B70ABC-BA85-7E4E-9780-816FB53EFF37}" sibTransId="{E466F655-C131-5F49-A04F-F20B04EB95D6}"/>
    <dgm:cxn modelId="{3CD89C6C-0A2A-1742-9032-7902D3D24ED9}" srcId="{17650EC2-3906-EE4D-99B6-52E8505A13EA}" destId="{20D4E23A-A8C0-A64F-83DC-F2A8EAB7F4CD}" srcOrd="4" destOrd="0" parTransId="{ED2AA20C-3ACF-A948-9954-9C9BE02CD2F6}" sibTransId="{02D8CFC9-ECAC-574C-8D5A-0109EA6B2347}"/>
    <dgm:cxn modelId="{943D786D-F021-7742-AC1E-F352812DF33A}" type="presOf" srcId="{5B6B42DC-180D-2C44-9DFE-621EB3A413E3}" destId="{57FE2081-BE33-2C4A-891E-2BB614041C39}" srcOrd="0" destOrd="0" presId="urn:microsoft.com/office/officeart/2005/8/layout/hProcess11"/>
    <dgm:cxn modelId="{FB62F87E-5F14-2548-B666-6831F8AAFC52}" type="presOf" srcId="{13ABDB85-1AA7-8A4F-9B86-A67B203C6F4E}" destId="{4F7426FF-C59C-8C4E-BCA5-97FDAC08690A}" srcOrd="0" destOrd="1" presId="urn:microsoft.com/office/officeart/2005/8/layout/hProcess11"/>
    <dgm:cxn modelId="{3DE05190-EE84-F543-9CD1-D6975C2CC94E}" type="presOf" srcId="{20D4E23A-A8C0-A64F-83DC-F2A8EAB7F4CD}" destId="{4F7426FF-C59C-8C4E-BCA5-97FDAC08690A}" srcOrd="0" destOrd="0" presId="urn:microsoft.com/office/officeart/2005/8/layout/hProcess11"/>
    <dgm:cxn modelId="{78442B91-2042-644C-B78D-2EF10D398BF0}" type="presOf" srcId="{17650EC2-3906-EE4D-99B6-52E8505A13EA}" destId="{F199CCFF-B029-CE4A-86B7-ED578FD9114D}" srcOrd="0" destOrd="0" presId="urn:microsoft.com/office/officeart/2005/8/layout/hProcess11"/>
    <dgm:cxn modelId="{FE75EA9E-6D68-3643-BFE0-D11D5A65005F}" type="presOf" srcId="{6D4E4D78-7E0E-CB4B-BF2A-942DFF8A9079}" destId="{68450F65-B7D1-C442-9387-26EE68DE0405}" srcOrd="0" destOrd="0" presId="urn:microsoft.com/office/officeart/2005/8/layout/hProcess11"/>
    <dgm:cxn modelId="{2AA411CA-447E-F14A-8153-EFB312396FCA}" srcId="{20D4E23A-A8C0-A64F-83DC-F2A8EAB7F4CD}" destId="{13ABDB85-1AA7-8A4F-9B86-A67B203C6F4E}" srcOrd="0" destOrd="0" parTransId="{5C2C4B71-AFED-B04E-80D7-F42C9FFC1698}" sibTransId="{404F7357-1746-CA47-8763-050B64A19C54}"/>
    <dgm:cxn modelId="{8B02F1D2-EBF0-FD4B-8449-0EF6FC27FE2E}" type="presOf" srcId="{CC2A14A7-D578-EF4F-957C-71E2D8CD49CE}" destId="{AECA710D-D355-E646-A7BB-EB328F5C2643}" srcOrd="0" destOrd="0" presId="urn:microsoft.com/office/officeart/2005/8/layout/hProcess11"/>
    <dgm:cxn modelId="{01EB26D8-B632-734B-9491-E6A79DB4FC19}" type="presOf" srcId="{7E4B0266-2C09-4B42-84DD-77F3BF44AA33}" destId="{396BDE89-FCC1-E541-9ADE-A4D83F72FFEA}" srcOrd="0" destOrd="0" presId="urn:microsoft.com/office/officeart/2005/8/layout/hProcess11"/>
    <dgm:cxn modelId="{4EB596E6-A252-1B44-BE4C-ED417B2E3407}" srcId="{17650EC2-3906-EE4D-99B6-52E8505A13EA}" destId="{5B6B42DC-180D-2C44-9DFE-621EB3A413E3}" srcOrd="0" destOrd="0" parTransId="{79853258-A707-244A-8DC0-2A5919944FA8}" sibTransId="{45D4D0F6-B95E-FC41-B725-24925D1EBB4A}"/>
    <dgm:cxn modelId="{42CE8864-B2B5-A24C-BE91-81F75814E37D}" type="presParOf" srcId="{F199CCFF-B029-CE4A-86B7-ED578FD9114D}" destId="{04A98750-A22E-E144-85E8-F4570D51A474}" srcOrd="0" destOrd="0" presId="urn:microsoft.com/office/officeart/2005/8/layout/hProcess11"/>
    <dgm:cxn modelId="{313CF6D9-6B3A-614D-994B-44CE57459543}" type="presParOf" srcId="{F199CCFF-B029-CE4A-86B7-ED578FD9114D}" destId="{E29933DD-14FF-D646-9182-AF0745E36C6B}" srcOrd="1" destOrd="0" presId="urn:microsoft.com/office/officeart/2005/8/layout/hProcess11"/>
    <dgm:cxn modelId="{9EB85F9D-9A45-5042-AC3C-05C3A84AE82F}" type="presParOf" srcId="{E29933DD-14FF-D646-9182-AF0745E36C6B}" destId="{9F4561B0-FB1D-E849-A924-AF550FF61B19}" srcOrd="0" destOrd="0" presId="urn:microsoft.com/office/officeart/2005/8/layout/hProcess11"/>
    <dgm:cxn modelId="{957FD8ED-2948-D045-9E72-B0AC06B3650E}" type="presParOf" srcId="{9F4561B0-FB1D-E849-A924-AF550FF61B19}" destId="{57FE2081-BE33-2C4A-891E-2BB614041C39}" srcOrd="0" destOrd="0" presId="urn:microsoft.com/office/officeart/2005/8/layout/hProcess11"/>
    <dgm:cxn modelId="{75FAAF92-6237-3C48-A7AE-E9CDB53563FD}" type="presParOf" srcId="{9F4561B0-FB1D-E849-A924-AF550FF61B19}" destId="{097B1AA5-F856-8742-B675-F1FF43B6838A}" srcOrd="1" destOrd="0" presId="urn:microsoft.com/office/officeart/2005/8/layout/hProcess11"/>
    <dgm:cxn modelId="{4A2CBCF9-7D9D-1847-9086-A044F08E32AB}" type="presParOf" srcId="{9F4561B0-FB1D-E849-A924-AF550FF61B19}" destId="{7C50CEA0-FBF5-654C-A27E-2CC490527C99}" srcOrd="2" destOrd="0" presId="urn:microsoft.com/office/officeart/2005/8/layout/hProcess11"/>
    <dgm:cxn modelId="{0161A828-D15F-384E-B29E-6F2B6B2CC9E9}" type="presParOf" srcId="{E29933DD-14FF-D646-9182-AF0745E36C6B}" destId="{05917DBA-1291-8E48-AFEC-0533D1075C36}" srcOrd="1" destOrd="0" presId="urn:microsoft.com/office/officeart/2005/8/layout/hProcess11"/>
    <dgm:cxn modelId="{AF47BBF3-0ECB-4F43-99C3-DFAA996D6BB4}" type="presParOf" srcId="{E29933DD-14FF-D646-9182-AF0745E36C6B}" destId="{23ABF949-F6B5-4B42-BDC1-CE64B6127029}" srcOrd="2" destOrd="0" presId="urn:microsoft.com/office/officeart/2005/8/layout/hProcess11"/>
    <dgm:cxn modelId="{A39B0438-0A3B-2549-A7DD-0CBC0F0EEB24}" type="presParOf" srcId="{23ABF949-F6B5-4B42-BDC1-CE64B6127029}" destId="{396BDE89-FCC1-E541-9ADE-A4D83F72FFEA}" srcOrd="0" destOrd="0" presId="urn:microsoft.com/office/officeart/2005/8/layout/hProcess11"/>
    <dgm:cxn modelId="{B9C1F074-DF67-CA41-BE68-4B286F17BDEA}" type="presParOf" srcId="{23ABF949-F6B5-4B42-BDC1-CE64B6127029}" destId="{9F37F097-1721-134F-83A5-6A4E0CCF062D}" srcOrd="1" destOrd="0" presId="urn:microsoft.com/office/officeart/2005/8/layout/hProcess11"/>
    <dgm:cxn modelId="{D9773A1F-E913-B147-A797-2967D46BB110}" type="presParOf" srcId="{23ABF949-F6B5-4B42-BDC1-CE64B6127029}" destId="{FBD1F262-0290-9E4F-89DC-4C5F47E8D4E6}" srcOrd="2" destOrd="0" presId="urn:microsoft.com/office/officeart/2005/8/layout/hProcess11"/>
    <dgm:cxn modelId="{DCF661E8-FF06-D84E-874D-AA9DD6861B73}" type="presParOf" srcId="{E29933DD-14FF-D646-9182-AF0745E36C6B}" destId="{B90B3353-0660-EF44-9D1B-0C1FCFF2EDC7}" srcOrd="3" destOrd="0" presId="urn:microsoft.com/office/officeart/2005/8/layout/hProcess11"/>
    <dgm:cxn modelId="{840E1377-E514-734A-8D19-DED32C5BD20B}" type="presParOf" srcId="{E29933DD-14FF-D646-9182-AF0745E36C6B}" destId="{53B4EC22-9CD5-7845-97BE-AB34A1C7133A}" srcOrd="4" destOrd="0" presId="urn:microsoft.com/office/officeart/2005/8/layout/hProcess11"/>
    <dgm:cxn modelId="{1E87A325-C4D6-3847-891E-EFAE01B7259F}" type="presParOf" srcId="{53B4EC22-9CD5-7845-97BE-AB34A1C7133A}" destId="{68450F65-B7D1-C442-9387-26EE68DE0405}" srcOrd="0" destOrd="0" presId="urn:microsoft.com/office/officeart/2005/8/layout/hProcess11"/>
    <dgm:cxn modelId="{3AFFDA78-1BAC-284E-ADFA-E6C61D665489}" type="presParOf" srcId="{53B4EC22-9CD5-7845-97BE-AB34A1C7133A}" destId="{B4780650-EFE4-A94C-974F-2DDEC86E194B}" srcOrd="1" destOrd="0" presId="urn:microsoft.com/office/officeart/2005/8/layout/hProcess11"/>
    <dgm:cxn modelId="{0534FAE7-670E-C94E-9D53-0AFCC0F8F208}" type="presParOf" srcId="{53B4EC22-9CD5-7845-97BE-AB34A1C7133A}" destId="{EFEB2126-D80B-D446-B5FA-29DEFA5AEBF6}" srcOrd="2" destOrd="0" presId="urn:microsoft.com/office/officeart/2005/8/layout/hProcess11"/>
    <dgm:cxn modelId="{6C23D0DD-FCE1-0A4F-AA22-3BCB2CDC9485}" type="presParOf" srcId="{E29933DD-14FF-D646-9182-AF0745E36C6B}" destId="{B18B6DB3-0787-274A-AA97-5AD6B8B4B260}" srcOrd="5" destOrd="0" presId="urn:microsoft.com/office/officeart/2005/8/layout/hProcess11"/>
    <dgm:cxn modelId="{52E35F0A-BAC5-004E-8262-6622AF404E4F}" type="presParOf" srcId="{E29933DD-14FF-D646-9182-AF0745E36C6B}" destId="{6F60F3E6-B141-1B45-AD58-1956E8B219C6}" srcOrd="6" destOrd="0" presId="urn:microsoft.com/office/officeart/2005/8/layout/hProcess11"/>
    <dgm:cxn modelId="{DAC03372-BED8-3B4B-81F8-CEF179FAD7B8}" type="presParOf" srcId="{6F60F3E6-B141-1B45-AD58-1956E8B219C6}" destId="{AECA710D-D355-E646-A7BB-EB328F5C2643}" srcOrd="0" destOrd="0" presId="urn:microsoft.com/office/officeart/2005/8/layout/hProcess11"/>
    <dgm:cxn modelId="{40DD0B8B-EF5D-8746-9099-BE85892B11AF}" type="presParOf" srcId="{6F60F3E6-B141-1B45-AD58-1956E8B219C6}" destId="{601860E8-A992-8F42-AA96-D113C1174D42}" srcOrd="1" destOrd="0" presId="urn:microsoft.com/office/officeart/2005/8/layout/hProcess11"/>
    <dgm:cxn modelId="{7B385BC3-56B3-384D-A447-552AB011BB91}" type="presParOf" srcId="{6F60F3E6-B141-1B45-AD58-1956E8B219C6}" destId="{578AEAA6-9D49-0745-B77B-68013B13807B}" srcOrd="2" destOrd="0" presId="urn:microsoft.com/office/officeart/2005/8/layout/hProcess11"/>
    <dgm:cxn modelId="{6B2335CC-DF92-3947-B42B-55A55326CF9B}" type="presParOf" srcId="{E29933DD-14FF-D646-9182-AF0745E36C6B}" destId="{9A0895CD-09BB-EF46-A7BD-0F9B39417ADA}" srcOrd="7" destOrd="0" presId="urn:microsoft.com/office/officeart/2005/8/layout/hProcess11"/>
    <dgm:cxn modelId="{3E885A2A-D561-1A4F-AF48-CF3D8BB32518}" type="presParOf" srcId="{E29933DD-14FF-D646-9182-AF0745E36C6B}" destId="{02705322-08FA-CA44-9F93-297329281E34}" srcOrd="8" destOrd="0" presId="urn:microsoft.com/office/officeart/2005/8/layout/hProcess11"/>
    <dgm:cxn modelId="{99D52969-F548-BE4C-B4E4-FEB62BE6B344}" type="presParOf" srcId="{02705322-08FA-CA44-9F93-297329281E34}" destId="{4F7426FF-C59C-8C4E-BCA5-97FDAC08690A}" srcOrd="0" destOrd="0" presId="urn:microsoft.com/office/officeart/2005/8/layout/hProcess11"/>
    <dgm:cxn modelId="{493DA18D-375F-8A4F-A9F6-8311FD342B09}" type="presParOf" srcId="{02705322-08FA-CA44-9F93-297329281E34}" destId="{C10A1FA9-FE59-1849-8BB4-2C6ADF800F55}" srcOrd="1" destOrd="0" presId="urn:microsoft.com/office/officeart/2005/8/layout/hProcess11"/>
    <dgm:cxn modelId="{EEE3CB88-5D03-A84A-9B44-66A285451CD5}" type="presParOf" srcId="{02705322-08FA-CA44-9F93-297329281E34}" destId="{F977441F-F26B-204C-B0AF-9866F7BC5CF9}"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D7AAC-FC8E-004F-B865-F0253AEE1155}">
      <dsp:nvSpPr>
        <dsp:cNvPr id="0" name=""/>
        <dsp:cNvSpPr/>
      </dsp:nvSpPr>
      <dsp:spPr>
        <a:xfrm>
          <a:off x="1562"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t>Sequential access</a:t>
          </a:r>
        </a:p>
      </dsp:txBody>
      <dsp:txXfrm>
        <a:off x="27864" y="342115"/>
        <a:ext cx="1743453" cy="845424"/>
      </dsp:txXfrm>
    </dsp:sp>
    <dsp:sp modelId="{D506F360-FBE7-A546-AC58-035A01472293}">
      <dsp:nvSpPr>
        <dsp:cNvPr id="0" name=""/>
        <dsp:cNvSpPr/>
      </dsp:nvSpPr>
      <dsp:spPr>
        <a:xfrm>
          <a:off x="181168"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95F2E14-05C7-644B-B6BE-707563606306}">
      <dsp:nvSpPr>
        <dsp:cNvPr id="0" name=""/>
        <dsp:cNvSpPr/>
      </dsp:nvSpPr>
      <dsp:spPr>
        <a:xfrm>
          <a:off x="360774"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Memory is organized into units of data called records</a:t>
          </a:r>
        </a:p>
      </dsp:txBody>
      <dsp:txXfrm>
        <a:off x="387076" y="1464651"/>
        <a:ext cx="1384242" cy="845424"/>
      </dsp:txXfrm>
    </dsp:sp>
    <dsp:sp modelId="{0E6FC7EB-80AA-AC4F-92E0-0E78041CDE6D}">
      <dsp:nvSpPr>
        <dsp:cNvPr id="0" name=""/>
        <dsp:cNvSpPr/>
      </dsp:nvSpPr>
      <dsp:spPr>
        <a:xfrm>
          <a:off x="181168"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4B137F-2E04-C242-AEBD-63382F5DADFC}">
      <dsp:nvSpPr>
        <dsp:cNvPr id="0" name=""/>
        <dsp:cNvSpPr/>
      </dsp:nvSpPr>
      <dsp:spPr>
        <a:xfrm>
          <a:off x="360774"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Access must be made in a specific linear sequence</a:t>
          </a:r>
        </a:p>
      </dsp:txBody>
      <dsp:txXfrm>
        <a:off x="387076" y="2587187"/>
        <a:ext cx="1384242" cy="845424"/>
      </dsp:txXfrm>
    </dsp:sp>
    <dsp:sp modelId="{790BEB0E-6B5B-BE40-A3A9-EE69F83027B8}">
      <dsp:nvSpPr>
        <dsp:cNvPr id="0" name=""/>
        <dsp:cNvSpPr/>
      </dsp:nvSpPr>
      <dsp:spPr>
        <a:xfrm>
          <a:off x="181168"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110699-3DBB-5146-A1DC-9DF4CC366F5C}">
      <dsp:nvSpPr>
        <dsp:cNvPr id="0" name=""/>
        <dsp:cNvSpPr/>
      </dsp:nvSpPr>
      <dsp:spPr>
        <a:xfrm>
          <a:off x="360774"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Access time is variable</a:t>
          </a:r>
        </a:p>
      </dsp:txBody>
      <dsp:txXfrm>
        <a:off x="387076" y="3709723"/>
        <a:ext cx="1384242" cy="845424"/>
      </dsp:txXfrm>
    </dsp:sp>
    <dsp:sp modelId="{9797C1B8-553B-7B41-931F-7E110BE99EAA}">
      <dsp:nvSpPr>
        <dsp:cNvPr id="0" name=""/>
        <dsp:cNvSpPr/>
      </dsp:nvSpPr>
      <dsp:spPr>
        <a:xfrm>
          <a:off x="2246634"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t>Direct access</a:t>
          </a:r>
        </a:p>
      </dsp:txBody>
      <dsp:txXfrm>
        <a:off x="2272936" y="342115"/>
        <a:ext cx="1743453" cy="845424"/>
      </dsp:txXfrm>
    </dsp:sp>
    <dsp:sp modelId="{A69E1617-86CE-4B49-A4F8-B02490186F30}">
      <dsp:nvSpPr>
        <dsp:cNvPr id="0" name=""/>
        <dsp:cNvSpPr/>
      </dsp:nvSpPr>
      <dsp:spPr>
        <a:xfrm>
          <a:off x="2426240"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B5CB965-FFE0-B148-AF27-9EABE58F81E7}">
      <dsp:nvSpPr>
        <dsp:cNvPr id="0" name=""/>
        <dsp:cNvSpPr/>
      </dsp:nvSpPr>
      <dsp:spPr>
        <a:xfrm>
          <a:off x="2605846"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Involves a shared read-write mechanism</a:t>
          </a:r>
        </a:p>
      </dsp:txBody>
      <dsp:txXfrm>
        <a:off x="2632148" y="1464651"/>
        <a:ext cx="1384242" cy="845424"/>
      </dsp:txXfrm>
    </dsp:sp>
    <dsp:sp modelId="{8AF6E76E-68BB-264D-826E-AEBB39267524}">
      <dsp:nvSpPr>
        <dsp:cNvPr id="0" name=""/>
        <dsp:cNvSpPr/>
      </dsp:nvSpPr>
      <dsp:spPr>
        <a:xfrm>
          <a:off x="2426240"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1F567F9-0295-3F48-9CFB-A29A07F8ED60}">
      <dsp:nvSpPr>
        <dsp:cNvPr id="0" name=""/>
        <dsp:cNvSpPr/>
      </dsp:nvSpPr>
      <dsp:spPr>
        <a:xfrm>
          <a:off x="2605846"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Individual blocks or records have a unique address based on physical location</a:t>
          </a:r>
        </a:p>
      </dsp:txBody>
      <dsp:txXfrm>
        <a:off x="2632148" y="2587187"/>
        <a:ext cx="1384242" cy="845424"/>
      </dsp:txXfrm>
    </dsp:sp>
    <dsp:sp modelId="{29C59D61-C26A-AA40-8EA4-D9F10DB3FA4C}">
      <dsp:nvSpPr>
        <dsp:cNvPr id="0" name=""/>
        <dsp:cNvSpPr/>
      </dsp:nvSpPr>
      <dsp:spPr>
        <a:xfrm>
          <a:off x="2426240"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A2AEBA-8DB5-A741-9AFA-831FB972D460}">
      <dsp:nvSpPr>
        <dsp:cNvPr id="0" name=""/>
        <dsp:cNvSpPr/>
      </dsp:nvSpPr>
      <dsp:spPr>
        <a:xfrm>
          <a:off x="2605846"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Access time is variable</a:t>
          </a:r>
        </a:p>
      </dsp:txBody>
      <dsp:txXfrm>
        <a:off x="2632148" y="3709723"/>
        <a:ext cx="1384242" cy="845424"/>
      </dsp:txXfrm>
    </dsp:sp>
    <dsp:sp modelId="{6FDB1C52-66B8-EF4F-9FB7-A5C8D3D6C37F}">
      <dsp:nvSpPr>
        <dsp:cNvPr id="0" name=""/>
        <dsp:cNvSpPr/>
      </dsp:nvSpPr>
      <dsp:spPr>
        <a:xfrm>
          <a:off x="4491707"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t>Random access</a:t>
          </a:r>
        </a:p>
      </dsp:txBody>
      <dsp:txXfrm>
        <a:off x="4518009" y="342115"/>
        <a:ext cx="1743453" cy="845424"/>
      </dsp:txXfrm>
    </dsp:sp>
    <dsp:sp modelId="{F1386D75-35EA-5D42-9968-3F87FE7AA2CE}">
      <dsp:nvSpPr>
        <dsp:cNvPr id="0" name=""/>
        <dsp:cNvSpPr/>
      </dsp:nvSpPr>
      <dsp:spPr>
        <a:xfrm>
          <a:off x="4671313"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DF79683-4896-AE46-8C7E-1E26F3144B7F}">
      <dsp:nvSpPr>
        <dsp:cNvPr id="0" name=""/>
        <dsp:cNvSpPr/>
      </dsp:nvSpPr>
      <dsp:spPr>
        <a:xfrm>
          <a:off x="4850918"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Each addressable location in memory has a unique, physically wired-in addressing mechanism</a:t>
          </a:r>
        </a:p>
      </dsp:txBody>
      <dsp:txXfrm>
        <a:off x="4877220" y="1464651"/>
        <a:ext cx="1384242" cy="845424"/>
      </dsp:txXfrm>
    </dsp:sp>
    <dsp:sp modelId="{22BDA43B-DDAC-6B48-B529-9D41B158BFE5}">
      <dsp:nvSpPr>
        <dsp:cNvPr id="0" name=""/>
        <dsp:cNvSpPr/>
      </dsp:nvSpPr>
      <dsp:spPr>
        <a:xfrm>
          <a:off x="4671313"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D2BFCF-6137-6040-B4D7-654F73B11185}">
      <dsp:nvSpPr>
        <dsp:cNvPr id="0" name=""/>
        <dsp:cNvSpPr/>
      </dsp:nvSpPr>
      <dsp:spPr>
        <a:xfrm>
          <a:off x="4850918"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The time to access a given location is independent of the sequence of prior accesses and is constant</a:t>
          </a:r>
        </a:p>
      </dsp:txBody>
      <dsp:txXfrm>
        <a:off x="4877220" y="2587187"/>
        <a:ext cx="1384242" cy="845424"/>
      </dsp:txXfrm>
    </dsp:sp>
    <dsp:sp modelId="{FECE01BA-866C-8B4C-8971-A9BDF35383BD}">
      <dsp:nvSpPr>
        <dsp:cNvPr id="0" name=""/>
        <dsp:cNvSpPr/>
      </dsp:nvSpPr>
      <dsp:spPr>
        <a:xfrm>
          <a:off x="4671313"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BFFA3F-0AD9-9441-82BC-335A44ED0150}">
      <dsp:nvSpPr>
        <dsp:cNvPr id="0" name=""/>
        <dsp:cNvSpPr/>
      </dsp:nvSpPr>
      <dsp:spPr>
        <a:xfrm>
          <a:off x="4850918"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Any location can be selected at random and directly addressed and accessed</a:t>
          </a:r>
        </a:p>
      </dsp:txBody>
      <dsp:txXfrm>
        <a:off x="4877220" y="3709723"/>
        <a:ext cx="1384242" cy="845424"/>
      </dsp:txXfrm>
    </dsp:sp>
    <dsp:sp modelId="{1B2A1DD4-116B-C64D-AB7C-4E334146ACC9}">
      <dsp:nvSpPr>
        <dsp:cNvPr id="0" name=""/>
        <dsp:cNvSpPr/>
      </dsp:nvSpPr>
      <dsp:spPr>
        <a:xfrm>
          <a:off x="4671313" y="1213842"/>
          <a:ext cx="179605" cy="4041130"/>
        </a:xfrm>
        <a:custGeom>
          <a:avLst/>
          <a:gdLst/>
          <a:ahLst/>
          <a:cxnLst/>
          <a:rect l="0" t="0" r="0" b="0"/>
          <a:pathLst>
            <a:path>
              <a:moveTo>
                <a:pt x="0" y="0"/>
              </a:moveTo>
              <a:lnTo>
                <a:pt x="0" y="4041130"/>
              </a:lnTo>
              <a:lnTo>
                <a:pt x="179605" y="404113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0161445-FBCA-154C-A578-ACEB2B139284}">
      <dsp:nvSpPr>
        <dsp:cNvPr id="0" name=""/>
        <dsp:cNvSpPr/>
      </dsp:nvSpPr>
      <dsp:spPr>
        <a:xfrm>
          <a:off x="4850918" y="4805957"/>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Main memory and some cache systems are random access</a:t>
          </a:r>
        </a:p>
      </dsp:txBody>
      <dsp:txXfrm>
        <a:off x="4877220" y="4832259"/>
        <a:ext cx="1384242" cy="845424"/>
      </dsp:txXfrm>
    </dsp:sp>
    <dsp:sp modelId="{2331A22A-7C8D-C642-BBF8-C12A6CD27989}">
      <dsp:nvSpPr>
        <dsp:cNvPr id="0" name=""/>
        <dsp:cNvSpPr/>
      </dsp:nvSpPr>
      <dsp:spPr>
        <a:xfrm>
          <a:off x="6736779"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GB" sz="2400" kern="1200" dirty="0"/>
            <a:t>Associative</a:t>
          </a:r>
        </a:p>
      </dsp:txBody>
      <dsp:txXfrm>
        <a:off x="6763081" y="342115"/>
        <a:ext cx="1743453" cy="845424"/>
      </dsp:txXfrm>
    </dsp:sp>
    <dsp:sp modelId="{1AC9A5BA-BC67-294C-AC33-A22F6DB38F56}">
      <dsp:nvSpPr>
        <dsp:cNvPr id="0" name=""/>
        <dsp:cNvSpPr/>
      </dsp:nvSpPr>
      <dsp:spPr>
        <a:xfrm>
          <a:off x="6916385"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CB2FCDB-E6D6-904E-A580-4ADB3BF065A6}">
      <dsp:nvSpPr>
        <dsp:cNvPr id="0" name=""/>
        <dsp:cNvSpPr/>
      </dsp:nvSpPr>
      <dsp:spPr>
        <a:xfrm>
          <a:off x="7095991"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A word is retrieved based on a portion of its contents rather than its address</a:t>
          </a:r>
        </a:p>
      </dsp:txBody>
      <dsp:txXfrm>
        <a:off x="7122293" y="1464651"/>
        <a:ext cx="1384242" cy="845424"/>
      </dsp:txXfrm>
    </dsp:sp>
    <dsp:sp modelId="{83B0DAF1-60E4-9045-B9E4-B96C5D869AFD}">
      <dsp:nvSpPr>
        <dsp:cNvPr id="0" name=""/>
        <dsp:cNvSpPr/>
      </dsp:nvSpPr>
      <dsp:spPr>
        <a:xfrm>
          <a:off x="6916385"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6DBA70-8BB4-F34F-8B9B-A2766771CED6}">
      <dsp:nvSpPr>
        <dsp:cNvPr id="0" name=""/>
        <dsp:cNvSpPr/>
      </dsp:nvSpPr>
      <dsp:spPr>
        <a:xfrm>
          <a:off x="7095991"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Each location has its own addressing mechanism and retrieval time is constant independent of location or prior access patterns</a:t>
          </a:r>
        </a:p>
      </dsp:txBody>
      <dsp:txXfrm>
        <a:off x="7122293" y="2587187"/>
        <a:ext cx="1384242" cy="845424"/>
      </dsp:txXfrm>
    </dsp:sp>
    <dsp:sp modelId="{46F7C217-EAF9-1940-A3AC-6B582F32A3FA}">
      <dsp:nvSpPr>
        <dsp:cNvPr id="0" name=""/>
        <dsp:cNvSpPr/>
      </dsp:nvSpPr>
      <dsp:spPr>
        <a:xfrm>
          <a:off x="6916385"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F0E7B9-E263-D64F-82B7-2123FE05D917}">
      <dsp:nvSpPr>
        <dsp:cNvPr id="0" name=""/>
        <dsp:cNvSpPr/>
      </dsp:nvSpPr>
      <dsp:spPr>
        <a:xfrm>
          <a:off x="7095991"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Cache memories may employ associative access</a:t>
          </a:r>
        </a:p>
      </dsp:txBody>
      <dsp:txXfrm>
        <a:off x="7122293" y="3709723"/>
        <a:ext cx="1384242" cy="845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77C67-B24F-6A49-8EF8-E21AE295BA78}">
      <dsp:nvSpPr>
        <dsp:cNvPr id="0" name=""/>
        <dsp:cNvSpPr/>
      </dsp:nvSpPr>
      <dsp:spPr>
        <a:xfrm>
          <a:off x="0" y="0"/>
          <a:ext cx="8686800" cy="5486400"/>
        </a:xfrm>
        <a:prstGeom prst="roundRect">
          <a:avLst>
            <a:gd name="adj" fmla="val 85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4258056" numCol="1" spcCol="1270" anchor="t" anchorCtr="0">
          <a:noAutofit/>
        </a:bodyPr>
        <a:lstStyle/>
        <a:p>
          <a:pPr marL="0" lvl="0" indent="0" algn="l" defTabSz="1377950" rtl="0">
            <a:lnSpc>
              <a:spcPct val="90000"/>
            </a:lnSpc>
            <a:spcBef>
              <a:spcPct val="0"/>
            </a:spcBef>
            <a:spcAft>
              <a:spcPct val="35000"/>
            </a:spcAft>
            <a:buNone/>
          </a:pPr>
          <a:r>
            <a:rPr lang="en-US" sz="3100" kern="1200" dirty="0"/>
            <a:t>The two most important characteristics of memory</a:t>
          </a:r>
        </a:p>
      </dsp:txBody>
      <dsp:txXfrm>
        <a:off x="136587" y="136587"/>
        <a:ext cx="8413626" cy="5213226"/>
      </dsp:txXfrm>
    </dsp:sp>
    <dsp:sp modelId="{8A95A152-734B-A745-AAE7-3D32D8C60BCF}">
      <dsp:nvSpPr>
        <dsp:cNvPr id="0" name=""/>
        <dsp:cNvSpPr/>
      </dsp:nvSpPr>
      <dsp:spPr>
        <a:xfrm>
          <a:off x="217170" y="1371600"/>
          <a:ext cx="8252460" cy="3840480"/>
        </a:xfrm>
        <a:prstGeom prst="roundRect">
          <a:avLst>
            <a:gd name="adj" fmla="val 105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2438705" numCol="1" spcCol="1270" anchor="t" anchorCtr="0">
          <a:noAutofit/>
        </a:bodyPr>
        <a:lstStyle/>
        <a:p>
          <a:pPr marL="0" lvl="0" indent="0" algn="l" defTabSz="889000" rtl="0">
            <a:lnSpc>
              <a:spcPct val="90000"/>
            </a:lnSpc>
            <a:spcBef>
              <a:spcPct val="0"/>
            </a:spcBef>
            <a:spcAft>
              <a:spcPct val="35000"/>
            </a:spcAft>
            <a:buNone/>
          </a:pPr>
          <a:endParaRPr lang="en-US" sz="2000" kern="1200" dirty="0"/>
        </a:p>
        <a:p>
          <a:pPr marL="0" lvl="0" indent="0" algn="l" defTabSz="889000" rtl="0">
            <a:lnSpc>
              <a:spcPct val="90000"/>
            </a:lnSpc>
            <a:spcBef>
              <a:spcPct val="0"/>
            </a:spcBef>
            <a:spcAft>
              <a:spcPct val="35000"/>
            </a:spcAft>
            <a:buNone/>
          </a:pPr>
          <a:r>
            <a:rPr lang="en-US" sz="3000" kern="1200" dirty="0"/>
            <a:t>Three performance parameters are used:</a:t>
          </a:r>
        </a:p>
      </dsp:txBody>
      <dsp:txXfrm>
        <a:off x="335278" y="1489708"/>
        <a:ext cx="8016244" cy="3604264"/>
      </dsp:txXfrm>
    </dsp:sp>
    <dsp:sp modelId="{4DC5D986-59BC-1740-AC0E-735CF97CB45C}">
      <dsp:nvSpPr>
        <dsp:cNvPr id="0" name=""/>
        <dsp:cNvSpPr/>
      </dsp:nvSpPr>
      <dsp:spPr>
        <a:xfrm>
          <a:off x="423481" y="3099816"/>
          <a:ext cx="2583930" cy="17282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kern="1200" dirty="0"/>
            <a:t>Access time (latency)</a:t>
          </a:r>
        </a:p>
        <a:p>
          <a:pPr marL="57150" lvl="1" indent="-57150" algn="l" defTabSz="488950" rtl="0">
            <a:lnSpc>
              <a:spcPct val="90000"/>
            </a:lnSpc>
            <a:spcBef>
              <a:spcPct val="0"/>
            </a:spcBef>
            <a:spcAft>
              <a:spcPct val="15000"/>
            </a:spcAft>
            <a:buChar char="•"/>
          </a:pPr>
          <a:r>
            <a:rPr lang="en-US" sz="1100" kern="1200" dirty="0"/>
            <a:t>For random-access memory it is the time it takes to perform a read or write operation</a:t>
          </a:r>
        </a:p>
        <a:p>
          <a:pPr marL="57150" lvl="1" indent="-57150" algn="l" defTabSz="488950" rtl="0">
            <a:lnSpc>
              <a:spcPct val="90000"/>
            </a:lnSpc>
            <a:spcBef>
              <a:spcPct val="0"/>
            </a:spcBef>
            <a:spcAft>
              <a:spcPct val="15000"/>
            </a:spcAft>
            <a:buChar char="•"/>
          </a:pPr>
          <a:r>
            <a:rPr lang="en-US" sz="1100" kern="1200" dirty="0"/>
            <a:t>For non-random-access memory it is the time it takes to position the read-write mechanism at the desired location</a:t>
          </a:r>
        </a:p>
      </dsp:txBody>
      <dsp:txXfrm>
        <a:off x="476630" y="3152965"/>
        <a:ext cx="2477632" cy="1621918"/>
      </dsp:txXfrm>
    </dsp:sp>
    <dsp:sp modelId="{DCA2CBFE-8F07-BB4E-8414-CF97B200D168}">
      <dsp:nvSpPr>
        <dsp:cNvPr id="0" name=""/>
        <dsp:cNvSpPr/>
      </dsp:nvSpPr>
      <dsp:spPr>
        <a:xfrm>
          <a:off x="3050358" y="2971798"/>
          <a:ext cx="2583930" cy="1984251"/>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dirty="0"/>
            <a:t>Memory cycle time</a:t>
          </a:r>
        </a:p>
        <a:p>
          <a:pPr marL="57150" lvl="1" indent="-57150" algn="l" defTabSz="488950" rtl="0">
            <a:lnSpc>
              <a:spcPct val="90000"/>
            </a:lnSpc>
            <a:spcBef>
              <a:spcPct val="0"/>
            </a:spcBef>
            <a:spcAft>
              <a:spcPct val="15000"/>
            </a:spcAft>
            <a:buChar char="•"/>
          </a:pPr>
          <a:r>
            <a:rPr lang="en-US" sz="1100" kern="1200" dirty="0"/>
            <a:t>Access time plus any additional time required before second access can commence</a:t>
          </a:r>
        </a:p>
        <a:p>
          <a:pPr marL="57150" lvl="1" indent="-57150" algn="l" defTabSz="488950" rtl="0">
            <a:lnSpc>
              <a:spcPct val="90000"/>
            </a:lnSpc>
            <a:spcBef>
              <a:spcPct val="0"/>
            </a:spcBef>
            <a:spcAft>
              <a:spcPct val="15000"/>
            </a:spcAft>
            <a:buChar char="•"/>
          </a:pPr>
          <a:r>
            <a:rPr lang="en-US" sz="1100" kern="1200" dirty="0"/>
            <a:t>Additional time may be required for transients to die out on signal lines or to regenerate data if they are read destructively</a:t>
          </a:r>
        </a:p>
        <a:p>
          <a:pPr marL="57150" lvl="1" indent="-57150" algn="l" defTabSz="488950" rtl="0">
            <a:lnSpc>
              <a:spcPct val="90000"/>
            </a:lnSpc>
            <a:spcBef>
              <a:spcPct val="0"/>
            </a:spcBef>
            <a:spcAft>
              <a:spcPct val="15000"/>
            </a:spcAft>
            <a:buChar char="•"/>
          </a:pPr>
          <a:r>
            <a:rPr lang="en-US" sz="1100" kern="1200" dirty="0"/>
            <a:t>Concerned with the system bus, not the processor</a:t>
          </a:r>
        </a:p>
      </dsp:txBody>
      <dsp:txXfrm>
        <a:off x="3111381" y="3032821"/>
        <a:ext cx="2461884" cy="1862205"/>
      </dsp:txXfrm>
    </dsp:sp>
    <dsp:sp modelId="{8D7CAF80-BCAD-AF40-83EC-CA9E025213FC}">
      <dsp:nvSpPr>
        <dsp:cNvPr id="0" name=""/>
        <dsp:cNvSpPr/>
      </dsp:nvSpPr>
      <dsp:spPr>
        <a:xfrm>
          <a:off x="5677235" y="3099816"/>
          <a:ext cx="2583930" cy="17282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dirty="0"/>
            <a:t>Transfer rate</a:t>
          </a:r>
        </a:p>
        <a:p>
          <a:pPr marL="57150" lvl="1" indent="-57150" algn="l" defTabSz="488950" rtl="0">
            <a:lnSpc>
              <a:spcPct val="90000"/>
            </a:lnSpc>
            <a:spcBef>
              <a:spcPct val="0"/>
            </a:spcBef>
            <a:spcAft>
              <a:spcPct val="15000"/>
            </a:spcAft>
            <a:buChar char="•"/>
          </a:pPr>
          <a:r>
            <a:rPr lang="en-US" sz="1100" kern="1200" dirty="0"/>
            <a:t>The rate at which data can be transferred into or out of a memory unit</a:t>
          </a:r>
        </a:p>
        <a:p>
          <a:pPr marL="57150" lvl="1" indent="-57150" algn="l" defTabSz="488950" rtl="0">
            <a:lnSpc>
              <a:spcPct val="90000"/>
            </a:lnSpc>
            <a:spcBef>
              <a:spcPct val="0"/>
            </a:spcBef>
            <a:spcAft>
              <a:spcPct val="15000"/>
            </a:spcAft>
            <a:buChar char="•"/>
          </a:pPr>
          <a:r>
            <a:rPr lang="en-US" sz="1100" kern="1200" dirty="0"/>
            <a:t>For random-access memory it is equal to 1/(cycle time)</a:t>
          </a:r>
        </a:p>
      </dsp:txBody>
      <dsp:txXfrm>
        <a:off x="5730384" y="3152965"/>
        <a:ext cx="2477632" cy="16219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4F48F-6F74-9842-A164-78C65E62632D}">
      <dsp:nvSpPr>
        <dsp:cNvPr id="0" name=""/>
        <dsp:cNvSpPr/>
      </dsp:nvSpPr>
      <dsp:spPr>
        <a:xfrm>
          <a:off x="806" y="231937"/>
          <a:ext cx="2473858" cy="80253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0" kern="1200" dirty="0">
              <a:effectLst>
                <a:outerShdw blurRad="38100" dist="38100" dir="2700000" algn="tl">
                  <a:srgbClr val="000000">
                    <a:alpha val="43137"/>
                  </a:srgbClr>
                </a:outerShdw>
              </a:effectLst>
            </a:rPr>
            <a:t>Direct</a:t>
          </a:r>
        </a:p>
      </dsp:txBody>
      <dsp:txXfrm>
        <a:off x="806" y="231937"/>
        <a:ext cx="2473858" cy="802535"/>
      </dsp:txXfrm>
    </dsp:sp>
    <dsp:sp modelId="{5E6AA0E8-B225-9D44-A86D-9767773C4003}">
      <dsp:nvSpPr>
        <dsp:cNvPr id="0" name=""/>
        <dsp:cNvSpPr/>
      </dsp:nvSpPr>
      <dsp:spPr>
        <a:xfrm>
          <a:off x="806" y="852953"/>
          <a:ext cx="2473858" cy="287750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ts val="870"/>
            </a:spcAft>
            <a:buChar char="•"/>
          </a:pPr>
          <a:r>
            <a:rPr lang="en-GB" sz="1300" kern="1200" dirty="0"/>
            <a:t>The simplest technique</a:t>
          </a:r>
        </a:p>
        <a:p>
          <a:pPr marL="114300" lvl="1" indent="-114300" algn="l" defTabSz="577850">
            <a:lnSpc>
              <a:spcPct val="90000"/>
            </a:lnSpc>
            <a:spcBef>
              <a:spcPct val="0"/>
            </a:spcBef>
            <a:spcAft>
              <a:spcPts val="870"/>
            </a:spcAft>
            <a:buChar char="•"/>
          </a:pPr>
          <a:r>
            <a:rPr lang="en-GB" sz="1300" kern="1200" dirty="0"/>
            <a:t>Maps each block of main memory into only one possible cache line</a:t>
          </a:r>
        </a:p>
      </dsp:txBody>
      <dsp:txXfrm>
        <a:off x="806" y="852953"/>
        <a:ext cx="2473858" cy="2877509"/>
      </dsp:txXfrm>
    </dsp:sp>
    <dsp:sp modelId="{B3F6D228-9039-A949-A88A-D4A04B9662CD}">
      <dsp:nvSpPr>
        <dsp:cNvPr id="0" name=""/>
        <dsp:cNvSpPr/>
      </dsp:nvSpPr>
      <dsp:spPr>
        <a:xfrm>
          <a:off x="2833683" y="210783"/>
          <a:ext cx="2790833" cy="887151"/>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0" kern="1200" dirty="0">
              <a:effectLst>
                <a:outerShdw blurRad="38100" dist="38100" dir="2700000" algn="tl">
                  <a:srgbClr val="000000">
                    <a:alpha val="43137"/>
                  </a:srgbClr>
                </a:outerShdw>
              </a:effectLst>
            </a:rPr>
            <a:t>Associative</a:t>
          </a:r>
        </a:p>
      </dsp:txBody>
      <dsp:txXfrm>
        <a:off x="2833683" y="210783"/>
        <a:ext cx="2790833" cy="887151"/>
      </dsp:txXfrm>
    </dsp:sp>
    <dsp:sp modelId="{9F9ABC03-ED5A-8C4F-ABBA-7702123255F3}">
      <dsp:nvSpPr>
        <dsp:cNvPr id="0" name=""/>
        <dsp:cNvSpPr/>
      </dsp:nvSpPr>
      <dsp:spPr>
        <a:xfrm>
          <a:off x="2821004" y="874107"/>
          <a:ext cx="2816190" cy="287750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ts val="870"/>
            </a:spcAft>
            <a:buChar char="•"/>
          </a:pPr>
          <a:r>
            <a:rPr lang="en-GB" sz="1300" kern="1200" dirty="0"/>
            <a:t>Permits each main memory block to be loaded into any line of the cache</a:t>
          </a:r>
        </a:p>
        <a:p>
          <a:pPr marL="114300" lvl="1" indent="-114300" algn="l" defTabSz="577850">
            <a:lnSpc>
              <a:spcPct val="90000"/>
            </a:lnSpc>
            <a:spcBef>
              <a:spcPct val="0"/>
            </a:spcBef>
            <a:spcAft>
              <a:spcPts val="870"/>
            </a:spcAft>
            <a:buChar char="•"/>
          </a:pPr>
          <a:r>
            <a:rPr lang="en-GB" sz="1300" kern="1200" dirty="0"/>
            <a:t>The cache control logic interprets a memory address simply as a </a:t>
          </a:r>
          <a:r>
            <a:rPr lang="en-GB" sz="1300" b="1" u="sng" kern="1200" dirty="0"/>
            <a:t>Tag </a:t>
          </a:r>
          <a:r>
            <a:rPr lang="en-GB" sz="1300" kern="1200" dirty="0"/>
            <a:t>and a Word field</a:t>
          </a:r>
        </a:p>
        <a:p>
          <a:pPr marL="114300" lvl="1" indent="-114300" algn="l" defTabSz="577850">
            <a:lnSpc>
              <a:spcPct val="90000"/>
            </a:lnSpc>
            <a:spcBef>
              <a:spcPct val="0"/>
            </a:spcBef>
            <a:spcAft>
              <a:spcPts val="870"/>
            </a:spcAft>
            <a:buChar char="•"/>
          </a:pPr>
          <a:r>
            <a:rPr lang="en-GB" sz="1300" kern="1200" dirty="0"/>
            <a:t>To determine whether a block is in the cache, the cache control logic must simultaneously examine every line’s Tag for a match </a:t>
          </a:r>
        </a:p>
      </dsp:txBody>
      <dsp:txXfrm>
        <a:off x="2821004" y="874107"/>
        <a:ext cx="2816190" cy="2877509"/>
      </dsp:txXfrm>
    </dsp:sp>
    <dsp:sp modelId="{F94948FC-FEE2-2A41-9A9E-9B62084D71F6}">
      <dsp:nvSpPr>
        <dsp:cNvPr id="0" name=""/>
        <dsp:cNvSpPr/>
      </dsp:nvSpPr>
      <dsp:spPr>
        <a:xfrm>
          <a:off x="5984341" y="162302"/>
          <a:ext cx="2473858" cy="887151"/>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0" kern="1200" dirty="0">
              <a:effectLst>
                <a:outerShdw blurRad="38100" dist="38100" dir="2700000" algn="tl">
                  <a:srgbClr val="000000">
                    <a:alpha val="43137"/>
                  </a:srgbClr>
                </a:outerShdw>
              </a:effectLst>
            </a:rPr>
            <a:t>Set Associative</a:t>
          </a:r>
        </a:p>
      </dsp:txBody>
      <dsp:txXfrm>
        <a:off x="5984341" y="162302"/>
        <a:ext cx="2473858" cy="887151"/>
      </dsp:txXfrm>
    </dsp:sp>
    <dsp:sp modelId="{C30E3304-D114-7743-A3EC-2445BAC10332}">
      <dsp:nvSpPr>
        <dsp:cNvPr id="0" name=""/>
        <dsp:cNvSpPr/>
      </dsp:nvSpPr>
      <dsp:spPr>
        <a:xfrm>
          <a:off x="5983535" y="874107"/>
          <a:ext cx="2473858" cy="287750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kern="1200" dirty="0"/>
            <a:t>A compromise that exhibits the strengths of both the direct and associative approaches while reducing their disadvantages</a:t>
          </a:r>
        </a:p>
        <a:p>
          <a:pPr marL="114300" lvl="1" indent="-114300" algn="l" defTabSz="577850">
            <a:lnSpc>
              <a:spcPct val="90000"/>
            </a:lnSpc>
            <a:spcBef>
              <a:spcPct val="0"/>
            </a:spcBef>
            <a:spcAft>
              <a:spcPct val="15000"/>
            </a:spcAft>
            <a:buChar char="•"/>
          </a:pPr>
          <a:r>
            <a:rPr lang="en-GB" sz="1300" b="1" kern="1200"/>
            <a:t>Read by yourself</a:t>
          </a:r>
          <a:endParaRPr lang="en-GB" sz="1300" b="1" kern="1200" dirty="0"/>
        </a:p>
      </dsp:txBody>
      <dsp:txXfrm>
        <a:off x="5983535" y="874107"/>
        <a:ext cx="2473858" cy="28775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1B929-E516-5443-B0F5-EC0B30A47FDB}">
      <dsp:nvSpPr>
        <dsp:cNvPr id="0" name=""/>
        <dsp:cNvSpPr/>
      </dsp:nvSpPr>
      <dsp:spPr>
        <a:xfrm>
          <a:off x="2669" y="914397"/>
          <a:ext cx="4056757" cy="1014189"/>
        </a:xfrm>
        <a:prstGeom prst="roundRect">
          <a:avLst>
            <a:gd name="adj" fmla="val 10000"/>
          </a:avLst>
        </a:prstGeom>
        <a:solidFill>
          <a:schemeClr val="accent6">
            <a:lumMod val="75000"/>
          </a:schemeClr>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t>When a block that is resident in the cache is to be replaced there are two cases to consider:</a:t>
          </a:r>
        </a:p>
      </dsp:txBody>
      <dsp:txXfrm>
        <a:off x="32374" y="944102"/>
        <a:ext cx="3997347" cy="954779"/>
      </dsp:txXfrm>
    </dsp:sp>
    <dsp:sp modelId="{D31FB0BD-CB04-3C41-B317-3A5187E6AE93}">
      <dsp:nvSpPr>
        <dsp:cNvPr id="0" name=""/>
        <dsp:cNvSpPr/>
      </dsp:nvSpPr>
      <dsp:spPr>
        <a:xfrm rot="5400000">
          <a:off x="1942306" y="2017327"/>
          <a:ext cx="177483" cy="177483"/>
        </a:xfrm>
        <a:prstGeom prst="rightArrow">
          <a:avLst>
            <a:gd name="adj1" fmla="val 66700"/>
            <a:gd name="adj2" fmla="val 5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sp>
    <dsp:sp modelId="{3142DD91-2917-CC41-9BFA-CF928F5CC795}">
      <dsp:nvSpPr>
        <dsp:cNvPr id="0" name=""/>
        <dsp:cNvSpPr/>
      </dsp:nvSpPr>
      <dsp:spPr>
        <a:xfrm>
          <a:off x="2669" y="2283552"/>
          <a:ext cx="4056757" cy="101418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chemeClr val="tx1"/>
              </a:solidFill>
            </a:rPr>
            <a:t>If the old block in the cache has not been altered then it may be overwritten with a new block</a:t>
          </a:r>
          <a:r>
            <a:rPr lang="en-US" sz="1600" kern="1200" dirty="0">
              <a:solidFill>
                <a:schemeClr val="tx1"/>
              </a:solidFill>
            </a:rPr>
            <a:t> without first writing out the old block</a:t>
          </a:r>
        </a:p>
      </dsp:txBody>
      <dsp:txXfrm>
        <a:off x="32374" y="2313257"/>
        <a:ext cx="3997347" cy="954779"/>
      </dsp:txXfrm>
    </dsp:sp>
    <dsp:sp modelId="{2D23DC65-2635-7547-AB3F-AED6672AFFE6}">
      <dsp:nvSpPr>
        <dsp:cNvPr id="0" name=""/>
        <dsp:cNvSpPr/>
      </dsp:nvSpPr>
      <dsp:spPr>
        <a:xfrm rot="5400000">
          <a:off x="1942306" y="3386483"/>
          <a:ext cx="177483" cy="177483"/>
        </a:xfrm>
        <a:prstGeom prst="rightArrow">
          <a:avLst>
            <a:gd name="adj1" fmla="val 66700"/>
            <a:gd name="adj2" fmla="val 5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sp>
    <dsp:sp modelId="{4A68EEB7-D5C7-EF47-A954-BD8607821E05}">
      <dsp:nvSpPr>
        <dsp:cNvPr id="0" name=""/>
        <dsp:cNvSpPr/>
      </dsp:nvSpPr>
      <dsp:spPr>
        <a:xfrm>
          <a:off x="2669" y="3652708"/>
          <a:ext cx="4056757" cy="1833694"/>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tx1"/>
              </a:solidFill>
            </a:rPr>
            <a:t>If at least one write operation has been performed on a word in that line of the cache then </a:t>
          </a:r>
          <a:r>
            <a:rPr lang="en-US" sz="1600" b="1" u="sng" kern="1200" dirty="0">
              <a:solidFill>
                <a:schemeClr val="tx1"/>
              </a:solidFill>
            </a:rPr>
            <a:t>main memory must be updated</a:t>
          </a:r>
          <a:r>
            <a:rPr lang="en-US" sz="1600" kern="1200" dirty="0">
              <a:solidFill>
                <a:schemeClr val="tx1"/>
              </a:solidFill>
            </a:rPr>
            <a:t> by writing the line of cache out to the block of memory before bringing in the new block</a:t>
          </a:r>
        </a:p>
      </dsp:txBody>
      <dsp:txXfrm>
        <a:off x="56376" y="3706415"/>
        <a:ext cx="3949343" cy="1726280"/>
      </dsp:txXfrm>
    </dsp:sp>
    <dsp:sp modelId="{59333D82-04E3-344E-9F6D-7A52667AD3BD}">
      <dsp:nvSpPr>
        <dsp:cNvPr id="0" name=""/>
        <dsp:cNvSpPr/>
      </dsp:nvSpPr>
      <dsp:spPr>
        <a:xfrm>
          <a:off x="4627372" y="914397"/>
          <a:ext cx="4056757" cy="1014189"/>
        </a:xfrm>
        <a:prstGeom prst="roundRect">
          <a:avLst>
            <a:gd name="adj" fmla="val 10000"/>
          </a:avLst>
        </a:prstGeom>
        <a:solidFill>
          <a:schemeClr val="accent3">
            <a:lumMod val="7500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t>There are two problems to contend (đấu tranh) with:</a:t>
          </a:r>
        </a:p>
      </dsp:txBody>
      <dsp:txXfrm>
        <a:off x="4657077" y="944102"/>
        <a:ext cx="3997347" cy="954779"/>
      </dsp:txXfrm>
    </dsp:sp>
    <dsp:sp modelId="{23FB0AB2-D708-C74D-9705-EFCC30F8BF72}">
      <dsp:nvSpPr>
        <dsp:cNvPr id="0" name=""/>
        <dsp:cNvSpPr/>
      </dsp:nvSpPr>
      <dsp:spPr>
        <a:xfrm rot="5400000">
          <a:off x="6567009" y="2017327"/>
          <a:ext cx="177483" cy="177483"/>
        </a:xfrm>
        <a:prstGeom prst="rightArrow">
          <a:avLst>
            <a:gd name="adj1" fmla="val 667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sp>
    <dsp:sp modelId="{7F36AA80-5C05-2F49-B7E9-B7C655619CE6}">
      <dsp:nvSpPr>
        <dsp:cNvPr id="0" name=""/>
        <dsp:cNvSpPr/>
      </dsp:nvSpPr>
      <dsp:spPr>
        <a:xfrm>
          <a:off x="4627372" y="2283552"/>
          <a:ext cx="4056757" cy="1014189"/>
        </a:xfrm>
        <a:prstGeom prst="roundRect">
          <a:avLst>
            <a:gd name="adj" fmla="val 10000"/>
          </a:avLst>
        </a:prstGeom>
        <a:solidFill>
          <a:schemeClr val="accent1">
            <a:alpha val="90000"/>
            <a:tint val="40000"/>
            <a:hueOff val="0"/>
            <a:satOff val="0"/>
            <a:lumOff val="0"/>
            <a:alphaOff val="0"/>
          </a:schemeClr>
        </a:solidFill>
        <a:ln w="12700" cap="flat" cmpd="sng" algn="ctr">
          <a:solidFill>
            <a:srgbClr val="0000CC"/>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More than one device may have access to main memory</a:t>
          </a:r>
        </a:p>
      </dsp:txBody>
      <dsp:txXfrm>
        <a:off x="4657077" y="2313257"/>
        <a:ext cx="3997347" cy="954779"/>
      </dsp:txXfrm>
    </dsp:sp>
    <dsp:sp modelId="{B3C789D7-F7F9-6047-9980-E16EE5BCCF23}">
      <dsp:nvSpPr>
        <dsp:cNvPr id="0" name=""/>
        <dsp:cNvSpPr/>
      </dsp:nvSpPr>
      <dsp:spPr>
        <a:xfrm rot="5400000">
          <a:off x="6567009" y="3386483"/>
          <a:ext cx="177483" cy="177483"/>
        </a:xfrm>
        <a:prstGeom prst="rightArrow">
          <a:avLst>
            <a:gd name="adj1" fmla="val 667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sp>
    <dsp:sp modelId="{70DA93BB-D5B7-C048-B918-81E67A7815CD}">
      <dsp:nvSpPr>
        <dsp:cNvPr id="0" name=""/>
        <dsp:cNvSpPr/>
      </dsp:nvSpPr>
      <dsp:spPr>
        <a:xfrm>
          <a:off x="4648204" y="3652708"/>
          <a:ext cx="4015094" cy="1738797"/>
        </a:xfrm>
        <a:prstGeom prst="roundRect">
          <a:avLst>
            <a:gd name="adj" fmla="val 10000"/>
          </a:avLst>
        </a:prstGeom>
        <a:solidFill>
          <a:schemeClr val="accent1">
            <a:alpha val="90000"/>
            <a:tint val="40000"/>
            <a:hueOff val="0"/>
            <a:satOff val="0"/>
            <a:lumOff val="0"/>
            <a:alphaOff val="0"/>
          </a:schemeClr>
        </a:solidFill>
        <a:ln w="12700" cap="flat" cmpd="sng" algn="ctr">
          <a:solidFill>
            <a:srgbClr val="0000CC"/>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A more </a:t>
          </a:r>
          <a:r>
            <a:rPr lang="en-US" sz="1600" b="1" u="sng" kern="1200" dirty="0">
              <a:solidFill>
                <a:srgbClr val="0000CC"/>
              </a:solidFill>
            </a:rPr>
            <a:t>complex problem occurs when multiple processors are attached to the same bus and each processor has its own local cache </a:t>
          </a:r>
          <a:r>
            <a:rPr lang="en-US" sz="1600" kern="1200" dirty="0"/>
            <a:t>- if a word is altered in one cache it could conceivably invalidate a word in other caches</a:t>
          </a:r>
        </a:p>
      </dsp:txBody>
      <dsp:txXfrm>
        <a:off x="4699132" y="3703636"/>
        <a:ext cx="3913238" cy="16369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98750-A22E-E144-85E8-F4570D51A474}">
      <dsp:nvSpPr>
        <dsp:cNvPr id="0" name=""/>
        <dsp:cNvSpPr/>
      </dsp:nvSpPr>
      <dsp:spPr>
        <a:xfrm>
          <a:off x="0" y="1943099"/>
          <a:ext cx="9144000" cy="2590800"/>
        </a:xfrm>
        <a:prstGeom prst="notchedRightArrow">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57FE2081-BE33-2C4A-891E-2BB614041C39}">
      <dsp:nvSpPr>
        <dsp:cNvPr id="0" name=""/>
        <dsp:cNvSpPr/>
      </dsp:nvSpPr>
      <dsp:spPr>
        <a:xfrm>
          <a:off x="660" y="0"/>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rtl="0">
            <a:lnSpc>
              <a:spcPct val="90000"/>
            </a:lnSpc>
            <a:spcBef>
              <a:spcPct val="0"/>
            </a:spcBef>
            <a:spcAft>
              <a:spcPct val="35000"/>
            </a:spcAft>
            <a:buNone/>
          </a:pPr>
          <a:r>
            <a:rPr lang="en-US" sz="1100" kern="1200" dirty="0">
              <a:solidFill>
                <a:schemeClr val="tx1"/>
              </a:solidFill>
            </a:rPr>
            <a:t>When a block of data is retrieved and placed in the cache not only the desired word but also some number of adjacent words are retrieved</a:t>
          </a:r>
        </a:p>
      </dsp:txBody>
      <dsp:txXfrm>
        <a:off x="660" y="0"/>
        <a:ext cx="1539031" cy="2590800"/>
      </dsp:txXfrm>
    </dsp:sp>
    <dsp:sp modelId="{097B1AA5-F856-8742-B675-F1FF43B6838A}">
      <dsp:nvSpPr>
        <dsp:cNvPr id="0" name=""/>
        <dsp:cNvSpPr/>
      </dsp:nvSpPr>
      <dsp:spPr>
        <a:xfrm>
          <a:off x="585549" y="2895601"/>
          <a:ext cx="647700" cy="647700"/>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96BDE89-FCC1-E541-9ADE-A4D83F72FFEA}">
      <dsp:nvSpPr>
        <dsp:cNvPr id="0" name=""/>
        <dsp:cNvSpPr/>
      </dsp:nvSpPr>
      <dsp:spPr>
        <a:xfrm>
          <a:off x="1616643" y="3886199"/>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rtl="0">
            <a:lnSpc>
              <a:spcPct val="90000"/>
            </a:lnSpc>
            <a:spcBef>
              <a:spcPct val="0"/>
            </a:spcBef>
            <a:spcAft>
              <a:spcPct val="35000"/>
            </a:spcAft>
            <a:buNone/>
          </a:pPr>
          <a:r>
            <a:rPr lang="en-US" sz="1100" kern="1200" dirty="0">
              <a:solidFill>
                <a:schemeClr val="tx1"/>
              </a:solidFill>
            </a:rPr>
            <a:t>As the block size increases the hit ratio will at first increase because of the principle of </a:t>
          </a:r>
        </a:p>
        <a:p>
          <a:pPr marL="0" lvl="0" indent="0" algn="ctr" defTabSz="488950" rtl="0">
            <a:lnSpc>
              <a:spcPct val="90000"/>
            </a:lnSpc>
            <a:spcBef>
              <a:spcPct val="0"/>
            </a:spcBef>
            <a:spcAft>
              <a:spcPct val="35000"/>
            </a:spcAft>
            <a:buNone/>
          </a:pPr>
          <a:endParaRPr lang="en-US" sz="1100" kern="1200" dirty="0">
            <a:solidFill>
              <a:schemeClr val="tx1"/>
            </a:solidFill>
          </a:endParaRPr>
        </a:p>
        <a:p>
          <a:pPr marL="0" lvl="0" indent="0" algn="ctr" defTabSz="488950" rtl="0">
            <a:lnSpc>
              <a:spcPct val="90000"/>
            </a:lnSpc>
            <a:spcBef>
              <a:spcPct val="0"/>
            </a:spcBef>
            <a:spcAft>
              <a:spcPct val="35000"/>
            </a:spcAft>
            <a:buNone/>
          </a:pPr>
          <a:endParaRPr lang="en-US" sz="1100" kern="1200" dirty="0">
            <a:solidFill>
              <a:schemeClr val="tx1"/>
            </a:solidFill>
          </a:endParaRPr>
        </a:p>
        <a:p>
          <a:pPr marL="0" lvl="0" indent="0" algn="ctr" defTabSz="488950" rtl="0">
            <a:lnSpc>
              <a:spcPct val="90000"/>
            </a:lnSpc>
            <a:spcBef>
              <a:spcPct val="0"/>
            </a:spcBef>
            <a:spcAft>
              <a:spcPct val="35000"/>
            </a:spcAft>
            <a:buNone/>
          </a:pPr>
          <a:endParaRPr lang="en-US" sz="1100" kern="1200" dirty="0">
            <a:solidFill>
              <a:schemeClr val="tx1"/>
            </a:solidFill>
          </a:endParaRPr>
        </a:p>
        <a:p>
          <a:pPr marL="0" lvl="0" indent="0" algn="ctr" defTabSz="488950" rtl="0">
            <a:lnSpc>
              <a:spcPct val="90000"/>
            </a:lnSpc>
            <a:spcBef>
              <a:spcPct val="0"/>
            </a:spcBef>
            <a:spcAft>
              <a:spcPct val="35000"/>
            </a:spcAft>
            <a:buNone/>
          </a:pPr>
          <a:endParaRPr lang="en-US" sz="1100" kern="1200" dirty="0">
            <a:solidFill>
              <a:schemeClr val="tx1"/>
            </a:solidFill>
          </a:endParaRPr>
        </a:p>
        <a:p>
          <a:pPr marL="0" lvl="0" indent="0" algn="ctr" defTabSz="488950" rtl="0">
            <a:lnSpc>
              <a:spcPct val="90000"/>
            </a:lnSpc>
            <a:spcBef>
              <a:spcPct val="0"/>
            </a:spcBef>
            <a:spcAft>
              <a:spcPct val="35000"/>
            </a:spcAft>
            <a:buNone/>
          </a:pPr>
          <a:endParaRPr lang="en-US" sz="1100" kern="1200" dirty="0">
            <a:solidFill>
              <a:schemeClr val="tx1"/>
            </a:solidFill>
          </a:endParaRPr>
        </a:p>
        <a:p>
          <a:pPr marL="0" lvl="0" indent="0" algn="ctr" defTabSz="488950" rtl="0">
            <a:lnSpc>
              <a:spcPct val="90000"/>
            </a:lnSpc>
            <a:spcBef>
              <a:spcPct val="0"/>
            </a:spcBef>
            <a:spcAft>
              <a:spcPct val="35000"/>
            </a:spcAft>
            <a:buNone/>
          </a:pPr>
          <a:endParaRPr lang="en-US" sz="1100" kern="1200" dirty="0">
            <a:solidFill>
              <a:schemeClr val="tx1"/>
            </a:solidFill>
          </a:endParaRPr>
        </a:p>
        <a:p>
          <a:pPr marL="0" lvl="0" indent="0" algn="ctr" defTabSz="488950" rtl="0">
            <a:lnSpc>
              <a:spcPct val="90000"/>
            </a:lnSpc>
            <a:spcBef>
              <a:spcPct val="0"/>
            </a:spcBef>
            <a:spcAft>
              <a:spcPct val="35000"/>
            </a:spcAft>
            <a:buNone/>
          </a:pPr>
          <a:endParaRPr lang="en-US" sz="1100" kern="1200" dirty="0">
            <a:solidFill>
              <a:schemeClr val="tx1"/>
            </a:solidFill>
          </a:endParaRPr>
        </a:p>
        <a:p>
          <a:pPr marL="0" lvl="0" indent="0" algn="ctr" defTabSz="488950" rtl="0">
            <a:lnSpc>
              <a:spcPct val="90000"/>
            </a:lnSpc>
            <a:spcBef>
              <a:spcPct val="0"/>
            </a:spcBef>
            <a:spcAft>
              <a:spcPct val="35000"/>
            </a:spcAft>
            <a:buNone/>
          </a:pPr>
          <a:endParaRPr lang="en-US" sz="1100" kern="1200" dirty="0">
            <a:solidFill>
              <a:schemeClr val="tx1"/>
            </a:solidFill>
          </a:endParaRPr>
        </a:p>
      </dsp:txBody>
      <dsp:txXfrm>
        <a:off x="1616643" y="3886199"/>
        <a:ext cx="1539031" cy="2590800"/>
      </dsp:txXfrm>
    </dsp:sp>
    <dsp:sp modelId="{9F37F097-1721-134F-83A5-6A4E0CCF062D}">
      <dsp:nvSpPr>
        <dsp:cNvPr id="0" name=""/>
        <dsp:cNvSpPr/>
      </dsp:nvSpPr>
      <dsp:spPr>
        <a:xfrm>
          <a:off x="2062309" y="2914649"/>
          <a:ext cx="647700" cy="647700"/>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8450F65-B7D1-C442-9387-26EE68DE0405}">
      <dsp:nvSpPr>
        <dsp:cNvPr id="0" name=""/>
        <dsp:cNvSpPr/>
      </dsp:nvSpPr>
      <dsp:spPr>
        <a:xfrm>
          <a:off x="3232627" y="0"/>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rtl="0">
            <a:lnSpc>
              <a:spcPct val="90000"/>
            </a:lnSpc>
            <a:spcBef>
              <a:spcPct val="0"/>
            </a:spcBef>
            <a:spcAft>
              <a:spcPct val="35000"/>
            </a:spcAft>
            <a:buNone/>
          </a:pPr>
          <a:r>
            <a:rPr lang="en-US" sz="1100" kern="1200" dirty="0">
              <a:solidFill>
                <a:schemeClr val="tx1"/>
              </a:solidFill>
            </a:rPr>
            <a:t>As the block size increases more useful data are brought into the cache</a:t>
          </a:r>
        </a:p>
      </dsp:txBody>
      <dsp:txXfrm>
        <a:off x="3232627" y="0"/>
        <a:ext cx="1539031" cy="2590800"/>
      </dsp:txXfrm>
    </dsp:sp>
    <dsp:sp modelId="{B4780650-EFE4-A94C-974F-2DDEC86E194B}">
      <dsp:nvSpPr>
        <dsp:cNvPr id="0" name=""/>
        <dsp:cNvSpPr/>
      </dsp:nvSpPr>
      <dsp:spPr>
        <a:xfrm>
          <a:off x="3678292" y="2914649"/>
          <a:ext cx="647700" cy="6477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ECA710D-D355-E646-A7BB-EB328F5C2643}">
      <dsp:nvSpPr>
        <dsp:cNvPr id="0" name=""/>
        <dsp:cNvSpPr/>
      </dsp:nvSpPr>
      <dsp:spPr>
        <a:xfrm>
          <a:off x="4848610" y="3886199"/>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rtl="0">
            <a:lnSpc>
              <a:spcPct val="90000"/>
            </a:lnSpc>
            <a:spcBef>
              <a:spcPct val="0"/>
            </a:spcBef>
            <a:spcAft>
              <a:spcPct val="35000"/>
            </a:spcAft>
            <a:buNone/>
          </a:pPr>
          <a:r>
            <a:rPr lang="en-US" sz="1100" kern="1200" dirty="0">
              <a:solidFill>
                <a:schemeClr val="tx1"/>
              </a:solidFill>
            </a:rPr>
            <a:t>The hit ratio will begin to decrease as the block becomes bigger and the probability of using the newly fetched information becomes less than the probability of reusing the information that has to be replaced</a:t>
          </a:r>
        </a:p>
      </dsp:txBody>
      <dsp:txXfrm>
        <a:off x="4848610" y="3886199"/>
        <a:ext cx="1539031" cy="2590800"/>
      </dsp:txXfrm>
    </dsp:sp>
    <dsp:sp modelId="{601860E8-A992-8F42-AA96-D113C1174D42}">
      <dsp:nvSpPr>
        <dsp:cNvPr id="0" name=""/>
        <dsp:cNvSpPr/>
      </dsp:nvSpPr>
      <dsp:spPr>
        <a:xfrm>
          <a:off x="5294276" y="2914649"/>
          <a:ext cx="647700" cy="647700"/>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F7426FF-C59C-8C4E-BCA5-97FDAC08690A}">
      <dsp:nvSpPr>
        <dsp:cNvPr id="0" name=""/>
        <dsp:cNvSpPr/>
      </dsp:nvSpPr>
      <dsp:spPr>
        <a:xfrm>
          <a:off x="6095995" y="0"/>
          <a:ext cx="1764345"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1">
          <a:noAutofit/>
        </a:bodyPr>
        <a:lstStyle/>
        <a:p>
          <a:pPr marL="0" lvl="0" indent="0" algn="l" defTabSz="488950" rtl="0">
            <a:lnSpc>
              <a:spcPct val="90000"/>
            </a:lnSpc>
            <a:spcBef>
              <a:spcPct val="0"/>
            </a:spcBef>
            <a:spcAft>
              <a:spcPct val="35000"/>
            </a:spcAft>
            <a:buNone/>
          </a:pPr>
          <a:r>
            <a:rPr lang="en-US" sz="1100" kern="1200" dirty="0">
              <a:solidFill>
                <a:schemeClr val="tx1"/>
              </a:solidFill>
            </a:rPr>
            <a:t>Two specific effects come into play:</a:t>
          </a:r>
        </a:p>
        <a:p>
          <a:pPr marL="57150" lvl="1" indent="-57150" algn="l" defTabSz="400050" rtl="0">
            <a:lnSpc>
              <a:spcPct val="90000"/>
            </a:lnSpc>
            <a:spcBef>
              <a:spcPct val="0"/>
            </a:spcBef>
            <a:spcAft>
              <a:spcPct val="15000"/>
            </a:spcAft>
            <a:buChar char="•"/>
          </a:pPr>
          <a:r>
            <a:rPr lang="en-US" sz="900" kern="1200" dirty="0">
              <a:solidFill>
                <a:schemeClr val="tx1"/>
              </a:solidFill>
            </a:rPr>
            <a:t>Larger blocks reduce the number of blocks that fit into a cache</a:t>
          </a:r>
        </a:p>
        <a:p>
          <a:pPr marL="57150" lvl="1" indent="-57150" algn="l" defTabSz="400050" rtl="0">
            <a:lnSpc>
              <a:spcPct val="90000"/>
            </a:lnSpc>
            <a:spcBef>
              <a:spcPct val="0"/>
            </a:spcBef>
            <a:spcAft>
              <a:spcPct val="15000"/>
            </a:spcAft>
            <a:buChar char="•"/>
          </a:pPr>
          <a:r>
            <a:rPr lang="en-GB" sz="900" kern="1200" dirty="0">
              <a:solidFill>
                <a:schemeClr val="tx1"/>
              </a:solidFill>
            </a:rPr>
            <a:t>As a block becomes larger each additional word is farther from the requested word</a:t>
          </a:r>
        </a:p>
      </dsp:txBody>
      <dsp:txXfrm>
        <a:off x="6095995" y="0"/>
        <a:ext cx="1764345" cy="2590800"/>
      </dsp:txXfrm>
    </dsp:sp>
    <dsp:sp modelId="{C10A1FA9-FE59-1849-8BB4-2C6ADF800F55}">
      <dsp:nvSpPr>
        <dsp:cNvPr id="0" name=""/>
        <dsp:cNvSpPr/>
      </dsp:nvSpPr>
      <dsp:spPr>
        <a:xfrm>
          <a:off x="6781803" y="2895601"/>
          <a:ext cx="647700" cy="647700"/>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49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0322DCDD-0C19-3441-B848-50C2235D8273}" type="slidenum">
              <a:rPr lang="en-US"/>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56C40E98-D33D-704E-929D-27FB84CF5632}"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4 “Cache</a:t>
            </a:r>
            <a:r>
              <a:rPr lang="en-US" baseline="0" dirty="0">
                <a:latin typeface="Times New Roman" pitchFamily="-110" charset="0"/>
              </a:rPr>
              <a:t> Memory</a:t>
            </a:r>
            <a:r>
              <a:rPr lang="en-US" dirty="0">
                <a:latin typeface="Times New Roman" pitchFamily="-110" charset="0"/>
              </a:rPr>
              <a:t>”.</a:t>
            </a:r>
            <a:endParaRPr lang="en-AU"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Adapted</a:t>
            </a:r>
            <a:r>
              <a:rPr lang="en-GB" dirty="0"/>
              <a:t> by </a:t>
            </a:r>
            <a:r>
              <a:rPr lang="en-GB" dirty="0" err="1"/>
              <a:t>Thân</a:t>
            </a:r>
            <a:r>
              <a:rPr lang="en-GB" baseline="0" dirty="0"/>
              <a:t> </a:t>
            </a:r>
            <a:r>
              <a:rPr lang="en-GB" baseline="0" dirty="0" err="1"/>
              <a:t>Văn</a:t>
            </a:r>
            <a:r>
              <a:rPr lang="en-GB" baseline="0" dirty="0"/>
              <a:t> </a:t>
            </a:r>
            <a:r>
              <a:rPr lang="en-GB" baseline="0" dirty="0" err="1"/>
              <a:t>Sử</a:t>
            </a:r>
            <a:endParaRPr lang="en-GB" dirty="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33" charset="0"/>
                <a:ea typeface="+mn-ea"/>
                <a:cs typeface="+mn-cs"/>
              </a:rPr>
              <a:t>The design constraints on a computer’s memory can be summed up by three questions:</a:t>
            </a:r>
          </a:p>
          <a:p>
            <a:r>
              <a:rPr kumimoji="1" lang="en-US" sz="1200" kern="1200" baseline="0" dirty="0">
                <a:solidFill>
                  <a:schemeClr val="tx1"/>
                </a:solidFill>
                <a:latin typeface="Times New Roman" pitchFamily="33" charset="0"/>
                <a:ea typeface="+mn-ea"/>
                <a:cs typeface="+mn-cs"/>
              </a:rPr>
              <a:t>How much? How fast? How expensive?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question of how much is somewhat open ended. If the capacity is there,</a:t>
            </a:r>
          </a:p>
          <a:p>
            <a:r>
              <a:rPr kumimoji="1" lang="en-US" sz="1200" kern="1200" baseline="0" dirty="0">
                <a:solidFill>
                  <a:schemeClr val="tx1"/>
                </a:solidFill>
                <a:latin typeface="Times New Roman" pitchFamily="33" charset="0"/>
                <a:ea typeface="+mn-ea"/>
                <a:cs typeface="+mn-cs"/>
              </a:rPr>
              <a:t>applications will likely be developed to use it. The question of how fast is, in a sense,</a:t>
            </a:r>
          </a:p>
          <a:p>
            <a:r>
              <a:rPr kumimoji="1" lang="en-US" sz="1200" kern="1200" baseline="0" dirty="0">
                <a:solidFill>
                  <a:schemeClr val="tx1"/>
                </a:solidFill>
                <a:latin typeface="Times New Roman" pitchFamily="33" charset="0"/>
                <a:ea typeface="+mn-ea"/>
                <a:cs typeface="+mn-cs"/>
              </a:rPr>
              <a:t>easier to answer. To achieve greatest performance, the memory must be able to</a:t>
            </a:r>
          </a:p>
          <a:p>
            <a:r>
              <a:rPr kumimoji="1" lang="en-US" sz="1200" kern="1200" baseline="0" dirty="0">
                <a:solidFill>
                  <a:schemeClr val="tx1"/>
                </a:solidFill>
                <a:latin typeface="Times New Roman" pitchFamily="33" charset="0"/>
                <a:ea typeface="+mn-ea"/>
                <a:cs typeface="+mn-cs"/>
              </a:rPr>
              <a:t>keep up with the processor. That is, as the processor is executing instructions, we</a:t>
            </a:r>
          </a:p>
          <a:p>
            <a:r>
              <a:rPr kumimoji="1" lang="en-US" sz="1200" kern="1200" baseline="0" dirty="0">
                <a:solidFill>
                  <a:schemeClr val="tx1"/>
                </a:solidFill>
                <a:latin typeface="Times New Roman" pitchFamily="33" charset="0"/>
                <a:ea typeface="+mn-ea"/>
                <a:cs typeface="+mn-cs"/>
              </a:rPr>
              <a:t>would not want it to have to pause waiting for instructions or operands. The final</a:t>
            </a:r>
          </a:p>
          <a:p>
            <a:r>
              <a:rPr kumimoji="1" lang="en-US" sz="1200" kern="1200" baseline="0" dirty="0">
                <a:solidFill>
                  <a:schemeClr val="tx1"/>
                </a:solidFill>
                <a:latin typeface="Times New Roman" pitchFamily="33" charset="0"/>
                <a:ea typeface="+mn-ea"/>
                <a:cs typeface="+mn-cs"/>
              </a:rPr>
              <a:t>question must also be considered. For a practical system, the cost of memory must</a:t>
            </a:r>
          </a:p>
          <a:p>
            <a:r>
              <a:rPr kumimoji="1" lang="en-US" sz="1200" kern="1200" baseline="0" dirty="0">
                <a:solidFill>
                  <a:schemeClr val="tx1"/>
                </a:solidFill>
                <a:latin typeface="Times New Roman" pitchFamily="33" charset="0"/>
                <a:ea typeface="+mn-ea"/>
                <a:cs typeface="+mn-cs"/>
              </a:rPr>
              <a:t>be reasonable in relationship to other components.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As might be expected, there is a trade-off among the three key characteristics</a:t>
            </a:r>
          </a:p>
          <a:p>
            <a:r>
              <a:rPr kumimoji="1" lang="en-US" sz="1200" kern="1200" baseline="0" dirty="0">
                <a:solidFill>
                  <a:schemeClr val="tx1"/>
                </a:solidFill>
                <a:latin typeface="Times New Roman" pitchFamily="33" charset="0"/>
                <a:ea typeface="+mn-ea"/>
                <a:cs typeface="+mn-cs"/>
              </a:rPr>
              <a:t>of memory: capacity, access time, and cost. A variety of technologies are used to</a:t>
            </a:r>
          </a:p>
          <a:p>
            <a:r>
              <a:rPr kumimoji="1" lang="en-US" sz="1200" kern="1200" baseline="0" dirty="0">
                <a:solidFill>
                  <a:schemeClr val="tx1"/>
                </a:solidFill>
                <a:latin typeface="Times New Roman" pitchFamily="33" charset="0"/>
                <a:ea typeface="+mn-ea"/>
                <a:cs typeface="+mn-cs"/>
              </a:rPr>
              <a:t>implement memory systems, and across this spectrum of technologies, the following</a:t>
            </a:r>
          </a:p>
          <a:p>
            <a:r>
              <a:rPr kumimoji="1" lang="en-US" sz="1200" kern="1200" baseline="0" dirty="0">
                <a:solidFill>
                  <a:schemeClr val="tx1"/>
                </a:solidFill>
                <a:latin typeface="Times New Roman" pitchFamily="33" charset="0"/>
                <a:ea typeface="+mn-ea"/>
                <a:cs typeface="+mn-cs"/>
              </a:rPr>
              <a:t>relationships hold: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Faster access time, greater cost per bit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Greater capacity, smaller cost per bit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Greater capacity, slower access time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dilemma facing the designer is clear. The designer would like to use memory</a:t>
            </a:r>
          </a:p>
          <a:p>
            <a:r>
              <a:rPr kumimoji="1" lang="en-US" sz="1200" kern="1200" baseline="0" dirty="0">
                <a:solidFill>
                  <a:schemeClr val="tx1"/>
                </a:solidFill>
                <a:latin typeface="Times New Roman" pitchFamily="33" charset="0"/>
                <a:ea typeface="+mn-ea"/>
                <a:cs typeface="+mn-cs"/>
              </a:rPr>
              <a:t>technologies that provide for large-capacity memory, both because the capacity</a:t>
            </a:r>
          </a:p>
          <a:p>
            <a:r>
              <a:rPr kumimoji="1" lang="en-US" sz="1200" kern="1200" baseline="0" dirty="0">
                <a:solidFill>
                  <a:schemeClr val="tx1"/>
                </a:solidFill>
                <a:latin typeface="Times New Roman" pitchFamily="33" charset="0"/>
                <a:ea typeface="+mn-ea"/>
                <a:cs typeface="+mn-cs"/>
              </a:rPr>
              <a:t>is needed and because the cost per bit is low. However, to meet performance</a:t>
            </a:r>
          </a:p>
          <a:p>
            <a:r>
              <a:rPr kumimoji="1" lang="en-US" sz="1200" kern="1200" baseline="0" dirty="0">
                <a:solidFill>
                  <a:schemeClr val="tx1"/>
                </a:solidFill>
                <a:latin typeface="Times New Roman" pitchFamily="33" charset="0"/>
                <a:ea typeface="+mn-ea"/>
                <a:cs typeface="+mn-cs"/>
              </a:rPr>
              <a:t>requirements, the designer needs to use expensive, relatively lower-capacity memories</a:t>
            </a:r>
          </a:p>
          <a:p>
            <a:r>
              <a:rPr kumimoji="1" lang="en-US" sz="1200" kern="1200" baseline="0" dirty="0">
                <a:solidFill>
                  <a:schemeClr val="tx1"/>
                </a:solidFill>
                <a:latin typeface="Times New Roman" pitchFamily="33" charset="0"/>
                <a:ea typeface="+mn-ea"/>
                <a:cs typeface="+mn-cs"/>
              </a:rPr>
              <a:t>with short access times.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way out of this dilemma is not to rely on a single memory component or</a:t>
            </a:r>
          </a:p>
          <a:p>
            <a:r>
              <a:rPr kumimoji="1" lang="en-US" sz="1200" kern="1200" baseline="0" dirty="0">
                <a:solidFill>
                  <a:schemeClr val="tx1"/>
                </a:solidFill>
                <a:latin typeface="Times New Roman" pitchFamily="33" charset="0"/>
                <a:ea typeface="+mn-ea"/>
                <a:cs typeface="+mn-cs"/>
              </a:rPr>
              <a:t>technology, but to employ a </a:t>
            </a:r>
            <a:r>
              <a:rPr kumimoji="1" lang="en-US" sz="1200" b="1" kern="1200" baseline="0" dirty="0">
                <a:solidFill>
                  <a:schemeClr val="tx1"/>
                </a:solidFill>
                <a:latin typeface="Times New Roman" pitchFamily="33" charset="0"/>
                <a:ea typeface="+mn-ea"/>
                <a:cs typeface="+mn-cs"/>
              </a:rPr>
              <a:t>memory hierarchy.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33" charset="0"/>
                <a:ea typeface="+mn-ea"/>
                <a:cs typeface="+mn-cs"/>
              </a:rPr>
              <a:t>The design constraints on a computer’s memory can be summed up by three questions:</a:t>
            </a:r>
          </a:p>
          <a:p>
            <a:r>
              <a:rPr kumimoji="1" lang="en-US" sz="1200" kern="1200" baseline="0" dirty="0">
                <a:solidFill>
                  <a:schemeClr val="tx1"/>
                </a:solidFill>
                <a:latin typeface="Times New Roman" pitchFamily="33" charset="0"/>
                <a:ea typeface="+mn-ea"/>
                <a:cs typeface="+mn-cs"/>
              </a:rPr>
              <a:t>How much? How fast? How expensive?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question of how much is somewhat open ended. If the capacity is there,</a:t>
            </a:r>
          </a:p>
          <a:p>
            <a:r>
              <a:rPr kumimoji="1" lang="en-US" sz="1200" kern="1200" baseline="0" dirty="0">
                <a:solidFill>
                  <a:schemeClr val="tx1"/>
                </a:solidFill>
                <a:latin typeface="Times New Roman" pitchFamily="33" charset="0"/>
                <a:ea typeface="+mn-ea"/>
                <a:cs typeface="+mn-cs"/>
              </a:rPr>
              <a:t>applications will likely be developed to use it. The question of how fast is, in a sense,</a:t>
            </a:r>
          </a:p>
          <a:p>
            <a:r>
              <a:rPr kumimoji="1" lang="en-US" sz="1200" kern="1200" baseline="0" dirty="0">
                <a:solidFill>
                  <a:schemeClr val="tx1"/>
                </a:solidFill>
                <a:latin typeface="Times New Roman" pitchFamily="33" charset="0"/>
                <a:ea typeface="+mn-ea"/>
                <a:cs typeface="+mn-cs"/>
              </a:rPr>
              <a:t>easier to answer. To achieve greatest performance, the memory must be able to</a:t>
            </a:r>
          </a:p>
          <a:p>
            <a:r>
              <a:rPr kumimoji="1" lang="en-US" sz="1200" kern="1200" baseline="0" dirty="0">
                <a:solidFill>
                  <a:schemeClr val="tx1"/>
                </a:solidFill>
                <a:latin typeface="Times New Roman" pitchFamily="33" charset="0"/>
                <a:ea typeface="+mn-ea"/>
                <a:cs typeface="+mn-cs"/>
              </a:rPr>
              <a:t>keep up with the processor. That is, as the processor is executing instructions, we</a:t>
            </a:r>
          </a:p>
          <a:p>
            <a:r>
              <a:rPr kumimoji="1" lang="en-US" sz="1200" kern="1200" baseline="0" dirty="0">
                <a:solidFill>
                  <a:schemeClr val="tx1"/>
                </a:solidFill>
                <a:latin typeface="Times New Roman" pitchFamily="33" charset="0"/>
                <a:ea typeface="+mn-ea"/>
                <a:cs typeface="+mn-cs"/>
              </a:rPr>
              <a:t>would not want it to have to pause waiting for instructions or operands. The final</a:t>
            </a:r>
          </a:p>
          <a:p>
            <a:r>
              <a:rPr kumimoji="1" lang="en-US" sz="1200" kern="1200" baseline="0" dirty="0">
                <a:solidFill>
                  <a:schemeClr val="tx1"/>
                </a:solidFill>
                <a:latin typeface="Times New Roman" pitchFamily="33" charset="0"/>
                <a:ea typeface="+mn-ea"/>
                <a:cs typeface="+mn-cs"/>
              </a:rPr>
              <a:t>question must also be considered. For a practical system, the cost of memory must</a:t>
            </a:r>
          </a:p>
          <a:p>
            <a:r>
              <a:rPr kumimoji="1" lang="en-US" sz="1200" kern="1200" baseline="0" dirty="0">
                <a:solidFill>
                  <a:schemeClr val="tx1"/>
                </a:solidFill>
                <a:latin typeface="Times New Roman" pitchFamily="33" charset="0"/>
                <a:ea typeface="+mn-ea"/>
                <a:cs typeface="+mn-cs"/>
              </a:rPr>
              <a:t>be reasonable in relationship to other components.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As might be expected, there is a trade-off among the three key characteristics</a:t>
            </a:r>
          </a:p>
          <a:p>
            <a:r>
              <a:rPr kumimoji="1" lang="en-US" sz="1200" kern="1200" baseline="0" dirty="0">
                <a:solidFill>
                  <a:schemeClr val="tx1"/>
                </a:solidFill>
                <a:latin typeface="Times New Roman" pitchFamily="33" charset="0"/>
                <a:ea typeface="+mn-ea"/>
                <a:cs typeface="+mn-cs"/>
              </a:rPr>
              <a:t>of memory: capacity, access time, and cost. A variety of technologies are used to</a:t>
            </a:r>
          </a:p>
          <a:p>
            <a:r>
              <a:rPr kumimoji="1" lang="en-US" sz="1200" kern="1200" baseline="0" dirty="0">
                <a:solidFill>
                  <a:schemeClr val="tx1"/>
                </a:solidFill>
                <a:latin typeface="Times New Roman" pitchFamily="33" charset="0"/>
                <a:ea typeface="+mn-ea"/>
                <a:cs typeface="+mn-cs"/>
              </a:rPr>
              <a:t>implement memory systems, and across this spectrum of technologies, the following</a:t>
            </a:r>
          </a:p>
          <a:p>
            <a:r>
              <a:rPr kumimoji="1" lang="en-US" sz="1200" kern="1200" baseline="0" dirty="0">
                <a:solidFill>
                  <a:schemeClr val="tx1"/>
                </a:solidFill>
                <a:latin typeface="Times New Roman" pitchFamily="33" charset="0"/>
                <a:ea typeface="+mn-ea"/>
                <a:cs typeface="+mn-cs"/>
              </a:rPr>
              <a:t>relationships hold: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Faster access time, greater cost per bit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Greater capacity, smaller cost per bit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Greater capacity, slower access time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dilemma facing the designer is clear. The designer would like to use memory</a:t>
            </a:r>
          </a:p>
          <a:p>
            <a:r>
              <a:rPr kumimoji="1" lang="en-US" sz="1200" kern="1200" baseline="0" dirty="0">
                <a:solidFill>
                  <a:schemeClr val="tx1"/>
                </a:solidFill>
                <a:latin typeface="Times New Roman" pitchFamily="33" charset="0"/>
                <a:ea typeface="+mn-ea"/>
                <a:cs typeface="+mn-cs"/>
              </a:rPr>
              <a:t>technologies that provide for large-capacity memory, both because the capacity</a:t>
            </a:r>
          </a:p>
          <a:p>
            <a:r>
              <a:rPr kumimoji="1" lang="en-US" sz="1200" kern="1200" baseline="0" dirty="0">
                <a:solidFill>
                  <a:schemeClr val="tx1"/>
                </a:solidFill>
                <a:latin typeface="Times New Roman" pitchFamily="33" charset="0"/>
                <a:ea typeface="+mn-ea"/>
                <a:cs typeface="+mn-cs"/>
              </a:rPr>
              <a:t>is needed and because the cost per bit is low. However, to meet performance</a:t>
            </a:r>
          </a:p>
          <a:p>
            <a:r>
              <a:rPr kumimoji="1" lang="en-US" sz="1200" kern="1200" baseline="0" dirty="0">
                <a:solidFill>
                  <a:schemeClr val="tx1"/>
                </a:solidFill>
                <a:latin typeface="Times New Roman" pitchFamily="33" charset="0"/>
                <a:ea typeface="+mn-ea"/>
                <a:cs typeface="+mn-cs"/>
              </a:rPr>
              <a:t>requirements, the designer needs to use expensive, relatively lower-capacity memories</a:t>
            </a:r>
          </a:p>
          <a:p>
            <a:r>
              <a:rPr kumimoji="1" lang="en-US" sz="1200" kern="1200" baseline="0" dirty="0">
                <a:solidFill>
                  <a:schemeClr val="tx1"/>
                </a:solidFill>
                <a:latin typeface="Times New Roman" pitchFamily="33" charset="0"/>
                <a:ea typeface="+mn-ea"/>
                <a:cs typeface="+mn-cs"/>
              </a:rPr>
              <a:t>with short access times.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way out of this dilemma is not to rely on a single memory component or</a:t>
            </a:r>
          </a:p>
          <a:p>
            <a:r>
              <a:rPr kumimoji="1" lang="en-US" sz="1200" kern="1200" baseline="0" dirty="0">
                <a:solidFill>
                  <a:schemeClr val="tx1"/>
                </a:solidFill>
                <a:latin typeface="Times New Roman" pitchFamily="33" charset="0"/>
                <a:ea typeface="+mn-ea"/>
                <a:cs typeface="+mn-cs"/>
              </a:rPr>
              <a:t>technology, but to employ a </a:t>
            </a:r>
            <a:r>
              <a:rPr kumimoji="1" lang="en-US" sz="1200" b="1" kern="1200" baseline="0" dirty="0">
                <a:solidFill>
                  <a:schemeClr val="tx1"/>
                </a:solidFill>
                <a:latin typeface="Times New Roman" pitchFamily="33" charset="0"/>
                <a:ea typeface="+mn-ea"/>
                <a:cs typeface="+mn-cs"/>
              </a:rPr>
              <a:t>memory hierarchy.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14</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Cache memory is designed to combine the memory access time of expensive, high-speed</a:t>
            </a:r>
          </a:p>
          <a:p>
            <a:r>
              <a:rPr kumimoji="1" lang="en-US" sz="1200" kern="1200" baseline="0" dirty="0">
                <a:solidFill>
                  <a:schemeClr val="tx1"/>
                </a:solidFill>
                <a:latin typeface="Times New Roman" pitchFamily="33" charset="0"/>
                <a:ea typeface="+mn-ea"/>
                <a:cs typeface="+mn-cs"/>
              </a:rPr>
              <a:t>memory combined with the large memory size of less expensive, lower-speed</a:t>
            </a:r>
          </a:p>
          <a:p>
            <a:r>
              <a:rPr kumimoji="1" lang="en-US" sz="1200" kern="1200" baseline="0" dirty="0">
                <a:solidFill>
                  <a:schemeClr val="tx1"/>
                </a:solidFill>
                <a:latin typeface="Times New Roman" pitchFamily="33" charset="0"/>
                <a:ea typeface="+mn-ea"/>
                <a:cs typeface="+mn-cs"/>
              </a:rPr>
              <a:t>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concept is illustrated in Figure 4.3a. There is a relatively large and slow</a:t>
            </a:r>
          </a:p>
          <a:p>
            <a:r>
              <a:rPr kumimoji="1" lang="en-US" sz="1200" kern="1200" baseline="0" dirty="0">
                <a:solidFill>
                  <a:schemeClr val="tx1"/>
                </a:solidFill>
                <a:latin typeface="Times New Roman" pitchFamily="33" charset="0"/>
                <a:ea typeface="+mn-ea"/>
                <a:cs typeface="+mn-cs"/>
              </a:rPr>
              <a:t>main memory together with a smaller, faster cache memory. The cache contains a</a:t>
            </a:r>
          </a:p>
          <a:p>
            <a:r>
              <a:rPr kumimoji="1" lang="en-US" sz="1200" kern="1200" baseline="0" dirty="0">
                <a:solidFill>
                  <a:schemeClr val="tx1"/>
                </a:solidFill>
                <a:latin typeface="Times New Roman" pitchFamily="33" charset="0"/>
                <a:ea typeface="+mn-ea"/>
                <a:cs typeface="+mn-cs"/>
              </a:rPr>
              <a:t>copy of portions of main memory. When the processor attempts to read a word of</a:t>
            </a:r>
          </a:p>
          <a:p>
            <a:r>
              <a:rPr kumimoji="1" lang="en-US" sz="1200" kern="1200" baseline="0" dirty="0">
                <a:solidFill>
                  <a:schemeClr val="tx1"/>
                </a:solidFill>
                <a:latin typeface="Times New Roman" pitchFamily="33" charset="0"/>
                <a:ea typeface="+mn-ea"/>
                <a:cs typeface="+mn-cs"/>
              </a:rPr>
              <a:t>memory, a check is made to determine if the word is in the cache. If so, the word is</a:t>
            </a:r>
          </a:p>
          <a:p>
            <a:r>
              <a:rPr kumimoji="1" lang="en-US" sz="1200" kern="1200" baseline="0" dirty="0">
                <a:solidFill>
                  <a:schemeClr val="tx1"/>
                </a:solidFill>
                <a:latin typeface="Times New Roman" pitchFamily="33" charset="0"/>
                <a:ea typeface="+mn-ea"/>
                <a:cs typeface="+mn-cs"/>
              </a:rPr>
              <a:t>delivered to the processor. If not, a block of main memory, consisting of some fixed</a:t>
            </a:r>
          </a:p>
          <a:p>
            <a:r>
              <a:rPr kumimoji="1" lang="en-US" sz="1200" kern="1200" baseline="0" dirty="0">
                <a:solidFill>
                  <a:schemeClr val="tx1"/>
                </a:solidFill>
                <a:latin typeface="Times New Roman" pitchFamily="33" charset="0"/>
                <a:ea typeface="+mn-ea"/>
                <a:cs typeface="+mn-cs"/>
              </a:rPr>
              <a:t>number of words, is read into the cache and then the word is delivered to the processor.</a:t>
            </a:r>
          </a:p>
          <a:p>
            <a:r>
              <a:rPr kumimoji="1" lang="en-US" sz="1200" kern="1200" baseline="0" dirty="0">
                <a:solidFill>
                  <a:schemeClr val="tx1"/>
                </a:solidFill>
                <a:latin typeface="Times New Roman" pitchFamily="33" charset="0"/>
                <a:ea typeface="+mn-ea"/>
                <a:cs typeface="+mn-cs"/>
              </a:rPr>
              <a:t>Because of </a:t>
            </a:r>
            <a:r>
              <a:rPr kumimoji="1" lang="en-US" sz="1200" b="1" kern="1200" baseline="0" dirty="0">
                <a:solidFill>
                  <a:schemeClr val="tx1"/>
                </a:solidFill>
                <a:latin typeface="Times New Roman" pitchFamily="33" charset="0"/>
                <a:ea typeface="+mn-ea"/>
                <a:cs typeface="+mn-cs"/>
              </a:rPr>
              <a:t>the phenomenon of locality of reference</a:t>
            </a:r>
            <a:r>
              <a:rPr kumimoji="1" lang="en-US" sz="1200" kern="1200" baseline="0" dirty="0">
                <a:solidFill>
                  <a:schemeClr val="tx1"/>
                </a:solidFill>
                <a:latin typeface="Times New Roman" pitchFamily="33" charset="0"/>
                <a:ea typeface="+mn-ea"/>
                <a:cs typeface="+mn-cs"/>
              </a:rPr>
              <a:t>, when a block of data is</a:t>
            </a:r>
          </a:p>
          <a:p>
            <a:r>
              <a:rPr kumimoji="1" lang="en-US" sz="1200" kern="1200" baseline="0" dirty="0">
                <a:solidFill>
                  <a:schemeClr val="tx1"/>
                </a:solidFill>
                <a:latin typeface="Times New Roman" pitchFamily="33" charset="0"/>
                <a:ea typeface="+mn-ea"/>
                <a:cs typeface="+mn-cs"/>
              </a:rPr>
              <a:t>fetched into the cache to satisfy a single memory reference, it is likely that there will</a:t>
            </a:r>
          </a:p>
          <a:p>
            <a:r>
              <a:rPr kumimoji="1" lang="en-US" sz="1200" kern="1200" baseline="0" dirty="0">
                <a:solidFill>
                  <a:schemeClr val="tx1"/>
                </a:solidFill>
                <a:latin typeface="Times New Roman" pitchFamily="33" charset="0"/>
                <a:ea typeface="+mn-ea"/>
                <a:cs typeface="+mn-cs"/>
              </a:rPr>
              <a:t>be future references to that same memory location or to other words in the block.</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4.3b depicts the use of multiple levels of cache. The L2 cache is slower</a:t>
            </a:r>
          </a:p>
          <a:p>
            <a:r>
              <a:rPr kumimoji="1" lang="en-US" sz="1200" kern="1200" baseline="0" dirty="0">
                <a:solidFill>
                  <a:schemeClr val="tx1"/>
                </a:solidFill>
                <a:latin typeface="Times New Roman" pitchFamily="33" charset="0"/>
                <a:ea typeface="+mn-ea"/>
                <a:cs typeface="+mn-cs"/>
              </a:rPr>
              <a:t>and typically larger than the L1 cache, and the L3 cache is slower and typically</a:t>
            </a:r>
          </a:p>
          <a:p>
            <a:r>
              <a:rPr kumimoji="1" lang="en-US" sz="1200" kern="1200" baseline="0" dirty="0">
                <a:solidFill>
                  <a:schemeClr val="tx1"/>
                </a:solidFill>
                <a:latin typeface="Times New Roman" pitchFamily="33" charset="0"/>
                <a:ea typeface="+mn-ea"/>
                <a:cs typeface="+mn-cs"/>
              </a:rPr>
              <a:t>larger than the L2 cache.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1" u="sng" kern="1200" baseline="0" dirty="0">
                <a:solidFill>
                  <a:schemeClr val="tx1"/>
                </a:solidFill>
                <a:latin typeface="Times New Roman" pitchFamily="33" charset="0"/>
                <a:ea typeface="+mn-ea"/>
                <a:cs typeface="+mn-cs"/>
              </a:rPr>
              <a:t>Mapping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ánh</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xạ</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Cách</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gán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ghép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chủ</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quan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cố</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tính</a:t>
            </a:r>
            <a:r>
              <a:rPr kumimoji="1" lang="en-US" sz="1200"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mỗi</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phần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tử</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tập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hợp</a:t>
            </a:r>
            <a:r>
              <a:rPr kumimoji="1" lang="en-US" sz="1200" kern="1200" baseline="0" dirty="0">
                <a:solidFill>
                  <a:schemeClr val="tx1"/>
                </a:solidFill>
                <a:latin typeface="Times New Roman" pitchFamily="33" charset="0"/>
                <a:ea typeface="+mn-ea"/>
                <a:cs typeface="+mn-cs"/>
              </a:rPr>
              <a:t> A </a:t>
            </a:r>
            <a:r>
              <a:rPr kumimoji="1" lang="en-US" sz="1200" kern="1200" baseline="0" dirty="0" err="1">
                <a:solidFill>
                  <a:schemeClr val="tx1"/>
                </a:solidFill>
                <a:latin typeface="Times New Roman" pitchFamily="33" charset="0"/>
                <a:ea typeface="+mn-ea"/>
                <a:cs typeface="+mn-cs"/>
              </a:rPr>
              <a:t>sẽ</a:t>
            </a:r>
            <a:r>
              <a:rPr kumimoji="1" lang="en-US" sz="1200"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tương</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ứng</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với</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một</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phần</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tử</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duy</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nhất</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tập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hợp</a:t>
            </a:r>
            <a:r>
              <a:rPr kumimoji="1" lang="en-US" sz="1200" kern="1200" baseline="0" dirty="0">
                <a:solidFill>
                  <a:schemeClr val="tx1"/>
                </a:solidFill>
                <a:latin typeface="Times New Roman" pitchFamily="33" charset="0"/>
                <a:ea typeface="+mn-ea"/>
                <a:cs typeface="+mn-cs"/>
              </a:rPr>
              <a:t> B</a:t>
            </a:r>
          </a:p>
          <a:p>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trường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hợp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này</a:t>
            </a:r>
            <a:r>
              <a:rPr kumimoji="1" lang="en-US" sz="1200" kern="1200" baseline="0" dirty="0">
                <a:solidFill>
                  <a:schemeClr val="tx1"/>
                </a:solidFill>
                <a:latin typeface="Times New Roman" pitchFamily="33" charset="0"/>
                <a:ea typeface="+mn-ea"/>
                <a:cs typeface="+mn-cs"/>
              </a:rPr>
              <a:t>: A = </a:t>
            </a:r>
            <a:r>
              <a:rPr kumimoji="1" lang="en-US" sz="1200" kern="1200" baseline="0" dirty="0" err="1">
                <a:solidFill>
                  <a:schemeClr val="tx1"/>
                </a:solidFill>
                <a:latin typeface="Times New Roman" pitchFamily="33" charset="0"/>
                <a:ea typeface="+mn-ea"/>
                <a:cs typeface="+mn-cs"/>
              </a:rPr>
              <a:t>tập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các</a:t>
            </a:r>
            <a:r>
              <a:rPr kumimoji="1" lang="en-US" sz="1200" kern="1200" baseline="0" dirty="0">
                <a:solidFill>
                  <a:schemeClr val="tx1"/>
                </a:solidFill>
                <a:latin typeface="Times New Roman" pitchFamily="33" charset="0"/>
                <a:ea typeface="+mn-ea"/>
                <a:cs typeface="+mn-cs"/>
              </a:rPr>
              <a:t> lines </a:t>
            </a:r>
            <a:r>
              <a:rPr kumimoji="1" lang="en-US" sz="1200" kern="1200" baseline="0" dirty="0" err="1">
                <a:solidFill>
                  <a:schemeClr val="tx1"/>
                </a:solidFill>
                <a:latin typeface="Times New Roman" pitchFamily="33" charset="0"/>
                <a:ea typeface="+mn-ea"/>
                <a:cs typeface="+mn-cs"/>
              </a:rPr>
              <a:t>của</a:t>
            </a:r>
            <a:r>
              <a:rPr kumimoji="1" lang="en-US" sz="1200" kern="1200" baseline="0" dirty="0">
                <a:solidFill>
                  <a:schemeClr val="tx1"/>
                </a:solidFill>
                <a:latin typeface="Times New Roman" pitchFamily="33" charset="0"/>
                <a:ea typeface="+mn-ea"/>
                <a:cs typeface="+mn-cs"/>
              </a:rPr>
              <a:t> cache, B: </a:t>
            </a:r>
            <a:r>
              <a:rPr kumimoji="1" lang="en-US" sz="1200" kern="1200" baseline="0" dirty="0" err="1">
                <a:solidFill>
                  <a:schemeClr val="tx1"/>
                </a:solidFill>
                <a:latin typeface="Times New Roman" pitchFamily="33" charset="0"/>
                <a:ea typeface="+mn-ea"/>
                <a:cs typeface="+mn-cs"/>
              </a:rPr>
              <a:t>tập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các</a:t>
            </a:r>
            <a:r>
              <a:rPr kumimoji="1" lang="en-US" sz="1200" kern="1200" baseline="0" dirty="0">
                <a:solidFill>
                  <a:schemeClr val="tx1"/>
                </a:solidFill>
                <a:latin typeface="Times New Roman" pitchFamily="33" charset="0"/>
                <a:ea typeface="+mn-ea"/>
                <a:cs typeface="+mn-cs"/>
              </a:rPr>
              <a:t> blocks </a:t>
            </a:r>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main memory. </a:t>
            </a:r>
            <a:r>
              <a:rPr kumimoji="1" lang="en-US" sz="1200" kern="1200" baseline="0" dirty="0" err="1">
                <a:solidFill>
                  <a:schemeClr val="tx1"/>
                </a:solidFill>
                <a:latin typeface="Times New Roman" pitchFamily="33" charset="0"/>
                <a:ea typeface="+mn-ea"/>
                <a:cs typeface="+mn-cs"/>
              </a:rPr>
              <a:t>Mỗi</a:t>
            </a:r>
            <a:r>
              <a:rPr kumimoji="1" lang="en-US" sz="1200" kern="1200" baseline="0" dirty="0">
                <a:solidFill>
                  <a:schemeClr val="tx1"/>
                </a:solidFill>
                <a:latin typeface="Times New Roman" pitchFamily="33" charset="0"/>
                <a:ea typeface="+mn-ea"/>
                <a:cs typeface="+mn-cs"/>
              </a:rPr>
              <a:t> line </a:t>
            </a:r>
            <a:r>
              <a:rPr kumimoji="1" lang="en-US" sz="1200" kern="1200" baseline="0" dirty="0" err="1">
                <a:solidFill>
                  <a:schemeClr val="tx1"/>
                </a:solidFill>
                <a:latin typeface="Times New Roman" pitchFamily="33" charset="0"/>
                <a:ea typeface="+mn-ea"/>
                <a:cs typeface="+mn-cs"/>
              </a:rPr>
              <a:t>sẽ</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chứa</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nội</a:t>
            </a:r>
            <a:r>
              <a:rPr kumimoji="1" lang="en-US" sz="1200" kern="1200" baseline="0" dirty="0">
                <a:solidFill>
                  <a:schemeClr val="tx1"/>
                </a:solidFill>
                <a:latin typeface="Times New Roman" pitchFamily="33" charset="0"/>
                <a:ea typeface="+mn-ea"/>
                <a:cs typeface="+mn-cs"/>
              </a:rPr>
              <a:t> dung </a:t>
            </a:r>
            <a:r>
              <a:rPr kumimoji="1" lang="en-US" sz="1200" kern="1200" baseline="0" dirty="0" err="1">
                <a:solidFill>
                  <a:schemeClr val="tx1"/>
                </a:solidFill>
                <a:latin typeface="Times New Roman" pitchFamily="33" charset="0"/>
                <a:ea typeface="+mn-ea"/>
                <a:cs typeface="+mn-cs"/>
              </a:rPr>
              <a:t>của</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một</a:t>
            </a:r>
            <a:r>
              <a:rPr kumimoji="1" lang="en-US" sz="1200" kern="1200" baseline="0" dirty="0">
                <a:solidFill>
                  <a:schemeClr val="tx1"/>
                </a:solidFill>
                <a:latin typeface="Times New Roman" pitchFamily="33" charset="0"/>
                <a:ea typeface="+mn-ea"/>
                <a:cs typeface="+mn-cs"/>
              </a:rPr>
              <a:t> block.</a:t>
            </a:r>
          </a:p>
          <a:p>
            <a:r>
              <a:rPr kumimoji="1" lang="en-US" sz="1200" b="1" u="sng" kern="1200" baseline="0" dirty="0">
                <a:solidFill>
                  <a:schemeClr val="tx1"/>
                </a:solidFill>
                <a:latin typeface="Times New Roman" pitchFamily="33" charset="0"/>
                <a:ea typeface="+mn-ea"/>
                <a:cs typeface="+mn-cs"/>
              </a:rPr>
              <a:t>Tag </a:t>
            </a:r>
            <a:r>
              <a:rPr kumimoji="1" lang="en-US" sz="1200" b="1" u="sng" kern="1200" baseline="0" dirty="0" err="1">
                <a:solidFill>
                  <a:schemeClr val="tx1"/>
                </a:solidFill>
                <a:latin typeface="Times New Roman" pitchFamily="33" charset="0"/>
                <a:ea typeface="+mn-ea"/>
                <a:cs typeface="+mn-cs"/>
              </a:rPr>
              <a:t>là</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gì</a:t>
            </a:r>
            <a:r>
              <a:rPr kumimoji="1" lang="en-US" sz="1200" b="1" u="sng" kern="1200" baseline="0" dirty="0">
                <a:solidFill>
                  <a:schemeClr val="tx1"/>
                </a:solidFill>
                <a:latin typeface="Times New Roman" pitchFamily="33" charset="0"/>
                <a:ea typeface="+mn-ea"/>
                <a:cs typeface="+mn-cs"/>
              </a:rPr>
              <a:t>:</a:t>
            </a:r>
            <a:r>
              <a:rPr kumimoji="1" lang="en-US" sz="1200" b="0" u="none" kern="1200" baseline="0" dirty="0">
                <a:solidFill>
                  <a:schemeClr val="tx1"/>
                </a:solidFill>
                <a:latin typeface="Times New Roman" pitchFamily="33" charset="0"/>
                <a:ea typeface="+mn-ea"/>
                <a:cs typeface="+mn-cs"/>
              </a:rPr>
              <a:t> Tag </a:t>
            </a:r>
            <a:r>
              <a:rPr kumimoji="1" lang="en-US" sz="1200" b="0" u="none" kern="1200" baseline="0" dirty="0" err="1">
                <a:solidFill>
                  <a:schemeClr val="tx1"/>
                </a:solidFill>
                <a:latin typeface="Times New Roman" pitchFamily="33" charset="0"/>
                <a:ea typeface="+mn-ea"/>
                <a:cs typeface="+mn-cs"/>
              </a:rPr>
              <a:t>là</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dữ</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liệu</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thông</a:t>
            </a:r>
            <a:r>
              <a:rPr kumimoji="1" lang="en-US" sz="1200" b="0" u="none" kern="1200" baseline="0" dirty="0">
                <a:solidFill>
                  <a:schemeClr val="tx1"/>
                </a:solidFill>
                <a:latin typeface="Times New Roman" pitchFamily="33" charset="0"/>
                <a:ea typeface="+mn-ea"/>
                <a:cs typeface="+mn-cs"/>
              </a:rPr>
              <a:t> tin </a:t>
            </a:r>
            <a:r>
              <a:rPr kumimoji="1" lang="en-US" sz="1200" b="0" u="none" kern="1200" baseline="0" dirty="0" err="1">
                <a:solidFill>
                  <a:schemeClr val="tx1"/>
                </a:solidFill>
                <a:latin typeface="Times New Roman" pitchFamily="33" charset="0"/>
                <a:ea typeface="+mn-ea"/>
                <a:cs typeface="+mn-cs"/>
              </a:rPr>
              <a:t>được</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đính</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kèm</a:t>
            </a:r>
            <a:r>
              <a:rPr kumimoji="1" lang="en-US" sz="1200" b="0" u="none" kern="1200" baseline="0" dirty="0">
                <a:solidFill>
                  <a:schemeClr val="tx1"/>
                </a:solidFill>
                <a:latin typeface="Times New Roman" pitchFamily="33" charset="0"/>
                <a:ea typeface="+mn-ea"/>
                <a:cs typeface="+mn-cs"/>
              </a:rPr>
              <a:t>. Tag </a:t>
            </a:r>
            <a:r>
              <a:rPr kumimoji="1" lang="en-US" sz="1200" b="0" u="none" kern="1200" baseline="0" dirty="0" err="1">
                <a:solidFill>
                  <a:schemeClr val="tx1"/>
                </a:solidFill>
                <a:latin typeface="Times New Roman" pitchFamily="33" charset="0"/>
                <a:ea typeface="+mn-ea"/>
                <a:cs typeface="+mn-cs"/>
              </a:rPr>
              <a:t>của</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mỗi</a:t>
            </a:r>
            <a:r>
              <a:rPr kumimoji="1" lang="en-US" sz="1200" b="0" u="none" kern="1200" baseline="0" dirty="0">
                <a:solidFill>
                  <a:schemeClr val="tx1"/>
                </a:solidFill>
                <a:latin typeface="Times New Roman" pitchFamily="33" charset="0"/>
                <a:ea typeface="+mn-ea"/>
                <a:cs typeface="+mn-cs"/>
              </a:rPr>
              <a:t> line </a:t>
            </a:r>
            <a:r>
              <a:rPr kumimoji="1" lang="en-US" sz="1200" b="0" u="none" kern="1200" baseline="0" dirty="0" err="1">
                <a:solidFill>
                  <a:schemeClr val="tx1"/>
                </a:solidFill>
                <a:latin typeface="Times New Roman" pitchFamily="33" charset="0"/>
                <a:ea typeface="+mn-ea"/>
                <a:cs typeface="+mn-cs"/>
              </a:rPr>
              <a:t>chứa</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dữ</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liệu</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cho</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biết</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nội</a:t>
            </a:r>
            <a:r>
              <a:rPr kumimoji="1" lang="en-US" sz="1200" b="0" u="none" kern="1200" baseline="0" dirty="0">
                <a:solidFill>
                  <a:schemeClr val="tx1"/>
                </a:solidFill>
                <a:latin typeface="Times New Roman" pitchFamily="33" charset="0"/>
                <a:ea typeface="+mn-ea"/>
                <a:cs typeface="+mn-cs"/>
              </a:rPr>
              <a:t> dung </a:t>
            </a:r>
            <a:r>
              <a:rPr kumimoji="1" lang="en-US" sz="1200" b="0" u="none" kern="1200" baseline="0" dirty="0" err="1">
                <a:solidFill>
                  <a:schemeClr val="tx1"/>
                </a:solidFill>
                <a:latin typeface="Times New Roman" pitchFamily="33" charset="0"/>
                <a:ea typeface="+mn-ea"/>
                <a:cs typeface="+mn-cs"/>
              </a:rPr>
              <a:t>của</a:t>
            </a:r>
            <a:r>
              <a:rPr kumimoji="1" lang="en-US" sz="1200" b="0" u="none" kern="1200" baseline="0" dirty="0">
                <a:solidFill>
                  <a:schemeClr val="tx1"/>
                </a:solidFill>
                <a:latin typeface="Times New Roman" pitchFamily="33" charset="0"/>
                <a:ea typeface="+mn-ea"/>
                <a:cs typeface="+mn-cs"/>
              </a:rPr>
              <a:t> line </a:t>
            </a:r>
            <a:r>
              <a:rPr kumimoji="1" lang="en-US" sz="1200" b="0" u="none" kern="1200" baseline="0" dirty="0" err="1">
                <a:solidFill>
                  <a:schemeClr val="tx1"/>
                </a:solidFill>
                <a:latin typeface="Times New Roman" pitchFamily="33" charset="0"/>
                <a:ea typeface="+mn-ea"/>
                <a:cs typeface="+mn-cs"/>
              </a:rPr>
              <a:t>này</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ứng</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với</a:t>
            </a:r>
            <a:r>
              <a:rPr kumimoji="1" lang="en-US" sz="1200" b="0" u="none" kern="1200" baseline="0" dirty="0">
                <a:solidFill>
                  <a:schemeClr val="tx1"/>
                </a:solidFill>
                <a:latin typeface="Times New Roman" pitchFamily="33" charset="0"/>
                <a:ea typeface="+mn-ea"/>
                <a:cs typeface="+mn-cs"/>
              </a:rPr>
              <a:t> block </a:t>
            </a:r>
            <a:r>
              <a:rPr kumimoji="1" lang="en-US" sz="1200" b="0" u="none" kern="1200" baseline="0" dirty="0" err="1">
                <a:solidFill>
                  <a:schemeClr val="tx1"/>
                </a:solidFill>
                <a:latin typeface="Times New Roman" pitchFamily="33" charset="0"/>
                <a:ea typeface="+mn-ea"/>
                <a:cs typeface="+mn-cs"/>
              </a:rPr>
              <a:t>nào</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trong</a:t>
            </a:r>
            <a:r>
              <a:rPr kumimoji="1" lang="en-US" sz="1200" b="0" u="none" kern="1200" baseline="0" dirty="0">
                <a:solidFill>
                  <a:schemeClr val="tx1"/>
                </a:solidFill>
                <a:latin typeface="Times New Roman" pitchFamily="33" charset="0"/>
                <a:ea typeface="+mn-ea"/>
                <a:cs typeface="+mn-cs"/>
              </a:rPr>
              <a:t> main memory. Data </a:t>
            </a:r>
            <a:r>
              <a:rPr kumimoji="1" lang="en-US" sz="1200" b="0" u="none" kern="1200" baseline="0" dirty="0" err="1">
                <a:solidFill>
                  <a:schemeClr val="tx1"/>
                </a:solidFill>
                <a:latin typeface="Times New Roman" pitchFamily="33" charset="0"/>
                <a:ea typeface="+mn-ea"/>
                <a:cs typeface="+mn-cs"/>
              </a:rPr>
              <a:t>trong</a:t>
            </a:r>
            <a:r>
              <a:rPr kumimoji="1" lang="en-US" sz="1200" b="0" u="none" kern="1200" baseline="0" dirty="0">
                <a:solidFill>
                  <a:schemeClr val="tx1"/>
                </a:solidFill>
                <a:latin typeface="Times New Roman" pitchFamily="33" charset="0"/>
                <a:ea typeface="+mn-ea"/>
                <a:cs typeface="+mn-cs"/>
              </a:rPr>
              <a:t> tag </a:t>
            </a:r>
            <a:r>
              <a:rPr kumimoji="1" lang="en-US" sz="1200" b="0" u="none" kern="1200" baseline="0" dirty="0" err="1">
                <a:solidFill>
                  <a:schemeClr val="tx1"/>
                </a:solidFill>
                <a:latin typeface="Times New Roman" pitchFamily="33" charset="0"/>
                <a:ea typeface="+mn-ea"/>
                <a:cs typeface="+mn-cs"/>
              </a:rPr>
              <a:t>mô</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tả</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ánh</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xạ</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từ</a:t>
            </a:r>
            <a:r>
              <a:rPr kumimoji="1" lang="en-US" sz="1200" b="0" u="none" kern="1200" baseline="0" dirty="0">
                <a:solidFill>
                  <a:schemeClr val="tx1"/>
                </a:solidFill>
                <a:latin typeface="Times New Roman" pitchFamily="33" charset="0"/>
                <a:ea typeface="+mn-ea"/>
                <a:cs typeface="+mn-cs"/>
              </a:rPr>
              <a:t> Cache sang Memory</a:t>
            </a:r>
            <a:endParaRPr kumimoji="1" lang="en-US" sz="1200" b="1" u="sng" kern="1200" baseline="0" dirty="0">
              <a:solidFill>
                <a:schemeClr val="tx1"/>
              </a:solidFill>
              <a:latin typeface="Times New Roman" pitchFamily="33" charset="0"/>
              <a:ea typeface="+mn-ea"/>
              <a:cs typeface="+mn-cs"/>
            </a:endParaRPr>
          </a:p>
          <a:p>
            <a:r>
              <a:rPr kumimoji="1" lang="en-US" sz="1200" b="1" u="sng" kern="1200" baseline="0" dirty="0" err="1">
                <a:solidFill>
                  <a:schemeClr val="tx1"/>
                </a:solidFill>
                <a:latin typeface="Times New Roman" pitchFamily="33" charset="0"/>
                <a:ea typeface="+mn-ea"/>
                <a:cs typeface="+mn-cs"/>
              </a:rPr>
              <a:t>Tại</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sao</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mỗi</a:t>
            </a:r>
            <a:r>
              <a:rPr kumimoji="1" lang="en-US" sz="1200" b="1" u="sng" kern="1200" baseline="0" dirty="0">
                <a:solidFill>
                  <a:schemeClr val="tx1"/>
                </a:solidFill>
                <a:latin typeface="Times New Roman" pitchFamily="33" charset="0"/>
                <a:ea typeface="+mn-ea"/>
                <a:cs typeface="+mn-cs"/>
              </a:rPr>
              <a:t> line </a:t>
            </a:r>
            <a:r>
              <a:rPr kumimoji="1" lang="en-US" sz="1200" b="1" u="sng" kern="1200" baseline="0" dirty="0" err="1">
                <a:solidFill>
                  <a:schemeClr val="tx1"/>
                </a:solidFill>
                <a:latin typeface="Times New Roman" pitchFamily="33" charset="0"/>
                <a:ea typeface="+mn-ea"/>
                <a:cs typeface="+mn-cs"/>
              </a:rPr>
              <a:t>phải</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có</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phần</a:t>
            </a:r>
            <a:r>
              <a:rPr kumimoji="1" lang="en-US" sz="1200" b="1" u="sng" kern="1200" baseline="0" dirty="0">
                <a:solidFill>
                  <a:schemeClr val="tx1"/>
                </a:solidFill>
                <a:latin typeface="Times New Roman" pitchFamily="33" charset="0"/>
                <a:ea typeface="+mn-ea"/>
                <a:cs typeface="+mn-cs"/>
              </a:rPr>
              <a:t> tag?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Một</a:t>
            </a:r>
            <a:r>
              <a:rPr kumimoji="1" lang="en-US" sz="1200" kern="1200" baseline="0" dirty="0">
                <a:solidFill>
                  <a:schemeClr val="tx1"/>
                </a:solidFill>
                <a:latin typeface="Times New Roman" pitchFamily="33" charset="0"/>
                <a:ea typeface="+mn-ea"/>
                <a:cs typeface="+mn-cs"/>
              </a:rPr>
              <a:t> line </a:t>
            </a:r>
            <a:r>
              <a:rPr kumimoji="1" lang="en-US" sz="1200" kern="1200" baseline="0" dirty="0" err="1">
                <a:solidFill>
                  <a:schemeClr val="tx1"/>
                </a:solidFill>
                <a:latin typeface="Times New Roman" pitchFamily="33" charset="0"/>
                <a:ea typeface="+mn-ea"/>
                <a:cs typeface="+mn-cs"/>
              </a:rPr>
              <a:t>có</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thể</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chứa</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cả</a:t>
            </a:r>
            <a:r>
              <a:rPr kumimoji="1" lang="en-US" sz="1200" kern="1200" baseline="0" dirty="0">
                <a:solidFill>
                  <a:schemeClr val="tx1"/>
                </a:solidFill>
                <a:latin typeface="Times New Roman" pitchFamily="33" charset="0"/>
                <a:ea typeface="+mn-ea"/>
                <a:cs typeface="+mn-cs"/>
              </a:rPr>
              <a:t> data </a:t>
            </a:r>
            <a:r>
              <a:rPr kumimoji="1" lang="en-US" sz="1200" kern="1200" baseline="0" dirty="0" err="1">
                <a:solidFill>
                  <a:schemeClr val="tx1"/>
                </a:solidFill>
                <a:latin typeface="Times New Roman" pitchFamily="33" charset="0"/>
                <a:ea typeface="+mn-ea"/>
                <a:cs typeface="+mn-cs"/>
              </a:rPr>
              <a:t>lẫn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intructions</a:t>
            </a:r>
            <a:r>
              <a:rPr kumimoji="1" lang="en-US" sz="1200" kern="1200" baseline="0" dirty="0">
                <a:solidFill>
                  <a:schemeClr val="tx1"/>
                </a:solidFill>
                <a:latin typeface="Times New Roman" pitchFamily="33" charset="0"/>
                <a:ea typeface="+mn-ea"/>
                <a:cs typeface="+mn-cs"/>
              </a:rPr>
              <a:t>. Cache </a:t>
            </a:r>
            <a:r>
              <a:rPr kumimoji="1" lang="en-US" sz="1200" kern="1200" baseline="0" dirty="0" err="1">
                <a:solidFill>
                  <a:schemeClr val="tx1"/>
                </a:solidFill>
                <a:latin typeface="Times New Roman" pitchFamily="33" charset="0"/>
                <a:ea typeface="+mn-ea"/>
                <a:cs typeface="+mn-cs"/>
              </a:rPr>
              <a:t>có</a:t>
            </a:r>
            <a:r>
              <a:rPr kumimoji="1" lang="en-US" sz="1200" kern="1200" baseline="0" dirty="0">
                <a:solidFill>
                  <a:schemeClr val="tx1"/>
                </a:solidFill>
                <a:latin typeface="Times New Roman" pitchFamily="33" charset="0"/>
                <a:ea typeface="+mn-ea"/>
                <a:cs typeface="+mn-cs"/>
              </a:rPr>
              <a:t> dung </a:t>
            </a:r>
            <a:r>
              <a:rPr kumimoji="1" lang="en-US" sz="1200" kern="1200" baseline="0" dirty="0" err="1">
                <a:solidFill>
                  <a:schemeClr val="tx1"/>
                </a:solidFill>
                <a:latin typeface="Times New Roman" pitchFamily="33" charset="0"/>
                <a:ea typeface="+mn-ea"/>
                <a:cs typeface="+mn-cs"/>
              </a:rPr>
              <a:t>lượng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nhỏ</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nên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chúng</a:t>
            </a:r>
            <a:r>
              <a:rPr kumimoji="1" lang="en-US" sz="1200" kern="1200" baseline="0" dirty="0">
                <a:solidFill>
                  <a:schemeClr val="tx1"/>
                </a:solidFill>
                <a:latin typeface="Times New Roman" pitchFamily="33" charset="0"/>
                <a:ea typeface="+mn-ea"/>
                <a:cs typeface="+mn-cs"/>
              </a:rPr>
              <a:t> ta </a:t>
            </a:r>
            <a:r>
              <a:rPr kumimoji="1" lang="en-US" sz="1200" kern="1200" baseline="0" dirty="0" err="1">
                <a:solidFill>
                  <a:schemeClr val="tx1"/>
                </a:solidFill>
                <a:latin typeface="Times New Roman" pitchFamily="33" charset="0"/>
                <a:ea typeface="+mn-ea"/>
                <a:cs typeface="+mn-cs"/>
              </a:rPr>
              <a:t>có</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thể</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hiểu</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việc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chạy</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chương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trình</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giống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như</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cơ</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chế</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làm</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theo</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từng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mẻ</a:t>
            </a:r>
            <a:r>
              <a:rPr kumimoji="1" lang="en-US" sz="1200" kern="1200" baseline="0" dirty="0">
                <a:solidFill>
                  <a:schemeClr val="tx1"/>
                </a:solidFill>
                <a:latin typeface="Times New Roman" pitchFamily="33" charset="0"/>
                <a:ea typeface="+mn-ea"/>
                <a:cs typeface="+mn-cs"/>
              </a:rPr>
              <a:t>. Data </a:t>
            </a:r>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cache </a:t>
            </a:r>
            <a:r>
              <a:rPr kumimoji="1" lang="en-US" sz="1200" kern="1200" baseline="0" dirty="0" err="1">
                <a:solidFill>
                  <a:schemeClr val="tx1"/>
                </a:solidFill>
                <a:latin typeface="Times New Roman" pitchFamily="33" charset="0"/>
                <a:ea typeface="+mn-ea"/>
                <a:cs typeface="+mn-cs"/>
              </a:rPr>
              <a:t>chỉ</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mang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tính</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tạm</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thời</a:t>
            </a:r>
            <a:r>
              <a:rPr kumimoji="1" lang="en-US" sz="1200" kern="1200" baseline="0" dirty="0">
                <a:solidFill>
                  <a:schemeClr val="tx1"/>
                </a:solidFill>
                <a:latin typeface="Times New Roman" pitchFamily="33" charset="0"/>
                <a:ea typeface="+mn-ea"/>
                <a:cs typeface="+mn-cs"/>
              </a:rPr>
              <a:t>, data </a:t>
            </a:r>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main memory </a:t>
            </a:r>
            <a:r>
              <a:rPr kumimoji="1" lang="en-US" sz="1200" kern="1200" baseline="0" dirty="0" err="1">
                <a:solidFill>
                  <a:schemeClr val="tx1"/>
                </a:solidFill>
                <a:latin typeface="Times New Roman" pitchFamily="33" charset="0"/>
                <a:ea typeface="+mn-ea"/>
                <a:cs typeface="+mn-cs"/>
              </a:rPr>
              <a:t>mới</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là</a:t>
            </a:r>
            <a:r>
              <a:rPr kumimoji="1" lang="en-US" sz="1200" kern="1200" baseline="0" dirty="0">
                <a:solidFill>
                  <a:schemeClr val="tx1"/>
                </a:solidFill>
                <a:latin typeface="Times New Roman" pitchFamily="33" charset="0"/>
                <a:ea typeface="+mn-ea"/>
                <a:cs typeface="+mn-cs"/>
              </a:rPr>
              <a:t> data </a:t>
            </a:r>
            <a:r>
              <a:rPr kumimoji="1" lang="en-US" sz="1200" kern="1200" baseline="0" dirty="0" err="1">
                <a:solidFill>
                  <a:schemeClr val="tx1"/>
                </a:solidFill>
                <a:latin typeface="Times New Roman" pitchFamily="33" charset="0"/>
                <a:ea typeface="+mn-ea"/>
                <a:cs typeface="+mn-cs"/>
              </a:rPr>
              <a:t>chính</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thức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Như</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vậy</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những</a:t>
            </a:r>
            <a:r>
              <a:rPr kumimoji="1" lang="en-US" sz="1200" kern="1200" baseline="0" dirty="0">
                <a:solidFill>
                  <a:schemeClr val="tx1"/>
                </a:solidFill>
                <a:latin typeface="Times New Roman" pitchFamily="33" charset="0"/>
                <a:ea typeface="+mn-ea"/>
                <a:cs typeface="+mn-cs"/>
              </a:rPr>
              <a:t> data </a:t>
            </a:r>
            <a:r>
              <a:rPr kumimoji="1" lang="en-US" sz="1200" kern="1200" baseline="0" dirty="0" err="1">
                <a:solidFill>
                  <a:schemeClr val="tx1"/>
                </a:solidFill>
                <a:latin typeface="Times New Roman" pitchFamily="33" charset="0"/>
                <a:ea typeface="+mn-ea"/>
                <a:cs typeface="+mn-cs"/>
              </a:rPr>
              <a:t>đã</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bị</a:t>
            </a:r>
            <a:r>
              <a:rPr kumimoji="1" lang="en-US" sz="1200" kern="1200" baseline="0" dirty="0">
                <a:solidFill>
                  <a:schemeClr val="tx1"/>
                </a:solidFill>
                <a:latin typeface="Times New Roman" pitchFamily="33" charset="0"/>
                <a:ea typeface="+mn-ea"/>
                <a:cs typeface="+mn-cs"/>
              </a:rPr>
              <a:t> modified </a:t>
            </a:r>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cache </a:t>
            </a:r>
            <a:r>
              <a:rPr kumimoji="1" lang="en-US" sz="1200" kern="1200" baseline="0" dirty="0" err="1">
                <a:solidFill>
                  <a:schemeClr val="tx1"/>
                </a:solidFill>
                <a:latin typeface="Times New Roman" pitchFamily="33" charset="0"/>
                <a:ea typeface="+mn-ea"/>
                <a:cs typeface="+mn-cs"/>
              </a:rPr>
              <a:t>cần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phải</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được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cập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nhật</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về</a:t>
            </a:r>
            <a:r>
              <a:rPr kumimoji="1" lang="en-US" sz="1200" kern="1200" baseline="0" dirty="0">
                <a:solidFill>
                  <a:schemeClr val="tx1"/>
                </a:solidFill>
                <a:latin typeface="Times New Roman" pitchFamily="33" charset="0"/>
                <a:ea typeface="+mn-ea"/>
                <a:cs typeface="+mn-cs"/>
              </a:rPr>
              <a:t> main memory. </a:t>
            </a:r>
            <a:r>
              <a:rPr kumimoji="1" lang="en-US" sz="1200" kern="1200" baseline="0" dirty="0" err="1">
                <a:solidFill>
                  <a:schemeClr val="tx1"/>
                </a:solidFill>
                <a:latin typeface="Times New Roman" pitchFamily="33" charset="0"/>
                <a:ea typeface="+mn-ea"/>
                <a:cs typeface="+mn-cs"/>
              </a:rPr>
              <a:t>Chính</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dữ</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liệu</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tag </a:t>
            </a:r>
            <a:r>
              <a:rPr kumimoji="1" lang="en-US" sz="1200" kern="1200" baseline="0" dirty="0" err="1">
                <a:solidFill>
                  <a:schemeClr val="tx1"/>
                </a:solidFill>
                <a:latin typeface="Times New Roman" pitchFamily="33" charset="0"/>
                <a:ea typeface="+mn-ea"/>
                <a:cs typeface="+mn-cs"/>
              </a:rPr>
              <a:t>giúp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việc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cập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nhật</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này</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được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thực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thi</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chình</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xác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dúng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chỗ</a:t>
            </a:r>
            <a:endParaRPr kumimoji="1" lang="en-US" sz="1200" kern="1200" baseline="0" dirty="0">
              <a:solidFill>
                <a:schemeClr val="tx1"/>
              </a:solidFill>
              <a:latin typeface="Times New Roman" pitchFamily="33"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a:solidFill>
                  <a:schemeClr val="tx1"/>
                </a:solidFill>
                <a:latin typeface="Times New Roman" pitchFamily="33" charset="0"/>
                <a:ea typeface="+mn-ea"/>
                <a:cs typeface="+mn-cs"/>
              </a:rPr>
              <a:t>This section provides an overview of cache design parameters and reports some</a:t>
            </a:r>
          </a:p>
          <a:p>
            <a:r>
              <a:rPr kumimoji="1" lang="en-US" sz="1200" kern="1200" baseline="0" dirty="0">
                <a:solidFill>
                  <a:schemeClr val="tx1"/>
                </a:solidFill>
                <a:latin typeface="Times New Roman" pitchFamily="33" charset="0"/>
                <a:ea typeface="+mn-ea"/>
                <a:cs typeface="+mn-cs"/>
              </a:rPr>
              <a:t>typical results. We occasionally refer to the use of caches in high-performance computing</a:t>
            </a:r>
          </a:p>
          <a:p>
            <a:r>
              <a:rPr kumimoji="1" lang="en-US" sz="1200" kern="1200" baseline="0" dirty="0">
                <a:solidFill>
                  <a:schemeClr val="tx1"/>
                </a:solidFill>
                <a:latin typeface="Times New Roman" pitchFamily="33" charset="0"/>
                <a:ea typeface="+mn-ea"/>
                <a:cs typeface="+mn-cs"/>
              </a:rPr>
              <a:t>(HPC). HPC deals with supercomputers and their software, especially for</a:t>
            </a:r>
          </a:p>
          <a:p>
            <a:r>
              <a:rPr kumimoji="1" lang="en-US" sz="1200" kern="1200" baseline="0" dirty="0">
                <a:solidFill>
                  <a:schemeClr val="tx1"/>
                </a:solidFill>
                <a:latin typeface="Times New Roman" pitchFamily="33" charset="0"/>
                <a:ea typeface="+mn-ea"/>
                <a:cs typeface="+mn-cs"/>
              </a:rPr>
              <a:t>scientific applications that involve large amounts of data, vector and matrix computation,</a:t>
            </a:r>
          </a:p>
          <a:p>
            <a:r>
              <a:rPr kumimoji="1" lang="en-US" sz="1200" kern="1200" baseline="0" dirty="0">
                <a:solidFill>
                  <a:schemeClr val="tx1"/>
                </a:solidFill>
                <a:latin typeface="Times New Roman" pitchFamily="33" charset="0"/>
                <a:ea typeface="+mn-ea"/>
                <a:cs typeface="+mn-cs"/>
              </a:rPr>
              <a:t>and the use of parallel algorithms. Cache design for HPC is quite different</a:t>
            </a:r>
          </a:p>
          <a:p>
            <a:r>
              <a:rPr kumimoji="1" lang="en-US" sz="1200" kern="1200" baseline="0" dirty="0">
                <a:solidFill>
                  <a:schemeClr val="tx1"/>
                </a:solidFill>
                <a:latin typeface="Times New Roman" pitchFamily="33" charset="0"/>
                <a:ea typeface="+mn-ea"/>
                <a:cs typeface="+mn-cs"/>
              </a:rPr>
              <a:t>than for other hardware platforms and applications. Indeed, many researchers</a:t>
            </a:r>
          </a:p>
          <a:p>
            <a:r>
              <a:rPr kumimoji="1" lang="en-US" sz="1200" kern="1200" baseline="0" dirty="0">
                <a:solidFill>
                  <a:schemeClr val="tx1"/>
                </a:solidFill>
                <a:latin typeface="Times New Roman" pitchFamily="33" charset="0"/>
                <a:ea typeface="+mn-ea"/>
                <a:cs typeface="+mn-cs"/>
              </a:rPr>
              <a:t>have found that HPC applications perform poorly on computer architectures that</a:t>
            </a:r>
          </a:p>
          <a:p>
            <a:r>
              <a:rPr kumimoji="1" lang="en-US" sz="1200" kern="1200" baseline="0" dirty="0">
                <a:solidFill>
                  <a:schemeClr val="tx1"/>
                </a:solidFill>
                <a:latin typeface="Times New Roman" pitchFamily="33" charset="0"/>
                <a:ea typeface="+mn-ea"/>
                <a:cs typeface="+mn-cs"/>
              </a:rPr>
              <a:t>employ caches [BAIL93]. Other researchers have since shown that a cache hierarchy</a:t>
            </a:r>
          </a:p>
          <a:p>
            <a:r>
              <a:rPr kumimoji="1" lang="en-US" sz="1200" kern="1200" baseline="0" dirty="0">
                <a:solidFill>
                  <a:schemeClr val="tx1"/>
                </a:solidFill>
                <a:latin typeface="Times New Roman" pitchFamily="33" charset="0"/>
                <a:ea typeface="+mn-ea"/>
                <a:cs typeface="+mn-cs"/>
              </a:rPr>
              <a:t>can be useful in improving performance if the application software is tuned to</a:t>
            </a:r>
          </a:p>
          <a:p>
            <a:r>
              <a:rPr kumimoji="1" lang="en-US" sz="1200" kern="1200" baseline="0" dirty="0">
                <a:solidFill>
                  <a:schemeClr val="tx1"/>
                </a:solidFill>
                <a:latin typeface="Times New Roman" pitchFamily="33" charset="0"/>
                <a:ea typeface="+mn-ea"/>
                <a:cs typeface="+mn-cs"/>
              </a:rPr>
              <a:t>exploit the cache [WANG99, PRES01].</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Although there are a large number of cache implementations, there are a few</a:t>
            </a:r>
          </a:p>
          <a:p>
            <a:r>
              <a:rPr kumimoji="1" lang="en-US" sz="1200" kern="1200" baseline="0" dirty="0">
                <a:solidFill>
                  <a:schemeClr val="tx1"/>
                </a:solidFill>
                <a:latin typeface="Times New Roman" pitchFamily="33" charset="0"/>
                <a:ea typeface="+mn-ea"/>
                <a:cs typeface="+mn-cs"/>
              </a:rPr>
              <a:t>basic design elements that serve to classify and differentiate cache architectures.</a:t>
            </a:r>
          </a:p>
          <a:p>
            <a:r>
              <a:rPr kumimoji="1" lang="en-US" sz="1200" kern="1200" baseline="0" dirty="0">
                <a:solidFill>
                  <a:schemeClr val="tx1"/>
                </a:solidFill>
                <a:latin typeface="Times New Roman" pitchFamily="33" charset="0"/>
                <a:ea typeface="+mn-ea"/>
                <a:cs typeface="+mn-cs"/>
              </a:rPr>
              <a:t>Table 4.2 lists key elements.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Memory</a:t>
            </a:r>
            <a:r>
              <a:rPr lang="en-US" baseline="0" dirty="0"/>
              <a:t> for application is announced (3000 bytes if </a:t>
            </a:r>
            <a:r>
              <a:rPr lang="en-US" baseline="0" dirty="0" err="1"/>
              <a:t>theis</a:t>
            </a:r>
            <a:r>
              <a:rPr lang="en-US" baseline="0" dirty="0"/>
              <a:t> example).</a:t>
            </a:r>
          </a:p>
          <a:p>
            <a:pPr>
              <a:buFontTx/>
              <a:buChar char="-"/>
            </a:pPr>
            <a:r>
              <a:rPr lang="en-US" baseline="0" dirty="0"/>
              <a:t>Compiler will </a:t>
            </a:r>
            <a:r>
              <a:rPr lang="en-US" baseline="0" dirty="0" err="1"/>
              <a:t>dertermine</a:t>
            </a:r>
            <a:r>
              <a:rPr lang="en-US" baseline="0" dirty="0"/>
              <a:t> addresses in an application accordingly</a:t>
            </a:r>
          </a:p>
          <a:p>
            <a:pPr>
              <a:buFontTx/>
              <a:buChar char="-"/>
            </a:pPr>
            <a:r>
              <a:rPr lang="en-US" baseline="0" dirty="0"/>
              <a:t>All application content is loaded to the main memory</a:t>
            </a:r>
          </a:p>
          <a:p>
            <a:pPr>
              <a:buFontTx/>
              <a:buChar char="-"/>
            </a:pPr>
            <a:r>
              <a:rPr lang="en-US" baseline="0" dirty="0"/>
              <a:t>At a time, only one process runs.  </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Memory</a:t>
            </a:r>
            <a:r>
              <a:rPr lang="en-US" baseline="0" dirty="0"/>
              <a:t> for application is announced (3000 bytes in this example).</a:t>
            </a:r>
          </a:p>
          <a:p>
            <a:pPr>
              <a:buFontTx/>
              <a:buChar char="-"/>
            </a:pPr>
            <a:r>
              <a:rPr lang="en-US" baseline="0" dirty="0"/>
              <a:t>Compiler will </a:t>
            </a:r>
            <a:r>
              <a:rPr lang="en-US" baseline="0" dirty="0" err="1"/>
              <a:t>dertermine</a:t>
            </a:r>
            <a:r>
              <a:rPr lang="en-US" baseline="0" dirty="0"/>
              <a:t> addresses in an application accordingly</a:t>
            </a:r>
          </a:p>
          <a:p>
            <a:pPr>
              <a:buFontTx/>
              <a:buChar char="-"/>
            </a:pPr>
            <a:r>
              <a:rPr lang="en-US" baseline="0" dirty="0"/>
              <a:t>All application contents are loaded to the main memory</a:t>
            </a:r>
          </a:p>
          <a:p>
            <a:pPr>
              <a:buFontTx/>
              <a:buChar char="-"/>
            </a:pPr>
            <a:r>
              <a:rPr lang="en-US" baseline="0" dirty="0"/>
              <a:t>At a time, only one process runs.  </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An application can be loaded</a:t>
            </a:r>
            <a:r>
              <a:rPr lang="en-US" baseline="0" dirty="0"/>
              <a:t> to any position of main memory</a:t>
            </a:r>
          </a:p>
          <a:p>
            <a:pPr>
              <a:buFontTx/>
              <a:buChar char="-"/>
            </a:pPr>
            <a:r>
              <a:rPr lang="en-US" dirty="0"/>
              <a:t>Suppose that a process is swapped to then swapped in, it can be loaded to a position which is different</a:t>
            </a:r>
            <a:r>
              <a:rPr lang="en-US" baseline="0" dirty="0"/>
              <a:t> from initial position</a:t>
            </a:r>
          </a:p>
          <a:p>
            <a:pPr>
              <a:buFontTx/>
              <a:buChar char="-"/>
            </a:pPr>
            <a:r>
              <a:rPr lang="en-US" baseline="0" dirty="0" err="1"/>
              <a:t>Whwn</a:t>
            </a:r>
            <a:r>
              <a:rPr lang="en-US" baseline="0" dirty="0"/>
              <a:t> an application is allowed to run, all it’s content must be loaded to main memory</a:t>
            </a:r>
          </a:p>
        </p:txBody>
      </p:sp>
      <p:sp>
        <p:nvSpPr>
          <p:cNvPr id="4" name="Slide Number Placeholder 3"/>
          <p:cNvSpPr>
            <a:spLocks noGrp="1"/>
          </p:cNvSpPr>
          <p:nvPr>
            <p:ph type="sldNum" sz="quarter" idx="10"/>
          </p:nvPr>
        </p:nvSpPr>
        <p:spPr/>
        <p:txBody>
          <a:bodyPr/>
          <a:lstStyle/>
          <a:p>
            <a:fld id="{56C40E98-D33D-704E-929D-27FB84CF5632}" type="slidenum">
              <a:rPr lang="en-US" smtClean="0"/>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2</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term </a:t>
            </a:r>
            <a:r>
              <a:rPr kumimoji="1" lang="en-US" sz="1200" b="1" kern="1200" baseline="0" dirty="0">
                <a:solidFill>
                  <a:schemeClr val="tx1"/>
                </a:solidFill>
                <a:latin typeface="Times New Roman" pitchFamily="33" charset="0"/>
                <a:ea typeface="+mn-ea"/>
                <a:cs typeface="+mn-cs"/>
              </a:rPr>
              <a:t>location </a:t>
            </a:r>
            <a:r>
              <a:rPr kumimoji="1" lang="en-US" sz="1200" b="0" kern="1200" baseline="0" dirty="0">
                <a:solidFill>
                  <a:schemeClr val="tx1"/>
                </a:solidFill>
                <a:latin typeface="Times New Roman" pitchFamily="33" charset="0"/>
                <a:ea typeface="+mn-ea"/>
                <a:cs typeface="+mn-cs"/>
              </a:rPr>
              <a:t>in Table 4.1 refers to whether memory is internal and external</a:t>
            </a:r>
          </a:p>
          <a:p>
            <a:r>
              <a:rPr kumimoji="1" lang="en-US" sz="1200" kern="1200" baseline="0" dirty="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obvious characteristic of memory is its </a:t>
            </a:r>
            <a:r>
              <a:rPr kumimoji="1" lang="en-US" sz="1200" b="1" kern="1200" baseline="0" dirty="0">
                <a:solidFill>
                  <a:schemeClr val="tx1"/>
                </a:solidFill>
                <a:latin typeface="Times New Roman" pitchFamily="33" charset="0"/>
                <a:ea typeface="+mn-ea"/>
                <a:cs typeface="+mn-cs"/>
              </a:rPr>
              <a:t>capacity. </a:t>
            </a:r>
            <a:r>
              <a:rPr kumimoji="1" lang="en-US" sz="1200" b="0" kern="1200" baseline="0" dirty="0">
                <a:solidFill>
                  <a:schemeClr val="tx1"/>
                </a:solidFill>
                <a:latin typeface="Times New Roman" pitchFamily="33" charset="0"/>
                <a:ea typeface="+mn-ea"/>
                <a:cs typeface="+mn-cs"/>
              </a:rPr>
              <a:t>For internal memory, this is</a:t>
            </a:r>
          </a:p>
          <a:p>
            <a:r>
              <a:rPr kumimoji="1" lang="en-US" sz="1200" kern="1200" baseline="0" dirty="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related concept is the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internal memory, the unit</a:t>
            </a:r>
          </a:p>
          <a:p>
            <a:r>
              <a:rPr kumimoji="1" lang="en-US" sz="1200" kern="1200" baseline="0" dirty="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Word: </a:t>
            </a:r>
            <a:r>
              <a:rPr kumimoji="1" lang="en-US" sz="1200" b="0" kern="1200" baseline="0" dirty="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a:solidFill>
                  <a:schemeClr val="tx1"/>
                </a:solidFill>
                <a:latin typeface="Times New Roman" pitchFamily="33" charset="0"/>
                <a:ea typeface="+mn-ea"/>
                <a:cs typeface="+mn-cs"/>
              </a:rPr>
              <a:t>length. Unfortunately, there are many exceptions. For example, the CRAY</a:t>
            </a:r>
          </a:p>
          <a:p>
            <a:r>
              <a:rPr kumimoji="1" lang="en-US" sz="1200" kern="1200" baseline="0" dirty="0">
                <a:solidFill>
                  <a:schemeClr val="tx1"/>
                </a:solidFill>
                <a:latin typeface="Times New Roman" pitchFamily="33" charset="0"/>
                <a:ea typeface="+mn-ea"/>
                <a:cs typeface="+mn-cs"/>
              </a:rPr>
              <a:t>C90 (an older model CRAY supercomputer) has a 64-bit word length but uses</a:t>
            </a:r>
          </a:p>
          <a:p>
            <a:r>
              <a:rPr kumimoji="1" lang="en-US" sz="1200" kern="1200" baseline="0" dirty="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Addressable units: </a:t>
            </a:r>
            <a:r>
              <a:rPr kumimoji="1" lang="en-US" sz="1200" b="0" kern="1200" baseline="0" dirty="0">
                <a:solidFill>
                  <a:schemeClr val="tx1"/>
                </a:solidFill>
                <a:latin typeface="Times New Roman" pitchFamily="33" charset="0"/>
                <a:ea typeface="+mn-ea"/>
                <a:cs typeface="+mn-cs"/>
              </a:rPr>
              <a:t>In some systems, the addressable unit is the word. However,</a:t>
            </a:r>
          </a:p>
          <a:p>
            <a:r>
              <a:rPr kumimoji="1" lang="en-US" sz="1200" kern="1200" baseline="0" dirty="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a:solidFill>
                  <a:schemeClr val="tx1"/>
                </a:solidFill>
                <a:latin typeface="Times New Roman" pitchFamily="33" charset="0"/>
                <a:ea typeface="+mn-ea"/>
                <a:cs typeface="+mn-cs"/>
              </a:rPr>
              <a:t>between the length in bits </a:t>
            </a:r>
            <a:r>
              <a:rPr kumimoji="1" lang="en-US" sz="1200" i="1" kern="1200" baseline="0" dirty="0">
                <a:solidFill>
                  <a:schemeClr val="tx1"/>
                </a:solidFill>
                <a:latin typeface="Times New Roman" pitchFamily="33" charset="0"/>
                <a:ea typeface="+mn-ea"/>
                <a:cs typeface="+mn-cs"/>
              </a:rPr>
              <a:t>A of an address and the number N of addressable</a:t>
            </a:r>
          </a:p>
          <a:p>
            <a:r>
              <a:rPr kumimoji="1" lang="en-US" sz="1200" kern="1200" baseline="0" dirty="0">
                <a:solidFill>
                  <a:schemeClr val="tx1"/>
                </a:solidFill>
                <a:latin typeface="Times New Roman" pitchFamily="33" charset="0"/>
                <a:ea typeface="+mn-ea"/>
                <a:cs typeface="+mn-cs"/>
              </a:rPr>
              <a:t>units is 2</a:t>
            </a:r>
            <a:r>
              <a:rPr kumimoji="1" lang="en-US" sz="1200" i="1" kern="1200" baseline="0" dirty="0">
                <a:solidFill>
                  <a:schemeClr val="tx1"/>
                </a:solidFill>
                <a:latin typeface="Times New Roman" pitchFamily="33" charset="0"/>
                <a:ea typeface="+mn-ea"/>
                <a:cs typeface="+mn-cs"/>
              </a:rPr>
              <a:t>A = 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main memory, this is the number of bits read out of or</a:t>
            </a:r>
          </a:p>
          <a:p>
            <a:r>
              <a:rPr kumimoji="1" lang="en-US" sz="1200" kern="1200" baseline="0" dirty="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Almost all non-embedded processors, and many embedded processors, support virtual</a:t>
            </a:r>
          </a:p>
          <a:p>
            <a:r>
              <a:rPr kumimoji="1" lang="en-US" sz="1200" kern="1200" baseline="0" dirty="0">
                <a:solidFill>
                  <a:schemeClr val="tx1"/>
                </a:solidFill>
                <a:latin typeface="Times New Roman" pitchFamily="33" charset="0"/>
                <a:ea typeface="+mn-ea"/>
                <a:cs typeface="+mn-cs"/>
              </a:rPr>
              <a:t>memory, a concept discussed in Chapter 8. In essence, virtual memory is a facility</a:t>
            </a:r>
          </a:p>
          <a:p>
            <a:r>
              <a:rPr kumimoji="1" lang="en-US" sz="1200" kern="1200" baseline="0" dirty="0">
                <a:solidFill>
                  <a:schemeClr val="tx1"/>
                </a:solidFill>
                <a:latin typeface="Times New Roman" pitchFamily="33" charset="0"/>
                <a:ea typeface="+mn-ea"/>
                <a:cs typeface="+mn-cs"/>
              </a:rPr>
              <a:t>that allows programs to address memory from a logical point of view, without</a:t>
            </a:r>
          </a:p>
          <a:p>
            <a:r>
              <a:rPr kumimoji="1" lang="en-US" sz="1200" kern="1200" baseline="0" dirty="0">
                <a:solidFill>
                  <a:schemeClr val="tx1"/>
                </a:solidFill>
                <a:latin typeface="Times New Roman" pitchFamily="33" charset="0"/>
                <a:ea typeface="+mn-ea"/>
                <a:cs typeface="+mn-cs"/>
              </a:rPr>
              <a:t>regard to the amount of main memory physically available. When virtual memory is</a:t>
            </a:r>
          </a:p>
          <a:p>
            <a:r>
              <a:rPr kumimoji="1" lang="en-US" sz="1200" kern="1200" baseline="0" dirty="0">
                <a:solidFill>
                  <a:schemeClr val="tx1"/>
                </a:solidFill>
                <a:latin typeface="Times New Roman" pitchFamily="33" charset="0"/>
                <a:ea typeface="+mn-ea"/>
                <a:cs typeface="+mn-cs"/>
              </a:rPr>
              <a:t>used, the address fields of machine instructions contain virtual addresses. For reads</a:t>
            </a:r>
          </a:p>
          <a:p>
            <a:r>
              <a:rPr kumimoji="1" lang="en-US" sz="1200" kern="1200" baseline="0" dirty="0">
                <a:solidFill>
                  <a:schemeClr val="tx1"/>
                </a:solidFill>
                <a:latin typeface="Times New Roman" pitchFamily="33" charset="0"/>
                <a:ea typeface="+mn-ea"/>
                <a:cs typeface="+mn-cs"/>
              </a:rPr>
              <a:t>to and writes from main memory, a hardware memory management unit (MMU)</a:t>
            </a:r>
          </a:p>
          <a:p>
            <a:r>
              <a:rPr kumimoji="1" lang="en-US" sz="1200" kern="1200" baseline="0" dirty="0">
                <a:solidFill>
                  <a:schemeClr val="tx1"/>
                </a:solidFill>
                <a:latin typeface="Times New Roman" pitchFamily="33" charset="0"/>
                <a:ea typeface="+mn-ea"/>
                <a:cs typeface="+mn-cs"/>
              </a:rPr>
              <a:t>translates each virtual address into a physical address in main memory.</a:t>
            </a:r>
          </a:p>
          <a:p>
            <a:endParaRPr kumimoji="1" lang="en-US" sz="1200" kern="1200" baseline="0" dirty="0">
              <a:solidFill>
                <a:schemeClr val="tx1"/>
              </a:solidFill>
              <a:latin typeface="Times New Roman" pitchFamily="33"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When virtual addresses are used, the system designer may choose to place the</a:t>
            </a:r>
          </a:p>
          <a:p>
            <a:r>
              <a:rPr kumimoji="1" lang="en-US" sz="1200" kern="1200" baseline="0" dirty="0">
                <a:solidFill>
                  <a:schemeClr val="tx1"/>
                </a:solidFill>
                <a:latin typeface="Times New Roman" pitchFamily="33" charset="0"/>
                <a:ea typeface="+mn-ea"/>
                <a:cs typeface="+mn-cs"/>
              </a:rPr>
              <a:t>cache between the processor and the MMU or between the MMU and main memory</a:t>
            </a:r>
          </a:p>
          <a:p>
            <a:r>
              <a:rPr kumimoji="1" lang="en-US" sz="1200" kern="1200" baseline="0" dirty="0">
                <a:solidFill>
                  <a:schemeClr val="tx1"/>
                </a:solidFill>
                <a:latin typeface="Times New Roman" pitchFamily="33" charset="0"/>
                <a:ea typeface="+mn-ea"/>
                <a:cs typeface="+mn-cs"/>
              </a:rPr>
              <a:t>(Figure 4.7). A </a:t>
            </a:r>
            <a:r>
              <a:rPr kumimoji="1" lang="en-US" sz="1200" b="1" kern="1200" baseline="0" dirty="0">
                <a:solidFill>
                  <a:schemeClr val="tx1"/>
                </a:solidFill>
                <a:latin typeface="Times New Roman" pitchFamily="33" charset="0"/>
                <a:ea typeface="+mn-ea"/>
                <a:cs typeface="+mn-cs"/>
              </a:rPr>
              <a:t>logical cache, </a:t>
            </a:r>
            <a:r>
              <a:rPr kumimoji="1" lang="en-US" sz="1200" b="0" kern="1200" baseline="0" dirty="0">
                <a:solidFill>
                  <a:schemeClr val="tx1"/>
                </a:solidFill>
                <a:latin typeface="Times New Roman" pitchFamily="33" charset="0"/>
                <a:ea typeface="+mn-ea"/>
                <a:cs typeface="+mn-cs"/>
              </a:rPr>
              <a:t>also known as a</a:t>
            </a:r>
            <a:r>
              <a:rPr kumimoji="1" lang="en-US" sz="1200" b="1" kern="1200" baseline="0" dirty="0">
                <a:solidFill>
                  <a:schemeClr val="tx1"/>
                </a:solidFill>
                <a:latin typeface="Times New Roman" pitchFamily="33" charset="0"/>
                <a:ea typeface="+mn-ea"/>
                <a:cs typeface="+mn-cs"/>
              </a:rPr>
              <a:t> virtual cache, </a:t>
            </a:r>
            <a:r>
              <a:rPr kumimoji="1" lang="en-US" sz="1200" b="0" kern="1200" baseline="0" dirty="0">
                <a:solidFill>
                  <a:schemeClr val="tx1"/>
                </a:solidFill>
                <a:latin typeface="Times New Roman" pitchFamily="33" charset="0"/>
                <a:ea typeface="+mn-ea"/>
                <a:cs typeface="+mn-cs"/>
              </a:rPr>
              <a:t>stores data using</a:t>
            </a:r>
          </a:p>
          <a:p>
            <a:r>
              <a:rPr kumimoji="1" lang="en-US" sz="1200" b="1" kern="1200" baseline="0" dirty="0">
                <a:solidFill>
                  <a:schemeClr val="tx1"/>
                </a:solidFill>
                <a:latin typeface="Times New Roman" pitchFamily="33" charset="0"/>
                <a:ea typeface="+mn-ea"/>
                <a:cs typeface="+mn-cs"/>
              </a:rPr>
              <a:t>virtual addresses. </a:t>
            </a:r>
            <a:r>
              <a:rPr kumimoji="1" lang="en-US" sz="1200" b="0" kern="1200" baseline="0" dirty="0">
                <a:solidFill>
                  <a:schemeClr val="tx1"/>
                </a:solidFill>
                <a:latin typeface="Times New Roman" pitchFamily="33" charset="0"/>
                <a:ea typeface="+mn-ea"/>
                <a:cs typeface="+mn-cs"/>
              </a:rPr>
              <a:t>The processor accesses the cache directly, without going through</a:t>
            </a:r>
          </a:p>
          <a:p>
            <a:r>
              <a:rPr kumimoji="1" lang="en-US" sz="1200" kern="1200" baseline="0" dirty="0">
                <a:solidFill>
                  <a:schemeClr val="tx1"/>
                </a:solidFill>
                <a:latin typeface="Times New Roman" pitchFamily="33" charset="0"/>
                <a:ea typeface="+mn-ea"/>
                <a:cs typeface="+mn-cs"/>
              </a:rPr>
              <a:t>the MMU. A physical cache stores data using main memory </a:t>
            </a:r>
            <a:r>
              <a:rPr kumimoji="1" lang="en-US" sz="1200" b="1" kern="1200" baseline="0" dirty="0">
                <a:solidFill>
                  <a:schemeClr val="tx1"/>
                </a:solidFill>
                <a:latin typeface="Times New Roman" pitchFamily="33" charset="0"/>
                <a:ea typeface="+mn-ea"/>
                <a:cs typeface="+mn-cs"/>
              </a:rPr>
              <a:t>physical addresses.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One obvious advantage of the logical cache is that cache access speed is faster</a:t>
            </a:r>
          </a:p>
          <a:p>
            <a:r>
              <a:rPr kumimoji="1" lang="en-US" sz="1200" kern="1200" baseline="0" dirty="0">
                <a:solidFill>
                  <a:schemeClr val="tx1"/>
                </a:solidFill>
                <a:latin typeface="Times New Roman" pitchFamily="33" charset="0"/>
                <a:ea typeface="+mn-ea"/>
                <a:cs typeface="+mn-cs"/>
              </a:rPr>
              <a:t>than for a physical cache, because the cache can respond before the MMU performs</a:t>
            </a:r>
          </a:p>
          <a:p>
            <a:r>
              <a:rPr kumimoji="1" lang="en-US" sz="1200" kern="1200" baseline="0" dirty="0">
                <a:solidFill>
                  <a:schemeClr val="tx1"/>
                </a:solidFill>
                <a:latin typeface="Times New Roman" pitchFamily="33" charset="0"/>
                <a:ea typeface="+mn-ea"/>
                <a:cs typeface="+mn-cs"/>
              </a:rPr>
              <a:t>an address translation. The disadvantage has to do with the fact that most virtual</a:t>
            </a:r>
          </a:p>
          <a:p>
            <a:r>
              <a:rPr kumimoji="1" lang="en-US" sz="1200" kern="1200" baseline="0" dirty="0">
                <a:solidFill>
                  <a:schemeClr val="tx1"/>
                </a:solidFill>
                <a:latin typeface="Times New Roman" pitchFamily="33" charset="0"/>
                <a:ea typeface="+mn-ea"/>
                <a:cs typeface="+mn-cs"/>
              </a:rPr>
              <a:t>memory systems supply each application with the same virtual memory address</a:t>
            </a:r>
          </a:p>
          <a:p>
            <a:r>
              <a:rPr kumimoji="1" lang="en-US" sz="1200" kern="1200" baseline="0" dirty="0">
                <a:solidFill>
                  <a:schemeClr val="tx1"/>
                </a:solidFill>
                <a:latin typeface="Times New Roman" pitchFamily="33" charset="0"/>
                <a:ea typeface="+mn-ea"/>
                <a:cs typeface="+mn-cs"/>
              </a:rPr>
              <a:t>space. That is, each application sees a virtual memory that starts at address 0. Thus,</a:t>
            </a:r>
          </a:p>
          <a:p>
            <a:r>
              <a:rPr kumimoji="1" lang="en-US" sz="1200" kern="1200" baseline="0" dirty="0">
                <a:solidFill>
                  <a:schemeClr val="tx1"/>
                </a:solidFill>
                <a:latin typeface="Times New Roman" pitchFamily="33" charset="0"/>
                <a:ea typeface="+mn-ea"/>
                <a:cs typeface="+mn-cs"/>
              </a:rPr>
              <a:t>the same virtual address in two different applications refers to two different physical</a:t>
            </a:r>
          </a:p>
          <a:p>
            <a:r>
              <a:rPr kumimoji="1" lang="en-US" sz="1200" kern="1200" baseline="0" dirty="0">
                <a:solidFill>
                  <a:schemeClr val="tx1"/>
                </a:solidFill>
                <a:latin typeface="Times New Roman" pitchFamily="33" charset="0"/>
                <a:ea typeface="+mn-ea"/>
                <a:cs typeface="+mn-cs"/>
              </a:rPr>
              <a:t>addresses. The cache memory must therefore be completely flushed with each</a:t>
            </a:r>
          </a:p>
          <a:p>
            <a:r>
              <a:rPr kumimoji="1" lang="en-US" sz="1200" kern="1200" baseline="0" dirty="0">
                <a:solidFill>
                  <a:schemeClr val="tx1"/>
                </a:solidFill>
                <a:latin typeface="Times New Roman" pitchFamily="33" charset="0"/>
                <a:ea typeface="+mn-ea"/>
                <a:cs typeface="+mn-cs"/>
              </a:rPr>
              <a:t>application context switch, or extra bits must be added to each line of the cache to</a:t>
            </a:r>
          </a:p>
          <a:p>
            <a:r>
              <a:rPr kumimoji="1" lang="en-US" sz="1200" kern="1200" baseline="0" dirty="0">
                <a:solidFill>
                  <a:schemeClr val="tx1"/>
                </a:solidFill>
                <a:latin typeface="Times New Roman" pitchFamily="33" charset="0"/>
                <a:ea typeface="+mn-ea"/>
                <a:cs typeface="+mn-cs"/>
              </a:rPr>
              <a:t>identify which virtual address space this address refers to.</a:t>
            </a:r>
          </a:p>
          <a:p>
            <a:endParaRPr kumimoji="1" lang="en-US" sz="1200" kern="1200" baseline="0" dirty="0">
              <a:solidFill>
                <a:schemeClr val="tx1"/>
              </a:solidFill>
              <a:latin typeface="Times New Roman" pitchFamily="33" charset="0"/>
              <a:ea typeface="+mn-ea"/>
              <a:cs typeface="+mn-cs"/>
            </a:endParaRPr>
          </a:p>
        </p:txBody>
      </p:sp>
      <p:sp>
        <p:nvSpPr>
          <p:cNvPr id="4" name="Slide Number Placeholder 3"/>
          <p:cNvSpPr>
            <a:spLocks noGrp="1"/>
          </p:cNvSpPr>
          <p:nvPr>
            <p:ph type="sldNum" sz="quarter" idx="10"/>
          </p:nvPr>
        </p:nvSpPr>
        <p:spPr/>
        <p:txBody>
          <a:bodyPr/>
          <a:lstStyle/>
          <a:p>
            <a:fld id="{56C40E98-D33D-704E-929D-27FB84CF5632}" type="slidenum">
              <a:rPr lang="en-US" smtClean="0"/>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6B93A6-E508-E944-9E17-051C16D946C1}" type="slidenum">
              <a:rPr lang="en-US"/>
              <a:pPr/>
              <a:t>26</a:t>
            </a:fld>
            <a:endParaRPr lang="en-US" dirty="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Because there are fewer cache lines than main memory blocks, an algorithm is</a:t>
            </a:r>
          </a:p>
          <a:p>
            <a:r>
              <a:rPr kumimoji="1" lang="en-US" sz="1200" kern="1200" baseline="0" dirty="0">
                <a:solidFill>
                  <a:schemeClr val="tx1"/>
                </a:solidFill>
                <a:latin typeface="Times New Roman" pitchFamily="33" charset="0"/>
                <a:ea typeface="+mn-ea"/>
                <a:cs typeface="+mn-cs"/>
              </a:rPr>
              <a:t>needed for mapping main memory blocks into cache lines. Further, a means is</a:t>
            </a:r>
          </a:p>
          <a:p>
            <a:r>
              <a:rPr kumimoji="1" lang="en-US" sz="1200" kern="1200" baseline="0" dirty="0">
                <a:solidFill>
                  <a:schemeClr val="tx1"/>
                </a:solidFill>
                <a:latin typeface="Times New Roman" pitchFamily="33" charset="0"/>
                <a:ea typeface="+mn-ea"/>
                <a:cs typeface="+mn-cs"/>
              </a:rPr>
              <a:t>needed for determining which main memory block currently occupies a cache line.</a:t>
            </a:r>
          </a:p>
          <a:p>
            <a:r>
              <a:rPr kumimoji="1" lang="en-US" sz="1200" kern="1200" baseline="0" dirty="0">
                <a:solidFill>
                  <a:schemeClr val="tx1"/>
                </a:solidFill>
                <a:latin typeface="Times New Roman" pitchFamily="33" charset="0"/>
                <a:ea typeface="+mn-ea"/>
                <a:cs typeface="+mn-cs"/>
              </a:rPr>
              <a:t>The choice of the mapping function dictates how the cache is organized. Three</a:t>
            </a:r>
          </a:p>
          <a:p>
            <a:r>
              <a:rPr kumimoji="1" lang="en-US" sz="1200" kern="1200" baseline="0" dirty="0">
                <a:solidFill>
                  <a:schemeClr val="tx1"/>
                </a:solidFill>
                <a:latin typeface="Times New Roman" pitchFamily="33" charset="0"/>
                <a:ea typeface="+mn-ea"/>
                <a:cs typeface="+mn-cs"/>
              </a:rPr>
              <a:t>techniques can be used: direct, associative, and set associative.</a:t>
            </a:r>
            <a:endParaRPr kumimoji="1" lang="en-GB" sz="1200" kern="1200" baseline="0" dirty="0">
              <a:solidFill>
                <a:schemeClr val="tx1"/>
              </a:solidFill>
              <a:latin typeface="Times New Roman" pitchFamily="33" charset="0"/>
              <a:ea typeface="+mn-ea"/>
              <a:cs typeface="+mn-cs"/>
            </a:endParaRPr>
          </a:p>
          <a:p>
            <a:endParaRPr kumimoji="1" lang="en-GB" sz="1200" kern="1200" baseline="0" dirty="0">
              <a:solidFill>
                <a:schemeClr val="tx1"/>
              </a:solidFill>
              <a:latin typeface="Times New Roman" pitchFamily="33" charset="0"/>
              <a:ea typeface="+mn-ea"/>
              <a:cs typeface="+mn-cs"/>
            </a:endParaRPr>
          </a:p>
          <a:p>
            <a:r>
              <a:rPr kumimoji="1" lang="en-US" sz="1200" b="1" i="0" kern="1200" baseline="0" dirty="0">
                <a:solidFill>
                  <a:schemeClr val="tx1"/>
                </a:solidFill>
                <a:latin typeface="Times New Roman" pitchFamily="33" charset="0"/>
                <a:ea typeface="+mn-ea"/>
                <a:cs typeface="+mn-cs"/>
              </a:rPr>
              <a:t>Direct mapping: </a:t>
            </a:r>
            <a:r>
              <a:rPr kumimoji="1" lang="en-US" sz="1200" b="0" i="0" kern="1200" baseline="0" dirty="0">
                <a:solidFill>
                  <a:schemeClr val="tx1"/>
                </a:solidFill>
                <a:latin typeface="Times New Roman" pitchFamily="33" charset="0"/>
                <a:ea typeface="+mn-ea"/>
                <a:cs typeface="+mn-cs"/>
              </a:rPr>
              <a:t>The simplest technique, known as </a:t>
            </a:r>
            <a:r>
              <a:rPr kumimoji="1" lang="en-US" sz="1200" b="1" i="0" kern="1200" baseline="0" dirty="0">
                <a:solidFill>
                  <a:schemeClr val="tx1"/>
                </a:solidFill>
                <a:latin typeface="Times New Roman" pitchFamily="33" charset="0"/>
                <a:ea typeface="+mn-ea"/>
                <a:cs typeface="+mn-cs"/>
              </a:rPr>
              <a:t>direct mapping</a:t>
            </a:r>
            <a:r>
              <a:rPr kumimoji="1" lang="en-US" sz="1200" b="0" i="0" kern="1200" baseline="0" dirty="0">
                <a:solidFill>
                  <a:schemeClr val="tx1"/>
                </a:solidFill>
                <a:latin typeface="Times New Roman" pitchFamily="33" charset="0"/>
                <a:ea typeface="+mn-ea"/>
                <a:cs typeface="+mn-cs"/>
              </a:rPr>
              <a:t>, maps each</a:t>
            </a:r>
          </a:p>
          <a:p>
            <a:r>
              <a:rPr kumimoji="1" lang="en-US" sz="1200" b="0" kern="1200" baseline="0" dirty="0">
                <a:solidFill>
                  <a:schemeClr val="tx1"/>
                </a:solidFill>
                <a:latin typeface="Times New Roman" pitchFamily="33" charset="0"/>
                <a:ea typeface="+mn-ea"/>
                <a:cs typeface="+mn-cs"/>
              </a:rPr>
              <a:t>block of main memory into only one possible cache line</a:t>
            </a:r>
            <a:r>
              <a:rPr kumimoji="1" lang="en-US" sz="1200" kern="1200" baseline="0" dirty="0">
                <a:solidFill>
                  <a:schemeClr val="tx1"/>
                </a:solidFill>
                <a:latin typeface="Times New Roman" pitchFamily="33" charset="0"/>
                <a:ea typeface="+mn-ea"/>
                <a:cs typeface="+mn-cs"/>
              </a:rPr>
              <a:t>. </a:t>
            </a:r>
          </a:p>
          <a:p>
            <a:r>
              <a:rPr kumimoji="1" lang="en-US" sz="1200" kern="1200" baseline="0" dirty="0">
                <a:solidFill>
                  <a:schemeClr val="tx1"/>
                </a:solidFill>
                <a:latin typeface="Times New Roman" pitchFamily="33" charset="0"/>
                <a:ea typeface="+mn-ea"/>
                <a:cs typeface="+mn-cs"/>
              </a:rPr>
              <a:t>Memory </a:t>
            </a:r>
            <a:r>
              <a:rPr kumimoji="1" lang="en-US" sz="1200" kern="1200" baseline="0" dirty="0" err="1">
                <a:solidFill>
                  <a:schemeClr val="tx1"/>
                </a:solidFill>
                <a:latin typeface="Times New Roman" pitchFamily="33" charset="0"/>
                <a:ea typeface="+mn-ea"/>
                <a:cs typeface="+mn-cs"/>
              </a:rPr>
              <a:t>được</a:t>
            </a:r>
            <a:r>
              <a:rPr kumimoji="1" lang="en-US" sz="1200" kern="1200" baseline="0" dirty="0">
                <a:solidFill>
                  <a:schemeClr val="tx1"/>
                </a:solidFill>
                <a:latin typeface="Times New Roman" pitchFamily="33" charset="0"/>
                <a:ea typeface="+mn-ea"/>
                <a:cs typeface="+mn-cs"/>
              </a:rPr>
              <a:t> chia </a:t>
            </a:r>
            <a:r>
              <a:rPr kumimoji="1" lang="en-US" sz="1200" kern="1200" baseline="0" dirty="0" err="1">
                <a:solidFill>
                  <a:schemeClr val="tx1"/>
                </a:solidFill>
                <a:latin typeface="Times New Roman" pitchFamily="33" charset="0"/>
                <a:ea typeface="+mn-ea"/>
                <a:cs typeface="+mn-cs"/>
              </a:rPr>
              <a:t>thành</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nhiều</a:t>
            </a:r>
            <a:r>
              <a:rPr kumimoji="1" lang="en-US" sz="1200" kern="1200" baseline="0" dirty="0">
                <a:solidFill>
                  <a:schemeClr val="tx1"/>
                </a:solidFill>
                <a:latin typeface="Times New Roman" pitchFamily="33" charset="0"/>
                <a:ea typeface="+mn-ea"/>
                <a:cs typeface="+mn-cs"/>
              </a:rPr>
              <a:t> block, </a:t>
            </a:r>
            <a:r>
              <a:rPr kumimoji="1" lang="en-US" sz="1200" kern="1200" baseline="0" dirty="0" err="1">
                <a:solidFill>
                  <a:schemeClr val="tx1"/>
                </a:solidFill>
                <a:latin typeface="Times New Roman" pitchFamily="33" charset="0"/>
                <a:ea typeface="+mn-ea"/>
                <a:cs typeface="+mn-cs"/>
              </a:rPr>
              <a:t>mỗi</a:t>
            </a:r>
            <a:r>
              <a:rPr kumimoji="1" lang="en-US" sz="1200" kern="1200" baseline="0" dirty="0">
                <a:solidFill>
                  <a:schemeClr val="tx1"/>
                </a:solidFill>
                <a:latin typeface="Times New Roman" pitchFamily="33" charset="0"/>
                <a:ea typeface="+mn-ea"/>
                <a:cs typeface="+mn-cs"/>
              </a:rPr>
              <a:t> block </a:t>
            </a:r>
            <a:r>
              <a:rPr kumimoji="1" lang="en-US" sz="1200" kern="1200" baseline="0" dirty="0" err="1">
                <a:solidFill>
                  <a:schemeClr val="tx1"/>
                </a:solidFill>
                <a:latin typeface="Times New Roman" pitchFamily="33" charset="0"/>
                <a:ea typeface="+mn-ea"/>
                <a:cs typeface="+mn-cs"/>
              </a:rPr>
              <a:t>sẽ</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có</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nhiều</a:t>
            </a:r>
            <a:r>
              <a:rPr kumimoji="1" lang="en-US" sz="1200" kern="1200" baseline="0" dirty="0">
                <a:solidFill>
                  <a:schemeClr val="tx1"/>
                </a:solidFill>
                <a:latin typeface="Times New Roman" pitchFamily="33" charset="0"/>
                <a:ea typeface="+mn-ea"/>
                <a:cs typeface="+mn-cs"/>
              </a:rPr>
              <a:t> line </a:t>
            </a:r>
            <a:r>
              <a:rPr kumimoji="1" lang="en-US" sz="1200" kern="1200" baseline="0" dirty="0" err="1">
                <a:solidFill>
                  <a:schemeClr val="tx1"/>
                </a:solidFill>
                <a:latin typeface="Times New Roman" pitchFamily="33" charset="0"/>
                <a:ea typeface="+mn-ea"/>
                <a:cs typeface="+mn-cs"/>
              </a:rPr>
              <a:t>riêng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biệt</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Bộ</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nhớ</a:t>
            </a:r>
            <a:r>
              <a:rPr kumimoji="1" lang="en-US" sz="1200" kern="1200" baseline="0" dirty="0">
                <a:solidFill>
                  <a:schemeClr val="tx1"/>
                </a:solidFill>
                <a:latin typeface="Times New Roman" pitchFamily="33" charset="0"/>
                <a:ea typeface="+mn-ea"/>
                <a:cs typeface="+mn-cs"/>
              </a:rPr>
              <a:t> cache </a:t>
            </a:r>
            <a:r>
              <a:rPr kumimoji="1" lang="en-US" sz="1200" kern="1200" baseline="0" dirty="0" err="1">
                <a:solidFill>
                  <a:schemeClr val="tx1"/>
                </a:solidFill>
                <a:latin typeface="Times New Roman" pitchFamily="33" charset="0"/>
                <a:ea typeface="+mn-ea"/>
                <a:cs typeface="+mn-cs"/>
              </a:rPr>
              <a:t>sẽ</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được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tạo</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bởi</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các</a:t>
            </a:r>
            <a:r>
              <a:rPr kumimoji="1" lang="en-US" sz="1200" kern="1200" baseline="0" dirty="0">
                <a:solidFill>
                  <a:schemeClr val="tx1"/>
                </a:solidFill>
                <a:latin typeface="Times New Roman" pitchFamily="33" charset="0"/>
                <a:ea typeface="+mn-ea"/>
                <a:cs typeface="+mn-cs"/>
              </a:rPr>
              <a:t> line </a:t>
            </a:r>
            <a:r>
              <a:rPr kumimoji="1" lang="en-US" sz="1200" kern="1200" baseline="0" dirty="0" err="1">
                <a:solidFill>
                  <a:schemeClr val="tx1"/>
                </a:solidFill>
                <a:latin typeface="Times New Roman" pitchFamily="33" charset="0"/>
                <a:ea typeface="+mn-ea"/>
                <a:cs typeface="+mn-cs"/>
              </a:rPr>
              <a:t>giống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như</a:t>
            </a:r>
            <a:r>
              <a:rPr kumimoji="1" lang="en-US" sz="1200" kern="1200" baseline="0" dirty="0">
                <a:solidFill>
                  <a:schemeClr val="tx1"/>
                </a:solidFill>
                <a:latin typeface="Times New Roman" pitchFamily="33" charset="0"/>
                <a:ea typeface="+mn-ea"/>
                <a:cs typeface="+mn-cs"/>
              </a:rPr>
              <a:t> 1 block </a:t>
            </a:r>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memory, 1 block memory </a:t>
            </a:r>
            <a:r>
              <a:rPr kumimoji="1" lang="en-US" sz="1200" kern="1200" baseline="0" dirty="0" err="1">
                <a:solidFill>
                  <a:schemeClr val="tx1"/>
                </a:solidFill>
                <a:latin typeface="Times New Roman" pitchFamily="33" charset="0"/>
                <a:ea typeface="+mn-ea"/>
                <a:cs typeface="+mn-cs"/>
              </a:rPr>
              <a:t>sẽ</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được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sao</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chép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vào</a:t>
            </a:r>
            <a:r>
              <a:rPr kumimoji="1" lang="en-US" sz="1200" kern="1200" baseline="0" dirty="0">
                <a:solidFill>
                  <a:schemeClr val="tx1"/>
                </a:solidFill>
                <a:latin typeface="Times New Roman" pitchFamily="33" charset="0"/>
                <a:ea typeface="+mn-ea"/>
                <a:cs typeface="+mn-cs"/>
              </a:rPr>
              <a:t> cache </a:t>
            </a:r>
            <a:r>
              <a:rPr kumimoji="1" lang="en-US" sz="1200" kern="1200" baseline="0" dirty="0" err="1">
                <a:solidFill>
                  <a:schemeClr val="tx1"/>
                </a:solidFill>
                <a:latin typeface="Times New Roman" pitchFamily="33" charset="0"/>
                <a:ea typeface="+mn-ea"/>
                <a:cs typeface="+mn-cs"/>
              </a:rPr>
              <a:t>với</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vị</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trí</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các</a:t>
            </a:r>
            <a:r>
              <a:rPr kumimoji="1" lang="en-US" sz="1200" kern="1200" baseline="0" dirty="0">
                <a:solidFill>
                  <a:schemeClr val="tx1"/>
                </a:solidFill>
                <a:latin typeface="Times New Roman" pitchFamily="33" charset="0"/>
                <a:ea typeface="+mn-ea"/>
                <a:cs typeface="+mn-cs"/>
              </a:rPr>
              <a:t> line </a:t>
            </a:r>
            <a:r>
              <a:rPr kumimoji="1" lang="en-US" sz="1200" kern="1200" baseline="0" dirty="0" err="1">
                <a:solidFill>
                  <a:schemeClr val="tx1"/>
                </a:solidFill>
                <a:latin typeface="Times New Roman" pitchFamily="33" charset="0"/>
                <a:ea typeface="+mn-ea"/>
                <a:cs typeface="+mn-cs"/>
              </a:rPr>
              <a:t>giống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nhau</a:t>
            </a:r>
            <a:r>
              <a:rPr kumimoji="1" lang="en-US" sz="1200" kern="1200" baseline="0" dirty="0">
                <a:solidFill>
                  <a:schemeClr val="tx1"/>
                </a:solidFill>
                <a:latin typeface="Times New Roman" pitchFamily="33" charset="0"/>
                <a:ea typeface="+mn-ea"/>
                <a:cs typeface="+mn-cs"/>
              </a:rPr>
              <a:t>.</a:t>
            </a:r>
          </a:p>
          <a:p>
            <a:endParaRPr kumimoji="1" lang="en-US" sz="1200" kern="1200" baseline="0" dirty="0">
              <a:solidFill>
                <a:schemeClr val="tx1"/>
              </a:solidFill>
              <a:latin typeface="Times New Roman" pitchFamily="33" charset="0"/>
              <a:ea typeface="+mn-ea"/>
              <a:cs typeface="+mn-cs"/>
            </a:endParaRPr>
          </a:p>
          <a:p>
            <a:r>
              <a:rPr kumimoji="1" lang="en-US" sz="1200" b="1" i="0" kern="1200" baseline="0" dirty="0">
                <a:solidFill>
                  <a:schemeClr val="tx1"/>
                </a:solidFill>
                <a:latin typeface="Times New Roman" pitchFamily="33" charset="0"/>
                <a:ea typeface="+mn-ea"/>
                <a:cs typeface="+mn-cs"/>
              </a:rPr>
              <a:t>Associative mapping: Associative mapping </a:t>
            </a:r>
            <a:r>
              <a:rPr kumimoji="1" lang="en-US" sz="1200" b="0" i="0" kern="1200" baseline="0" dirty="0">
                <a:solidFill>
                  <a:schemeClr val="tx1"/>
                </a:solidFill>
                <a:latin typeface="Times New Roman" pitchFamily="33" charset="0"/>
                <a:ea typeface="+mn-ea"/>
                <a:cs typeface="+mn-cs"/>
              </a:rPr>
              <a:t>overcomes the disadvantage of direct</a:t>
            </a:r>
          </a:p>
          <a:p>
            <a:r>
              <a:rPr kumimoji="1" lang="en-US" sz="1200" kern="1200" baseline="0" dirty="0">
                <a:solidFill>
                  <a:schemeClr val="tx1"/>
                </a:solidFill>
                <a:latin typeface="Times New Roman" pitchFamily="33" charset="0"/>
                <a:ea typeface="+mn-ea"/>
                <a:cs typeface="+mn-cs"/>
              </a:rPr>
              <a:t>mapping by permitting each main memory block to be loaded into any line of the</a:t>
            </a:r>
          </a:p>
          <a:p>
            <a:r>
              <a:rPr kumimoji="1" lang="en-US" sz="1200" kern="1200" baseline="0" dirty="0">
                <a:solidFill>
                  <a:schemeClr val="tx1"/>
                </a:solidFill>
                <a:latin typeface="Times New Roman" pitchFamily="33" charset="0"/>
                <a:ea typeface="+mn-ea"/>
                <a:cs typeface="+mn-cs"/>
              </a:rPr>
              <a:t>cache.</a:t>
            </a:r>
          </a:p>
          <a:p>
            <a:r>
              <a:rPr kumimoji="1" lang="en-US" sz="1200" kern="1200" baseline="0" dirty="0" err="1">
                <a:solidFill>
                  <a:schemeClr val="tx1"/>
                </a:solidFill>
                <a:latin typeface="Times New Roman" pitchFamily="33" charset="0"/>
                <a:ea typeface="+mn-ea"/>
                <a:cs typeface="+mn-cs"/>
              </a:rPr>
              <a:t>Cấu</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trúc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giống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trực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tiếp</a:t>
            </a:r>
            <a:r>
              <a:rPr kumimoji="1" lang="en-US" sz="1200" kern="1200" baseline="0" dirty="0">
                <a:solidFill>
                  <a:schemeClr val="tx1"/>
                </a:solidFill>
                <a:latin typeface="Times New Roman" pitchFamily="33" charset="0"/>
                <a:ea typeface="+mn-ea"/>
                <a:cs typeface="+mn-cs"/>
              </a:rPr>
              <a:t>, cache </a:t>
            </a:r>
            <a:r>
              <a:rPr kumimoji="1" lang="en-US" sz="1200" kern="1200" baseline="0" dirty="0" err="1">
                <a:solidFill>
                  <a:schemeClr val="tx1"/>
                </a:solidFill>
                <a:latin typeface="Times New Roman" pitchFamily="33" charset="0"/>
                <a:ea typeface="+mn-ea"/>
                <a:cs typeface="+mn-cs"/>
              </a:rPr>
              <a:t>được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cấu</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tạo</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bỏi</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các</a:t>
            </a:r>
            <a:r>
              <a:rPr kumimoji="1" lang="en-US" sz="1200" kern="1200" baseline="0" dirty="0">
                <a:solidFill>
                  <a:schemeClr val="tx1"/>
                </a:solidFill>
                <a:latin typeface="Times New Roman" pitchFamily="33" charset="0"/>
                <a:ea typeface="+mn-ea"/>
                <a:cs typeface="+mn-cs"/>
              </a:rPr>
              <a:t> line </a:t>
            </a:r>
            <a:r>
              <a:rPr kumimoji="1" lang="en-US" sz="1200" kern="1200" baseline="0" dirty="0" err="1">
                <a:solidFill>
                  <a:schemeClr val="tx1"/>
                </a:solidFill>
                <a:latin typeface="Times New Roman" pitchFamily="33" charset="0"/>
                <a:ea typeface="+mn-ea"/>
                <a:cs typeface="+mn-cs"/>
              </a:rPr>
              <a:t>có</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thể</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chứa</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các</a:t>
            </a:r>
            <a:r>
              <a:rPr kumimoji="1" lang="en-US" sz="1200" kern="1200" baseline="0" dirty="0">
                <a:solidFill>
                  <a:schemeClr val="tx1"/>
                </a:solidFill>
                <a:latin typeface="Times New Roman" pitchFamily="33" charset="0"/>
                <a:ea typeface="+mn-ea"/>
                <a:cs typeface="+mn-cs"/>
              </a:rPr>
              <a:t> line </a:t>
            </a:r>
            <a:r>
              <a:rPr kumimoji="1" lang="en-US" sz="1200" kern="1200" baseline="0" dirty="0" err="1">
                <a:solidFill>
                  <a:schemeClr val="tx1"/>
                </a:solidFill>
                <a:latin typeface="Times New Roman" pitchFamily="33" charset="0"/>
                <a:ea typeface="+mn-ea"/>
                <a:cs typeface="+mn-cs"/>
              </a:rPr>
              <a:t>tùy</a:t>
            </a:r>
            <a:r>
              <a:rPr kumimoji="1" lang="en-US" sz="1200" kern="1200" baseline="0" dirty="0">
                <a:solidFill>
                  <a:schemeClr val="tx1"/>
                </a:solidFill>
                <a:latin typeface="Times New Roman" pitchFamily="33" charset="0"/>
                <a:ea typeface="+mn-ea"/>
                <a:cs typeface="+mn-cs"/>
              </a:rPr>
              <a:t> ý </a:t>
            </a:r>
            <a:r>
              <a:rPr kumimoji="1" lang="en-US" sz="1200" kern="1200" baseline="0" dirty="0" err="1">
                <a:solidFill>
                  <a:schemeClr val="tx1"/>
                </a:solidFill>
                <a:latin typeface="Times New Roman" pitchFamily="33" charset="0"/>
                <a:ea typeface="+mn-ea"/>
                <a:cs typeface="+mn-cs"/>
              </a:rPr>
              <a:t>của</a:t>
            </a:r>
            <a:r>
              <a:rPr kumimoji="1" lang="en-US" sz="1200" kern="1200" baseline="0" dirty="0">
                <a:solidFill>
                  <a:schemeClr val="tx1"/>
                </a:solidFill>
                <a:latin typeface="Times New Roman" pitchFamily="33" charset="0"/>
                <a:ea typeface="+mn-ea"/>
                <a:cs typeface="+mn-cs"/>
              </a:rPr>
              <a:t> memory.</a:t>
            </a:r>
          </a:p>
          <a:p>
            <a:endParaRPr kumimoji="1" lang="en-US" sz="1200" i="0" kern="1200" baseline="0" dirty="0">
              <a:solidFill>
                <a:schemeClr val="tx1"/>
              </a:solidFill>
              <a:latin typeface="Times New Roman" pitchFamily="33" charset="0"/>
              <a:ea typeface="+mn-ea"/>
              <a:cs typeface="+mn-cs"/>
            </a:endParaRPr>
          </a:p>
          <a:p>
            <a:r>
              <a:rPr kumimoji="1" lang="en-US" sz="1200" b="1" i="0" kern="1200" baseline="0" dirty="0">
                <a:solidFill>
                  <a:schemeClr val="tx1"/>
                </a:solidFill>
                <a:latin typeface="Times New Roman" pitchFamily="33" charset="0"/>
                <a:ea typeface="+mn-ea"/>
                <a:cs typeface="+mn-cs"/>
              </a:rPr>
              <a:t>Set-associative mapping</a:t>
            </a:r>
            <a:r>
              <a:rPr kumimoji="1" lang="en-US" sz="1200" b="1" i="1" kern="1200" baseline="0" dirty="0">
                <a:solidFill>
                  <a:schemeClr val="tx1"/>
                </a:solidFill>
                <a:latin typeface="Times New Roman" pitchFamily="33" charset="0"/>
                <a:ea typeface="+mn-ea"/>
                <a:cs typeface="+mn-cs"/>
                <a:sym typeface="Wingdings" panose="05000000000000000000" pitchFamily="2" charset="2"/>
              </a:rPr>
              <a:t>: </a:t>
            </a:r>
            <a:r>
              <a:rPr kumimoji="1" lang="en-US" sz="1200" b="1" i="1" kern="1200" baseline="0" dirty="0" err="1">
                <a:solidFill>
                  <a:schemeClr val="tx1"/>
                </a:solidFill>
                <a:latin typeface="Times New Roman" pitchFamily="33" charset="0"/>
                <a:ea typeface="+mn-ea"/>
                <a:cs typeface="+mn-cs"/>
                <a:sym typeface="Wingdings" panose="05000000000000000000" pitchFamily="2" charset="2"/>
              </a:rPr>
              <a:t>Ánh</a:t>
            </a:r>
            <a:r>
              <a:rPr kumimoji="1" lang="en-US" sz="1200" b="1" i="1" kern="1200" baseline="0" dirty="0">
                <a:solidFill>
                  <a:schemeClr val="tx1"/>
                </a:solidFill>
                <a:latin typeface="Times New Roman" pitchFamily="33" charset="0"/>
                <a:ea typeface="+mn-ea"/>
                <a:cs typeface="+mn-cs"/>
                <a:sym typeface="Wingdings" panose="05000000000000000000" pitchFamily="2" charset="2"/>
              </a:rPr>
              <a:t> </a:t>
            </a:r>
            <a:r>
              <a:rPr kumimoji="1" lang="en-US" sz="1200" b="1" i="1" kern="1200" baseline="0" dirty="0" err="1">
                <a:solidFill>
                  <a:schemeClr val="tx1"/>
                </a:solidFill>
                <a:latin typeface="Times New Roman" pitchFamily="33" charset="0"/>
                <a:ea typeface="+mn-ea"/>
                <a:cs typeface="+mn-cs"/>
                <a:sym typeface="Wingdings" panose="05000000000000000000" pitchFamily="2" charset="2"/>
              </a:rPr>
              <a:t>xạ</a:t>
            </a:r>
            <a:r>
              <a:rPr kumimoji="1" lang="en-US" sz="1200" b="1" i="1" kern="1200" baseline="0" dirty="0">
                <a:solidFill>
                  <a:schemeClr val="tx1"/>
                </a:solidFill>
                <a:latin typeface="Times New Roman" pitchFamily="33" charset="0"/>
                <a:ea typeface="+mn-ea"/>
                <a:cs typeface="+mn-cs"/>
                <a:sym typeface="Wingdings" panose="05000000000000000000" pitchFamily="2" charset="2"/>
              </a:rPr>
              <a:t> </a:t>
            </a:r>
            <a:r>
              <a:rPr kumimoji="1" lang="en-US" sz="1200" b="1" i="1" kern="1200" baseline="0" dirty="0" err="1">
                <a:solidFill>
                  <a:schemeClr val="tx1"/>
                </a:solidFill>
                <a:latin typeface="Times New Roman" pitchFamily="33" charset="0"/>
                <a:ea typeface="+mn-ea"/>
                <a:cs typeface="+mn-cs"/>
                <a:sym typeface="Wingdings" panose="05000000000000000000" pitchFamily="2" charset="2"/>
              </a:rPr>
              <a:t>tập</a:t>
            </a:r>
            <a:r>
              <a:rPr kumimoji="1" lang="en-US" sz="1200" b="1" i="1" kern="1200" baseline="0" dirty="0">
                <a:solidFill>
                  <a:schemeClr val="tx1"/>
                </a:solidFill>
                <a:latin typeface="Times New Roman" pitchFamily="33" charset="0"/>
                <a:ea typeface="+mn-ea"/>
                <a:cs typeface="+mn-cs"/>
                <a:sym typeface="Wingdings" panose="05000000000000000000" pitchFamily="2" charset="2"/>
              </a:rPr>
              <a:t> </a:t>
            </a:r>
            <a:r>
              <a:rPr kumimoji="1" lang="en-US" sz="1200" b="1" i="1" kern="1200" baseline="0" dirty="0" err="1">
                <a:solidFill>
                  <a:schemeClr val="tx1"/>
                </a:solidFill>
                <a:latin typeface="Times New Roman" pitchFamily="33" charset="0"/>
                <a:ea typeface="+mn-ea"/>
                <a:cs typeface="+mn-cs"/>
                <a:sym typeface="Wingdings" panose="05000000000000000000" pitchFamily="2" charset="2"/>
              </a:rPr>
              <a:t>hợp</a:t>
            </a:r>
            <a:r>
              <a:rPr kumimoji="1" lang="en-US" sz="1200" b="1" i="1" kern="1200" baseline="0" dirty="0">
                <a:solidFill>
                  <a:schemeClr val="tx1"/>
                </a:solidFill>
                <a:latin typeface="Times New Roman" pitchFamily="33" charset="0"/>
                <a:ea typeface="+mn-ea"/>
                <a:cs typeface="+mn-cs"/>
                <a:sym typeface="Wingdings" panose="05000000000000000000" pitchFamily="2" charset="2"/>
              </a:rPr>
              <a:t>:</a:t>
            </a:r>
            <a:r>
              <a:rPr kumimoji="1" lang="en-US" sz="1200" b="1" i="1" kern="1200" baseline="0" dirty="0">
                <a:solidFill>
                  <a:schemeClr val="tx1"/>
                </a:solidFill>
                <a:latin typeface="Times New Roman" pitchFamily="33" charset="0"/>
                <a:ea typeface="+mn-ea"/>
                <a:cs typeface="+mn-cs"/>
              </a:rPr>
              <a:t> </a:t>
            </a:r>
            <a:r>
              <a:rPr kumimoji="1" lang="en-US" sz="1200" b="1" i="0" kern="1200" baseline="0" dirty="0">
                <a:solidFill>
                  <a:schemeClr val="tx1"/>
                </a:solidFill>
                <a:latin typeface="Times New Roman" pitchFamily="33" charset="0"/>
                <a:ea typeface="+mn-ea"/>
                <a:cs typeface="+mn-cs"/>
              </a:rPr>
              <a:t>Set-associative </a:t>
            </a:r>
            <a:r>
              <a:rPr kumimoji="1" lang="en-US" sz="1200" b="0" i="0" kern="1200" baseline="0" dirty="0">
                <a:solidFill>
                  <a:schemeClr val="tx1"/>
                </a:solidFill>
                <a:latin typeface="Times New Roman" pitchFamily="33" charset="0"/>
                <a:ea typeface="+mn-ea"/>
                <a:cs typeface="+mn-cs"/>
              </a:rPr>
              <a:t>mapping is a compromise that</a:t>
            </a:r>
          </a:p>
          <a:p>
            <a:r>
              <a:rPr kumimoji="1" lang="en-US" sz="1200" kern="1200" baseline="0" dirty="0">
                <a:solidFill>
                  <a:schemeClr val="tx1"/>
                </a:solidFill>
                <a:latin typeface="Times New Roman" pitchFamily="33" charset="0"/>
                <a:ea typeface="+mn-ea"/>
                <a:cs typeface="+mn-cs"/>
              </a:rPr>
              <a:t>exhibits the strengths of both the direct and associative approaches while reducing</a:t>
            </a:r>
          </a:p>
          <a:p>
            <a:r>
              <a:rPr kumimoji="1" lang="en-US" sz="1200" kern="1200" baseline="0" dirty="0">
                <a:solidFill>
                  <a:schemeClr val="tx1"/>
                </a:solidFill>
                <a:latin typeface="Times New Roman" pitchFamily="33" charset="0"/>
                <a:ea typeface="+mn-ea"/>
                <a:cs typeface="+mn-cs"/>
              </a:rPr>
              <a:t>their disadvantages.</a:t>
            </a:r>
          </a:p>
          <a:p>
            <a:r>
              <a:rPr kumimoji="1" lang="en-US" sz="1200" kern="1200" baseline="0" dirty="0">
                <a:solidFill>
                  <a:schemeClr val="tx1"/>
                </a:solidFill>
                <a:latin typeface="Times New Roman" pitchFamily="33" charset="0"/>
                <a:ea typeface="+mn-ea"/>
                <a:cs typeface="+mn-cs"/>
              </a:rPr>
              <a:t>Cache </a:t>
            </a:r>
            <a:r>
              <a:rPr kumimoji="1" lang="en-US" sz="1200" kern="1200" baseline="0" dirty="0" err="1">
                <a:solidFill>
                  <a:schemeClr val="tx1"/>
                </a:solidFill>
                <a:latin typeface="Times New Roman" pitchFamily="33" charset="0"/>
                <a:ea typeface="+mn-ea"/>
                <a:cs typeface="+mn-cs"/>
              </a:rPr>
              <a:t>chứa</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tối</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thiểu</a:t>
            </a:r>
            <a:r>
              <a:rPr kumimoji="1" lang="en-US" sz="1200" kern="1200" baseline="0" dirty="0">
                <a:solidFill>
                  <a:schemeClr val="tx1"/>
                </a:solidFill>
                <a:latin typeface="Times New Roman" pitchFamily="33" charset="0"/>
                <a:ea typeface="+mn-ea"/>
                <a:cs typeface="+mn-cs"/>
              </a:rPr>
              <a:t> 2 block. </a:t>
            </a:r>
            <a:r>
              <a:rPr kumimoji="1" lang="en-US" sz="1200" kern="1200" baseline="0" dirty="0" err="1">
                <a:solidFill>
                  <a:schemeClr val="tx1"/>
                </a:solidFill>
                <a:latin typeface="Times New Roman" pitchFamily="33" charset="0"/>
                <a:ea typeface="+mn-ea"/>
                <a:cs typeface="+mn-cs"/>
              </a:rPr>
              <a:t>Mỗi</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lần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ánh</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xạ</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có</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thể</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thực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hiện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từ</a:t>
            </a:r>
            <a:r>
              <a:rPr kumimoji="1" lang="en-US" sz="1200" kern="1200" baseline="0" dirty="0">
                <a:solidFill>
                  <a:schemeClr val="tx1"/>
                </a:solidFill>
                <a:latin typeface="Times New Roman" pitchFamily="33" charset="0"/>
                <a:ea typeface="+mn-ea"/>
                <a:cs typeface="+mn-cs"/>
              </a:rPr>
              <a:t> 2 block </a:t>
            </a:r>
            <a:r>
              <a:rPr kumimoji="1" lang="en-US" sz="1200" kern="1200" baseline="0" dirty="0" err="1">
                <a:solidFill>
                  <a:schemeClr val="tx1"/>
                </a:solidFill>
                <a:latin typeface="Times New Roman" pitchFamily="33" charset="0"/>
                <a:ea typeface="+mn-ea"/>
                <a:cs typeface="+mn-cs"/>
              </a:rPr>
              <a:t>trở</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lên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Mỗi</a:t>
            </a:r>
            <a:r>
              <a:rPr kumimoji="1" lang="en-US" sz="1200" kern="1200" baseline="0" dirty="0">
                <a:solidFill>
                  <a:schemeClr val="tx1"/>
                </a:solidFill>
                <a:latin typeface="Times New Roman" pitchFamily="33" charset="0"/>
                <a:ea typeface="+mn-ea"/>
                <a:cs typeface="+mn-cs"/>
              </a:rPr>
              <a:t> line </a:t>
            </a:r>
            <a:r>
              <a:rPr kumimoji="1" lang="en-US" sz="1200" kern="1200" baseline="0" dirty="0" err="1">
                <a:solidFill>
                  <a:schemeClr val="tx1"/>
                </a:solidFill>
                <a:latin typeface="Times New Roman" pitchFamily="33" charset="0"/>
                <a:ea typeface="+mn-ea"/>
                <a:cs typeface="+mn-cs"/>
              </a:rPr>
              <a:t>của</a:t>
            </a:r>
            <a:r>
              <a:rPr kumimoji="1" lang="en-US" sz="1200" kern="1200" baseline="0" dirty="0">
                <a:solidFill>
                  <a:schemeClr val="tx1"/>
                </a:solidFill>
                <a:latin typeface="Times New Roman" pitchFamily="33" charset="0"/>
                <a:ea typeface="+mn-ea"/>
                <a:cs typeface="+mn-cs"/>
              </a:rPr>
              <a:t> memory </a:t>
            </a:r>
            <a:r>
              <a:rPr kumimoji="1" lang="en-US" sz="1200" kern="1200" baseline="0" dirty="0" err="1">
                <a:solidFill>
                  <a:schemeClr val="tx1"/>
                </a:solidFill>
                <a:latin typeface="Times New Roman" pitchFamily="33" charset="0"/>
                <a:ea typeface="+mn-ea"/>
                <a:cs typeface="+mn-cs"/>
              </a:rPr>
              <a:t>sẽ</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truyền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trực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tiếp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vào</a:t>
            </a:r>
            <a:r>
              <a:rPr kumimoji="1" lang="en-US" sz="1200" kern="1200" baseline="0" dirty="0">
                <a:solidFill>
                  <a:schemeClr val="tx1"/>
                </a:solidFill>
                <a:latin typeface="Times New Roman" pitchFamily="33" charset="0"/>
                <a:ea typeface="+mn-ea"/>
                <a:cs typeface="+mn-cs"/>
              </a:rPr>
              <a:t> cache </a:t>
            </a:r>
            <a:r>
              <a:rPr kumimoji="1" lang="en-US" sz="1200" kern="1200" baseline="0" dirty="0" err="1">
                <a:solidFill>
                  <a:schemeClr val="tx1"/>
                </a:solidFill>
                <a:latin typeface="Times New Roman" pitchFamily="33" charset="0"/>
                <a:ea typeface="+mn-ea"/>
                <a:cs typeface="+mn-cs"/>
              </a:rPr>
              <a:t>nhưng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có</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nhiều</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lựa</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chọn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hơn</a:t>
            </a:r>
            <a:r>
              <a:rPr kumimoji="1" lang="en-US" sz="1200" kern="1200" baseline="0" dirty="0">
                <a:solidFill>
                  <a:schemeClr val="tx1"/>
                </a:solidFill>
                <a:latin typeface="Times New Roman" pitchFamily="33" charset="0"/>
                <a:ea typeface="+mn-ea"/>
                <a:cs typeface="+mn-cs"/>
              </a:rPr>
              <a:t>.</a:t>
            </a:r>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4D675-E42F-1B45-959F-76B27AD9D7E7}" type="slidenum">
              <a:rPr lang="en-US"/>
              <a:pPr/>
              <a:t>27</a:t>
            </a:fld>
            <a:endParaRPr lang="en-US" dirty="0"/>
          </a:p>
        </p:txBody>
      </p:sp>
      <p:sp>
        <p:nvSpPr>
          <p:cNvPr id="121858" name="Rectangle 1026"/>
          <p:cNvSpPr>
            <a:spLocks noGrp="1" noRot="1" noChangeAspect="1" noChangeArrowheads="1" noTextEdit="1"/>
          </p:cNvSpPr>
          <p:nvPr>
            <p:ph type="sldImg"/>
          </p:nvPr>
        </p:nvSpPr>
        <p:spPr>
          <a:ln/>
        </p:spPr>
      </p:sp>
      <p:sp>
        <p:nvSpPr>
          <p:cNvPr id="121859" name="Rectangle 1027"/>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mapping is expressed as</a:t>
            </a:r>
          </a:p>
          <a:p>
            <a:r>
              <a:rPr kumimoji="1" lang="en-US" sz="1200" i="1" kern="1200" baseline="0" dirty="0">
                <a:solidFill>
                  <a:schemeClr val="tx1"/>
                </a:solidFill>
                <a:latin typeface="Times New Roman" pitchFamily="33" charset="0"/>
                <a:ea typeface="+mn-ea"/>
                <a:cs typeface="+mn-cs"/>
              </a:rPr>
              <a:t>i = j modulo m</a:t>
            </a:r>
          </a:p>
          <a:p>
            <a:r>
              <a:rPr kumimoji="1" lang="en-US" sz="1200" kern="1200" baseline="0" dirty="0">
                <a:solidFill>
                  <a:schemeClr val="tx1"/>
                </a:solidFill>
                <a:latin typeface="Times New Roman" pitchFamily="33" charset="0"/>
                <a:ea typeface="+mn-ea"/>
                <a:cs typeface="+mn-cs"/>
              </a:rPr>
              <a:t>where</a:t>
            </a:r>
          </a:p>
          <a:p>
            <a:r>
              <a:rPr kumimoji="1" lang="en-US" sz="1200" i="1" kern="1200" baseline="0" dirty="0">
                <a:solidFill>
                  <a:schemeClr val="tx1"/>
                </a:solidFill>
                <a:latin typeface="Times New Roman" pitchFamily="33" charset="0"/>
                <a:ea typeface="+mn-ea"/>
                <a:cs typeface="+mn-cs"/>
              </a:rPr>
              <a:t>i = cache line number</a:t>
            </a:r>
          </a:p>
          <a:p>
            <a:r>
              <a:rPr kumimoji="1" lang="en-US" sz="1200" i="1" kern="1200" baseline="0" dirty="0">
                <a:solidFill>
                  <a:schemeClr val="tx1"/>
                </a:solidFill>
                <a:latin typeface="Times New Roman" pitchFamily="33" charset="0"/>
                <a:ea typeface="+mn-ea"/>
                <a:cs typeface="+mn-cs"/>
              </a:rPr>
              <a:t>j = main memory block number</a:t>
            </a:r>
          </a:p>
          <a:p>
            <a:r>
              <a:rPr kumimoji="1" lang="en-US" sz="1200" i="1" kern="1200" baseline="0" dirty="0">
                <a:solidFill>
                  <a:schemeClr val="tx1"/>
                </a:solidFill>
                <a:latin typeface="Times New Roman" pitchFamily="33" charset="0"/>
                <a:ea typeface="+mn-ea"/>
                <a:cs typeface="+mn-cs"/>
              </a:rPr>
              <a:t>m = number of lines in the cache</a:t>
            </a:r>
            <a:endParaRPr kumimoji="1" lang="en-US" sz="1200" kern="1200" baseline="0" dirty="0">
              <a:solidFill>
                <a:schemeClr val="tx1"/>
              </a:solidFill>
              <a:latin typeface="Times New Roman" pitchFamily="33" charset="0"/>
              <a:ea typeface="+mn-ea"/>
              <a:cs typeface="+mn-cs"/>
            </a:endParaRP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4.8a shows the mapping for the first </a:t>
            </a:r>
            <a:r>
              <a:rPr kumimoji="1" lang="en-US" sz="1200" i="1" kern="1200" baseline="0" dirty="0">
                <a:solidFill>
                  <a:schemeClr val="tx1"/>
                </a:solidFill>
                <a:latin typeface="Times New Roman" pitchFamily="33" charset="0"/>
                <a:ea typeface="+mn-ea"/>
                <a:cs typeface="+mn-cs"/>
              </a:rPr>
              <a:t>m blocks of main memory. Each</a:t>
            </a:r>
          </a:p>
          <a:p>
            <a:r>
              <a:rPr kumimoji="1" lang="en-US" sz="1200" kern="1200" baseline="0" dirty="0">
                <a:solidFill>
                  <a:schemeClr val="tx1"/>
                </a:solidFill>
                <a:latin typeface="Times New Roman" pitchFamily="33" charset="0"/>
                <a:ea typeface="+mn-ea"/>
                <a:cs typeface="+mn-cs"/>
              </a:rPr>
              <a:t>block of main memory maps into one unique line of the cache. The next </a:t>
            </a:r>
            <a:r>
              <a:rPr kumimoji="1" lang="en-US" sz="1200" i="1" kern="1200" baseline="0" dirty="0">
                <a:solidFill>
                  <a:schemeClr val="tx1"/>
                </a:solidFill>
                <a:latin typeface="Times New Roman" pitchFamily="33" charset="0"/>
                <a:ea typeface="+mn-ea"/>
                <a:cs typeface="+mn-cs"/>
              </a:rPr>
              <a:t>m blocks</a:t>
            </a:r>
          </a:p>
          <a:p>
            <a:r>
              <a:rPr kumimoji="1" lang="en-US" sz="1200" kern="1200" baseline="0" dirty="0">
                <a:solidFill>
                  <a:schemeClr val="tx1"/>
                </a:solidFill>
                <a:latin typeface="Times New Roman" pitchFamily="33" charset="0"/>
                <a:ea typeface="+mn-ea"/>
                <a:cs typeface="+mn-cs"/>
              </a:rPr>
              <a:t>of main memory map into the cache in the same fashion; that is, block B</a:t>
            </a:r>
            <a:r>
              <a:rPr kumimoji="1" lang="en-US" sz="1200" i="1" kern="1200" baseline="-25000" dirty="0">
                <a:solidFill>
                  <a:schemeClr val="tx1"/>
                </a:solidFill>
                <a:latin typeface="Times New Roman" pitchFamily="33" charset="0"/>
                <a:ea typeface="+mn-ea"/>
                <a:cs typeface="+mn-cs"/>
              </a:rPr>
              <a:t>m</a:t>
            </a:r>
            <a:r>
              <a:rPr kumimoji="1" lang="en-US" sz="1200" i="1" kern="1200" baseline="0" dirty="0">
                <a:solidFill>
                  <a:schemeClr val="tx1"/>
                </a:solidFill>
                <a:latin typeface="Times New Roman" pitchFamily="33" charset="0"/>
                <a:ea typeface="+mn-ea"/>
                <a:cs typeface="+mn-cs"/>
              </a:rPr>
              <a:t> of main</a:t>
            </a:r>
          </a:p>
          <a:p>
            <a:r>
              <a:rPr kumimoji="1" lang="en-US" sz="1200" kern="1200" baseline="0" dirty="0">
                <a:solidFill>
                  <a:schemeClr val="tx1"/>
                </a:solidFill>
                <a:latin typeface="Times New Roman" pitchFamily="33" charset="0"/>
                <a:ea typeface="+mn-ea"/>
                <a:cs typeface="+mn-cs"/>
              </a:rPr>
              <a:t>memory maps into line L</a:t>
            </a:r>
            <a:r>
              <a:rPr kumimoji="1" lang="en-US" sz="1200" i="1" kern="1200" baseline="-25000" dirty="0">
                <a:solidFill>
                  <a:schemeClr val="tx1"/>
                </a:solidFill>
                <a:latin typeface="Times New Roman" pitchFamily="33" charset="0"/>
                <a:ea typeface="+mn-ea"/>
                <a:cs typeface="+mn-cs"/>
              </a:rPr>
              <a:t>0</a:t>
            </a:r>
            <a:r>
              <a:rPr kumimoji="1" lang="en-US" sz="1200" kern="1200" baseline="0" dirty="0">
                <a:solidFill>
                  <a:schemeClr val="tx1"/>
                </a:solidFill>
                <a:latin typeface="Times New Roman" pitchFamily="33" charset="0"/>
                <a:ea typeface="+mn-ea"/>
                <a:cs typeface="+mn-cs"/>
              </a:rPr>
              <a:t> of cache, block </a:t>
            </a:r>
            <a:r>
              <a:rPr kumimoji="1" lang="en-US" sz="1200" i="1" kern="1200" baseline="-25000" dirty="0">
                <a:solidFill>
                  <a:schemeClr val="tx1"/>
                </a:solidFill>
                <a:latin typeface="Times New Roman" pitchFamily="33" charset="0"/>
                <a:ea typeface="+mn-ea"/>
                <a:cs typeface="+mn-cs"/>
              </a:rPr>
              <a:t>Bm+1</a:t>
            </a:r>
            <a:r>
              <a:rPr kumimoji="1" lang="en-US" sz="1200" i="1" kern="1200" baseline="0" dirty="0">
                <a:solidFill>
                  <a:schemeClr val="tx1"/>
                </a:solidFill>
                <a:latin typeface="Times New Roman" pitchFamily="33" charset="0"/>
                <a:ea typeface="+mn-ea"/>
                <a:cs typeface="+mn-cs"/>
              </a:rPr>
              <a:t> maps into line L</a:t>
            </a:r>
            <a:r>
              <a:rPr kumimoji="1" lang="en-US" sz="1200" i="1" kern="1200" baseline="-25000" dirty="0">
                <a:solidFill>
                  <a:schemeClr val="tx1"/>
                </a:solidFill>
                <a:latin typeface="Times New Roman" pitchFamily="33" charset="0"/>
                <a:ea typeface="+mn-ea"/>
                <a:cs typeface="+mn-cs"/>
              </a:rPr>
              <a:t>1</a:t>
            </a:r>
            <a:r>
              <a:rPr kumimoji="1" lang="en-US" sz="1200" i="1" kern="1200" baseline="0" dirty="0">
                <a:solidFill>
                  <a:schemeClr val="tx1"/>
                </a:solidFill>
                <a:latin typeface="Times New Roman" pitchFamily="33" charset="0"/>
                <a:ea typeface="+mn-ea"/>
                <a:cs typeface="+mn-cs"/>
              </a:rPr>
              <a:t>, and so on.</a:t>
            </a:r>
          </a:p>
          <a:p>
            <a:endParaRPr lang="en-GB" dirty="0"/>
          </a:p>
          <a:p>
            <a:r>
              <a:rPr lang="en-GB" baseline="0" dirty="0" err="1"/>
              <a:t>Yếu</a:t>
            </a:r>
            <a:r>
              <a:rPr lang="en-GB" baseline="0" dirty="0"/>
              <a:t> </a:t>
            </a:r>
            <a:r>
              <a:rPr lang="en-GB" baseline="0" dirty="0" err="1"/>
              <a:t>điểm</a:t>
            </a:r>
            <a:r>
              <a:rPr lang="en-GB" baseline="0" dirty="0"/>
              <a:t> </a:t>
            </a:r>
            <a:r>
              <a:rPr lang="en-GB" baseline="0" dirty="0" err="1"/>
              <a:t>chính</a:t>
            </a:r>
            <a:r>
              <a:rPr lang="en-GB" baseline="0" dirty="0"/>
              <a:t> </a:t>
            </a:r>
            <a:r>
              <a:rPr lang="en-GB" baseline="0" dirty="0" err="1"/>
              <a:t>của</a:t>
            </a:r>
            <a:r>
              <a:rPr lang="en-GB" baseline="0" dirty="0"/>
              <a:t> </a:t>
            </a:r>
            <a:r>
              <a:rPr lang="en-GB" baseline="0" dirty="0" err="1"/>
              <a:t>kỹ</a:t>
            </a:r>
            <a:r>
              <a:rPr lang="en-GB" baseline="0" dirty="0"/>
              <a:t> </a:t>
            </a:r>
            <a:r>
              <a:rPr lang="en-GB" baseline="0" dirty="0" err="1"/>
              <a:t>thuật</a:t>
            </a:r>
            <a:r>
              <a:rPr lang="en-GB" baseline="0" dirty="0"/>
              <a:t> direct mapping (</a:t>
            </a:r>
            <a:r>
              <a:rPr lang="en-GB" baseline="0" dirty="0" err="1"/>
              <a:t>cà</a:t>
            </a:r>
            <a:r>
              <a:rPr lang="en-GB" baseline="0" dirty="0"/>
              <a:t> </a:t>
            </a:r>
            <a:r>
              <a:rPr lang="en-GB" baseline="0" dirty="0" err="1"/>
              <a:t>ri</a:t>
            </a:r>
            <a:r>
              <a:rPr lang="en-GB" baseline="0" dirty="0"/>
              <a:t> </a:t>
            </a:r>
            <a:r>
              <a:rPr lang="en-GB" baseline="0" dirty="0" err="1"/>
              <a:t>dê</a:t>
            </a:r>
            <a:r>
              <a:rPr lang="en-GB" baseline="0" dirty="0"/>
              <a:t> </a:t>
            </a:r>
            <a:r>
              <a:rPr lang="en-GB" baseline="0" dirty="0" err="1"/>
              <a:t>nguyên</a:t>
            </a:r>
            <a:r>
              <a:rPr lang="en-GB" baseline="0" dirty="0"/>
              <a:t> </a:t>
            </a:r>
            <a:r>
              <a:rPr lang="en-GB" baseline="0" dirty="0" err="1"/>
              <a:t>tô</a:t>
            </a:r>
            <a:r>
              <a:rPr lang="en-GB" baseline="0" dirty="0"/>
              <a:t>) </a:t>
            </a:r>
            <a:r>
              <a:rPr lang="en-GB" baseline="0" dirty="0" err="1"/>
              <a:t>là</a:t>
            </a:r>
            <a:r>
              <a:rPr lang="en-GB" baseline="0" dirty="0"/>
              <a:t> </a:t>
            </a:r>
            <a:r>
              <a:rPr lang="en-GB" baseline="0" dirty="0" err="1"/>
              <a:t>khi</a:t>
            </a:r>
            <a:r>
              <a:rPr lang="en-GB" baseline="0" dirty="0"/>
              <a:t> </a:t>
            </a:r>
            <a:r>
              <a:rPr lang="en-GB" baseline="0" dirty="0" err="1"/>
              <a:t>có</a:t>
            </a:r>
            <a:r>
              <a:rPr lang="en-GB" baseline="0" dirty="0"/>
              <a:t> cache miss </a:t>
            </a:r>
          </a:p>
          <a:p>
            <a:r>
              <a:rPr lang="en-GB" baseline="0" dirty="0"/>
              <a:t>(</a:t>
            </a:r>
            <a:r>
              <a:rPr lang="en-GB" baseline="0" dirty="0" err="1"/>
              <a:t>thí</a:t>
            </a:r>
            <a:r>
              <a:rPr lang="en-GB" baseline="0" dirty="0"/>
              <a:t> </a:t>
            </a:r>
            <a:r>
              <a:rPr lang="en-GB" baseline="0" dirty="0" err="1"/>
              <a:t>dụ</a:t>
            </a:r>
            <a:r>
              <a:rPr lang="en-GB" baseline="0" dirty="0"/>
              <a:t> </a:t>
            </a:r>
            <a:r>
              <a:rPr lang="en-GB" baseline="0" dirty="0" err="1"/>
              <a:t>cần</a:t>
            </a:r>
            <a:r>
              <a:rPr lang="en-GB" baseline="0" dirty="0"/>
              <a:t> </a:t>
            </a:r>
            <a:r>
              <a:rPr lang="en-GB" baseline="0" dirty="0" err="1"/>
              <a:t>truy</a:t>
            </a:r>
            <a:r>
              <a:rPr lang="en-GB" baseline="0" dirty="0"/>
              <a:t> </a:t>
            </a:r>
            <a:r>
              <a:rPr lang="en-GB" baseline="0" dirty="0" err="1"/>
              <a:t>xuất</a:t>
            </a:r>
            <a:r>
              <a:rPr lang="en-GB" baseline="0" dirty="0"/>
              <a:t> </a:t>
            </a:r>
            <a:r>
              <a:rPr lang="en-GB" baseline="0" dirty="0" err="1"/>
              <a:t>một</a:t>
            </a:r>
            <a:r>
              <a:rPr lang="en-GB" baseline="0" dirty="0"/>
              <a:t> </a:t>
            </a:r>
            <a:r>
              <a:rPr lang="en-GB" baseline="0" dirty="0" err="1"/>
              <a:t>biến</a:t>
            </a:r>
            <a:r>
              <a:rPr lang="en-GB" baseline="0" dirty="0"/>
              <a:t> ở </a:t>
            </a:r>
            <a:r>
              <a:rPr lang="en-GB" baseline="0" dirty="0" err="1"/>
              <a:t>khối</a:t>
            </a:r>
            <a:r>
              <a:rPr lang="en-GB" baseline="0" dirty="0"/>
              <a:t> m </a:t>
            </a:r>
            <a:r>
              <a:rPr lang="en-GB" baseline="0" dirty="0" err="1"/>
              <a:t>trong</a:t>
            </a:r>
            <a:r>
              <a:rPr lang="en-GB" baseline="0" dirty="0"/>
              <a:t> </a:t>
            </a:r>
            <a:r>
              <a:rPr lang="en-GB" baseline="0" dirty="0" err="1"/>
              <a:t>hình</a:t>
            </a:r>
            <a:r>
              <a:rPr lang="en-GB" baseline="0" dirty="0"/>
              <a:t> (a)), </a:t>
            </a:r>
          </a:p>
          <a:p>
            <a:r>
              <a:rPr lang="en-GB" baseline="0" dirty="0" err="1"/>
              <a:t>phải</a:t>
            </a:r>
            <a:r>
              <a:rPr lang="en-GB" baseline="0" dirty="0"/>
              <a:t> </a:t>
            </a:r>
            <a:r>
              <a:rPr lang="en-GB" baseline="0" dirty="0" err="1"/>
              <a:t>đổ</a:t>
            </a:r>
            <a:r>
              <a:rPr lang="en-GB" baseline="0" dirty="0"/>
              <a:t> </a:t>
            </a:r>
            <a:r>
              <a:rPr lang="en-GB" baseline="0" dirty="0" err="1"/>
              <a:t>hết</a:t>
            </a:r>
            <a:r>
              <a:rPr lang="en-GB" baseline="0" dirty="0"/>
              <a:t> cache </a:t>
            </a:r>
            <a:r>
              <a:rPr lang="en-GB" baseline="0" dirty="0" err="1"/>
              <a:t>về</a:t>
            </a:r>
            <a:r>
              <a:rPr lang="en-GB" baseline="0" dirty="0"/>
              <a:t> </a:t>
            </a:r>
            <a:r>
              <a:rPr lang="en-GB" baseline="0" dirty="0" err="1"/>
              <a:t>bộ</a:t>
            </a:r>
            <a:r>
              <a:rPr lang="en-GB" baseline="0" dirty="0"/>
              <a:t> </a:t>
            </a:r>
            <a:r>
              <a:rPr lang="en-GB" baseline="0" dirty="0" err="1"/>
              <a:t>nhớ</a:t>
            </a:r>
            <a:r>
              <a:rPr lang="en-GB" baseline="0" dirty="0"/>
              <a:t> </a:t>
            </a:r>
            <a:r>
              <a:rPr lang="en-GB" baseline="0" dirty="0" err="1"/>
              <a:t>rồi</a:t>
            </a:r>
            <a:r>
              <a:rPr lang="en-GB" baseline="0" dirty="0"/>
              <a:t> </a:t>
            </a:r>
            <a:r>
              <a:rPr lang="en-GB" baseline="0" dirty="0" err="1"/>
              <a:t>lại</a:t>
            </a:r>
            <a:r>
              <a:rPr lang="en-GB" baseline="0" dirty="0"/>
              <a:t> </a:t>
            </a:r>
            <a:r>
              <a:rPr lang="en-GB" baseline="0" dirty="0" err="1"/>
              <a:t>chép</a:t>
            </a:r>
            <a:r>
              <a:rPr lang="en-GB" baseline="0" dirty="0"/>
              <a:t> </a:t>
            </a:r>
            <a:r>
              <a:rPr lang="en-GB" baseline="0" dirty="0" err="1"/>
              <a:t>cả</a:t>
            </a:r>
            <a:r>
              <a:rPr lang="en-GB" baseline="0" dirty="0"/>
              <a:t> </a:t>
            </a:r>
            <a:r>
              <a:rPr lang="en-GB" baseline="0" dirty="0" err="1"/>
              <a:t>một</a:t>
            </a:r>
            <a:r>
              <a:rPr lang="en-GB" baseline="0" dirty="0"/>
              <a:t> </a:t>
            </a:r>
            <a:r>
              <a:rPr lang="en-GB" baseline="0" dirty="0" err="1"/>
              <a:t>khới</a:t>
            </a:r>
            <a:r>
              <a:rPr lang="en-GB" baseline="0" dirty="0"/>
              <a:t> </a:t>
            </a:r>
            <a:r>
              <a:rPr lang="en-GB" baseline="0" dirty="0" err="1"/>
              <a:t>lớn</a:t>
            </a:r>
            <a:r>
              <a:rPr lang="en-GB" baseline="0" dirty="0"/>
              <a:t> </a:t>
            </a:r>
            <a:r>
              <a:rPr lang="en-GB" baseline="0" dirty="0" err="1"/>
              <a:t>các</a:t>
            </a:r>
            <a:r>
              <a:rPr lang="en-GB" baseline="0" dirty="0"/>
              <a:t> blocks </a:t>
            </a:r>
            <a:r>
              <a:rPr lang="en-GB" baseline="0" dirty="0" err="1"/>
              <a:t>từ</a:t>
            </a:r>
            <a:r>
              <a:rPr lang="en-GB" baseline="0" dirty="0"/>
              <a:t> mem </a:t>
            </a:r>
            <a:r>
              <a:rPr lang="en-GB" baseline="0" dirty="0" err="1"/>
              <a:t>và</a:t>
            </a:r>
            <a:r>
              <a:rPr lang="en-GB" baseline="0" dirty="0"/>
              <a:t> cache</a:t>
            </a:r>
          </a:p>
          <a:p>
            <a:endParaRPr lang="en-GB" baseline="0" dirty="0"/>
          </a:p>
          <a:p>
            <a:r>
              <a:rPr lang="en-GB" baseline="0" dirty="0" err="1"/>
              <a:t>Để</a:t>
            </a:r>
            <a:r>
              <a:rPr lang="en-GB" baseline="0" dirty="0"/>
              <a:t> </a:t>
            </a:r>
            <a:r>
              <a:rPr lang="en-GB" baseline="0" dirty="0" err="1"/>
              <a:t>giảm</a:t>
            </a:r>
            <a:r>
              <a:rPr lang="en-GB" baseline="0" dirty="0"/>
              <a:t> chi </a:t>
            </a:r>
            <a:r>
              <a:rPr lang="en-GB" baseline="0" dirty="0" err="1"/>
              <a:t>phí</a:t>
            </a:r>
            <a:r>
              <a:rPr lang="en-GB" baseline="0" dirty="0"/>
              <a:t> </a:t>
            </a:r>
            <a:r>
              <a:rPr lang="en-GB" baseline="0" dirty="0" err="1"/>
              <a:t>chép</a:t>
            </a:r>
            <a:r>
              <a:rPr lang="en-GB" baseline="0" dirty="0"/>
              <a:t> qua </a:t>
            </a:r>
            <a:r>
              <a:rPr lang="en-GB" baseline="0" dirty="0" err="1"/>
              <a:t>qua</a:t>
            </a:r>
            <a:r>
              <a:rPr lang="en-GB" baseline="0" dirty="0"/>
              <a:t> </a:t>
            </a:r>
            <a:r>
              <a:rPr lang="en-GB" baseline="0" dirty="0" err="1"/>
              <a:t>lại</a:t>
            </a:r>
            <a:r>
              <a:rPr lang="en-GB" baseline="0" dirty="0"/>
              <a:t> mem-cache </a:t>
            </a:r>
            <a:r>
              <a:rPr lang="en-GB" baseline="0" dirty="0" err="1"/>
              <a:t>quá</a:t>
            </a:r>
            <a:r>
              <a:rPr lang="en-GB" baseline="0" dirty="0"/>
              <a:t> </a:t>
            </a:r>
            <a:r>
              <a:rPr lang="en-GB" baseline="0" dirty="0" err="1"/>
              <a:t>nhiều</a:t>
            </a:r>
            <a:r>
              <a:rPr lang="en-GB" baseline="0" dirty="0"/>
              <a:t>, </a:t>
            </a:r>
            <a:r>
              <a:rPr lang="en-GB" baseline="0" dirty="0" err="1"/>
              <a:t>kỹ</a:t>
            </a:r>
            <a:r>
              <a:rPr lang="en-GB" baseline="0" dirty="0"/>
              <a:t> </a:t>
            </a:r>
            <a:r>
              <a:rPr lang="en-GB" baseline="0" dirty="0" err="1"/>
              <a:t>thuật</a:t>
            </a:r>
            <a:r>
              <a:rPr lang="en-GB" baseline="0" dirty="0"/>
              <a:t> associative </a:t>
            </a:r>
            <a:r>
              <a:rPr lang="en-GB" baseline="0" dirty="0" err="1"/>
              <a:t>được</a:t>
            </a:r>
            <a:r>
              <a:rPr lang="en-GB" baseline="0" dirty="0"/>
              <a:t> </a:t>
            </a:r>
            <a:r>
              <a:rPr lang="en-GB" baseline="0" dirty="0" err="1"/>
              <a:t>dùng</a:t>
            </a:r>
            <a:r>
              <a:rPr lang="en-GB" baseline="0" dirty="0"/>
              <a:t>.</a:t>
            </a:r>
          </a:p>
          <a:p>
            <a:r>
              <a:rPr lang="en-GB" baseline="0" dirty="0"/>
              <a:t>Khi </a:t>
            </a:r>
            <a:r>
              <a:rPr lang="en-GB" baseline="0" dirty="0" err="1"/>
              <a:t>gặp</a:t>
            </a:r>
            <a:r>
              <a:rPr lang="en-GB" baseline="0" dirty="0"/>
              <a:t> </a:t>
            </a:r>
            <a:r>
              <a:rPr lang="en-GB" baseline="0" dirty="0" err="1"/>
              <a:t>cahe</a:t>
            </a:r>
            <a:r>
              <a:rPr lang="en-GB" baseline="0" dirty="0"/>
              <a:t> miss, </a:t>
            </a:r>
            <a:r>
              <a:rPr lang="en-GB" baseline="0" dirty="0" err="1"/>
              <a:t>phải</a:t>
            </a:r>
            <a:r>
              <a:rPr lang="en-GB" baseline="0" dirty="0"/>
              <a:t> </a:t>
            </a:r>
            <a:r>
              <a:rPr lang="en-GB" baseline="0" dirty="0" err="1"/>
              <a:t>chép</a:t>
            </a:r>
            <a:r>
              <a:rPr lang="en-GB" baseline="0" dirty="0"/>
              <a:t> 1 block </a:t>
            </a:r>
            <a:r>
              <a:rPr lang="en-GB" baseline="0" dirty="0" err="1"/>
              <a:t>vào</a:t>
            </a:r>
            <a:r>
              <a:rPr lang="en-GB" baseline="0" dirty="0"/>
              <a:t> cache </a:t>
            </a:r>
            <a:r>
              <a:rPr lang="en-GB" baseline="0" dirty="0" err="1"/>
              <a:t>nhưng</a:t>
            </a:r>
            <a:r>
              <a:rPr lang="en-GB" baseline="0" dirty="0"/>
              <a:t> </a:t>
            </a:r>
            <a:r>
              <a:rPr lang="en-GB" baseline="0" dirty="0" err="1"/>
              <a:t>không</a:t>
            </a:r>
            <a:r>
              <a:rPr lang="en-GB" baseline="0" dirty="0"/>
              <a:t> </a:t>
            </a:r>
            <a:r>
              <a:rPr lang="en-GB" baseline="0" dirty="0" err="1"/>
              <a:t>có</a:t>
            </a:r>
            <a:r>
              <a:rPr lang="en-GB" baseline="0" dirty="0"/>
              <a:t> line </a:t>
            </a:r>
            <a:r>
              <a:rPr lang="en-GB" baseline="0" dirty="0" err="1"/>
              <a:t>nào</a:t>
            </a:r>
            <a:r>
              <a:rPr lang="en-GB" baseline="0" dirty="0"/>
              <a:t> </a:t>
            </a:r>
            <a:r>
              <a:rPr lang="en-GB" baseline="0" dirty="0" err="1"/>
              <a:t>trống</a:t>
            </a:r>
            <a:r>
              <a:rPr lang="en-GB" baseline="0" dirty="0"/>
              <a:t>. </a:t>
            </a:r>
            <a:r>
              <a:rPr lang="en-GB" baseline="0" dirty="0" err="1"/>
              <a:t>Bài</a:t>
            </a:r>
            <a:r>
              <a:rPr lang="en-GB" baseline="0" dirty="0"/>
              <a:t> </a:t>
            </a:r>
            <a:r>
              <a:rPr lang="en-GB" baseline="0" dirty="0" err="1"/>
              <a:t>toán</a:t>
            </a:r>
            <a:r>
              <a:rPr lang="en-GB" baseline="0" dirty="0"/>
              <a:t> ở </a:t>
            </a:r>
          </a:p>
          <a:p>
            <a:r>
              <a:rPr lang="en-GB" baseline="0" dirty="0" err="1"/>
              <a:t>đây</a:t>
            </a:r>
            <a:r>
              <a:rPr lang="en-GB" baseline="0" dirty="0"/>
              <a:t> </a:t>
            </a:r>
            <a:r>
              <a:rPr lang="en-GB" baseline="0" dirty="0" err="1"/>
              <a:t>là</a:t>
            </a:r>
            <a:r>
              <a:rPr lang="en-GB" baseline="0" dirty="0"/>
              <a:t> line </a:t>
            </a:r>
            <a:r>
              <a:rPr lang="en-GB" baseline="0" dirty="0" err="1"/>
              <a:t>nào</a:t>
            </a:r>
            <a:r>
              <a:rPr lang="en-GB" baseline="0" dirty="0"/>
              <a:t> </a:t>
            </a:r>
            <a:r>
              <a:rPr lang="en-GB" baseline="0" dirty="0" err="1"/>
              <a:t>phải</a:t>
            </a:r>
            <a:r>
              <a:rPr lang="en-GB" baseline="0" dirty="0"/>
              <a:t> hi </a:t>
            </a:r>
            <a:r>
              <a:rPr lang="en-GB" baseline="0" dirty="0" err="1"/>
              <a:t>sinh</a:t>
            </a:r>
            <a:r>
              <a:rPr lang="en-GB" baseline="0" dirty="0"/>
              <a:t>, </a:t>
            </a:r>
            <a:r>
              <a:rPr lang="en-GB" baseline="0" dirty="0" err="1"/>
              <a:t>được</a:t>
            </a:r>
            <a:r>
              <a:rPr lang="en-GB" baseline="0" dirty="0"/>
              <a:t> </a:t>
            </a:r>
            <a:r>
              <a:rPr lang="en-GB" baseline="0" dirty="0" err="1"/>
              <a:t>chuyển</a:t>
            </a:r>
            <a:r>
              <a:rPr lang="en-GB" baseline="0" dirty="0"/>
              <a:t> </a:t>
            </a:r>
            <a:r>
              <a:rPr lang="en-GB" baseline="0" dirty="0" err="1"/>
              <a:t>về</a:t>
            </a:r>
            <a:r>
              <a:rPr lang="en-GB" baseline="0" dirty="0"/>
              <a:t> mem, </a:t>
            </a:r>
            <a:r>
              <a:rPr lang="en-GB" baseline="0" dirty="0" err="1"/>
              <a:t>nhường</a:t>
            </a:r>
            <a:r>
              <a:rPr lang="en-GB" baseline="0" dirty="0"/>
              <a:t> </a:t>
            </a:r>
            <a:r>
              <a:rPr lang="en-GB" baseline="0" dirty="0" err="1"/>
              <a:t>chỗ</a:t>
            </a:r>
            <a:r>
              <a:rPr lang="en-GB" baseline="0" dirty="0"/>
              <a:t> </a:t>
            </a:r>
            <a:r>
              <a:rPr lang="en-GB" baseline="0" dirty="0" err="1"/>
              <a:t>cho</a:t>
            </a:r>
            <a:r>
              <a:rPr lang="en-GB" baseline="0" dirty="0"/>
              <a:t> block </a:t>
            </a:r>
            <a:r>
              <a:rPr lang="en-GB" baseline="0" dirty="0" err="1"/>
              <a:t>mới</a:t>
            </a:r>
            <a:r>
              <a:rPr lang="en-GB" baseline="0" dirty="0"/>
              <a:t>. </a:t>
            </a:r>
            <a:r>
              <a:rPr lang="en-GB" baseline="0" dirty="0" err="1"/>
              <a:t>Việc</a:t>
            </a:r>
            <a:r>
              <a:rPr lang="en-GB" baseline="0" dirty="0"/>
              <a:t> </a:t>
            </a:r>
            <a:r>
              <a:rPr lang="en-GB" baseline="0" dirty="0" err="1"/>
              <a:t>này</a:t>
            </a:r>
            <a:r>
              <a:rPr lang="en-GB" baseline="0" dirty="0"/>
              <a:t> </a:t>
            </a:r>
            <a:r>
              <a:rPr lang="en-GB" baseline="0" dirty="0" err="1"/>
              <a:t>sẽ</a:t>
            </a:r>
            <a:r>
              <a:rPr lang="en-GB" baseline="0" dirty="0"/>
              <a:t> </a:t>
            </a:r>
            <a:r>
              <a:rPr lang="en-GB" baseline="0" dirty="0" err="1"/>
              <a:t>được</a:t>
            </a:r>
            <a:endParaRPr lang="en-GB" baseline="0" dirty="0"/>
          </a:p>
          <a:p>
            <a:r>
              <a:rPr lang="en-GB" baseline="0" dirty="0" err="1"/>
              <a:t>Giải</a:t>
            </a:r>
            <a:r>
              <a:rPr lang="en-GB" baseline="0" dirty="0"/>
              <a:t> </a:t>
            </a:r>
            <a:r>
              <a:rPr lang="en-GB" baseline="0" dirty="0" err="1"/>
              <a:t>quyết</a:t>
            </a:r>
            <a:r>
              <a:rPr lang="en-GB" baseline="0" dirty="0"/>
              <a:t> </a:t>
            </a:r>
            <a:r>
              <a:rPr lang="en-GB" baseline="0" dirty="0" err="1"/>
              <a:t>trong</a:t>
            </a:r>
            <a:r>
              <a:rPr lang="en-GB" baseline="0" dirty="0"/>
              <a:t> </a:t>
            </a:r>
            <a:r>
              <a:rPr lang="en-GB" baseline="0" dirty="0" err="1"/>
              <a:t>phần</a:t>
            </a:r>
            <a:r>
              <a:rPr lang="en-GB" baseline="0" dirty="0"/>
              <a:t> replacement algorithms – </a:t>
            </a:r>
            <a:r>
              <a:rPr lang="en-GB" baseline="0" dirty="0" err="1"/>
              <a:t>các</a:t>
            </a:r>
            <a:r>
              <a:rPr lang="en-GB" baseline="0" dirty="0"/>
              <a:t> slide </a:t>
            </a:r>
            <a:r>
              <a:rPr lang="en-GB" baseline="0" dirty="0" err="1"/>
              <a:t>sau</a:t>
            </a:r>
            <a:r>
              <a:rPr lang="en-GB" baseline="0" dirty="0"/>
              <a:t>.</a:t>
            </a:r>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35ABF7-E337-4D42-A3E3-17E7FCD498AD}" type="slidenum">
              <a:rPr lang="en-US"/>
              <a:pPr/>
              <a:t>28</a:t>
            </a:fld>
            <a:endParaRPr lang="en-US" dirty="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kumimoji="1" lang="en-US" sz="1200" b="1" kern="1200" baseline="0" dirty="0">
                <a:solidFill>
                  <a:schemeClr val="tx1"/>
                </a:solidFill>
                <a:latin typeface="Times New Roman" pitchFamily="33" charset="0"/>
                <a:ea typeface="+mn-ea"/>
                <a:cs typeface="+mn-cs"/>
              </a:rPr>
              <a:t>Cache hit</a:t>
            </a:r>
            <a:r>
              <a:rPr kumimoji="1" lang="en-US" sz="1200" kern="1200" baseline="0" dirty="0">
                <a:solidFill>
                  <a:schemeClr val="tx1"/>
                </a:solidFill>
                <a:latin typeface="Times New Roman" pitchFamily="33" charset="0"/>
                <a:ea typeface="+mn-ea"/>
                <a:cs typeface="+mn-cs"/>
              </a:rPr>
              <a:t>: an address of read word is in cache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a:solidFill>
                  <a:schemeClr val="tx1"/>
                </a:solidFill>
                <a:latin typeface="Times New Roman" pitchFamily="33" charset="0"/>
                <a:ea typeface="+mn-ea"/>
                <a:cs typeface="+mn-cs"/>
              </a:rPr>
              <a:t>Cache miss</a:t>
            </a:r>
            <a:r>
              <a:rPr kumimoji="1" lang="en-US" sz="1200" kern="1200" baseline="0" dirty="0">
                <a:solidFill>
                  <a:schemeClr val="tx1"/>
                </a:solidFill>
                <a:latin typeface="Times New Roman" pitchFamily="33" charset="0"/>
                <a:ea typeface="+mn-ea"/>
                <a:cs typeface="+mn-cs"/>
              </a:rPr>
              <a:t>: an address of read word is not in cache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a:solidFill>
                  <a:schemeClr val="tx1"/>
                </a:solidFill>
                <a:latin typeface="Times New Roman" pitchFamily="33" charset="0"/>
                <a:ea typeface="+mn-ea"/>
                <a:cs typeface="+mn-cs"/>
              </a:rPr>
              <a:t>Cấu trúc một địa chỉ bộ </a:t>
            </a:r>
            <a:r>
              <a:rPr kumimoji="1" lang="en-US" sz="1200" b="1" kern="1200" baseline="0" dirty="0" err="1">
                <a:solidFill>
                  <a:schemeClr val="tx1"/>
                </a:solidFill>
                <a:latin typeface="Times New Roman" pitchFamily="33" charset="0"/>
                <a:ea typeface="+mn-ea"/>
                <a:cs typeface="+mn-cs"/>
              </a:rPr>
              <a:t>nhớ</a:t>
            </a:r>
            <a:r>
              <a:rPr kumimoji="1" lang="en-US" sz="1200" b="1" kern="1200" baseline="0" dirty="0">
                <a:solidFill>
                  <a:schemeClr val="tx1"/>
                </a:solidFill>
                <a:latin typeface="Times New Roman" pitchFamily="33" charset="0"/>
                <a:ea typeface="+mn-ea"/>
                <a:cs typeface="+mn-cs"/>
              </a:rPr>
              <a:t> </a:t>
            </a:r>
            <a:r>
              <a:rPr kumimoji="1" lang="en-US" sz="1200" b="1" kern="1200" baseline="0" dirty="0" err="1">
                <a:solidFill>
                  <a:schemeClr val="tx1"/>
                </a:solidFill>
                <a:latin typeface="Times New Roman" pitchFamily="33" charset="0"/>
                <a:ea typeface="+mn-ea"/>
                <a:cs typeface="+mn-cs"/>
              </a:rPr>
              <a:t>được</a:t>
            </a:r>
            <a:r>
              <a:rPr kumimoji="1" lang="en-US" sz="1200" b="1" kern="1200" baseline="0" dirty="0">
                <a:solidFill>
                  <a:schemeClr val="tx1"/>
                </a:solidFill>
                <a:latin typeface="Times New Roman" pitchFamily="33" charset="0"/>
                <a:ea typeface="+mn-ea"/>
                <a:cs typeface="+mn-cs"/>
              </a:rPr>
              <a:t> </a:t>
            </a:r>
            <a:r>
              <a:rPr kumimoji="1" lang="en-US" sz="1200" b="1" kern="1200" baseline="0" dirty="0" err="1">
                <a:solidFill>
                  <a:schemeClr val="tx1"/>
                </a:solidFill>
                <a:latin typeface="Times New Roman" pitchFamily="33" charset="0"/>
                <a:ea typeface="+mn-ea"/>
                <a:cs typeface="+mn-cs"/>
              </a:rPr>
              <a:t>truy</a:t>
            </a:r>
            <a:r>
              <a:rPr kumimoji="1" lang="en-US" sz="1200" b="1" kern="1200" baseline="0" dirty="0">
                <a:solidFill>
                  <a:schemeClr val="tx1"/>
                </a:solidFill>
                <a:latin typeface="Times New Roman" pitchFamily="33" charset="0"/>
                <a:ea typeface="+mn-ea"/>
                <a:cs typeface="+mn-cs"/>
              </a:rPr>
              <a:t> </a:t>
            </a:r>
            <a:r>
              <a:rPr kumimoji="1" lang="en-US" sz="1200" b="1" kern="1200" baseline="0" dirty="0" err="1">
                <a:solidFill>
                  <a:schemeClr val="tx1"/>
                </a:solidFill>
                <a:latin typeface="Times New Roman" pitchFamily="33" charset="0"/>
                <a:ea typeface="+mn-ea"/>
                <a:cs typeface="+mn-cs"/>
              </a:rPr>
              <a:t>xuất</a:t>
            </a:r>
            <a:r>
              <a:rPr kumimoji="1" lang="en-US" sz="1200" b="1" kern="1200" baseline="0" dirty="0">
                <a:solidFill>
                  <a:schemeClr val="tx1"/>
                </a:solidFill>
                <a:latin typeface="Times New Roman" pitchFamily="33" charset="0"/>
                <a:ea typeface="+mn-ea"/>
                <a:cs typeface="+mn-cs"/>
              </a:rPr>
              <a:t> </a:t>
            </a:r>
            <a:r>
              <a:rPr kumimoji="1" lang="en-US" sz="1200" b="1" kern="1200" baseline="0" dirty="0" err="1">
                <a:solidFill>
                  <a:schemeClr val="tx1"/>
                </a:solidFill>
                <a:latin typeface="Times New Roman" pitchFamily="33" charset="0"/>
                <a:ea typeface="+mn-ea"/>
                <a:cs typeface="+mn-cs"/>
              </a:rPr>
              <a:t>dùng</a:t>
            </a:r>
            <a:r>
              <a:rPr kumimoji="1" lang="en-US" sz="1200" b="1" kern="1200" baseline="0" dirty="0">
                <a:solidFill>
                  <a:schemeClr val="tx1"/>
                </a:solidFill>
                <a:latin typeface="Times New Roman" pitchFamily="33" charset="0"/>
                <a:ea typeface="+mn-ea"/>
                <a:cs typeface="+mn-cs"/>
              </a:rPr>
              <a:t> cache: &lt;Tag, Line, Word&gt; </a:t>
            </a:r>
            <a:r>
              <a:rPr kumimoji="1" lang="en-US" sz="1200" b="0" kern="1200" baseline="0" dirty="0">
                <a:solidFill>
                  <a:schemeClr val="tx1"/>
                </a:solidFill>
                <a:latin typeface="Times New Roman" pitchFamily="33" charset="0"/>
                <a:ea typeface="+mn-ea"/>
                <a:cs typeface="+mn-cs"/>
              </a:rPr>
              <a:t>mang nghĩa là địa chỉ này thuộc về block </a:t>
            </a:r>
            <a:r>
              <a:rPr kumimoji="1" lang="en-US" sz="1200" b="0" kern="1200" baseline="0" dirty="0" err="1">
                <a:solidFill>
                  <a:schemeClr val="tx1"/>
                </a:solidFill>
                <a:latin typeface="Times New Roman" pitchFamily="33" charset="0"/>
                <a:ea typeface="+mn-ea"/>
                <a:cs typeface="+mn-cs"/>
              </a:rPr>
              <a:t>nào</a:t>
            </a:r>
            <a:r>
              <a:rPr kumimoji="1" lang="en-US" sz="1200" b="0" kern="1200" baseline="0" dirty="0">
                <a:solidFill>
                  <a:schemeClr val="tx1"/>
                </a:solidFill>
                <a:latin typeface="Times New Roman" pitchFamily="33" charset="0"/>
                <a:ea typeface="+mn-ea"/>
                <a:cs typeface="+mn-cs"/>
              </a:rPr>
              <a:t> </a:t>
            </a:r>
            <a:r>
              <a:rPr kumimoji="1" lang="en-US" sz="1200" b="0" kern="1200" baseline="0" dirty="0" err="1">
                <a:solidFill>
                  <a:schemeClr val="tx1"/>
                </a:solidFill>
                <a:latin typeface="Times New Roman" pitchFamily="33" charset="0"/>
                <a:ea typeface="+mn-ea"/>
                <a:cs typeface="+mn-cs"/>
              </a:rPr>
              <a:t>trên</a:t>
            </a:r>
            <a:r>
              <a:rPr kumimoji="1" lang="en-US" sz="1200" b="0" kern="1200" baseline="0" dirty="0">
                <a:solidFill>
                  <a:schemeClr val="tx1"/>
                </a:solidFill>
                <a:latin typeface="Times New Roman" pitchFamily="33" charset="0"/>
                <a:ea typeface="+mn-ea"/>
                <a:cs typeface="+mn-cs"/>
              </a:rPr>
              <a:t> </a:t>
            </a:r>
            <a:r>
              <a:rPr kumimoji="1" lang="en-US" sz="1200" b="0" kern="1200" baseline="0" dirty="0" err="1">
                <a:solidFill>
                  <a:schemeClr val="tx1"/>
                </a:solidFill>
                <a:latin typeface="Times New Roman" pitchFamily="33" charset="0"/>
                <a:ea typeface="+mn-ea"/>
                <a:cs typeface="+mn-cs"/>
              </a:rPr>
              <a:t>bộ</a:t>
            </a:r>
            <a:r>
              <a:rPr kumimoji="1" lang="en-US" sz="1200" b="0" kern="1200" baseline="0" dirty="0">
                <a:solidFill>
                  <a:schemeClr val="tx1"/>
                </a:solidFill>
                <a:latin typeface="Times New Roman" pitchFamily="33" charset="0"/>
                <a:ea typeface="+mn-ea"/>
                <a:cs typeface="+mn-cs"/>
              </a:rPr>
              <a:t> </a:t>
            </a:r>
            <a:r>
              <a:rPr kumimoji="1" lang="en-US" sz="1200" b="0" kern="1200" baseline="0" dirty="0" err="1">
                <a:solidFill>
                  <a:schemeClr val="tx1"/>
                </a:solidFill>
                <a:latin typeface="Times New Roman" pitchFamily="33" charset="0"/>
                <a:ea typeface="+mn-ea"/>
                <a:cs typeface="+mn-cs"/>
              </a:rPr>
              <a:t>nhớ</a:t>
            </a:r>
            <a:r>
              <a:rPr kumimoji="1" lang="en-US" sz="1200" b="0" kern="1200" baseline="0" dirty="0">
                <a:solidFill>
                  <a:schemeClr val="tx1"/>
                </a:solidFill>
                <a:latin typeface="Times New Roman" pitchFamily="33" charset="0"/>
                <a:ea typeface="+mn-ea"/>
                <a:cs typeface="+mn-cs"/>
              </a:rPr>
              <a:t> </a:t>
            </a:r>
            <a:r>
              <a:rPr kumimoji="1" lang="en-US" sz="1200" b="0" kern="1200" baseline="0" dirty="0" err="1">
                <a:solidFill>
                  <a:schemeClr val="tx1"/>
                </a:solidFill>
                <a:latin typeface="Times New Roman" pitchFamily="33" charset="0"/>
                <a:ea typeface="+mn-ea"/>
                <a:cs typeface="+mn-cs"/>
              </a:rPr>
              <a:t>chính</a:t>
            </a:r>
            <a:r>
              <a:rPr kumimoji="1" lang="en-US" sz="1200" b="0" kern="1200" baseline="0" dirty="0">
                <a:solidFill>
                  <a:schemeClr val="tx1"/>
                </a:solidFill>
                <a:latin typeface="Times New Roman" pitchFamily="33" charset="0"/>
                <a:ea typeface="+mn-ea"/>
                <a:cs typeface="+mn-cs"/>
              </a:rPr>
              <a:t> (tag),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baseline="0" dirty="0">
                <a:solidFill>
                  <a:schemeClr val="tx1"/>
                </a:solidFill>
                <a:latin typeface="Times New Roman" pitchFamily="33" charset="0"/>
                <a:ea typeface="+mn-ea"/>
                <a:cs typeface="+mn-cs"/>
              </a:rPr>
              <a:t>        dòng thứ mấy của cache, từ thứ mấy trong dòng này</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a:solidFill>
                  <a:schemeClr val="tx1"/>
                </a:solidFill>
                <a:latin typeface="Times New Roman" pitchFamily="33" charset="0"/>
                <a:ea typeface="+mn-ea"/>
                <a:cs typeface="+mn-cs"/>
              </a:rPr>
              <a:t>Bước 1: Đọ (Compare) 2 giá trị Tag (đường mầu blue)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a:solidFill>
                  <a:schemeClr val="tx1"/>
                </a:solidFill>
                <a:latin typeface="Times New Roman" pitchFamily="33" charset="0"/>
                <a:ea typeface="+mn-ea"/>
                <a:cs typeface="+mn-cs"/>
              </a:rPr>
              <a:t>Bước 2: Nếu 2 trị này bằng nhau (</a:t>
            </a:r>
            <a:r>
              <a:rPr kumimoji="1" lang="en-US" sz="1200" b="1" kern="1200" baseline="0" dirty="0">
                <a:solidFill>
                  <a:schemeClr val="tx1"/>
                </a:solidFill>
                <a:latin typeface="Times New Roman" pitchFamily="33" charset="0"/>
                <a:ea typeface="+mn-ea"/>
                <a:cs typeface="+mn-cs"/>
              </a:rPr>
              <a:t>hit</a:t>
            </a:r>
            <a:r>
              <a:rPr kumimoji="1" lang="en-US" sz="1200" kern="1200" baseline="0" dirty="0">
                <a:solidFill>
                  <a:schemeClr val="tx1"/>
                </a:solidFill>
                <a:latin typeface="Times New Roman" pitchFamily="33" charset="0"/>
                <a:ea typeface="+mn-ea"/>
                <a:cs typeface="+mn-cs"/>
              </a:rPr>
              <a:t>), địa chỉ này có trong cache rồi, dựa vào Line (mầu green) </a:t>
            </a:r>
            <a:r>
              <a:rPr kumimoji="1" lang="en-US" sz="1200" kern="1200" baseline="0" dirty="0" err="1">
                <a:solidFill>
                  <a:schemeClr val="tx1"/>
                </a:solidFill>
                <a:latin typeface="Times New Roman" pitchFamily="33" charset="0"/>
                <a:ea typeface="+mn-ea"/>
                <a:cs typeface="+mn-cs"/>
              </a:rPr>
              <a:t>để</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xác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định</a:t>
            </a:r>
            <a:r>
              <a:rPr kumimoji="1" lang="en-US" sz="1200" kern="1200" baseline="0" dirty="0">
                <a:solidFill>
                  <a:schemeClr val="tx1"/>
                </a:solidFill>
                <a:latin typeface="Times New Roman" pitchFamily="33" charset="0"/>
                <a:ea typeface="+mn-ea"/>
                <a:cs typeface="+mn-cs"/>
              </a:rPr>
              <a:t> line </a:t>
            </a:r>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cache </a:t>
            </a:r>
            <a:r>
              <a:rPr kumimoji="1" lang="en-US" sz="1200" kern="1200" baseline="0" dirty="0" err="1">
                <a:solidFill>
                  <a:schemeClr val="tx1"/>
                </a:solidFill>
                <a:latin typeface="Times New Roman" pitchFamily="33" charset="0"/>
                <a:ea typeface="+mn-ea"/>
                <a:cs typeface="+mn-cs"/>
              </a:rPr>
              <a:t>và</a:t>
            </a:r>
            <a:r>
              <a:rPr kumimoji="1" lang="en-US" sz="1200" kern="1200" baseline="0" dirty="0">
                <a:solidFill>
                  <a:schemeClr val="tx1"/>
                </a:solidFill>
                <a:latin typeface="Times New Roman" pitchFamily="33" charset="0"/>
                <a:ea typeface="+mn-ea"/>
                <a:cs typeface="+mn-cs"/>
              </a:rPr>
              <a:t> Word (mầu tím) xác định </a:t>
            </a:r>
            <a:r>
              <a:rPr kumimoji="1" lang="en-US" sz="1200" kern="1200" baseline="0" dirty="0" err="1">
                <a:solidFill>
                  <a:schemeClr val="tx1"/>
                </a:solidFill>
                <a:latin typeface="Times New Roman" pitchFamily="33" charset="0"/>
                <a:ea typeface="+mn-ea"/>
                <a:cs typeface="+mn-cs"/>
              </a:rPr>
              <a:t>được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địa</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chỉ</a:t>
            </a:r>
            <a:r>
              <a:rPr kumimoji="1" lang="en-US" sz="1200" kern="1200" baseline="0" dirty="0">
                <a:solidFill>
                  <a:schemeClr val="tx1"/>
                </a:solidFill>
                <a:latin typeface="Times New Roman" pitchFamily="33" charset="0"/>
                <a:ea typeface="+mn-ea"/>
                <a:cs typeface="+mn-cs"/>
              </a:rPr>
              <a:t> (word </a:t>
            </a:r>
            <a:r>
              <a:rPr kumimoji="1" lang="en-US" sz="1200" kern="1200" baseline="0" dirty="0" err="1">
                <a:solidFill>
                  <a:schemeClr val="tx1"/>
                </a:solidFill>
                <a:latin typeface="Times New Roman" pitchFamily="33" charset="0"/>
                <a:ea typeface="+mn-ea"/>
                <a:cs typeface="+mn-cs"/>
              </a:rPr>
              <a:t>thứ</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mất</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line </a:t>
            </a:r>
            <a:r>
              <a:rPr kumimoji="1" lang="en-US" sz="1200" kern="1200" baseline="0" dirty="0" err="1">
                <a:solidFill>
                  <a:schemeClr val="tx1"/>
                </a:solidFill>
                <a:latin typeface="Times New Roman" pitchFamily="33" charset="0"/>
                <a:ea typeface="+mn-ea"/>
                <a:cs typeface="+mn-cs"/>
              </a:rPr>
              <a:t>này</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của</a:t>
            </a:r>
            <a:r>
              <a:rPr kumimoji="1" lang="en-US" sz="1200" kern="1200" baseline="0" dirty="0">
                <a:solidFill>
                  <a:schemeClr val="tx1"/>
                </a:solidFill>
                <a:latin typeface="Times New Roman" pitchFamily="33" charset="0"/>
                <a:ea typeface="+mn-ea"/>
                <a:cs typeface="+mn-cs"/>
              </a:rPr>
              <a:t> ô nhớ cần đọc</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a:solidFill>
                  <a:schemeClr val="tx1"/>
                </a:solidFill>
                <a:latin typeface="Times New Roman" pitchFamily="33" charset="0"/>
                <a:ea typeface="+mn-ea"/>
                <a:cs typeface="+mn-cs"/>
              </a:rPr>
              <a:t>Bước 3: Ngược lại, địa chỉ cần truy xuất chưa nằm trong cache (mầu đỏ) mà nằm trong bộ nhớ, thông qua Tag, đến bộ nhớ để mang block này vào cache sau khi đã đẩy 1 line ra khỏi cache (victim line) – </a:t>
            </a:r>
            <a:r>
              <a:rPr kumimoji="1" lang="en-US" sz="1200" b="1" kern="1200" baseline="0" dirty="0">
                <a:solidFill>
                  <a:schemeClr val="tx1"/>
                </a:solidFill>
                <a:latin typeface="Times New Roman" pitchFamily="33" charset="0"/>
                <a:ea typeface="+mn-ea"/>
                <a:cs typeface="+mn-cs"/>
              </a:rPr>
              <a:t>Replacement algorithms (cuối chương)</a:t>
            </a:r>
            <a:endParaRPr kumimoji="1" lang="en-US" sz="1200" kern="1200" baseline="0" dirty="0">
              <a:solidFill>
                <a:schemeClr val="tx1"/>
              </a:solidFill>
              <a:latin typeface="Times New Roman" pitchFamily="33" charset="0"/>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4.10  Direct Mapping Example.</a:t>
            </a:r>
          </a:p>
        </p:txBody>
      </p:sp>
      <p:sp>
        <p:nvSpPr>
          <p:cNvPr id="4" name="Slide Number Placeholder 3"/>
          <p:cNvSpPr>
            <a:spLocks noGrp="1"/>
          </p:cNvSpPr>
          <p:nvPr>
            <p:ph type="sldNum" sz="quarter" idx="10"/>
          </p:nvPr>
        </p:nvSpPr>
        <p:spPr/>
        <p:txBody>
          <a:bodyPr/>
          <a:lstStyle/>
          <a:p>
            <a:fld id="{56C40E98-D33D-704E-929D-27FB84CF5632}" type="slidenum">
              <a:rPr lang="en-US" smtClean="0"/>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The direct mapping technique is simple and inexpensive to implement. Its</a:t>
            </a:r>
          </a:p>
          <a:p>
            <a:r>
              <a:rPr kumimoji="1" lang="en-US" sz="1200" kern="1200" baseline="0" dirty="0">
                <a:solidFill>
                  <a:schemeClr val="tx1"/>
                </a:solidFill>
                <a:latin typeface="Times New Roman" pitchFamily="33" charset="0"/>
                <a:ea typeface="+mn-ea"/>
                <a:cs typeface="+mn-cs"/>
              </a:rPr>
              <a:t>main disadvantage is that there is a fixed cache location for any given block. Thus,</a:t>
            </a:r>
          </a:p>
          <a:p>
            <a:r>
              <a:rPr kumimoji="1" lang="en-US" sz="1200" kern="1200" baseline="0" dirty="0">
                <a:solidFill>
                  <a:schemeClr val="tx1"/>
                </a:solidFill>
                <a:latin typeface="Times New Roman" pitchFamily="33" charset="0"/>
                <a:ea typeface="+mn-ea"/>
                <a:cs typeface="+mn-cs"/>
              </a:rPr>
              <a:t>if a program happens to reference words repeatedly from two different blocks that</a:t>
            </a:r>
          </a:p>
          <a:p>
            <a:r>
              <a:rPr kumimoji="1" lang="en-US" sz="1200" kern="1200" baseline="0" dirty="0">
                <a:solidFill>
                  <a:schemeClr val="tx1"/>
                </a:solidFill>
                <a:latin typeface="Times New Roman" pitchFamily="33" charset="0"/>
                <a:ea typeface="+mn-ea"/>
                <a:cs typeface="+mn-cs"/>
              </a:rPr>
              <a:t>map into the same line, then the blocks will be continually swapped in the cache,</a:t>
            </a:r>
          </a:p>
          <a:p>
            <a:r>
              <a:rPr kumimoji="1" lang="en-US" sz="1200" kern="1200" baseline="0" dirty="0">
                <a:solidFill>
                  <a:schemeClr val="tx1"/>
                </a:solidFill>
                <a:latin typeface="Times New Roman" pitchFamily="33" charset="0"/>
                <a:ea typeface="+mn-ea"/>
                <a:cs typeface="+mn-cs"/>
              </a:rPr>
              <a:t>and the hit ratio will be low (a phenomenon known as </a:t>
            </a:r>
            <a:r>
              <a:rPr kumimoji="1" lang="en-US" sz="1200" i="1" kern="1200" baseline="0" dirty="0">
                <a:solidFill>
                  <a:schemeClr val="tx1"/>
                </a:solidFill>
                <a:latin typeface="Times New Roman" pitchFamily="33" charset="0"/>
                <a:ea typeface="+mn-ea"/>
                <a:cs typeface="+mn-cs"/>
              </a:rPr>
              <a:t>thrashing).</a:t>
            </a:r>
            <a:endParaRPr lang="en-GB" dirty="0"/>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One approach to lower the miss penalty is to remember what was discarded</a:t>
            </a:r>
          </a:p>
          <a:p>
            <a:r>
              <a:rPr kumimoji="1" lang="en-US" sz="1200" kern="1200" baseline="0" dirty="0">
                <a:solidFill>
                  <a:schemeClr val="tx1"/>
                </a:solidFill>
                <a:latin typeface="Times New Roman" pitchFamily="33" charset="0"/>
                <a:ea typeface="+mn-ea"/>
                <a:cs typeface="+mn-cs"/>
              </a:rPr>
              <a:t>in case it is needed again. Since the discarded data has already been fetched, it can</a:t>
            </a:r>
          </a:p>
          <a:p>
            <a:r>
              <a:rPr kumimoji="1" lang="en-US" sz="1200" kern="1200" baseline="0" dirty="0">
                <a:solidFill>
                  <a:schemeClr val="tx1"/>
                </a:solidFill>
                <a:latin typeface="Times New Roman" pitchFamily="33" charset="0"/>
                <a:ea typeface="+mn-ea"/>
                <a:cs typeface="+mn-cs"/>
              </a:rPr>
              <a:t>be used again at a small cost. Such recycling is possible using a victim cache. Victim</a:t>
            </a:r>
          </a:p>
          <a:p>
            <a:r>
              <a:rPr kumimoji="1" lang="en-US" sz="1200" kern="1200" baseline="0" dirty="0">
                <a:solidFill>
                  <a:schemeClr val="tx1"/>
                </a:solidFill>
                <a:latin typeface="Times New Roman" pitchFamily="33" charset="0"/>
                <a:ea typeface="+mn-ea"/>
                <a:cs typeface="+mn-cs"/>
              </a:rPr>
              <a:t>cache was originally proposed as an approach to reduce the conflict misses of direct</a:t>
            </a:r>
          </a:p>
          <a:p>
            <a:r>
              <a:rPr kumimoji="1" lang="en-US" sz="1200" kern="1200" baseline="0" dirty="0">
                <a:solidFill>
                  <a:schemeClr val="tx1"/>
                </a:solidFill>
                <a:latin typeface="Times New Roman" pitchFamily="33" charset="0"/>
                <a:ea typeface="+mn-ea"/>
                <a:cs typeface="+mn-cs"/>
              </a:rPr>
              <a:t>mapped caches without affecting its fast access time. Victim cache is a fully associative</a:t>
            </a:r>
          </a:p>
          <a:p>
            <a:r>
              <a:rPr kumimoji="1" lang="en-US" sz="1200" kern="1200" baseline="0" dirty="0">
                <a:solidFill>
                  <a:schemeClr val="tx1"/>
                </a:solidFill>
                <a:latin typeface="Times New Roman" pitchFamily="33" charset="0"/>
                <a:ea typeface="+mn-ea"/>
                <a:cs typeface="+mn-cs"/>
              </a:rPr>
              <a:t>cache, whose size is typically 4 to 16 cache lines, residing between a direct mapped L1</a:t>
            </a:r>
          </a:p>
          <a:p>
            <a:r>
              <a:rPr kumimoji="1" lang="en-US" sz="1200" kern="1200" baseline="0" dirty="0">
                <a:solidFill>
                  <a:schemeClr val="tx1"/>
                </a:solidFill>
                <a:latin typeface="Times New Roman" pitchFamily="33" charset="0"/>
                <a:ea typeface="+mn-ea"/>
                <a:cs typeface="+mn-cs"/>
              </a:rPr>
              <a:t>cache and the next level of memory. This concept is explored in Appendix D.</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3</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term </a:t>
            </a:r>
            <a:r>
              <a:rPr kumimoji="1" lang="en-US" sz="1200" b="1" kern="1200" baseline="0" dirty="0">
                <a:solidFill>
                  <a:schemeClr val="tx1"/>
                </a:solidFill>
                <a:latin typeface="Times New Roman" pitchFamily="33" charset="0"/>
                <a:ea typeface="+mn-ea"/>
                <a:cs typeface="+mn-cs"/>
              </a:rPr>
              <a:t>location </a:t>
            </a:r>
            <a:r>
              <a:rPr kumimoji="1" lang="en-US" sz="1200" b="0" kern="1200" baseline="0" dirty="0">
                <a:solidFill>
                  <a:schemeClr val="tx1"/>
                </a:solidFill>
                <a:latin typeface="Times New Roman" pitchFamily="33" charset="0"/>
                <a:ea typeface="+mn-ea"/>
                <a:cs typeface="+mn-cs"/>
              </a:rPr>
              <a:t>in Table 4.1 refers to whether memory is internal and external</a:t>
            </a:r>
          </a:p>
          <a:p>
            <a:r>
              <a:rPr kumimoji="1" lang="en-US" sz="1200" kern="1200" baseline="0" dirty="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obvious characteristic of memory is its </a:t>
            </a:r>
            <a:r>
              <a:rPr kumimoji="1" lang="en-US" sz="1200" b="1" kern="1200" baseline="0" dirty="0">
                <a:solidFill>
                  <a:schemeClr val="tx1"/>
                </a:solidFill>
                <a:latin typeface="Times New Roman" pitchFamily="33" charset="0"/>
                <a:ea typeface="+mn-ea"/>
                <a:cs typeface="+mn-cs"/>
              </a:rPr>
              <a:t>capacity. </a:t>
            </a:r>
            <a:r>
              <a:rPr kumimoji="1" lang="en-US" sz="1200" b="0" kern="1200" baseline="0" dirty="0">
                <a:solidFill>
                  <a:schemeClr val="tx1"/>
                </a:solidFill>
                <a:latin typeface="Times New Roman" pitchFamily="33" charset="0"/>
                <a:ea typeface="+mn-ea"/>
                <a:cs typeface="+mn-cs"/>
              </a:rPr>
              <a:t>For internal memory, this is</a:t>
            </a:r>
          </a:p>
          <a:p>
            <a:r>
              <a:rPr kumimoji="1" lang="en-US" sz="1200" kern="1200" baseline="0" dirty="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related concept is the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internal memory, the unit</a:t>
            </a:r>
          </a:p>
          <a:p>
            <a:r>
              <a:rPr kumimoji="1" lang="en-US" sz="1200" kern="1200" baseline="0" dirty="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Word: </a:t>
            </a:r>
            <a:r>
              <a:rPr kumimoji="1" lang="en-US" sz="1200" b="0" kern="1200" baseline="0" dirty="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a:solidFill>
                  <a:schemeClr val="tx1"/>
                </a:solidFill>
                <a:latin typeface="Times New Roman" pitchFamily="33" charset="0"/>
                <a:ea typeface="+mn-ea"/>
                <a:cs typeface="+mn-cs"/>
              </a:rPr>
              <a:t>length. Unfortunately, there are many exceptions. For example, the CRAY</a:t>
            </a:r>
          </a:p>
          <a:p>
            <a:r>
              <a:rPr kumimoji="1" lang="en-US" sz="1200" kern="1200" baseline="0" dirty="0">
                <a:solidFill>
                  <a:schemeClr val="tx1"/>
                </a:solidFill>
                <a:latin typeface="Times New Roman" pitchFamily="33" charset="0"/>
                <a:ea typeface="+mn-ea"/>
                <a:cs typeface="+mn-cs"/>
              </a:rPr>
              <a:t>C90 (an older model CRAY supercomputer) has a 64-bit word length but uses</a:t>
            </a:r>
          </a:p>
          <a:p>
            <a:r>
              <a:rPr kumimoji="1" lang="en-US" sz="1200" kern="1200" baseline="0" dirty="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Addressable units: </a:t>
            </a:r>
            <a:r>
              <a:rPr kumimoji="1" lang="en-US" sz="1200" b="0" kern="1200" baseline="0" dirty="0">
                <a:solidFill>
                  <a:schemeClr val="tx1"/>
                </a:solidFill>
                <a:latin typeface="Times New Roman" pitchFamily="33" charset="0"/>
                <a:ea typeface="+mn-ea"/>
                <a:cs typeface="+mn-cs"/>
              </a:rPr>
              <a:t>In some systems, the addressable unit is the word. However,</a:t>
            </a:r>
          </a:p>
          <a:p>
            <a:r>
              <a:rPr kumimoji="1" lang="en-US" sz="1200" kern="1200" baseline="0" dirty="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a:solidFill>
                  <a:schemeClr val="tx1"/>
                </a:solidFill>
                <a:latin typeface="Times New Roman" pitchFamily="33" charset="0"/>
                <a:ea typeface="+mn-ea"/>
                <a:cs typeface="+mn-cs"/>
              </a:rPr>
              <a:t>between the length in bits </a:t>
            </a:r>
            <a:r>
              <a:rPr kumimoji="1" lang="en-US" sz="1200" i="1" kern="1200" baseline="0" dirty="0">
                <a:solidFill>
                  <a:schemeClr val="tx1"/>
                </a:solidFill>
                <a:latin typeface="Times New Roman" pitchFamily="33" charset="0"/>
                <a:ea typeface="+mn-ea"/>
                <a:cs typeface="+mn-cs"/>
              </a:rPr>
              <a:t>A of an address and the number N of addressable</a:t>
            </a:r>
          </a:p>
          <a:p>
            <a:r>
              <a:rPr kumimoji="1" lang="en-US" sz="1200" kern="1200" baseline="0" dirty="0">
                <a:solidFill>
                  <a:schemeClr val="tx1"/>
                </a:solidFill>
                <a:latin typeface="Times New Roman" pitchFamily="33" charset="0"/>
                <a:ea typeface="+mn-ea"/>
                <a:cs typeface="+mn-cs"/>
              </a:rPr>
              <a:t>units is 2</a:t>
            </a:r>
            <a:r>
              <a:rPr kumimoji="1" lang="en-US" sz="1200" i="1" kern="1200" baseline="0" dirty="0">
                <a:solidFill>
                  <a:schemeClr val="tx1"/>
                </a:solidFill>
                <a:latin typeface="Times New Roman" pitchFamily="33" charset="0"/>
                <a:ea typeface="+mn-ea"/>
                <a:cs typeface="+mn-cs"/>
              </a:rPr>
              <a:t>A = 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main memory, this is the number of bits read out of or</a:t>
            </a:r>
          </a:p>
          <a:p>
            <a:r>
              <a:rPr kumimoji="1" lang="en-US" sz="1200" kern="1200" baseline="0" dirty="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A1BC11-5E89-9C4F-A80C-397585DAAC4A}" type="slidenum">
              <a:rPr lang="en-US"/>
              <a:pPr/>
              <a:t>32</a:t>
            </a:fld>
            <a:endParaRPr lang="en-US" dirty="0"/>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Associative mapping overcomes the disadvantage of direct</a:t>
            </a:r>
          </a:p>
          <a:p>
            <a:r>
              <a:rPr kumimoji="1" lang="en-US" sz="1200" kern="1200" baseline="0" dirty="0">
                <a:solidFill>
                  <a:schemeClr val="tx1"/>
                </a:solidFill>
                <a:latin typeface="Times New Roman" pitchFamily="33" charset="0"/>
                <a:ea typeface="+mn-ea"/>
                <a:cs typeface="+mn-cs"/>
              </a:rPr>
              <a:t>mapping by permitting each main memory block to be loaded into any line of the</a:t>
            </a:r>
          </a:p>
          <a:p>
            <a:r>
              <a:rPr kumimoji="1" lang="en-US" sz="1200" kern="1200" baseline="0" dirty="0">
                <a:solidFill>
                  <a:schemeClr val="tx1"/>
                </a:solidFill>
                <a:latin typeface="Times New Roman" pitchFamily="33" charset="0"/>
                <a:ea typeface="+mn-ea"/>
                <a:cs typeface="+mn-cs"/>
              </a:rPr>
              <a:t>cache (Figure 4.8b). In this case, the cache control logic interprets a memory address</a:t>
            </a:r>
          </a:p>
          <a:p>
            <a:r>
              <a:rPr kumimoji="1" lang="en-US" sz="1200" kern="1200" baseline="0" dirty="0">
                <a:solidFill>
                  <a:schemeClr val="tx1"/>
                </a:solidFill>
                <a:latin typeface="Times New Roman" pitchFamily="33" charset="0"/>
                <a:ea typeface="+mn-ea"/>
                <a:cs typeface="+mn-cs"/>
              </a:rPr>
              <a:t>simply as a Tag and a Word field. The Tag field uniquely identifies a block of main</a:t>
            </a:r>
          </a:p>
          <a:p>
            <a:r>
              <a:rPr kumimoji="1" lang="en-US" sz="1200" kern="1200" baseline="0" dirty="0">
                <a:solidFill>
                  <a:schemeClr val="tx1"/>
                </a:solidFill>
                <a:latin typeface="Times New Roman" pitchFamily="33" charset="0"/>
                <a:ea typeface="+mn-ea"/>
                <a:cs typeface="+mn-cs"/>
              </a:rPr>
              <a:t>memory. To determine whether a block is in the cache, the cache control logic must</a:t>
            </a:r>
          </a:p>
          <a:p>
            <a:r>
              <a:rPr kumimoji="1" lang="en-US" sz="1200" kern="1200" baseline="0" dirty="0">
                <a:solidFill>
                  <a:schemeClr val="tx1"/>
                </a:solidFill>
                <a:latin typeface="Times New Roman" pitchFamily="33" charset="0"/>
                <a:ea typeface="+mn-ea"/>
                <a:cs typeface="+mn-cs"/>
              </a:rPr>
              <a:t>simultaneously examine every line’s tag for a match. Figure 4.11 illustrates the logic.</a:t>
            </a:r>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EF674-BDE7-F044-A87E-479D359E8D55}" type="slidenum">
              <a:rPr lang="en-US"/>
              <a:pPr/>
              <a:t>33</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GB" dirty="0"/>
              <a:t>Figure 4.12 Associative Mapping Example.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With associative mapping, there is flexibility as to which block to replace when</a:t>
            </a:r>
          </a:p>
          <a:p>
            <a:r>
              <a:rPr kumimoji="1" lang="en-US" sz="1200" kern="1200" baseline="0" dirty="0">
                <a:solidFill>
                  <a:schemeClr val="tx1"/>
                </a:solidFill>
                <a:latin typeface="Times New Roman" pitchFamily="33" charset="0"/>
                <a:ea typeface="+mn-ea"/>
                <a:cs typeface="+mn-cs"/>
              </a:rPr>
              <a:t>a new block is read into the cache. Replacement algorithms, discussed later in this</a:t>
            </a:r>
          </a:p>
          <a:p>
            <a:r>
              <a:rPr kumimoji="1" lang="en-US" sz="1200" kern="1200" baseline="0" dirty="0">
                <a:solidFill>
                  <a:schemeClr val="tx1"/>
                </a:solidFill>
                <a:latin typeface="Times New Roman" pitchFamily="33" charset="0"/>
                <a:ea typeface="+mn-ea"/>
                <a:cs typeface="+mn-cs"/>
              </a:rPr>
              <a:t>section, are designed to maximize the hit ratio. The principal disadvantage of associative</a:t>
            </a:r>
          </a:p>
          <a:p>
            <a:r>
              <a:rPr kumimoji="1" lang="en-US" sz="1200" kern="1200" baseline="0" dirty="0">
                <a:solidFill>
                  <a:schemeClr val="tx1"/>
                </a:solidFill>
                <a:latin typeface="Times New Roman" pitchFamily="33" charset="0"/>
                <a:ea typeface="+mn-ea"/>
                <a:cs typeface="+mn-cs"/>
              </a:rPr>
              <a:t>mapping is the complex circuitry required to examine the tags of all cache</a:t>
            </a:r>
          </a:p>
          <a:p>
            <a:r>
              <a:rPr kumimoji="1" lang="en-US" sz="1200" kern="1200" baseline="0" dirty="0">
                <a:solidFill>
                  <a:schemeClr val="tx1"/>
                </a:solidFill>
                <a:latin typeface="Times New Roman" pitchFamily="33" charset="0"/>
                <a:ea typeface="+mn-ea"/>
                <a:cs typeface="+mn-cs"/>
              </a:rPr>
              <a:t>lines in parallel.</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FEAEC-2236-464B-BC9C-0E3F61624398}" type="slidenum">
              <a:rPr lang="en-US"/>
              <a:pPr/>
              <a:t>35</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Set-associative mapping is a compromise that</a:t>
            </a:r>
          </a:p>
          <a:p>
            <a:r>
              <a:rPr kumimoji="1" lang="en-US" sz="1200" kern="1200" baseline="0" dirty="0">
                <a:solidFill>
                  <a:schemeClr val="tx1"/>
                </a:solidFill>
                <a:latin typeface="Times New Roman" pitchFamily="33" charset="0"/>
                <a:ea typeface="+mn-ea"/>
                <a:cs typeface="+mn-cs"/>
              </a:rPr>
              <a:t>exhibits the strengths of both the direct and associative approaches while reducing</a:t>
            </a:r>
          </a:p>
          <a:p>
            <a:r>
              <a:rPr kumimoji="1" lang="en-US" sz="1200" kern="1200" baseline="0" dirty="0">
                <a:solidFill>
                  <a:schemeClr val="tx1"/>
                </a:solidFill>
                <a:latin typeface="Times New Roman" pitchFamily="33" charset="0"/>
                <a:ea typeface="+mn-ea"/>
                <a:cs typeface="+mn-cs"/>
              </a:rPr>
              <a:t>their disadvantages.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 this case, the cache consists of a number sets, each of which consists of a</a:t>
            </a:r>
          </a:p>
          <a:p>
            <a:r>
              <a:rPr kumimoji="1" lang="en-US" sz="1200" kern="1200" baseline="0" dirty="0">
                <a:solidFill>
                  <a:schemeClr val="tx1"/>
                </a:solidFill>
                <a:latin typeface="Times New Roman" pitchFamily="33" charset="0"/>
                <a:ea typeface="+mn-ea"/>
                <a:cs typeface="+mn-cs"/>
              </a:rPr>
              <a:t>number of lines. The relationships are</a:t>
            </a:r>
          </a:p>
          <a:p>
            <a:r>
              <a:rPr kumimoji="1" lang="en-US" sz="1200" i="1" kern="1200" baseline="0" dirty="0">
                <a:solidFill>
                  <a:schemeClr val="tx1"/>
                </a:solidFill>
                <a:latin typeface="Times New Roman" pitchFamily="33" charset="0"/>
                <a:ea typeface="+mn-ea"/>
                <a:cs typeface="+mn-cs"/>
              </a:rPr>
              <a:t>m = </a:t>
            </a:r>
            <a:r>
              <a:rPr kumimoji="1" lang="en-US" sz="1200" i="0" kern="1200" baseline="0" dirty="0">
                <a:solidFill>
                  <a:schemeClr val="tx1"/>
                </a:solidFill>
                <a:latin typeface="Times New Roman" pitchFamily="33" charset="0"/>
                <a:ea typeface="+mn-ea"/>
                <a:cs typeface="+mn-cs"/>
              </a:rPr>
              <a:t>v</a:t>
            </a:r>
            <a:r>
              <a:rPr kumimoji="1" lang="en-US" sz="1200" i="1" kern="1200" baseline="0" dirty="0">
                <a:solidFill>
                  <a:schemeClr val="tx1"/>
                </a:solidFill>
                <a:latin typeface="Times New Roman" pitchFamily="33" charset="0"/>
                <a:ea typeface="+mn-ea"/>
                <a:cs typeface="+mn-cs"/>
              </a:rPr>
              <a:t>* k</a:t>
            </a:r>
          </a:p>
          <a:p>
            <a:r>
              <a:rPr kumimoji="1" lang="en-US" sz="1200" i="1" kern="1200" baseline="0" dirty="0">
                <a:solidFill>
                  <a:schemeClr val="tx1"/>
                </a:solidFill>
                <a:latin typeface="Times New Roman" pitchFamily="33" charset="0"/>
                <a:ea typeface="+mn-ea"/>
                <a:cs typeface="+mn-cs"/>
              </a:rPr>
              <a:t>i = j modulo v</a:t>
            </a:r>
          </a:p>
          <a:p>
            <a:r>
              <a:rPr kumimoji="1" lang="en-US" sz="1200" kern="1200" baseline="0" dirty="0">
                <a:solidFill>
                  <a:schemeClr val="tx1"/>
                </a:solidFill>
                <a:latin typeface="Times New Roman" pitchFamily="33" charset="0"/>
                <a:ea typeface="+mn-ea"/>
                <a:cs typeface="+mn-cs"/>
              </a:rPr>
              <a:t>where</a:t>
            </a:r>
          </a:p>
          <a:p>
            <a:r>
              <a:rPr kumimoji="1" lang="en-US" sz="1200" i="1" kern="1200" baseline="0" dirty="0">
                <a:solidFill>
                  <a:schemeClr val="tx1"/>
                </a:solidFill>
                <a:latin typeface="Times New Roman" pitchFamily="33" charset="0"/>
                <a:ea typeface="+mn-ea"/>
                <a:cs typeface="+mn-cs"/>
              </a:rPr>
              <a:t>i = cache set number</a:t>
            </a:r>
          </a:p>
          <a:p>
            <a:r>
              <a:rPr kumimoji="1" lang="en-US" sz="1200" i="1" kern="1200" baseline="0" dirty="0">
                <a:solidFill>
                  <a:schemeClr val="tx1"/>
                </a:solidFill>
                <a:latin typeface="Times New Roman" pitchFamily="33" charset="0"/>
                <a:ea typeface="+mn-ea"/>
                <a:cs typeface="+mn-cs"/>
              </a:rPr>
              <a:t>j = main memory block number</a:t>
            </a:r>
          </a:p>
          <a:p>
            <a:r>
              <a:rPr kumimoji="1" lang="en-US" sz="1200" i="1" kern="1200" baseline="0" dirty="0">
                <a:solidFill>
                  <a:schemeClr val="tx1"/>
                </a:solidFill>
                <a:latin typeface="Times New Roman" pitchFamily="33" charset="0"/>
                <a:ea typeface="+mn-ea"/>
                <a:cs typeface="+mn-cs"/>
              </a:rPr>
              <a:t>m = number of lines in the cache</a:t>
            </a:r>
          </a:p>
          <a:p>
            <a:r>
              <a:rPr kumimoji="1" lang="en-US" sz="1200" i="1" kern="1200" baseline="0" dirty="0">
                <a:solidFill>
                  <a:schemeClr val="tx1"/>
                </a:solidFill>
                <a:latin typeface="Times New Roman" pitchFamily="33" charset="0"/>
                <a:ea typeface="+mn-ea"/>
                <a:cs typeface="+mn-cs"/>
              </a:rPr>
              <a:t>v = number of sets</a:t>
            </a:r>
          </a:p>
          <a:p>
            <a:r>
              <a:rPr kumimoji="1" lang="en-US" sz="1200" i="1" kern="1200" baseline="0" dirty="0">
                <a:solidFill>
                  <a:schemeClr val="tx1"/>
                </a:solidFill>
                <a:latin typeface="Times New Roman" pitchFamily="33" charset="0"/>
                <a:ea typeface="+mn-ea"/>
                <a:cs typeface="+mn-cs"/>
              </a:rPr>
              <a:t>k = number of lines in each set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This is referred to as </a:t>
            </a:r>
            <a:r>
              <a:rPr kumimoji="1" lang="en-US" sz="1200" i="1" kern="1200" baseline="0" dirty="0">
                <a:solidFill>
                  <a:schemeClr val="tx1"/>
                </a:solidFill>
                <a:latin typeface="Times New Roman" pitchFamily="33" charset="0"/>
                <a:ea typeface="+mn-ea"/>
                <a:cs typeface="+mn-cs"/>
              </a:rPr>
              <a:t>k-way set-associative mapping.</a:t>
            </a:r>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Figure 4.13a illustrates</a:t>
            </a:r>
          </a:p>
          <a:p>
            <a:r>
              <a:rPr kumimoji="1" lang="en-US" sz="1200" kern="1200" baseline="0" dirty="0">
                <a:solidFill>
                  <a:schemeClr val="tx1"/>
                </a:solidFill>
                <a:latin typeface="Times New Roman" pitchFamily="33" charset="0"/>
                <a:ea typeface="+mn-ea"/>
                <a:cs typeface="+mn-cs"/>
              </a:rPr>
              <a:t>this mapping for the first v blocks of main memory. As with associative mapping,</a:t>
            </a:r>
          </a:p>
          <a:p>
            <a:r>
              <a:rPr kumimoji="1" lang="en-US" sz="1200" kern="1200" baseline="0" dirty="0">
                <a:solidFill>
                  <a:schemeClr val="tx1"/>
                </a:solidFill>
                <a:latin typeface="Times New Roman" pitchFamily="33" charset="0"/>
                <a:ea typeface="+mn-ea"/>
                <a:cs typeface="+mn-cs"/>
              </a:rPr>
              <a:t>each word maps into multiple cache lines. For set-associative mapping, each word</a:t>
            </a:r>
          </a:p>
          <a:p>
            <a:r>
              <a:rPr kumimoji="1" lang="en-US" sz="1200" kern="1200" baseline="0" dirty="0">
                <a:solidFill>
                  <a:schemeClr val="tx1"/>
                </a:solidFill>
                <a:latin typeface="Times New Roman" pitchFamily="33" charset="0"/>
                <a:ea typeface="+mn-ea"/>
                <a:cs typeface="+mn-cs"/>
              </a:rPr>
              <a:t>maps into all the cache lines in a specific set, so that main memory block B</a:t>
            </a:r>
            <a:r>
              <a:rPr kumimoji="1" lang="en-US" sz="1200" kern="1200" baseline="-25000" dirty="0">
                <a:solidFill>
                  <a:schemeClr val="tx1"/>
                </a:solidFill>
                <a:latin typeface="Times New Roman" pitchFamily="33" charset="0"/>
                <a:ea typeface="+mn-ea"/>
                <a:cs typeface="+mn-cs"/>
              </a:rPr>
              <a:t>0</a:t>
            </a:r>
            <a:r>
              <a:rPr kumimoji="1" lang="en-US" sz="1200" kern="1200" baseline="0" dirty="0">
                <a:solidFill>
                  <a:schemeClr val="tx1"/>
                </a:solidFill>
                <a:latin typeface="Times New Roman" pitchFamily="33" charset="0"/>
                <a:ea typeface="+mn-ea"/>
                <a:cs typeface="+mn-cs"/>
              </a:rPr>
              <a:t> maps</a:t>
            </a:r>
          </a:p>
          <a:p>
            <a:r>
              <a:rPr kumimoji="1" lang="en-US" sz="1200" kern="1200" baseline="0" dirty="0">
                <a:solidFill>
                  <a:schemeClr val="tx1"/>
                </a:solidFill>
                <a:latin typeface="Times New Roman" pitchFamily="33" charset="0"/>
                <a:ea typeface="+mn-ea"/>
                <a:cs typeface="+mn-cs"/>
              </a:rPr>
              <a:t>into set 0, and so on. Thus, the set-associative cache can be physically implemented</a:t>
            </a:r>
          </a:p>
          <a:p>
            <a:r>
              <a:rPr kumimoji="1" lang="en-US" sz="1200" kern="1200" baseline="0" dirty="0">
                <a:solidFill>
                  <a:schemeClr val="tx1"/>
                </a:solidFill>
                <a:latin typeface="Times New Roman" pitchFamily="33" charset="0"/>
                <a:ea typeface="+mn-ea"/>
                <a:cs typeface="+mn-cs"/>
              </a:rPr>
              <a:t>as n associative caches. It is also possible to implement the set-associative cache as</a:t>
            </a:r>
          </a:p>
          <a:p>
            <a:r>
              <a:rPr kumimoji="1" lang="en-US" sz="1200" i="1" kern="1200" baseline="0" dirty="0">
                <a:solidFill>
                  <a:schemeClr val="tx1"/>
                </a:solidFill>
                <a:latin typeface="Times New Roman" pitchFamily="33" charset="0"/>
                <a:ea typeface="+mn-ea"/>
                <a:cs typeface="+mn-cs"/>
              </a:rPr>
              <a:t>k direct mapping caches, as shown in Figure 4.13b. Each direct-mapped cache is</a:t>
            </a:r>
          </a:p>
          <a:p>
            <a:r>
              <a:rPr kumimoji="1" lang="en-US" sz="1200" kern="1200" baseline="0" dirty="0">
                <a:solidFill>
                  <a:schemeClr val="tx1"/>
                </a:solidFill>
                <a:latin typeface="Times New Roman" pitchFamily="33" charset="0"/>
                <a:ea typeface="+mn-ea"/>
                <a:cs typeface="+mn-cs"/>
              </a:rPr>
              <a:t>referred to as a </a:t>
            </a:r>
            <a:r>
              <a:rPr kumimoji="1" lang="en-US" sz="1200" i="1" kern="1200" baseline="0" dirty="0">
                <a:solidFill>
                  <a:schemeClr val="tx1"/>
                </a:solidFill>
                <a:latin typeface="Times New Roman" pitchFamily="33" charset="0"/>
                <a:ea typeface="+mn-ea"/>
                <a:cs typeface="+mn-cs"/>
              </a:rPr>
              <a:t>way, consisting of v lines. The first v lines of main memory are direct</a:t>
            </a:r>
          </a:p>
          <a:p>
            <a:r>
              <a:rPr kumimoji="1" lang="en-US" sz="1200" kern="1200" baseline="0" dirty="0">
                <a:solidFill>
                  <a:schemeClr val="tx1"/>
                </a:solidFill>
                <a:latin typeface="Times New Roman" pitchFamily="33" charset="0"/>
                <a:ea typeface="+mn-ea"/>
                <a:cs typeface="+mn-cs"/>
              </a:rPr>
              <a:t>mapped into the v lines of each way; the next group of v lines of main memory are</a:t>
            </a:r>
          </a:p>
          <a:p>
            <a:r>
              <a:rPr kumimoji="1" lang="en-US" sz="1200" kern="1200" baseline="0" dirty="0">
                <a:solidFill>
                  <a:schemeClr val="tx1"/>
                </a:solidFill>
                <a:latin typeface="Times New Roman" pitchFamily="33" charset="0"/>
                <a:ea typeface="+mn-ea"/>
                <a:cs typeface="+mn-cs"/>
              </a:rPr>
              <a:t>similarly mapped, and so on. The direct-mapped implementation is typically used</a:t>
            </a:r>
          </a:p>
          <a:p>
            <a:r>
              <a:rPr kumimoji="1" lang="en-US" sz="1200" kern="1200" baseline="0" dirty="0">
                <a:solidFill>
                  <a:schemeClr val="tx1"/>
                </a:solidFill>
                <a:latin typeface="Times New Roman" pitchFamily="33" charset="0"/>
                <a:ea typeface="+mn-ea"/>
                <a:cs typeface="+mn-cs"/>
              </a:rPr>
              <a:t>for small degrees of associativity (small values of </a:t>
            </a:r>
            <a:r>
              <a:rPr kumimoji="1" lang="en-US" sz="1200" i="1" kern="1200" baseline="0" dirty="0">
                <a:solidFill>
                  <a:schemeClr val="tx1"/>
                </a:solidFill>
                <a:latin typeface="Times New Roman" pitchFamily="33" charset="0"/>
                <a:ea typeface="+mn-ea"/>
                <a:cs typeface="+mn-cs"/>
              </a:rPr>
              <a:t>k) while the associative-mapped</a:t>
            </a:r>
          </a:p>
          <a:p>
            <a:r>
              <a:rPr kumimoji="1" lang="en-US" sz="1200" kern="1200" baseline="0" dirty="0">
                <a:solidFill>
                  <a:schemeClr val="tx1"/>
                </a:solidFill>
                <a:latin typeface="Times New Roman" pitchFamily="33" charset="0"/>
                <a:ea typeface="+mn-ea"/>
                <a:cs typeface="+mn-cs"/>
              </a:rPr>
              <a:t>implementation is typically used for higher degrees of associativity [JACO08].</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767FD4-8258-5044-A3EC-5D6DEE8ACB93}" type="slidenum">
              <a:rPr lang="en-US"/>
              <a:pPr/>
              <a:t>37</a:t>
            </a:fld>
            <a:endParaRPr lang="en-US" dirty="0"/>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For set-associative mapping, the cache control logic interprets a memory</a:t>
            </a:r>
          </a:p>
          <a:p>
            <a:r>
              <a:rPr kumimoji="1" lang="en-US" sz="1200" kern="1200" baseline="0" dirty="0">
                <a:solidFill>
                  <a:schemeClr val="tx1"/>
                </a:solidFill>
                <a:latin typeface="Times New Roman" pitchFamily="33" charset="0"/>
                <a:ea typeface="+mn-ea"/>
                <a:cs typeface="+mn-cs"/>
              </a:rPr>
              <a:t>address as three fields: Tag, Set, and Word. The </a:t>
            </a:r>
            <a:r>
              <a:rPr kumimoji="1" lang="en-US" sz="1200" i="1" kern="1200" baseline="0" dirty="0">
                <a:solidFill>
                  <a:schemeClr val="tx1"/>
                </a:solidFill>
                <a:latin typeface="Times New Roman" pitchFamily="33" charset="0"/>
                <a:ea typeface="+mn-ea"/>
                <a:cs typeface="+mn-cs"/>
              </a:rPr>
              <a:t>d set bits specify one of v = 2</a:t>
            </a:r>
            <a:r>
              <a:rPr kumimoji="1" lang="en-US" sz="1200" i="1" kern="1200" baseline="30000" dirty="0">
                <a:solidFill>
                  <a:schemeClr val="tx1"/>
                </a:solidFill>
                <a:latin typeface="Times New Roman" pitchFamily="33" charset="0"/>
                <a:ea typeface="+mn-ea"/>
                <a:cs typeface="+mn-cs"/>
              </a:rPr>
              <a:t>d</a:t>
            </a:r>
            <a:r>
              <a:rPr kumimoji="1" lang="en-US" sz="1200" i="1" kern="1200" baseline="0" dirty="0">
                <a:solidFill>
                  <a:schemeClr val="tx1"/>
                </a:solidFill>
                <a:latin typeface="Times New Roman" pitchFamily="33" charset="0"/>
                <a:ea typeface="+mn-ea"/>
                <a:cs typeface="+mn-cs"/>
              </a:rPr>
              <a:t> sets.</a:t>
            </a:r>
          </a:p>
          <a:p>
            <a:r>
              <a:rPr kumimoji="1" lang="en-US" sz="1200" kern="1200" baseline="0" dirty="0">
                <a:solidFill>
                  <a:schemeClr val="tx1"/>
                </a:solidFill>
                <a:latin typeface="Times New Roman" pitchFamily="33" charset="0"/>
                <a:ea typeface="+mn-ea"/>
                <a:cs typeface="+mn-cs"/>
              </a:rPr>
              <a:t>The </a:t>
            </a:r>
            <a:r>
              <a:rPr kumimoji="1" lang="en-US" sz="1200" i="1" kern="1200" baseline="0" dirty="0">
                <a:solidFill>
                  <a:schemeClr val="tx1"/>
                </a:solidFill>
                <a:latin typeface="Times New Roman" pitchFamily="33" charset="0"/>
                <a:ea typeface="+mn-ea"/>
                <a:cs typeface="+mn-cs"/>
              </a:rPr>
              <a:t>s bits of the Tag and Set fields specify one of the 2</a:t>
            </a:r>
            <a:r>
              <a:rPr kumimoji="1" lang="en-US" sz="1200" i="1" kern="1200" baseline="30000" dirty="0">
                <a:solidFill>
                  <a:schemeClr val="tx1"/>
                </a:solidFill>
                <a:latin typeface="Times New Roman" pitchFamily="33" charset="0"/>
                <a:ea typeface="+mn-ea"/>
                <a:cs typeface="+mn-cs"/>
              </a:rPr>
              <a:t>s</a:t>
            </a:r>
            <a:r>
              <a:rPr kumimoji="1" lang="en-US" sz="1200" i="1" kern="1200" baseline="0" dirty="0">
                <a:solidFill>
                  <a:schemeClr val="tx1"/>
                </a:solidFill>
                <a:latin typeface="Times New Roman" pitchFamily="33" charset="0"/>
                <a:ea typeface="+mn-ea"/>
                <a:cs typeface="+mn-cs"/>
              </a:rPr>
              <a:t> blocks of main memory.</a:t>
            </a:r>
          </a:p>
          <a:p>
            <a:r>
              <a:rPr kumimoji="1" lang="en-US" sz="1200" kern="1200" baseline="0" dirty="0">
                <a:solidFill>
                  <a:schemeClr val="tx1"/>
                </a:solidFill>
                <a:latin typeface="Times New Roman" pitchFamily="33" charset="0"/>
                <a:ea typeface="+mn-ea"/>
                <a:cs typeface="+mn-cs"/>
              </a:rPr>
              <a:t>Figure 4.14 illustrates the cache control logic. With fully associative mapping, the</a:t>
            </a:r>
          </a:p>
          <a:p>
            <a:r>
              <a:rPr kumimoji="1" lang="en-US" sz="1200" kern="1200" baseline="0" dirty="0">
                <a:solidFill>
                  <a:schemeClr val="tx1"/>
                </a:solidFill>
                <a:latin typeface="Times New Roman" pitchFamily="33" charset="0"/>
                <a:ea typeface="+mn-ea"/>
                <a:cs typeface="+mn-cs"/>
              </a:rPr>
              <a:t>tag in a memory address is quite large and must be compared to the tag of every line</a:t>
            </a:r>
          </a:p>
          <a:p>
            <a:r>
              <a:rPr kumimoji="1" lang="en-US" sz="1200" kern="1200" baseline="0" dirty="0">
                <a:solidFill>
                  <a:schemeClr val="tx1"/>
                </a:solidFill>
                <a:latin typeface="Times New Roman" pitchFamily="33" charset="0"/>
                <a:ea typeface="+mn-ea"/>
                <a:cs typeface="+mn-cs"/>
              </a:rPr>
              <a:t>in the cache. With </a:t>
            </a:r>
            <a:r>
              <a:rPr kumimoji="1" lang="en-US" sz="1200" i="1" kern="1200" baseline="0" dirty="0">
                <a:solidFill>
                  <a:schemeClr val="tx1"/>
                </a:solidFill>
                <a:latin typeface="Times New Roman" pitchFamily="33" charset="0"/>
                <a:ea typeface="+mn-ea"/>
                <a:cs typeface="+mn-cs"/>
              </a:rPr>
              <a:t>k-way set-associative mapping, the tag in a memory address is</a:t>
            </a:r>
          </a:p>
          <a:p>
            <a:r>
              <a:rPr kumimoji="1" lang="en-US" sz="1200" kern="1200" baseline="0" dirty="0">
                <a:solidFill>
                  <a:schemeClr val="tx1"/>
                </a:solidFill>
                <a:latin typeface="Times New Roman" pitchFamily="33" charset="0"/>
                <a:ea typeface="+mn-ea"/>
                <a:cs typeface="+mn-cs"/>
              </a:rPr>
              <a:t>much smaller and is only compared to the </a:t>
            </a:r>
            <a:r>
              <a:rPr kumimoji="1" lang="en-US" sz="1200" i="1" kern="1200" baseline="0" dirty="0">
                <a:solidFill>
                  <a:schemeClr val="tx1"/>
                </a:solidFill>
                <a:latin typeface="Times New Roman" pitchFamily="33" charset="0"/>
                <a:ea typeface="+mn-ea"/>
                <a:cs typeface="+mn-cs"/>
              </a:rPr>
              <a:t>k tags within a single set.</a:t>
            </a:r>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Set Associative Mapping Summary.</a:t>
            </a:r>
          </a:p>
        </p:txBody>
      </p:sp>
      <p:sp>
        <p:nvSpPr>
          <p:cNvPr id="4" name="Slide Number Placeholder 3"/>
          <p:cNvSpPr>
            <a:spLocks noGrp="1"/>
          </p:cNvSpPr>
          <p:nvPr>
            <p:ph type="sldNum" sz="quarter" idx="10"/>
          </p:nvPr>
        </p:nvSpPr>
        <p:spPr/>
        <p:txBody>
          <a:bodyPr/>
          <a:lstStyle/>
          <a:p>
            <a:fld id="{56C40E98-D33D-704E-929D-27FB84CF5632}" type="slidenum">
              <a:rPr lang="en-US" smtClean="0"/>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B36BAE-94F5-F14D-A8F8-7FD3C6B4D54D}" type="slidenum">
              <a:rPr lang="en-US"/>
              <a:pPr/>
              <a:t>39</a:t>
            </a:fld>
            <a:endParaRPr lang="en-US"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4.15 shows an example using set-associative mapping with two</a:t>
            </a:r>
          </a:p>
          <a:p>
            <a:r>
              <a:rPr kumimoji="1" lang="en-US" sz="1200" kern="1200" baseline="0" dirty="0">
                <a:solidFill>
                  <a:schemeClr val="tx1"/>
                </a:solidFill>
                <a:latin typeface="Times New Roman" pitchFamily="33" charset="0"/>
                <a:ea typeface="+mn-ea"/>
                <a:cs typeface="+mn-cs"/>
              </a:rPr>
              <a:t>lines in each set, referred to as two-way set-associative.</a:t>
            </a:r>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Figure 4.16 shows the results of one simulation study of set-associative cache</a:t>
            </a:r>
          </a:p>
          <a:p>
            <a:r>
              <a:rPr kumimoji="1" lang="en-US" sz="1200" kern="1200" baseline="0" dirty="0">
                <a:solidFill>
                  <a:schemeClr val="tx1"/>
                </a:solidFill>
                <a:latin typeface="Times New Roman" pitchFamily="33" charset="0"/>
                <a:ea typeface="+mn-ea"/>
                <a:cs typeface="+mn-cs"/>
              </a:rPr>
              <a:t>performance as a function of cache size [GENU04]. The difference in performance</a:t>
            </a:r>
          </a:p>
          <a:p>
            <a:r>
              <a:rPr kumimoji="1" lang="en-US" sz="1200" kern="1200" baseline="0" dirty="0">
                <a:solidFill>
                  <a:schemeClr val="tx1"/>
                </a:solidFill>
                <a:latin typeface="Times New Roman" pitchFamily="33" charset="0"/>
                <a:ea typeface="+mn-ea"/>
                <a:cs typeface="+mn-cs"/>
              </a:rPr>
              <a:t>between direct and two-way set associative is significant up to at least a cache size of</a:t>
            </a:r>
          </a:p>
          <a:p>
            <a:r>
              <a:rPr kumimoji="1" lang="en-US" sz="1200" kern="1200" baseline="0" dirty="0">
                <a:solidFill>
                  <a:schemeClr val="tx1"/>
                </a:solidFill>
                <a:latin typeface="Times New Roman" pitchFamily="33" charset="0"/>
                <a:ea typeface="+mn-ea"/>
                <a:cs typeface="+mn-cs"/>
              </a:rPr>
              <a:t>64 kB. Note also that the difference between two-way and four-way at 4 kB is much</a:t>
            </a:r>
          </a:p>
          <a:p>
            <a:r>
              <a:rPr kumimoji="1" lang="en-US" sz="1200" kern="1200" baseline="0" dirty="0">
                <a:solidFill>
                  <a:schemeClr val="tx1"/>
                </a:solidFill>
                <a:latin typeface="Times New Roman" pitchFamily="33" charset="0"/>
                <a:ea typeface="+mn-ea"/>
                <a:cs typeface="+mn-cs"/>
              </a:rPr>
              <a:t>less than the difference in going from for 4 kB to 8 kB in cache size. The complexity</a:t>
            </a:r>
          </a:p>
          <a:p>
            <a:r>
              <a:rPr kumimoji="1" lang="en-US" sz="1200" kern="1200" baseline="0" dirty="0">
                <a:solidFill>
                  <a:schemeClr val="tx1"/>
                </a:solidFill>
                <a:latin typeface="Times New Roman" pitchFamily="33" charset="0"/>
                <a:ea typeface="+mn-ea"/>
                <a:cs typeface="+mn-cs"/>
              </a:rPr>
              <a:t>of the cache increases in proportion to the associativity, and in this case would not</a:t>
            </a:r>
          </a:p>
          <a:p>
            <a:r>
              <a:rPr kumimoji="1" lang="en-US" sz="1200" kern="1200" baseline="0" dirty="0">
                <a:solidFill>
                  <a:schemeClr val="tx1"/>
                </a:solidFill>
                <a:latin typeface="Times New Roman" pitchFamily="33" charset="0"/>
                <a:ea typeface="+mn-ea"/>
                <a:cs typeface="+mn-cs"/>
              </a:rPr>
              <a:t>be justifiable against increasing cache size to 8 or even 16 Kbytes. A final point to</a:t>
            </a:r>
          </a:p>
          <a:p>
            <a:r>
              <a:rPr kumimoji="1" lang="en-US" sz="1200" kern="1200" baseline="0" dirty="0">
                <a:solidFill>
                  <a:schemeClr val="tx1"/>
                </a:solidFill>
                <a:latin typeface="Times New Roman" pitchFamily="33" charset="0"/>
                <a:ea typeface="+mn-ea"/>
                <a:cs typeface="+mn-cs"/>
              </a:rPr>
              <a:t>note is that beyond about 32 kB, increase in cache size brings no significant increase</a:t>
            </a:r>
          </a:p>
          <a:p>
            <a:r>
              <a:rPr kumimoji="1" lang="en-US" sz="1200" kern="1200" baseline="0" dirty="0">
                <a:solidFill>
                  <a:schemeClr val="tx1"/>
                </a:solidFill>
                <a:latin typeface="Times New Roman" pitchFamily="33" charset="0"/>
                <a:ea typeface="+mn-ea"/>
                <a:cs typeface="+mn-cs"/>
              </a:rPr>
              <a:t>in performance.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results of Figure 4.16 are based on simulating the execution of a GCC</a:t>
            </a:r>
          </a:p>
          <a:p>
            <a:r>
              <a:rPr kumimoji="1" lang="en-US" sz="1200" kern="1200" baseline="0" dirty="0">
                <a:solidFill>
                  <a:schemeClr val="tx1"/>
                </a:solidFill>
                <a:latin typeface="Times New Roman" pitchFamily="33" charset="0"/>
                <a:ea typeface="+mn-ea"/>
                <a:cs typeface="+mn-cs"/>
              </a:rPr>
              <a:t>compiler. Different applications may yield different results. For example, [CANT01]</a:t>
            </a:r>
          </a:p>
          <a:p>
            <a:r>
              <a:rPr kumimoji="1" lang="en-US" sz="1200" kern="1200" baseline="0" dirty="0">
                <a:solidFill>
                  <a:schemeClr val="tx1"/>
                </a:solidFill>
                <a:latin typeface="Times New Roman" pitchFamily="33" charset="0"/>
                <a:ea typeface="+mn-ea"/>
                <a:cs typeface="+mn-cs"/>
              </a:rPr>
              <a:t>reports on the results for cache performance using many of the CPU2000 SPEC</a:t>
            </a:r>
          </a:p>
          <a:p>
            <a:r>
              <a:rPr kumimoji="1" lang="en-US" sz="1200" kern="1200" baseline="0" dirty="0">
                <a:solidFill>
                  <a:schemeClr val="tx1"/>
                </a:solidFill>
                <a:latin typeface="Times New Roman" pitchFamily="33" charset="0"/>
                <a:ea typeface="+mn-ea"/>
                <a:cs typeface="+mn-cs"/>
              </a:rPr>
              <a:t>benchmarks. The results of [CANT01] in comparing hit ratio to cache size follow</a:t>
            </a:r>
          </a:p>
          <a:p>
            <a:r>
              <a:rPr kumimoji="1" lang="en-US" sz="1200" kern="1200" baseline="0" dirty="0">
                <a:solidFill>
                  <a:schemeClr val="tx1"/>
                </a:solidFill>
                <a:latin typeface="Times New Roman" pitchFamily="33" charset="0"/>
                <a:ea typeface="+mn-ea"/>
                <a:cs typeface="+mn-cs"/>
              </a:rPr>
              <a:t>the same pattern as Figure 4.16, but the specific values are somewhat different.</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AE512C-BC48-1B4B-9FAC-44397A96517A}" type="slidenum">
              <a:rPr lang="en-US"/>
              <a:pPr/>
              <a:t>41</a:t>
            </a:fld>
            <a:endParaRPr lang="en-US" dirty="0"/>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Once the cache has been filled, when a new block is brought into the cache, one</a:t>
            </a:r>
          </a:p>
          <a:p>
            <a:r>
              <a:rPr kumimoji="1" lang="en-US" sz="1200" kern="1200" baseline="0" dirty="0">
                <a:solidFill>
                  <a:schemeClr val="tx1"/>
                </a:solidFill>
                <a:latin typeface="Times New Roman" pitchFamily="33" charset="0"/>
                <a:ea typeface="+mn-ea"/>
                <a:cs typeface="+mn-cs"/>
              </a:rPr>
              <a:t>of the existing blocks must be replaced. For direct mapping, there is only one possible</a:t>
            </a:r>
          </a:p>
          <a:p>
            <a:r>
              <a:rPr kumimoji="1" lang="en-US" sz="1200" kern="1200" baseline="0" dirty="0">
                <a:solidFill>
                  <a:schemeClr val="tx1"/>
                </a:solidFill>
                <a:latin typeface="Times New Roman" pitchFamily="33" charset="0"/>
                <a:ea typeface="+mn-ea"/>
                <a:cs typeface="+mn-cs"/>
              </a:rPr>
              <a:t>line for any particular block, and no choice is possible. For the associative</a:t>
            </a:r>
          </a:p>
          <a:p>
            <a:r>
              <a:rPr kumimoji="1" lang="en-US" sz="1200" kern="1200" baseline="0" dirty="0">
                <a:solidFill>
                  <a:schemeClr val="tx1"/>
                </a:solidFill>
                <a:latin typeface="Times New Roman" pitchFamily="33" charset="0"/>
                <a:ea typeface="+mn-ea"/>
                <a:cs typeface="+mn-cs"/>
              </a:rPr>
              <a:t>and set-associative techniques, a replacement algorithm is needed. To achieve high</a:t>
            </a:r>
          </a:p>
          <a:p>
            <a:r>
              <a:rPr kumimoji="1" lang="en-US" sz="1200" kern="1200" baseline="0" dirty="0">
                <a:solidFill>
                  <a:schemeClr val="tx1"/>
                </a:solidFill>
                <a:latin typeface="Times New Roman" pitchFamily="33" charset="0"/>
                <a:ea typeface="+mn-ea"/>
                <a:cs typeface="+mn-cs"/>
              </a:rPr>
              <a:t>speed, such an algorithm must be implemented in hardware.</a:t>
            </a:r>
          </a:p>
          <a:p>
            <a:endParaRPr kumimoji="1" lang="en-US" sz="1200" kern="1200" baseline="0" dirty="0">
              <a:solidFill>
                <a:schemeClr val="tx1"/>
              </a:solidFill>
              <a:latin typeface="Times New Roman" pitchFamily="33" charset="0"/>
              <a:ea typeface="+mn-ea"/>
              <a:cs typeface="+mn-cs"/>
            </a:endParaRPr>
          </a:p>
          <a:p>
            <a:r>
              <a:rPr lang="en-GB" dirty="0" err="1"/>
              <a:t>Tỷ</a:t>
            </a:r>
            <a:r>
              <a:rPr lang="en-GB" dirty="0"/>
              <a:t> </a:t>
            </a:r>
            <a:r>
              <a:rPr lang="en-GB" dirty="0" err="1"/>
              <a:t>lệ</a:t>
            </a:r>
            <a:r>
              <a:rPr lang="en-GB" dirty="0"/>
              <a:t> hit: </a:t>
            </a:r>
            <a:r>
              <a:rPr lang="en-GB" dirty="0" err="1"/>
              <a:t>tỷ</a:t>
            </a:r>
            <a:r>
              <a:rPr lang="en-GB" dirty="0"/>
              <a:t> </a:t>
            </a:r>
            <a:r>
              <a:rPr lang="en-GB" dirty="0" err="1"/>
              <a:t>lệ</a:t>
            </a:r>
            <a:r>
              <a:rPr lang="en-GB" dirty="0"/>
              <a:t> </a:t>
            </a:r>
            <a:r>
              <a:rPr lang="en-GB" dirty="0" err="1"/>
              <a:t>tìm</a:t>
            </a:r>
            <a:r>
              <a:rPr lang="en-GB" dirty="0"/>
              <a:t> </a:t>
            </a:r>
            <a:r>
              <a:rPr lang="en-GB" dirty="0" err="1"/>
              <a:t>thấy</a:t>
            </a:r>
            <a:r>
              <a:rPr lang="en-GB" dirty="0"/>
              <a:t> </a:t>
            </a:r>
            <a:r>
              <a:rPr lang="en-GB" dirty="0" err="1"/>
              <a:t>thông</a:t>
            </a:r>
            <a:r>
              <a:rPr lang="en-GB" dirty="0"/>
              <a:t> tin </a:t>
            </a:r>
            <a:r>
              <a:rPr lang="en-GB" dirty="0" err="1"/>
              <a:t>cần</a:t>
            </a:r>
            <a:r>
              <a:rPr lang="en-GB" dirty="0"/>
              <a:t> </a:t>
            </a:r>
            <a:r>
              <a:rPr lang="en-GB" dirty="0" err="1"/>
              <a:t>thiết</a:t>
            </a:r>
            <a:r>
              <a:rPr lang="en-GB" dirty="0"/>
              <a:t>	</a:t>
            </a:r>
          </a:p>
          <a:p>
            <a:r>
              <a:rPr lang="en-GB" dirty="0" err="1"/>
              <a:t>Tỷ</a:t>
            </a:r>
            <a:r>
              <a:rPr lang="en-GB" dirty="0"/>
              <a:t> </a:t>
            </a:r>
            <a:r>
              <a:rPr lang="en-GB" dirty="0" err="1"/>
              <a:t>lệ</a:t>
            </a:r>
            <a:r>
              <a:rPr lang="en-GB" dirty="0"/>
              <a:t> miss: </a:t>
            </a:r>
            <a:r>
              <a:rPr lang="en-GB" dirty="0" err="1"/>
              <a:t>Tỷ</a:t>
            </a:r>
            <a:r>
              <a:rPr lang="en-GB" dirty="0"/>
              <a:t> </a:t>
            </a:r>
            <a:r>
              <a:rPr lang="en-GB" dirty="0" err="1"/>
              <a:t>lệ</a:t>
            </a:r>
            <a:r>
              <a:rPr lang="en-GB" dirty="0"/>
              <a:t> ko </a:t>
            </a:r>
            <a:r>
              <a:rPr lang="en-GB" dirty="0" err="1"/>
              <a:t>tìm</a:t>
            </a:r>
            <a:r>
              <a:rPr lang="en-GB" dirty="0"/>
              <a:t> </a:t>
            </a:r>
            <a:r>
              <a:rPr lang="en-GB" dirty="0" err="1"/>
              <a:t>thấy</a:t>
            </a:r>
            <a:r>
              <a:rPr lang="en-GB" dirty="0"/>
              <a:t> </a:t>
            </a:r>
            <a:r>
              <a:rPr lang="en-GB" dirty="0" err="1"/>
              <a:t>thông</a:t>
            </a:r>
            <a:r>
              <a:rPr lang="en-GB" dirty="0"/>
              <a:t> tin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4</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term </a:t>
            </a:r>
            <a:r>
              <a:rPr kumimoji="1" lang="en-US" sz="1200" b="1" kern="1200" baseline="0" dirty="0">
                <a:solidFill>
                  <a:schemeClr val="tx1"/>
                </a:solidFill>
                <a:latin typeface="Times New Roman" pitchFamily="33" charset="0"/>
                <a:ea typeface="+mn-ea"/>
                <a:cs typeface="+mn-cs"/>
              </a:rPr>
              <a:t>location </a:t>
            </a:r>
            <a:r>
              <a:rPr kumimoji="1" lang="en-US" sz="1200" b="0" kern="1200" baseline="0" dirty="0">
                <a:solidFill>
                  <a:schemeClr val="tx1"/>
                </a:solidFill>
                <a:latin typeface="Times New Roman" pitchFamily="33" charset="0"/>
                <a:ea typeface="+mn-ea"/>
                <a:cs typeface="+mn-cs"/>
              </a:rPr>
              <a:t>in Table 4.1 refers to whether memory is internal and external</a:t>
            </a:r>
          </a:p>
          <a:p>
            <a:r>
              <a:rPr kumimoji="1" lang="en-US" sz="1200" kern="1200" baseline="0" dirty="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obvious characteristic of memory is its </a:t>
            </a:r>
            <a:r>
              <a:rPr kumimoji="1" lang="en-US" sz="1200" b="1" kern="1200" baseline="0" dirty="0">
                <a:solidFill>
                  <a:schemeClr val="tx1"/>
                </a:solidFill>
                <a:latin typeface="Times New Roman" pitchFamily="33" charset="0"/>
                <a:ea typeface="+mn-ea"/>
                <a:cs typeface="+mn-cs"/>
              </a:rPr>
              <a:t>capacity. </a:t>
            </a:r>
            <a:r>
              <a:rPr kumimoji="1" lang="en-US" sz="1200" b="0" kern="1200" baseline="0" dirty="0">
                <a:solidFill>
                  <a:schemeClr val="tx1"/>
                </a:solidFill>
                <a:latin typeface="Times New Roman" pitchFamily="33" charset="0"/>
                <a:ea typeface="+mn-ea"/>
                <a:cs typeface="+mn-cs"/>
              </a:rPr>
              <a:t>For internal memory, this is</a:t>
            </a:r>
          </a:p>
          <a:p>
            <a:r>
              <a:rPr kumimoji="1" lang="en-US" sz="1200" kern="1200" baseline="0" dirty="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related concept is the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internal memory, the unit</a:t>
            </a:r>
          </a:p>
          <a:p>
            <a:r>
              <a:rPr kumimoji="1" lang="en-US" sz="1200" kern="1200" baseline="0" dirty="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Word: </a:t>
            </a:r>
            <a:r>
              <a:rPr kumimoji="1" lang="en-US" sz="1200" b="0" kern="1200" baseline="0" dirty="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a:solidFill>
                  <a:schemeClr val="tx1"/>
                </a:solidFill>
                <a:latin typeface="Times New Roman" pitchFamily="33" charset="0"/>
                <a:ea typeface="+mn-ea"/>
                <a:cs typeface="+mn-cs"/>
              </a:rPr>
              <a:t>length. Unfortunately, there are many exceptions. For example, the CRAY</a:t>
            </a:r>
          </a:p>
          <a:p>
            <a:r>
              <a:rPr kumimoji="1" lang="en-US" sz="1200" kern="1200" baseline="0" dirty="0">
                <a:solidFill>
                  <a:schemeClr val="tx1"/>
                </a:solidFill>
                <a:latin typeface="Times New Roman" pitchFamily="33" charset="0"/>
                <a:ea typeface="+mn-ea"/>
                <a:cs typeface="+mn-cs"/>
              </a:rPr>
              <a:t>C90 (an older model CRAY supercomputer) has a 64-bit word length but uses</a:t>
            </a:r>
          </a:p>
          <a:p>
            <a:r>
              <a:rPr kumimoji="1" lang="en-US" sz="1200" kern="1200" baseline="0" dirty="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Addressable units: </a:t>
            </a:r>
            <a:r>
              <a:rPr kumimoji="1" lang="en-US" sz="1200" b="0" kern="1200" baseline="0" dirty="0">
                <a:solidFill>
                  <a:schemeClr val="tx1"/>
                </a:solidFill>
                <a:latin typeface="Times New Roman" pitchFamily="33" charset="0"/>
                <a:ea typeface="+mn-ea"/>
                <a:cs typeface="+mn-cs"/>
              </a:rPr>
              <a:t>In some systems, the addressable unit is the word. However,</a:t>
            </a:r>
          </a:p>
          <a:p>
            <a:r>
              <a:rPr kumimoji="1" lang="en-US" sz="1200" kern="1200" baseline="0" dirty="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a:solidFill>
                  <a:schemeClr val="tx1"/>
                </a:solidFill>
                <a:latin typeface="Times New Roman" pitchFamily="33" charset="0"/>
                <a:ea typeface="+mn-ea"/>
                <a:cs typeface="+mn-cs"/>
              </a:rPr>
              <a:t>between the length in bits </a:t>
            </a:r>
            <a:r>
              <a:rPr kumimoji="1" lang="en-US" sz="1200" i="1" kern="1200" baseline="0" dirty="0">
                <a:solidFill>
                  <a:schemeClr val="tx1"/>
                </a:solidFill>
                <a:latin typeface="Times New Roman" pitchFamily="33" charset="0"/>
                <a:ea typeface="+mn-ea"/>
                <a:cs typeface="+mn-cs"/>
              </a:rPr>
              <a:t>A of an address and the number N of addressable</a:t>
            </a:r>
          </a:p>
          <a:p>
            <a:r>
              <a:rPr kumimoji="1" lang="en-US" sz="1200" kern="1200" baseline="0" dirty="0">
                <a:solidFill>
                  <a:schemeClr val="tx1"/>
                </a:solidFill>
                <a:latin typeface="Times New Roman" pitchFamily="33" charset="0"/>
                <a:ea typeface="+mn-ea"/>
                <a:cs typeface="+mn-cs"/>
              </a:rPr>
              <a:t>units is 2</a:t>
            </a:r>
            <a:r>
              <a:rPr kumimoji="1" lang="en-US" sz="1200" i="1" kern="1200" baseline="0" dirty="0">
                <a:solidFill>
                  <a:schemeClr val="tx1"/>
                </a:solidFill>
                <a:latin typeface="Times New Roman" pitchFamily="33" charset="0"/>
                <a:ea typeface="+mn-ea"/>
                <a:cs typeface="+mn-cs"/>
              </a:rPr>
              <a:t>A = 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main memory, this is the number of bits read out of or</a:t>
            </a:r>
          </a:p>
          <a:p>
            <a:r>
              <a:rPr kumimoji="1" lang="en-US" sz="1200" kern="1200" baseline="0" dirty="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76915C-4E85-6F4A-A796-981EBB0906D6}" type="slidenum">
              <a:rPr lang="en-US"/>
              <a:pPr/>
              <a:t>42</a:t>
            </a:fld>
            <a:endParaRPr lang="en-US" dirty="0"/>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 number of algorithms</a:t>
            </a:r>
          </a:p>
          <a:p>
            <a:r>
              <a:rPr kumimoji="1" lang="en-US" sz="1200" kern="1200" baseline="0" dirty="0">
                <a:solidFill>
                  <a:schemeClr val="tx1"/>
                </a:solidFill>
                <a:latin typeface="Times New Roman" pitchFamily="33" charset="0"/>
                <a:ea typeface="+mn-ea"/>
                <a:cs typeface="+mn-cs"/>
              </a:rPr>
              <a:t>have been tried. We mention four of the most common. Probably the most</a:t>
            </a:r>
          </a:p>
          <a:p>
            <a:r>
              <a:rPr kumimoji="1" lang="en-US" sz="1200" kern="1200" baseline="0" dirty="0">
                <a:solidFill>
                  <a:schemeClr val="tx1"/>
                </a:solidFill>
                <a:latin typeface="Times New Roman" pitchFamily="33" charset="0"/>
                <a:ea typeface="+mn-ea"/>
                <a:cs typeface="+mn-cs"/>
              </a:rPr>
              <a:t>effective is least recently used (LRU): Replace that block in the set that has been in</a:t>
            </a:r>
          </a:p>
          <a:p>
            <a:r>
              <a:rPr kumimoji="1" lang="en-US" sz="1200" kern="1200" baseline="0" dirty="0">
                <a:solidFill>
                  <a:schemeClr val="tx1"/>
                </a:solidFill>
                <a:latin typeface="Times New Roman" pitchFamily="33" charset="0"/>
                <a:ea typeface="+mn-ea"/>
                <a:cs typeface="+mn-cs"/>
              </a:rPr>
              <a:t>the cache longest with no reference to it. For two-way set associative, this is easily</a:t>
            </a:r>
          </a:p>
          <a:p>
            <a:r>
              <a:rPr kumimoji="1" lang="en-US" sz="1200" kern="1200" baseline="0" dirty="0">
                <a:solidFill>
                  <a:schemeClr val="tx1"/>
                </a:solidFill>
                <a:latin typeface="Times New Roman" pitchFamily="33" charset="0"/>
                <a:ea typeface="+mn-ea"/>
                <a:cs typeface="+mn-cs"/>
              </a:rPr>
              <a:t>implemented. Each line includes a USE bit. When a line is referenced, its USE bit</a:t>
            </a:r>
          </a:p>
          <a:p>
            <a:r>
              <a:rPr kumimoji="1" lang="en-US" sz="1200" kern="1200" baseline="0" dirty="0">
                <a:solidFill>
                  <a:schemeClr val="tx1"/>
                </a:solidFill>
                <a:latin typeface="Times New Roman" pitchFamily="33" charset="0"/>
                <a:ea typeface="+mn-ea"/>
                <a:cs typeface="+mn-cs"/>
              </a:rPr>
              <a:t>is set to 1 and the USE bit of the other line in that set is set to 0. When a block is to</a:t>
            </a:r>
          </a:p>
          <a:p>
            <a:r>
              <a:rPr kumimoji="1" lang="en-US" sz="1200" kern="1200" baseline="0" dirty="0">
                <a:solidFill>
                  <a:schemeClr val="tx1"/>
                </a:solidFill>
                <a:latin typeface="Times New Roman" pitchFamily="33" charset="0"/>
                <a:ea typeface="+mn-ea"/>
                <a:cs typeface="+mn-cs"/>
              </a:rPr>
              <a:t>be read into the set, the line whose USE bit is 0 is used. Because we are assuming</a:t>
            </a:r>
          </a:p>
          <a:p>
            <a:r>
              <a:rPr kumimoji="1" lang="en-US" sz="1200" kern="1200" baseline="0" dirty="0">
                <a:solidFill>
                  <a:schemeClr val="tx1"/>
                </a:solidFill>
                <a:latin typeface="Times New Roman" pitchFamily="33" charset="0"/>
                <a:ea typeface="+mn-ea"/>
                <a:cs typeface="+mn-cs"/>
              </a:rPr>
              <a:t>that more recently used memory locations are more likely to be referenced, LRU</a:t>
            </a:r>
          </a:p>
          <a:p>
            <a:r>
              <a:rPr kumimoji="1" lang="en-US" sz="1200" kern="1200" baseline="0" dirty="0">
                <a:solidFill>
                  <a:schemeClr val="tx1"/>
                </a:solidFill>
                <a:latin typeface="Times New Roman" pitchFamily="33" charset="0"/>
                <a:ea typeface="+mn-ea"/>
                <a:cs typeface="+mn-cs"/>
              </a:rPr>
              <a:t>should give the best hit ratio. LRU is also relatively easy to implement for a fully</a:t>
            </a:r>
          </a:p>
          <a:p>
            <a:r>
              <a:rPr kumimoji="1" lang="en-US" sz="1200" kern="1200" baseline="0" dirty="0">
                <a:solidFill>
                  <a:schemeClr val="tx1"/>
                </a:solidFill>
                <a:latin typeface="Times New Roman" pitchFamily="33" charset="0"/>
                <a:ea typeface="+mn-ea"/>
                <a:cs typeface="+mn-cs"/>
              </a:rPr>
              <a:t>associative cache. The cache mechanism maintains a separate list of indexes to all</a:t>
            </a:r>
          </a:p>
          <a:p>
            <a:r>
              <a:rPr kumimoji="1" lang="en-US" sz="1200" kern="1200" baseline="0" dirty="0">
                <a:solidFill>
                  <a:schemeClr val="tx1"/>
                </a:solidFill>
                <a:latin typeface="Times New Roman" pitchFamily="33" charset="0"/>
                <a:ea typeface="+mn-ea"/>
                <a:cs typeface="+mn-cs"/>
              </a:rPr>
              <a:t>the lines in the cache. When a line is referenced, it moves to the front of the list.</a:t>
            </a:r>
          </a:p>
          <a:p>
            <a:r>
              <a:rPr kumimoji="1" lang="en-US" sz="1200" kern="1200" baseline="0" dirty="0">
                <a:solidFill>
                  <a:schemeClr val="tx1"/>
                </a:solidFill>
                <a:latin typeface="Times New Roman" pitchFamily="33" charset="0"/>
                <a:ea typeface="+mn-ea"/>
                <a:cs typeface="+mn-cs"/>
              </a:rPr>
              <a:t>For replacement, the line at the back of the list is used. Because of its simplicity of</a:t>
            </a:r>
          </a:p>
          <a:p>
            <a:r>
              <a:rPr kumimoji="1" lang="en-US" sz="1200" kern="1200" baseline="0" dirty="0">
                <a:solidFill>
                  <a:schemeClr val="tx1"/>
                </a:solidFill>
                <a:latin typeface="Times New Roman" pitchFamily="33" charset="0"/>
                <a:ea typeface="+mn-ea"/>
                <a:cs typeface="+mn-cs"/>
              </a:rPr>
              <a:t>implementation, LRU is the most popular replacement algorithm.</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Another possibility is first-in-first-out (FIFO): Replace that block in the set</a:t>
            </a:r>
          </a:p>
          <a:p>
            <a:r>
              <a:rPr kumimoji="1" lang="en-US" sz="1200" kern="1200" baseline="0" dirty="0">
                <a:solidFill>
                  <a:schemeClr val="tx1"/>
                </a:solidFill>
                <a:latin typeface="Times New Roman" pitchFamily="33" charset="0"/>
                <a:ea typeface="+mn-ea"/>
                <a:cs typeface="+mn-cs"/>
              </a:rPr>
              <a:t>that has been in the cache longest. FIFO is easily implemented as a round-robin</a:t>
            </a:r>
          </a:p>
          <a:p>
            <a:r>
              <a:rPr kumimoji="1" lang="en-US" sz="1200" kern="1200" baseline="0" dirty="0">
                <a:solidFill>
                  <a:schemeClr val="tx1"/>
                </a:solidFill>
                <a:latin typeface="Times New Roman" pitchFamily="33" charset="0"/>
                <a:ea typeface="+mn-ea"/>
                <a:cs typeface="+mn-cs"/>
              </a:rPr>
              <a:t>or circular buffer technique. Still another possibility is least frequently used (LFU):</a:t>
            </a:r>
          </a:p>
          <a:p>
            <a:r>
              <a:rPr kumimoji="1" lang="en-US" sz="1200" kern="1200" baseline="0" dirty="0">
                <a:solidFill>
                  <a:schemeClr val="tx1"/>
                </a:solidFill>
                <a:latin typeface="Times New Roman" pitchFamily="33" charset="0"/>
                <a:ea typeface="+mn-ea"/>
                <a:cs typeface="+mn-cs"/>
              </a:rPr>
              <a:t>Replace that block in the set that has experienced the fewest references. LFU could</a:t>
            </a:r>
          </a:p>
          <a:p>
            <a:r>
              <a:rPr kumimoji="1" lang="en-US" sz="1200" kern="1200" baseline="0" dirty="0">
                <a:solidFill>
                  <a:schemeClr val="tx1"/>
                </a:solidFill>
                <a:latin typeface="Times New Roman" pitchFamily="33" charset="0"/>
                <a:ea typeface="+mn-ea"/>
                <a:cs typeface="+mn-cs"/>
              </a:rPr>
              <a:t>be implemented by associating a counter with each line. A technique not based on</a:t>
            </a:r>
          </a:p>
          <a:p>
            <a:r>
              <a:rPr kumimoji="1" lang="en-US" sz="1200" kern="1200" baseline="0" dirty="0">
                <a:solidFill>
                  <a:schemeClr val="tx1"/>
                </a:solidFill>
                <a:latin typeface="Times New Roman" pitchFamily="33" charset="0"/>
                <a:ea typeface="+mn-ea"/>
                <a:cs typeface="+mn-cs"/>
              </a:rPr>
              <a:t>usage (i.e., not LRU, LFU, FIFO, or some variant) is to pick a line at random from</a:t>
            </a:r>
          </a:p>
          <a:p>
            <a:r>
              <a:rPr kumimoji="1" lang="en-US" sz="1200" kern="1200" baseline="0" dirty="0">
                <a:solidFill>
                  <a:schemeClr val="tx1"/>
                </a:solidFill>
                <a:latin typeface="Times New Roman" pitchFamily="33" charset="0"/>
                <a:ea typeface="+mn-ea"/>
                <a:cs typeface="+mn-cs"/>
              </a:rPr>
              <a:t>among the candidate lines. Simulation studies have shown that random replacement</a:t>
            </a:r>
          </a:p>
          <a:p>
            <a:r>
              <a:rPr kumimoji="1" lang="en-US" sz="1200" kern="1200" baseline="0" dirty="0">
                <a:solidFill>
                  <a:schemeClr val="tx1"/>
                </a:solidFill>
                <a:latin typeface="Times New Roman" pitchFamily="33" charset="0"/>
                <a:ea typeface="+mn-ea"/>
                <a:cs typeface="+mn-cs"/>
              </a:rPr>
              <a:t>provides only slightly inferior performance to an algorithm based on usage [SMIT82].</a:t>
            </a:r>
            <a:endParaRPr lang="en-GB"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51CAAB-E649-2647-90BA-BB247BE57160}" type="slidenum">
              <a:rPr lang="en-US"/>
              <a:pPr/>
              <a:t>43</a:t>
            </a:fld>
            <a:endParaRPr lang="en-US" dirty="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When a block that is resident in the cache is to be replaced, there are two cases to</a:t>
            </a:r>
          </a:p>
          <a:p>
            <a:r>
              <a:rPr kumimoji="1" lang="en-US" sz="1200" kern="1200" baseline="0" dirty="0">
                <a:solidFill>
                  <a:schemeClr val="tx1"/>
                </a:solidFill>
                <a:latin typeface="Times New Roman" pitchFamily="33" charset="0"/>
                <a:ea typeface="+mn-ea"/>
                <a:cs typeface="+mn-cs"/>
              </a:rPr>
              <a:t>consider. If the old block in the cache has not been altered, then it may be overwritten</a:t>
            </a:r>
          </a:p>
          <a:p>
            <a:r>
              <a:rPr kumimoji="1" lang="en-US" sz="1200" kern="1200" baseline="0" dirty="0">
                <a:solidFill>
                  <a:schemeClr val="tx1"/>
                </a:solidFill>
                <a:latin typeface="Times New Roman" pitchFamily="33" charset="0"/>
                <a:ea typeface="+mn-ea"/>
                <a:cs typeface="+mn-cs"/>
              </a:rPr>
              <a:t>with a new block without first writing out the old block. If at least one write</a:t>
            </a:r>
          </a:p>
          <a:p>
            <a:r>
              <a:rPr kumimoji="1" lang="en-US" sz="1200" kern="1200" baseline="0" dirty="0">
                <a:solidFill>
                  <a:schemeClr val="tx1"/>
                </a:solidFill>
                <a:latin typeface="Times New Roman" pitchFamily="33" charset="0"/>
                <a:ea typeface="+mn-ea"/>
                <a:cs typeface="+mn-cs"/>
              </a:rPr>
              <a:t>operation has been performed on a word in that line of the cache, then main memory</a:t>
            </a:r>
          </a:p>
          <a:p>
            <a:r>
              <a:rPr kumimoji="1" lang="en-US" sz="1200" kern="1200" baseline="0" dirty="0">
                <a:solidFill>
                  <a:schemeClr val="tx1"/>
                </a:solidFill>
                <a:latin typeface="Times New Roman" pitchFamily="33" charset="0"/>
                <a:ea typeface="+mn-ea"/>
                <a:cs typeface="+mn-cs"/>
              </a:rPr>
              <a:t>must be updated by writing the line of cache out to the block of memory before</a:t>
            </a:r>
          </a:p>
          <a:p>
            <a:r>
              <a:rPr kumimoji="1" lang="en-US" sz="1200" kern="1200" baseline="0" dirty="0">
                <a:solidFill>
                  <a:schemeClr val="tx1"/>
                </a:solidFill>
                <a:latin typeface="Times New Roman" pitchFamily="33" charset="0"/>
                <a:ea typeface="+mn-ea"/>
                <a:cs typeface="+mn-cs"/>
              </a:rPr>
              <a:t>bringing in the new block. A variety of write policies, with performance and economic</a:t>
            </a:r>
          </a:p>
          <a:p>
            <a:r>
              <a:rPr kumimoji="1" lang="en-US" sz="1200" kern="1200" baseline="0" dirty="0">
                <a:solidFill>
                  <a:schemeClr val="tx1"/>
                </a:solidFill>
                <a:latin typeface="Times New Roman" pitchFamily="33" charset="0"/>
                <a:ea typeface="+mn-ea"/>
                <a:cs typeface="+mn-cs"/>
              </a:rPr>
              <a:t>trade-offs, is possible. There are two problems to contend with. First, more</a:t>
            </a:r>
          </a:p>
          <a:p>
            <a:r>
              <a:rPr kumimoji="1" lang="en-US" sz="1200" kern="1200" baseline="0" dirty="0">
                <a:solidFill>
                  <a:schemeClr val="tx1"/>
                </a:solidFill>
                <a:latin typeface="Times New Roman" pitchFamily="33" charset="0"/>
                <a:ea typeface="+mn-ea"/>
                <a:cs typeface="+mn-cs"/>
              </a:rPr>
              <a:t>than one device may have access to main memory. For example, an I/O module</a:t>
            </a:r>
          </a:p>
          <a:p>
            <a:r>
              <a:rPr kumimoji="1" lang="en-US" sz="1200" kern="1200" baseline="0" dirty="0">
                <a:solidFill>
                  <a:schemeClr val="tx1"/>
                </a:solidFill>
                <a:latin typeface="Times New Roman" pitchFamily="33" charset="0"/>
                <a:ea typeface="+mn-ea"/>
                <a:cs typeface="+mn-cs"/>
              </a:rPr>
              <a:t>may be able to read-write directly to memory. If a word has been altered only in the</a:t>
            </a:r>
          </a:p>
          <a:p>
            <a:r>
              <a:rPr kumimoji="1" lang="en-US" sz="1200" kern="1200" baseline="0" dirty="0">
                <a:solidFill>
                  <a:schemeClr val="tx1"/>
                </a:solidFill>
                <a:latin typeface="Times New Roman" pitchFamily="33" charset="0"/>
                <a:ea typeface="+mn-ea"/>
                <a:cs typeface="+mn-cs"/>
              </a:rPr>
              <a:t>cache, then the corresponding memory word is invalid. Further, if the I/O device</a:t>
            </a:r>
          </a:p>
          <a:p>
            <a:r>
              <a:rPr kumimoji="1" lang="en-US" sz="1200" kern="1200" baseline="0" dirty="0">
                <a:solidFill>
                  <a:schemeClr val="tx1"/>
                </a:solidFill>
                <a:latin typeface="Times New Roman" pitchFamily="33" charset="0"/>
                <a:ea typeface="+mn-ea"/>
                <a:cs typeface="+mn-cs"/>
              </a:rPr>
              <a:t>has altered main memory, then the cache word is invalid. A more complex problem</a:t>
            </a:r>
          </a:p>
          <a:p>
            <a:r>
              <a:rPr kumimoji="1" lang="en-US" sz="1200" kern="1200" baseline="0" dirty="0">
                <a:solidFill>
                  <a:schemeClr val="tx1"/>
                </a:solidFill>
                <a:latin typeface="Times New Roman" pitchFamily="33" charset="0"/>
                <a:ea typeface="+mn-ea"/>
                <a:cs typeface="+mn-cs"/>
              </a:rPr>
              <a:t>occurs when multiple processors are attached to the same bus and each processor</a:t>
            </a:r>
          </a:p>
          <a:p>
            <a:r>
              <a:rPr kumimoji="1" lang="en-US" sz="1200" kern="1200" baseline="0" dirty="0">
                <a:solidFill>
                  <a:schemeClr val="tx1"/>
                </a:solidFill>
                <a:latin typeface="Times New Roman" pitchFamily="33" charset="0"/>
                <a:ea typeface="+mn-ea"/>
                <a:cs typeface="+mn-cs"/>
              </a:rPr>
              <a:t>has its own local cache. Then, if a word is altered in one cache, it could conceivably</a:t>
            </a:r>
          </a:p>
          <a:p>
            <a:r>
              <a:rPr kumimoji="1" lang="en-US" sz="1200" kern="1200" baseline="0" dirty="0">
                <a:solidFill>
                  <a:schemeClr val="tx1"/>
                </a:solidFill>
                <a:latin typeface="Times New Roman" pitchFamily="33" charset="0"/>
                <a:ea typeface="+mn-ea"/>
                <a:cs typeface="+mn-cs"/>
              </a:rPr>
              <a:t>invalidate a word in other caches.</a:t>
            </a:r>
          </a:p>
          <a:p>
            <a:endParaRPr kumimoji="1" lang="en-US" sz="1200" kern="1200" baseline="0" dirty="0">
              <a:solidFill>
                <a:schemeClr val="tx1"/>
              </a:solidFill>
              <a:latin typeface="Times New Roman" pitchFamily="33" charset="0"/>
              <a:ea typeface="+mn-ea"/>
              <a:cs typeface="+mn-cs"/>
            </a:endParaRPr>
          </a:p>
          <a:p>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F076AE-07C9-824F-A07D-E9CD3919EDB8}" type="slidenum">
              <a:rPr lang="en-US"/>
              <a:pPr/>
              <a:t>44</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simplest technique is called </a:t>
            </a:r>
            <a:r>
              <a:rPr kumimoji="1" lang="en-US" sz="1200" b="1" kern="1200" baseline="0" dirty="0">
                <a:solidFill>
                  <a:schemeClr val="tx1"/>
                </a:solidFill>
                <a:latin typeface="Times New Roman" pitchFamily="33" charset="0"/>
                <a:ea typeface="+mn-ea"/>
                <a:cs typeface="+mn-cs"/>
              </a:rPr>
              <a:t>write through. </a:t>
            </a:r>
            <a:r>
              <a:rPr kumimoji="1" lang="en-US" sz="1200" b="0" kern="1200" baseline="0" dirty="0">
                <a:solidFill>
                  <a:schemeClr val="tx1"/>
                </a:solidFill>
                <a:latin typeface="Times New Roman" pitchFamily="33" charset="0"/>
                <a:ea typeface="+mn-ea"/>
                <a:cs typeface="+mn-cs"/>
              </a:rPr>
              <a:t>Using this technique, all write</a:t>
            </a:r>
          </a:p>
          <a:p>
            <a:r>
              <a:rPr kumimoji="1" lang="en-US" sz="1200" kern="1200" baseline="0" dirty="0">
                <a:solidFill>
                  <a:schemeClr val="tx1"/>
                </a:solidFill>
                <a:latin typeface="Times New Roman" pitchFamily="33" charset="0"/>
                <a:ea typeface="+mn-ea"/>
                <a:cs typeface="+mn-cs"/>
              </a:rPr>
              <a:t>operations are made to main memory as well as to the cache, ensuring that main</a:t>
            </a:r>
          </a:p>
          <a:p>
            <a:r>
              <a:rPr kumimoji="1" lang="en-US" sz="1200" kern="1200" baseline="0" dirty="0">
                <a:solidFill>
                  <a:schemeClr val="tx1"/>
                </a:solidFill>
                <a:latin typeface="Times New Roman" pitchFamily="33" charset="0"/>
                <a:ea typeface="+mn-ea"/>
                <a:cs typeface="+mn-cs"/>
              </a:rPr>
              <a:t>memory is always valid. Any other processor–cache module can monitor traffic to</a:t>
            </a:r>
          </a:p>
          <a:p>
            <a:r>
              <a:rPr kumimoji="1" lang="en-US" sz="1200" kern="1200" baseline="0" dirty="0">
                <a:solidFill>
                  <a:schemeClr val="tx1"/>
                </a:solidFill>
                <a:latin typeface="Times New Roman" pitchFamily="33" charset="0"/>
                <a:ea typeface="+mn-ea"/>
                <a:cs typeface="+mn-cs"/>
              </a:rPr>
              <a:t>main memory to maintain consistency within its own cache. The main disadvantage</a:t>
            </a:r>
          </a:p>
          <a:p>
            <a:r>
              <a:rPr kumimoji="1" lang="en-US" sz="1200" kern="1200" baseline="0" dirty="0">
                <a:solidFill>
                  <a:schemeClr val="tx1"/>
                </a:solidFill>
                <a:latin typeface="Times New Roman" pitchFamily="33" charset="0"/>
                <a:ea typeface="+mn-ea"/>
                <a:cs typeface="+mn-cs"/>
              </a:rPr>
              <a:t>of this technique is that it generates substantial memory traffic and may create a bottleneck.</a:t>
            </a:r>
          </a:p>
          <a:p>
            <a:r>
              <a:rPr kumimoji="1" lang="en-US" sz="1200" kern="1200" baseline="0" dirty="0">
                <a:solidFill>
                  <a:schemeClr val="tx1"/>
                </a:solidFill>
                <a:latin typeface="Times New Roman" pitchFamily="33" charset="0"/>
                <a:ea typeface="+mn-ea"/>
                <a:cs typeface="+mn-cs"/>
              </a:rPr>
              <a:t>An alternative technique, known as </a:t>
            </a:r>
            <a:r>
              <a:rPr kumimoji="1" lang="en-US" sz="1200" b="1" kern="1200" baseline="0" dirty="0">
                <a:solidFill>
                  <a:schemeClr val="tx1"/>
                </a:solidFill>
                <a:latin typeface="Times New Roman" pitchFamily="33" charset="0"/>
                <a:ea typeface="+mn-ea"/>
                <a:cs typeface="+mn-cs"/>
              </a:rPr>
              <a:t>write back, </a:t>
            </a:r>
            <a:r>
              <a:rPr kumimoji="1" lang="en-US" sz="1200" b="0" kern="1200" baseline="0" dirty="0">
                <a:solidFill>
                  <a:schemeClr val="tx1"/>
                </a:solidFill>
                <a:latin typeface="Times New Roman" pitchFamily="33" charset="0"/>
                <a:ea typeface="+mn-ea"/>
                <a:cs typeface="+mn-cs"/>
              </a:rPr>
              <a:t>minimizes memory writes.</a:t>
            </a:r>
          </a:p>
          <a:p>
            <a:r>
              <a:rPr kumimoji="1" lang="en-US" sz="1200" kern="1200" baseline="0" dirty="0">
                <a:solidFill>
                  <a:schemeClr val="tx1"/>
                </a:solidFill>
                <a:latin typeface="Times New Roman" pitchFamily="33" charset="0"/>
                <a:ea typeface="+mn-ea"/>
                <a:cs typeface="+mn-cs"/>
              </a:rPr>
              <a:t>With write back, updates are made only in the cache. When an update occurs, a</a:t>
            </a:r>
          </a:p>
          <a:p>
            <a:r>
              <a:rPr kumimoji="1" lang="en-US" sz="1200" b="1" kern="1200" baseline="0" dirty="0">
                <a:solidFill>
                  <a:schemeClr val="tx1"/>
                </a:solidFill>
                <a:latin typeface="Times New Roman" pitchFamily="33" charset="0"/>
                <a:ea typeface="+mn-ea"/>
                <a:cs typeface="+mn-cs"/>
              </a:rPr>
              <a:t>dirty bit, </a:t>
            </a:r>
            <a:r>
              <a:rPr kumimoji="1" lang="en-US" sz="1200" b="0" kern="1200" baseline="0" dirty="0">
                <a:solidFill>
                  <a:schemeClr val="tx1"/>
                </a:solidFill>
                <a:latin typeface="Times New Roman" pitchFamily="33" charset="0"/>
                <a:ea typeface="+mn-ea"/>
                <a:cs typeface="+mn-cs"/>
              </a:rPr>
              <a:t>or use bit, associated with the line is set. Then, when a block is replaced, it</a:t>
            </a:r>
          </a:p>
          <a:p>
            <a:r>
              <a:rPr kumimoji="1" lang="en-US" sz="1200" kern="1200" baseline="0" dirty="0">
                <a:solidFill>
                  <a:schemeClr val="tx1"/>
                </a:solidFill>
                <a:latin typeface="Times New Roman" pitchFamily="33" charset="0"/>
                <a:ea typeface="+mn-ea"/>
                <a:cs typeface="+mn-cs"/>
              </a:rPr>
              <a:t>is written back to main memory if and only if the dirty bit is set. The problem with</a:t>
            </a:r>
          </a:p>
          <a:p>
            <a:r>
              <a:rPr kumimoji="1" lang="en-US" sz="1200" kern="1200" baseline="0" dirty="0">
                <a:solidFill>
                  <a:schemeClr val="tx1"/>
                </a:solidFill>
                <a:latin typeface="Times New Roman" pitchFamily="33" charset="0"/>
                <a:ea typeface="+mn-ea"/>
                <a:cs typeface="+mn-cs"/>
              </a:rPr>
              <a:t>write back is that portions of main memory are invalid, and hence accesses by I/O</a:t>
            </a:r>
          </a:p>
          <a:p>
            <a:r>
              <a:rPr kumimoji="1" lang="en-US" sz="1200" kern="1200" baseline="0" dirty="0">
                <a:solidFill>
                  <a:schemeClr val="tx1"/>
                </a:solidFill>
                <a:latin typeface="Times New Roman" pitchFamily="33" charset="0"/>
                <a:ea typeface="+mn-ea"/>
                <a:cs typeface="+mn-cs"/>
              </a:rPr>
              <a:t>modules can be allowed only through the cache. This makes for complex circuitry</a:t>
            </a:r>
          </a:p>
          <a:p>
            <a:r>
              <a:rPr kumimoji="1" lang="en-US" sz="1200" kern="1200" baseline="0" dirty="0">
                <a:solidFill>
                  <a:schemeClr val="tx1"/>
                </a:solidFill>
                <a:latin typeface="Times New Roman" pitchFamily="33" charset="0"/>
                <a:ea typeface="+mn-ea"/>
                <a:cs typeface="+mn-cs"/>
              </a:rPr>
              <a:t>and a potential bottleneck. Experience has shown that the percentage of memory</a:t>
            </a:r>
          </a:p>
          <a:p>
            <a:r>
              <a:rPr kumimoji="1" lang="en-US" sz="1200" kern="1200" baseline="0" dirty="0">
                <a:solidFill>
                  <a:schemeClr val="tx1"/>
                </a:solidFill>
                <a:latin typeface="Times New Roman" pitchFamily="33" charset="0"/>
                <a:ea typeface="+mn-ea"/>
                <a:cs typeface="+mn-cs"/>
              </a:rPr>
              <a:t>references that are writes is on the order of 15% [SMIT82]. However, for HPC</a:t>
            </a:r>
          </a:p>
          <a:p>
            <a:r>
              <a:rPr kumimoji="1" lang="en-US" sz="1200" kern="1200" baseline="0" dirty="0">
                <a:solidFill>
                  <a:schemeClr val="tx1"/>
                </a:solidFill>
                <a:latin typeface="Times New Roman" pitchFamily="33" charset="0"/>
                <a:ea typeface="+mn-ea"/>
                <a:cs typeface="+mn-cs"/>
              </a:rPr>
              <a:t>applications, this number may approach 33% (vector-vector multiplication) and can</a:t>
            </a:r>
          </a:p>
          <a:p>
            <a:r>
              <a:rPr kumimoji="1" lang="en-US" sz="1200" kern="1200" baseline="0" dirty="0">
                <a:solidFill>
                  <a:schemeClr val="tx1"/>
                </a:solidFill>
                <a:latin typeface="Times New Roman" pitchFamily="33" charset="0"/>
                <a:ea typeface="+mn-ea"/>
                <a:cs typeface="+mn-cs"/>
              </a:rPr>
              <a:t>go as high as 50% (matrix transposition).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 a bus organization in which more than one device (typically a processor)</a:t>
            </a:r>
          </a:p>
          <a:p>
            <a:r>
              <a:rPr kumimoji="1" lang="en-US" sz="1200" kern="1200" baseline="0" dirty="0">
                <a:solidFill>
                  <a:schemeClr val="tx1"/>
                </a:solidFill>
                <a:latin typeface="Times New Roman" pitchFamily="33" charset="0"/>
                <a:ea typeface="+mn-ea"/>
                <a:cs typeface="+mn-cs"/>
              </a:rPr>
              <a:t>has a cache and main memory is shared, a new problem is introduced. If data in one</a:t>
            </a:r>
          </a:p>
          <a:p>
            <a:r>
              <a:rPr kumimoji="1" lang="en-US" sz="1200" kern="1200" baseline="0" dirty="0">
                <a:solidFill>
                  <a:schemeClr val="tx1"/>
                </a:solidFill>
                <a:latin typeface="Times New Roman" pitchFamily="33" charset="0"/>
                <a:ea typeface="+mn-ea"/>
                <a:cs typeface="+mn-cs"/>
              </a:rPr>
              <a:t>cache are altered, this invalidates not only the corresponding word in main memory,</a:t>
            </a:r>
          </a:p>
          <a:p>
            <a:r>
              <a:rPr kumimoji="1" lang="en-US" sz="1200" kern="1200" baseline="0" dirty="0">
                <a:solidFill>
                  <a:schemeClr val="tx1"/>
                </a:solidFill>
                <a:latin typeface="Times New Roman" pitchFamily="33" charset="0"/>
                <a:ea typeface="+mn-ea"/>
                <a:cs typeface="+mn-cs"/>
              </a:rPr>
              <a:t>but also that same word in other caches (if any other cache happens to have that</a:t>
            </a:r>
          </a:p>
          <a:p>
            <a:r>
              <a:rPr kumimoji="1" lang="en-US" sz="1200" kern="1200" baseline="0" dirty="0">
                <a:solidFill>
                  <a:schemeClr val="tx1"/>
                </a:solidFill>
                <a:latin typeface="Times New Roman" pitchFamily="33" charset="0"/>
                <a:ea typeface="+mn-ea"/>
                <a:cs typeface="+mn-cs"/>
              </a:rPr>
              <a:t>same word). Even if a write-through policy is used, the other caches may contain</a:t>
            </a:r>
          </a:p>
          <a:p>
            <a:r>
              <a:rPr kumimoji="1" lang="en-US" sz="1200" kern="1200" baseline="0" dirty="0">
                <a:solidFill>
                  <a:schemeClr val="tx1"/>
                </a:solidFill>
                <a:latin typeface="Times New Roman" pitchFamily="33" charset="0"/>
                <a:ea typeface="+mn-ea"/>
                <a:cs typeface="+mn-cs"/>
              </a:rPr>
              <a:t>invalid data. A system that prevents this problem is said to maintain cache coherency.</a:t>
            </a:r>
          </a:p>
          <a:p>
            <a:r>
              <a:rPr kumimoji="1" lang="en-US" sz="1200" kern="1200" baseline="0" dirty="0">
                <a:solidFill>
                  <a:schemeClr val="tx1"/>
                </a:solidFill>
                <a:latin typeface="Times New Roman" pitchFamily="33" charset="0"/>
                <a:ea typeface="+mn-ea"/>
                <a:cs typeface="+mn-cs"/>
              </a:rPr>
              <a:t>Possible approaches to cache coherency include the following:</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Bus watching with write through: </a:t>
            </a:r>
            <a:r>
              <a:rPr kumimoji="1" lang="en-US" sz="1200" b="0" kern="1200" baseline="0" dirty="0">
                <a:solidFill>
                  <a:schemeClr val="tx1"/>
                </a:solidFill>
                <a:latin typeface="Times New Roman" pitchFamily="33" charset="0"/>
                <a:ea typeface="+mn-ea"/>
                <a:cs typeface="+mn-cs"/>
              </a:rPr>
              <a:t>Each cache controller monitors the address</a:t>
            </a:r>
          </a:p>
          <a:p>
            <a:r>
              <a:rPr kumimoji="1" lang="en-US" sz="1200" kern="1200" baseline="0" dirty="0">
                <a:solidFill>
                  <a:schemeClr val="tx1"/>
                </a:solidFill>
                <a:latin typeface="Times New Roman" pitchFamily="33" charset="0"/>
                <a:ea typeface="+mn-ea"/>
                <a:cs typeface="+mn-cs"/>
              </a:rPr>
              <a:t>lines to detect write operations to memory by other bus masters. If another</a:t>
            </a:r>
          </a:p>
          <a:p>
            <a:r>
              <a:rPr kumimoji="1" lang="en-US" sz="1200" kern="1200" baseline="0" dirty="0">
                <a:solidFill>
                  <a:schemeClr val="tx1"/>
                </a:solidFill>
                <a:latin typeface="Times New Roman" pitchFamily="33" charset="0"/>
                <a:ea typeface="+mn-ea"/>
                <a:cs typeface="+mn-cs"/>
              </a:rPr>
              <a:t>master writes to a location in shared memory that also resides in the cache</a:t>
            </a:r>
          </a:p>
          <a:p>
            <a:r>
              <a:rPr kumimoji="1" lang="en-US" sz="1200" kern="1200" baseline="0" dirty="0">
                <a:solidFill>
                  <a:schemeClr val="tx1"/>
                </a:solidFill>
                <a:latin typeface="Times New Roman" pitchFamily="33" charset="0"/>
                <a:ea typeface="+mn-ea"/>
                <a:cs typeface="+mn-cs"/>
              </a:rPr>
              <a:t>memory, the cache controller invalidates that cache entry. This strategy depends</a:t>
            </a:r>
          </a:p>
          <a:p>
            <a:r>
              <a:rPr kumimoji="1" lang="en-US" sz="1200" kern="1200" baseline="0" dirty="0">
                <a:solidFill>
                  <a:schemeClr val="tx1"/>
                </a:solidFill>
                <a:latin typeface="Times New Roman" pitchFamily="33" charset="0"/>
                <a:ea typeface="+mn-ea"/>
                <a:cs typeface="+mn-cs"/>
              </a:rPr>
              <a:t>on the use of a write-through policy by all cache controllers.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Hardware transparency: </a:t>
            </a:r>
            <a:r>
              <a:rPr kumimoji="1" lang="en-US" sz="1200" b="0" kern="1200" baseline="0" dirty="0">
                <a:solidFill>
                  <a:schemeClr val="tx1"/>
                </a:solidFill>
                <a:latin typeface="Times New Roman" pitchFamily="33" charset="0"/>
                <a:ea typeface="+mn-ea"/>
                <a:cs typeface="+mn-cs"/>
              </a:rPr>
              <a:t>Additional hardware is used to ensure that all updates</a:t>
            </a:r>
          </a:p>
          <a:p>
            <a:r>
              <a:rPr kumimoji="1" lang="en-US" sz="1200" kern="1200" baseline="0" dirty="0">
                <a:solidFill>
                  <a:schemeClr val="tx1"/>
                </a:solidFill>
                <a:latin typeface="Times New Roman" pitchFamily="33" charset="0"/>
                <a:ea typeface="+mn-ea"/>
                <a:cs typeface="+mn-cs"/>
              </a:rPr>
              <a:t>to main memory via cache are reflected in all caches. Thus, if one processor</a:t>
            </a:r>
          </a:p>
          <a:p>
            <a:r>
              <a:rPr kumimoji="1" lang="en-US" sz="1200" kern="1200" baseline="0" dirty="0">
                <a:solidFill>
                  <a:schemeClr val="tx1"/>
                </a:solidFill>
                <a:latin typeface="Times New Roman" pitchFamily="33" charset="0"/>
                <a:ea typeface="+mn-ea"/>
                <a:cs typeface="+mn-cs"/>
              </a:rPr>
              <a:t>modifies a word in its cache, this update is written to main memory. In addition,</a:t>
            </a:r>
          </a:p>
          <a:p>
            <a:r>
              <a:rPr kumimoji="1" lang="en-US" sz="1200" kern="1200" baseline="0" dirty="0">
                <a:solidFill>
                  <a:schemeClr val="tx1"/>
                </a:solidFill>
                <a:latin typeface="Times New Roman" pitchFamily="33" charset="0"/>
                <a:ea typeface="+mn-ea"/>
                <a:cs typeface="+mn-cs"/>
              </a:rPr>
              <a:t>any matching words in other caches are similarly updated.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Non-cacheable memory: </a:t>
            </a:r>
            <a:r>
              <a:rPr kumimoji="1" lang="en-US" sz="1200" b="0" kern="1200" baseline="0" dirty="0">
                <a:solidFill>
                  <a:schemeClr val="tx1"/>
                </a:solidFill>
                <a:latin typeface="Times New Roman" pitchFamily="33" charset="0"/>
                <a:ea typeface="+mn-ea"/>
                <a:cs typeface="+mn-cs"/>
              </a:rPr>
              <a:t>Only a portion of main memory is shared by more</a:t>
            </a:r>
          </a:p>
          <a:p>
            <a:r>
              <a:rPr kumimoji="1" lang="en-US" sz="1200" kern="1200" baseline="0" dirty="0">
                <a:solidFill>
                  <a:schemeClr val="tx1"/>
                </a:solidFill>
                <a:latin typeface="Times New Roman" pitchFamily="33" charset="0"/>
                <a:ea typeface="+mn-ea"/>
                <a:cs typeface="+mn-cs"/>
              </a:rPr>
              <a:t>than one processor, and this is designated as non-cacheable. In such a system,</a:t>
            </a:r>
          </a:p>
          <a:p>
            <a:r>
              <a:rPr kumimoji="1" lang="en-US" sz="1200" kern="1200" baseline="0" dirty="0">
                <a:solidFill>
                  <a:schemeClr val="tx1"/>
                </a:solidFill>
                <a:latin typeface="Times New Roman" pitchFamily="33" charset="0"/>
                <a:ea typeface="+mn-ea"/>
                <a:cs typeface="+mn-cs"/>
              </a:rPr>
              <a:t>all accesses to shared memory are cache misses, because the shared memory</a:t>
            </a:r>
          </a:p>
          <a:p>
            <a:r>
              <a:rPr kumimoji="1" lang="en-US" sz="1200" kern="1200" baseline="0" dirty="0">
                <a:solidFill>
                  <a:schemeClr val="tx1"/>
                </a:solidFill>
                <a:latin typeface="Times New Roman" pitchFamily="33" charset="0"/>
                <a:ea typeface="+mn-ea"/>
                <a:cs typeface="+mn-cs"/>
              </a:rPr>
              <a:t>is never copied into the cache. The non-cacheable memory can be identified</a:t>
            </a:r>
          </a:p>
          <a:p>
            <a:r>
              <a:rPr kumimoji="1" lang="en-US" sz="1200" kern="1200" baseline="0" dirty="0">
                <a:solidFill>
                  <a:schemeClr val="tx1"/>
                </a:solidFill>
                <a:latin typeface="Times New Roman" pitchFamily="33" charset="0"/>
                <a:ea typeface="+mn-ea"/>
                <a:cs typeface="+mn-cs"/>
              </a:rPr>
              <a:t>using chip-select logic or high-address bits.</a:t>
            </a:r>
            <a:endParaRPr lang="en-GB"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33" charset="0"/>
                <a:ea typeface="+mn-ea"/>
                <a:cs typeface="+mn-cs"/>
              </a:rPr>
              <a:t>Another design element is the line size. When a block of data is retrieved and placed</a:t>
            </a:r>
          </a:p>
          <a:p>
            <a:r>
              <a:rPr kumimoji="1" lang="en-US" sz="1200" kern="1200" baseline="0" dirty="0">
                <a:solidFill>
                  <a:schemeClr val="tx1"/>
                </a:solidFill>
                <a:latin typeface="Times New Roman" pitchFamily="33" charset="0"/>
                <a:ea typeface="+mn-ea"/>
                <a:cs typeface="+mn-cs"/>
              </a:rPr>
              <a:t>in the cache, not only the desired word but also some number of adjacent words are</a:t>
            </a:r>
          </a:p>
          <a:p>
            <a:r>
              <a:rPr kumimoji="1" lang="en-US" sz="1200" kern="1200" baseline="0" dirty="0">
                <a:solidFill>
                  <a:schemeClr val="tx1"/>
                </a:solidFill>
                <a:latin typeface="Times New Roman" pitchFamily="33" charset="0"/>
                <a:ea typeface="+mn-ea"/>
                <a:cs typeface="+mn-cs"/>
              </a:rPr>
              <a:t>retrieved. As the block size increases from very small to larger sizes, the hit ratio</a:t>
            </a:r>
          </a:p>
          <a:p>
            <a:r>
              <a:rPr kumimoji="1" lang="en-US" sz="1200" kern="1200" baseline="0" dirty="0">
                <a:solidFill>
                  <a:schemeClr val="tx1"/>
                </a:solidFill>
                <a:latin typeface="Times New Roman" pitchFamily="33" charset="0"/>
                <a:ea typeface="+mn-ea"/>
                <a:cs typeface="+mn-cs"/>
              </a:rPr>
              <a:t>will at first increase because of the principle of locality, which states that data in the</a:t>
            </a:r>
          </a:p>
          <a:p>
            <a:r>
              <a:rPr kumimoji="1" lang="en-US" sz="1200" kern="1200" baseline="0" dirty="0">
                <a:solidFill>
                  <a:schemeClr val="tx1"/>
                </a:solidFill>
                <a:latin typeface="Times New Roman" pitchFamily="33" charset="0"/>
                <a:ea typeface="+mn-ea"/>
                <a:cs typeface="+mn-cs"/>
              </a:rPr>
              <a:t>vicinity of a referenced word are likely to be referenced in the near future. As the</a:t>
            </a:r>
          </a:p>
          <a:p>
            <a:r>
              <a:rPr kumimoji="1" lang="en-US" sz="1200" kern="1200" baseline="0" dirty="0">
                <a:solidFill>
                  <a:schemeClr val="tx1"/>
                </a:solidFill>
                <a:latin typeface="Times New Roman" pitchFamily="33" charset="0"/>
                <a:ea typeface="+mn-ea"/>
                <a:cs typeface="+mn-cs"/>
              </a:rPr>
              <a:t>block size increases, more useful data are brought into the cache. The hit ratio will</a:t>
            </a:r>
          </a:p>
          <a:p>
            <a:r>
              <a:rPr kumimoji="1" lang="en-US" sz="1200" kern="1200" baseline="0" dirty="0">
                <a:solidFill>
                  <a:schemeClr val="tx1"/>
                </a:solidFill>
                <a:latin typeface="Times New Roman" pitchFamily="33" charset="0"/>
                <a:ea typeface="+mn-ea"/>
                <a:cs typeface="+mn-cs"/>
              </a:rPr>
              <a:t>begin to decrease, however, as the block becomes even bigger and the probability</a:t>
            </a:r>
          </a:p>
          <a:p>
            <a:r>
              <a:rPr kumimoji="1" lang="en-US" sz="1200" kern="1200" baseline="0" dirty="0">
                <a:solidFill>
                  <a:schemeClr val="tx1"/>
                </a:solidFill>
                <a:latin typeface="Times New Roman" pitchFamily="33" charset="0"/>
                <a:ea typeface="+mn-ea"/>
                <a:cs typeface="+mn-cs"/>
              </a:rPr>
              <a:t>of using the newly fetched information becomes less than the probability of reusing</a:t>
            </a:r>
          </a:p>
          <a:p>
            <a:r>
              <a:rPr kumimoji="1" lang="en-US" sz="1200" kern="1200" baseline="0" dirty="0">
                <a:solidFill>
                  <a:schemeClr val="tx1"/>
                </a:solidFill>
                <a:latin typeface="Times New Roman" pitchFamily="33" charset="0"/>
                <a:ea typeface="+mn-ea"/>
                <a:cs typeface="+mn-cs"/>
              </a:rPr>
              <a:t>the information that has to be replaced. Two specific effects come into play: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Larger blocks reduce the number of blocks that fit into a cache. Because each</a:t>
            </a:r>
          </a:p>
          <a:p>
            <a:r>
              <a:rPr kumimoji="1" lang="en-US" sz="1200" kern="1200" baseline="0" dirty="0">
                <a:solidFill>
                  <a:schemeClr val="tx1"/>
                </a:solidFill>
                <a:latin typeface="Times New Roman" pitchFamily="33" charset="0"/>
                <a:ea typeface="+mn-ea"/>
                <a:cs typeface="+mn-cs"/>
              </a:rPr>
              <a:t>block fetch overwrites older cache contents, a small number of blocks results</a:t>
            </a:r>
          </a:p>
          <a:p>
            <a:r>
              <a:rPr kumimoji="1" lang="en-US" sz="1200" kern="1200" baseline="0" dirty="0">
                <a:solidFill>
                  <a:schemeClr val="tx1"/>
                </a:solidFill>
                <a:latin typeface="Times New Roman" pitchFamily="33" charset="0"/>
                <a:ea typeface="+mn-ea"/>
                <a:cs typeface="+mn-cs"/>
              </a:rPr>
              <a:t>in data being overwritten shortly after they are fetched.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As a block becomes larger, each additional word is farther from the requested</a:t>
            </a:r>
          </a:p>
          <a:p>
            <a:r>
              <a:rPr kumimoji="1" lang="en-US" sz="1200" kern="1200" baseline="0" dirty="0">
                <a:solidFill>
                  <a:schemeClr val="tx1"/>
                </a:solidFill>
                <a:latin typeface="Times New Roman" pitchFamily="33" charset="0"/>
                <a:ea typeface="+mn-ea"/>
                <a:cs typeface="+mn-cs"/>
              </a:rPr>
              <a:t>word and therefore less likely to be needed in the near future.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relationship between block size and hit ratio is complex, depending on</a:t>
            </a:r>
          </a:p>
          <a:p>
            <a:r>
              <a:rPr kumimoji="1" lang="en-US" sz="1200" kern="1200" baseline="0" dirty="0">
                <a:solidFill>
                  <a:schemeClr val="tx1"/>
                </a:solidFill>
                <a:latin typeface="Times New Roman" pitchFamily="33" charset="0"/>
                <a:ea typeface="+mn-ea"/>
                <a:cs typeface="+mn-cs"/>
              </a:rPr>
              <a:t>the locality characteristics of a particular program, and no definitive optimum value</a:t>
            </a:r>
          </a:p>
          <a:p>
            <a:r>
              <a:rPr kumimoji="1" lang="en-US" sz="1200" kern="1200" baseline="0" dirty="0">
                <a:solidFill>
                  <a:schemeClr val="tx1"/>
                </a:solidFill>
                <a:latin typeface="Times New Roman" pitchFamily="33" charset="0"/>
                <a:ea typeface="+mn-ea"/>
                <a:cs typeface="+mn-cs"/>
              </a:rPr>
              <a:t>has been found. A size of from 8 to 64 bytes seems reasonably close to optimum</a:t>
            </a:r>
          </a:p>
          <a:p>
            <a:r>
              <a:rPr kumimoji="1" lang="en-US" sz="1200" kern="1200" baseline="0" dirty="0">
                <a:solidFill>
                  <a:schemeClr val="tx1"/>
                </a:solidFill>
                <a:latin typeface="Times New Roman" pitchFamily="33" charset="0"/>
                <a:ea typeface="+mn-ea"/>
                <a:cs typeface="+mn-cs"/>
              </a:rPr>
              <a:t>[SMIT87, PRZY88, PRZY90, HAND98]. For HPC systems, 64- and 128-byte cache</a:t>
            </a:r>
          </a:p>
          <a:p>
            <a:r>
              <a:rPr kumimoji="1" lang="en-US" sz="1200" kern="1200" baseline="0" dirty="0">
                <a:solidFill>
                  <a:schemeClr val="tx1"/>
                </a:solidFill>
                <a:latin typeface="Times New Roman" pitchFamily="33" charset="0"/>
                <a:ea typeface="+mn-ea"/>
                <a:cs typeface="+mn-cs"/>
              </a:rPr>
              <a:t>line sizes are most frequently used.</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a:solidFill>
                  <a:schemeClr val="tx1"/>
                </a:solidFill>
                <a:latin typeface="Times New Roman" pitchFamily="33" charset="0"/>
                <a:ea typeface="+mn-ea"/>
                <a:cs typeface="+mn-cs"/>
              </a:rPr>
              <a:t>As logic density has increased, it has become possible to</a:t>
            </a:r>
          </a:p>
          <a:p>
            <a:r>
              <a:rPr kumimoji="1" lang="en-US" sz="1200" kern="1200" baseline="0" dirty="0">
                <a:solidFill>
                  <a:schemeClr val="tx1"/>
                </a:solidFill>
                <a:latin typeface="Times New Roman" pitchFamily="33" charset="0"/>
                <a:ea typeface="+mn-ea"/>
                <a:cs typeface="+mn-cs"/>
              </a:rPr>
              <a:t>have a cache on the same chip as the processor: the on-chip cache. Compared with</a:t>
            </a:r>
          </a:p>
          <a:p>
            <a:r>
              <a:rPr kumimoji="1" lang="en-US" sz="1200" kern="1200" baseline="0" dirty="0">
                <a:solidFill>
                  <a:schemeClr val="tx1"/>
                </a:solidFill>
                <a:latin typeface="Times New Roman" pitchFamily="33" charset="0"/>
                <a:ea typeface="+mn-ea"/>
                <a:cs typeface="+mn-cs"/>
              </a:rPr>
              <a:t>a cache reachable via an external bus, the on-chip cache reduces the processor’s</a:t>
            </a:r>
          </a:p>
          <a:p>
            <a:r>
              <a:rPr kumimoji="1" lang="en-US" sz="1200" kern="1200" baseline="0" dirty="0">
                <a:solidFill>
                  <a:schemeClr val="tx1"/>
                </a:solidFill>
                <a:latin typeface="Times New Roman" pitchFamily="33" charset="0"/>
                <a:ea typeface="+mn-ea"/>
                <a:cs typeface="+mn-cs"/>
              </a:rPr>
              <a:t>external bus activity and therefore speeds up execution times and increases overall</a:t>
            </a:r>
          </a:p>
          <a:p>
            <a:r>
              <a:rPr kumimoji="1" lang="en-US" sz="1200" kern="1200" baseline="0" dirty="0">
                <a:solidFill>
                  <a:schemeClr val="tx1"/>
                </a:solidFill>
                <a:latin typeface="Times New Roman" pitchFamily="33" charset="0"/>
                <a:ea typeface="+mn-ea"/>
                <a:cs typeface="+mn-cs"/>
              </a:rPr>
              <a:t>system performance. When the requested instruction or data is found in the on-chip</a:t>
            </a:r>
          </a:p>
          <a:p>
            <a:r>
              <a:rPr kumimoji="1" lang="en-US" sz="1200" kern="1200" baseline="0" dirty="0">
                <a:solidFill>
                  <a:schemeClr val="tx1"/>
                </a:solidFill>
                <a:latin typeface="Times New Roman" pitchFamily="33" charset="0"/>
                <a:ea typeface="+mn-ea"/>
                <a:cs typeface="+mn-cs"/>
              </a:rPr>
              <a:t>cache, the bus access is eliminated. Because of the short data paths internal to</a:t>
            </a:r>
          </a:p>
          <a:p>
            <a:r>
              <a:rPr kumimoji="1" lang="en-US" sz="1200" kern="1200" baseline="0" dirty="0">
                <a:solidFill>
                  <a:schemeClr val="tx1"/>
                </a:solidFill>
                <a:latin typeface="Times New Roman" pitchFamily="33" charset="0"/>
                <a:ea typeface="+mn-ea"/>
                <a:cs typeface="+mn-cs"/>
              </a:rPr>
              <a:t>the processor, compared with bus lengths, on-chip cache accesses will complete</a:t>
            </a:r>
          </a:p>
          <a:p>
            <a:r>
              <a:rPr kumimoji="1" lang="en-US" sz="1200" kern="1200" baseline="0" dirty="0">
                <a:solidFill>
                  <a:schemeClr val="tx1"/>
                </a:solidFill>
                <a:latin typeface="Times New Roman" pitchFamily="33" charset="0"/>
                <a:ea typeface="+mn-ea"/>
                <a:cs typeface="+mn-cs"/>
              </a:rPr>
              <a:t>appreciably faster than would even zero-wait state bus cycles. Furthermore, during</a:t>
            </a:r>
          </a:p>
          <a:p>
            <a:r>
              <a:rPr kumimoji="1" lang="en-US" sz="1200" kern="1200" baseline="0" dirty="0">
                <a:solidFill>
                  <a:schemeClr val="tx1"/>
                </a:solidFill>
                <a:latin typeface="Times New Roman" pitchFamily="33" charset="0"/>
                <a:ea typeface="+mn-ea"/>
                <a:cs typeface="+mn-cs"/>
              </a:rPr>
              <a:t>this period the bus is free to support other transfers.</a:t>
            </a:r>
          </a:p>
          <a:p>
            <a:r>
              <a:rPr kumimoji="1" lang="en-US" sz="1200" kern="1200" baseline="0" dirty="0">
                <a:solidFill>
                  <a:schemeClr val="tx1"/>
                </a:solidFill>
                <a:latin typeface="Times New Roman" pitchFamily="33" charset="0"/>
                <a:ea typeface="+mn-ea"/>
                <a:cs typeface="+mn-cs"/>
              </a:rPr>
              <a:t>The inclusion of an on-chip cache leaves open the question of whether an</a:t>
            </a:r>
          </a:p>
          <a:p>
            <a:r>
              <a:rPr kumimoji="1" lang="en-US" sz="1200" kern="1200" baseline="0" dirty="0">
                <a:solidFill>
                  <a:schemeClr val="tx1"/>
                </a:solidFill>
                <a:latin typeface="Times New Roman" pitchFamily="33" charset="0"/>
                <a:ea typeface="+mn-ea"/>
                <a:cs typeface="+mn-cs"/>
              </a:rPr>
              <a:t>off-chip, or external, cache is still desirable. Typically, the answer is yes, and most contemporary</a:t>
            </a:r>
          </a:p>
          <a:p>
            <a:r>
              <a:rPr kumimoji="1" lang="en-US" sz="1200" kern="1200" baseline="0" dirty="0">
                <a:solidFill>
                  <a:schemeClr val="tx1"/>
                </a:solidFill>
                <a:latin typeface="Times New Roman" pitchFamily="33" charset="0"/>
                <a:ea typeface="+mn-ea"/>
                <a:cs typeface="+mn-cs"/>
              </a:rPr>
              <a:t>designs include both on-chip and external caches. The simplest such organization</a:t>
            </a:r>
          </a:p>
          <a:p>
            <a:r>
              <a:rPr kumimoji="1" lang="en-US" sz="1200" kern="1200" baseline="0" dirty="0">
                <a:solidFill>
                  <a:schemeClr val="tx1"/>
                </a:solidFill>
                <a:latin typeface="Times New Roman" pitchFamily="33" charset="0"/>
                <a:ea typeface="+mn-ea"/>
                <a:cs typeface="+mn-cs"/>
              </a:rPr>
              <a:t>is known as a two-level cache, with the internal cache designated as level 1 (L1)</a:t>
            </a:r>
          </a:p>
          <a:p>
            <a:r>
              <a:rPr kumimoji="1" lang="en-US" sz="1200" kern="1200" baseline="0" dirty="0">
                <a:solidFill>
                  <a:schemeClr val="tx1"/>
                </a:solidFill>
                <a:latin typeface="Times New Roman" pitchFamily="33" charset="0"/>
                <a:ea typeface="+mn-ea"/>
                <a:cs typeface="+mn-cs"/>
              </a:rPr>
              <a:t>and the external cache designated as level 2 (L2). The reason for including an L2 cache</a:t>
            </a:r>
          </a:p>
          <a:p>
            <a:r>
              <a:rPr kumimoji="1" lang="en-US" sz="1200" kern="1200" baseline="0" dirty="0">
                <a:solidFill>
                  <a:schemeClr val="tx1"/>
                </a:solidFill>
                <a:latin typeface="Times New Roman" pitchFamily="33" charset="0"/>
                <a:ea typeface="+mn-ea"/>
                <a:cs typeface="+mn-cs"/>
              </a:rPr>
              <a:t>is the following: If there is no L2 cache and the processor makes an access request</a:t>
            </a:r>
          </a:p>
          <a:p>
            <a:r>
              <a:rPr kumimoji="1" lang="en-US" sz="1200" kern="1200" baseline="0" dirty="0">
                <a:solidFill>
                  <a:schemeClr val="tx1"/>
                </a:solidFill>
                <a:latin typeface="Times New Roman" pitchFamily="33" charset="0"/>
                <a:ea typeface="+mn-ea"/>
                <a:cs typeface="+mn-cs"/>
              </a:rPr>
              <a:t>for a memory location not in the L1 cache, then the processor must access DRAM or</a:t>
            </a:r>
          </a:p>
          <a:p>
            <a:r>
              <a:rPr kumimoji="1" lang="en-US" sz="1200" kern="1200" baseline="0" dirty="0">
                <a:solidFill>
                  <a:schemeClr val="tx1"/>
                </a:solidFill>
                <a:latin typeface="Times New Roman" pitchFamily="33" charset="0"/>
                <a:ea typeface="+mn-ea"/>
                <a:cs typeface="+mn-cs"/>
              </a:rPr>
              <a:t>ROM memory across the bus. Due to the typically slow bus speed and slow memory</a:t>
            </a:r>
          </a:p>
          <a:p>
            <a:r>
              <a:rPr kumimoji="1" lang="en-US" sz="1200" kern="1200" baseline="0" dirty="0">
                <a:solidFill>
                  <a:schemeClr val="tx1"/>
                </a:solidFill>
                <a:latin typeface="Times New Roman" pitchFamily="33" charset="0"/>
                <a:ea typeface="+mn-ea"/>
                <a:cs typeface="+mn-cs"/>
              </a:rPr>
              <a:t>access time, this results in poor performance. On the other hand, if an L2 SRAM (static</a:t>
            </a:r>
          </a:p>
          <a:p>
            <a:r>
              <a:rPr kumimoji="1" lang="en-US" sz="1200" kern="1200" baseline="0" dirty="0">
                <a:solidFill>
                  <a:schemeClr val="tx1"/>
                </a:solidFill>
                <a:latin typeface="Times New Roman" pitchFamily="33" charset="0"/>
                <a:ea typeface="+mn-ea"/>
                <a:cs typeface="+mn-cs"/>
              </a:rPr>
              <a:t>RAM) cache is used, then frequently the missing information can be quickly retrieved.</a:t>
            </a:r>
          </a:p>
          <a:p>
            <a:r>
              <a:rPr kumimoji="1" lang="en-US" sz="1200" kern="1200" baseline="0" dirty="0">
                <a:solidFill>
                  <a:schemeClr val="tx1"/>
                </a:solidFill>
                <a:latin typeface="Times New Roman" pitchFamily="33" charset="0"/>
                <a:ea typeface="+mn-ea"/>
                <a:cs typeface="+mn-cs"/>
              </a:rPr>
              <a:t>If the SRAM is fast enough to match the bus speed, then the data can be accessed</a:t>
            </a:r>
          </a:p>
          <a:p>
            <a:r>
              <a:rPr kumimoji="1" lang="en-US" sz="1200" kern="1200" baseline="0" dirty="0">
                <a:solidFill>
                  <a:schemeClr val="tx1"/>
                </a:solidFill>
                <a:latin typeface="Times New Roman" pitchFamily="33" charset="0"/>
                <a:ea typeface="+mn-ea"/>
                <a:cs typeface="+mn-cs"/>
              </a:rPr>
              <a:t>using a zero-wait state transaction, the fastest type of bus transfer.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Two features of contemporary cache design for multilevel caches are noteworthy.</a:t>
            </a:r>
          </a:p>
          <a:p>
            <a:r>
              <a:rPr kumimoji="1" lang="en-US" sz="1200" kern="1200" baseline="0" dirty="0">
                <a:solidFill>
                  <a:schemeClr val="tx1"/>
                </a:solidFill>
                <a:latin typeface="Times New Roman" pitchFamily="33" charset="0"/>
                <a:ea typeface="+mn-ea"/>
                <a:cs typeface="+mn-cs"/>
              </a:rPr>
              <a:t>First, for an off-chip L2 cache, many designs do not use the system bus as</a:t>
            </a:r>
          </a:p>
          <a:p>
            <a:r>
              <a:rPr kumimoji="1" lang="en-US" sz="1200" kern="1200" baseline="0" dirty="0">
                <a:solidFill>
                  <a:schemeClr val="tx1"/>
                </a:solidFill>
                <a:latin typeface="Times New Roman" pitchFamily="33" charset="0"/>
                <a:ea typeface="+mn-ea"/>
                <a:cs typeface="+mn-cs"/>
              </a:rPr>
              <a:t>the path for transfer between the L2 cache and the processor, but use a separate</a:t>
            </a:r>
          </a:p>
          <a:p>
            <a:r>
              <a:rPr kumimoji="1" lang="en-US" sz="1200" kern="1200" baseline="0" dirty="0">
                <a:solidFill>
                  <a:schemeClr val="tx1"/>
                </a:solidFill>
                <a:latin typeface="Times New Roman" pitchFamily="33" charset="0"/>
                <a:ea typeface="+mn-ea"/>
                <a:cs typeface="+mn-cs"/>
              </a:rPr>
              <a:t>data path, so as to reduce the burden on the system bus. Second, with the continued</a:t>
            </a:r>
          </a:p>
          <a:p>
            <a:r>
              <a:rPr kumimoji="1" lang="en-US" sz="1200" kern="1200" baseline="0" dirty="0">
                <a:solidFill>
                  <a:schemeClr val="tx1"/>
                </a:solidFill>
                <a:latin typeface="Times New Roman" pitchFamily="33" charset="0"/>
                <a:ea typeface="+mn-ea"/>
                <a:cs typeface="+mn-cs"/>
              </a:rPr>
              <a:t>shrinkage of processor components, a number of processors now incorporate the L2</a:t>
            </a:r>
          </a:p>
          <a:p>
            <a:r>
              <a:rPr kumimoji="1" lang="en-US" sz="1200" kern="1200" baseline="0" dirty="0">
                <a:solidFill>
                  <a:schemeClr val="tx1"/>
                </a:solidFill>
                <a:latin typeface="Times New Roman" pitchFamily="33" charset="0"/>
                <a:ea typeface="+mn-ea"/>
                <a:cs typeface="+mn-cs"/>
              </a:rPr>
              <a:t>cache on the processor chip, improving performance.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potential savings due to the use of an L2 cache depends on the hit rates</a:t>
            </a:r>
          </a:p>
          <a:p>
            <a:r>
              <a:rPr kumimoji="1" lang="en-US" sz="1200" kern="1200" baseline="0" dirty="0">
                <a:solidFill>
                  <a:schemeClr val="tx1"/>
                </a:solidFill>
                <a:latin typeface="Times New Roman" pitchFamily="33" charset="0"/>
                <a:ea typeface="+mn-ea"/>
                <a:cs typeface="+mn-cs"/>
              </a:rPr>
              <a:t>in both the L1 and L2 caches. Several studies have shown that, in general, the use</a:t>
            </a:r>
          </a:p>
          <a:p>
            <a:r>
              <a:rPr kumimoji="1" lang="en-US" sz="1200" kern="1200" baseline="0" dirty="0">
                <a:solidFill>
                  <a:schemeClr val="tx1"/>
                </a:solidFill>
                <a:latin typeface="Times New Roman" pitchFamily="33" charset="0"/>
                <a:ea typeface="+mn-ea"/>
                <a:cs typeface="+mn-cs"/>
              </a:rPr>
              <a:t>of a second-level cache does improve performance (e.g., see [AZIM92], [NOVI93],</a:t>
            </a:r>
          </a:p>
          <a:p>
            <a:r>
              <a:rPr kumimoji="1" lang="en-US" sz="1200" kern="1200" baseline="0" dirty="0">
                <a:solidFill>
                  <a:schemeClr val="tx1"/>
                </a:solidFill>
                <a:latin typeface="Times New Roman" pitchFamily="33" charset="0"/>
                <a:ea typeface="+mn-ea"/>
                <a:cs typeface="+mn-cs"/>
              </a:rPr>
              <a:t>[HAND98]). However, the use of multilevel caches does complicate all of the design</a:t>
            </a:r>
          </a:p>
          <a:p>
            <a:r>
              <a:rPr kumimoji="1" lang="en-US" sz="1200" kern="1200" baseline="0" dirty="0">
                <a:solidFill>
                  <a:schemeClr val="tx1"/>
                </a:solidFill>
                <a:latin typeface="Times New Roman" pitchFamily="33" charset="0"/>
                <a:ea typeface="+mn-ea"/>
                <a:cs typeface="+mn-cs"/>
              </a:rPr>
              <a:t>issues related to caches, including size, replacement algorithm, and write policy; see</a:t>
            </a:r>
          </a:p>
          <a:p>
            <a:r>
              <a:rPr kumimoji="1" lang="en-US" sz="1200" kern="1200" baseline="0" dirty="0">
                <a:solidFill>
                  <a:schemeClr val="tx1"/>
                </a:solidFill>
                <a:latin typeface="Times New Roman" pitchFamily="33" charset="0"/>
                <a:ea typeface="+mn-ea"/>
                <a:cs typeface="+mn-cs"/>
              </a:rPr>
              <a:t>[HAND98] and [PEIR99] for discussions.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33" charset="0"/>
                <a:ea typeface="+mn-ea"/>
                <a:cs typeface="+mn-cs"/>
              </a:rPr>
              <a:t>Figure 4.17 shows the results of one simulation study of two-level cache performance</a:t>
            </a:r>
          </a:p>
          <a:p>
            <a:r>
              <a:rPr kumimoji="1" lang="en-US" sz="1200" kern="1200" baseline="0" dirty="0">
                <a:solidFill>
                  <a:schemeClr val="tx1"/>
                </a:solidFill>
                <a:latin typeface="Times New Roman" pitchFamily="33" charset="0"/>
                <a:ea typeface="+mn-ea"/>
                <a:cs typeface="+mn-cs"/>
              </a:rPr>
              <a:t>as a function of cache size [GENU04]. The figure assumes that both</a:t>
            </a:r>
          </a:p>
          <a:p>
            <a:r>
              <a:rPr kumimoji="1" lang="en-US" sz="1200" kern="1200" baseline="0" dirty="0">
                <a:solidFill>
                  <a:schemeClr val="tx1"/>
                </a:solidFill>
                <a:latin typeface="Times New Roman" pitchFamily="33" charset="0"/>
                <a:ea typeface="+mn-ea"/>
                <a:cs typeface="+mn-cs"/>
              </a:rPr>
              <a:t>caches have the same line size and shows the total hit ratio. That is, a hit is counted</a:t>
            </a:r>
          </a:p>
          <a:p>
            <a:r>
              <a:rPr kumimoji="1" lang="en-US" sz="1200" kern="1200" baseline="0" dirty="0">
                <a:solidFill>
                  <a:schemeClr val="tx1"/>
                </a:solidFill>
                <a:latin typeface="Times New Roman" pitchFamily="33" charset="0"/>
                <a:ea typeface="+mn-ea"/>
                <a:cs typeface="+mn-cs"/>
              </a:rPr>
              <a:t>if the desired data appears in either the L1 or the L2 cache. The figure shows the</a:t>
            </a:r>
          </a:p>
          <a:p>
            <a:r>
              <a:rPr kumimoji="1" lang="en-US" sz="1200" kern="1200" baseline="0" dirty="0">
                <a:solidFill>
                  <a:schemeClr val="tx1"/>
                </a:solidFill>
                <a:latin typeface="Times New Roman" pitchFamily="33" charset="0"/>
                <a:ea typeface="+mn-ea"/>
                <a:cs typeface="+mn-cs"/>
              </a:rPr>
              <a:t>impact of L2 on total hits with respect to L1 size. L2 has little effect on the total</a:t>
            </a:r>
          </a:p>
          <a:p>
            <a:r>
              <a:rPr kumimoji="1" lang="en-US" sz="1200" kern="1200" baseline="0" dirty="0">
                <a:solidFill>
                  <a:schemeClr val="tx1"/>
                </a:solidFill>
                <a:latin typeface="Times New Roman" pitchFamily="33" charset="0"/>
                <a:ea typeface="+mn-ea"/>
                <a:cs typeface="+mn-cs"/>
              </a:rPr>
              <a:t>number of cache hits until it is at least double the L1 cache size. Note that the steepest</a:t>
            </a:r>
          </a:p>
          <a:p>
            <a:r>
              <a:rPr kumimoji="1" lang="en-US" sz="1200" kern="1200" baseline="0" dirty="0">
                <a:solidFill>
                  <a:schemeClr val="tx1"/>
                </a:solidFill>
                <a:latin typeface="Times New Roman" pitchFamily="33" charset="0"/>
                <a:ea typeface="+mn-ea"/>
                <a:cs typeface="+mn-cs"/>
              </a:rPr>
              <a:t>part of the slope for an L1 cache of 8 Kbytes is for an L2 cache of 16 Kbytes.</a:t>
            </a:r>
          </a:p>
          <a:p>
            <a:r>
              <a:rPr kumimoji="1" lang="en-US" sz="1200" kern="1200" baseline="0" dirty="0">
                <a:solidFill>
                  <a:schemeClr val="tx1"/>
                </a:solidFill>
                <a:latin typeface="Times New Roman" pitchFamily="33" charset="0"/>
                <a:ea typeface="+mn-ea"/>
                <a:cs typeface="+mn-cs"/>
              </a:rPr>
              <a:t>Again for an L1 cache of 16 Kbytes, the steepest part of the curve is for an L2 cache</a:t>
            </a:r>
          </a:p>
          <a:p>
            <a:r>
              <a:rPr kumimoji="1" lang="en-US" sz="1200" kern="1200" baseline="0" dirty="0">
                <a:solidFill>
                  <a:schemeClr val="tx1"/>
                </a:solidFill>
                <a:latin typeface="Times New Roman" pitchFamily="33" charset="0"/>
                <a:ea typeface="+mn-ea"/>
                <a:cs typeface="+mn-cs"/>
              </a:rPr>
              <a:t>size of 32 Kbytes. Prior to that point, the L2 cache has little, if any, impact on total</a:t>
            </a:r>
          </a:p>
          <a:p>
            <a:r>
              <a:rPr kumimoji="1" lang="en-US" sz="1200" kern="1200" baseline="0" dirty="0">
                <a:solidFill>
                  <a:schemeClr val="tx1"/>
                </a:solidFill>
                <a:latin typeface="Times New Roman" pitchFamily="33" charset="0"/>
                <a:ea typeface="+mn-ea"/>
                <a:cs typeface="+mn-cs"/>
              </a:rPr>
              <a:t>cache performance. The need for the L2 cache to be larger than the L1 cache to</a:t>
            </a:r>
          </a:p>
          <a:p>
            <a:r>
              <a:rPr kumimoji="1" lang="en-US" sz="1200" kern="1200" baseline="0" dirty="0">
                <a:solidFill>
                  <a:schemeClr val="tx1"/>
                </a:solidFill>
                <a:latin typeface="Times New Roman" pitchFamily="33" charset="0"/>
                <a:ea typeface="+mn-ea"/>
                <a:cs typeface="+mn-cs"/>
              </a:rPr>
              <a:t>affect performance makes sense. If the L2 cache has the same line size and capacity</a:t>
            </a:r>
          </a:p>
          <a:p>
            <a:r>
              <a:rPr kumimoji="1" lang="en-US" sz="1200" kern="1200" baseline="0" dirty="0">
                <a:solidFill>
                  <a:schemeClr val="tx1"/>
                </a:solidFill>
                <a:latin typeface="Times New Roman" pitchFamily="33" charset="0"/>
                <a:ea typeface="+mn-ea"/>
                <a:cs typeface="+mn-cs"/>
              </a:rPr>
              <a:t>as the L1 cache, its contents will more or less mirror those of the L1 cache.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With the increasing availability of on-chip area available for cache, most contemporary</a:t>
            </a:r>
          </a:p>
          <a:p>
            <a:r>
              <a:rPr kumimoji="1" lang="en-US" sz="1200" kern="1200" baseline="0" dirty="0">
                <a:solidFill>
                  <a:schemeClr val="tx1"/>
                </a:solidFill>
                <a:latin typeface="Times New Roman" pitchFamily="33" charset="0"/>
                <a:ea typeface="+mn-ea"/>
                <a:cs typeface="+mn-cs"/>
              </a:rPr>
              <a:t>microprocessors have moved the L2 cache onto the processor chip and</a:t>
            </a:r>
          </a:p>
          <a:p>
            <a:r>
              <a:rPr kumimoji="1" lang="en-US" sz="1200" kern="1200" baseline="0" dirty="0">
                <a:solidFill>
                  <a:schemeClr val="tx1"/>
                </a:solidFill>
                <a:latin typeface="Times New Roman" pitchFamily="33" charset="0"/>
                <a:ea typeface="+mn-ea"/>
                <a:cs typeface="+mn-cs"/>
              </a:rPr>
              <a:t>added an L3 cache. Originally, the L3 cache was accessible over the external bus.</a:t>
            </a:r>
          </a:p>
          <a:p>
            <a:r>
              <a:rPr kumimoji="1" lang="en-US" sz="1200" kern="1200" baseline="0" dirty="0">
                <a:solidFill>
                  <a:schemeClr val="tx1"/>
                </a:solidFill>
                <a:latin typeface="Times New Roman" pitchFamily="33" charset="0"/>
                <a:ea typeface="+mn-ea"/>
                <a:cs typeface="+mn-cs"/>
              </a:rPr>
              <a:t>More recently, most microprocessors have incorporated an on-chip L3 cache. In</a:t>
            </a:r>
          </a:p>
          <a:p>
            <a:r>
              <a:rPr kumimoji="1" lang="en-US" sz="1200" kern="1200" baseline="0" dirty="0">
                <a:solidFill>
                  <a:schemeClr val="tx1"/>
                </a:solidFill>
                <a:latin typeface="Times New Roman" pitchFamily="33" charset="0"/>
                <a:ea typeface="+mn-ea"/>
                <a:cs typeface="+mn-cs"/>
              </a:rPr>
              <a:t>either case, there appears to be a performance advantage to adding the third level</a:t>
            </a:r>
          </a:p>
          <a:p>
            <a:r>
              <a:rPr kumimoji="1" lang="en-US" sz="1200" kern="1200" baseline="0" dirty="0">
                <a:solidFill>
                  <a:schemeClr val="tx1"/>
                </a:solidFill>
                <a:latin typeface="Times New Roman" pitchFamily="33" charset="0"/>
                <a:ea typeface="+mn-ea"/>
                <a:cs typeface="+mn-cs"/>
              </a:rPr>
              <a:t>(e.g., see [GHAI98]). Further, large systems, such as the IBM mainframe zEnterprise</a:t>
            </a:r>
          </a:p>
          <a:p>
            <a:r>
              <a:rPr kumimoji="1" lang="en-US" sz="1200" kern="1200" baseline="0" dirty="0">
                <a:solidFill>
                  <a:schemeClr val="tx1"/>
                </a:solidFill>
                <a:latin typeface="Times New Roman" pitchFamily="33" charset="0"/>
                <a:ea typeface="+mn-ea"/>
                <a:cs typeface="+mn-cs"/>
              </a:rPr>
              <a:t>systems, now incorporate 3 on-chip cache levels and a fourth level of cache</a:t>
            </a:r>
          </a:p>
          <a:p>
            <a:r>
              <a:rPr kumimoji="1" lang="en-US" sz="1200" kern="1200" baseline="0" dirty="0">
                <a:solidFill>
                  <a:schemeClr val="tx1"/>
                </a:solidFill>
                <a:latin typeface="Times New Roman" pitchFamily="33" charset="0"/>
                <a:ea typeface="+mn-ea"/>
                <a:cs typeface="+mn-cs"/>
              </a:rPr>
              <a:t>shared across multiple chips [CURR11].</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33" charset="0"/>
                <a:ea typeface="+mn-ea"/>
                <a:cs typeface="+mn-cs"/>
              </a:rPr>
              <a:t>When the on-chip cache first made an appearance,</a:t>
            </a:r>
          </a:p>
          <a:p>
            <a:r>
              <a:rPr kumimoji="1" lang="en-US" sz="1200" kern="1200" baseline="0" dirty="0">
                <a:solidFill>
                  <a:schemeClr val="tx1"/>
                </a:solidFill>
                <a:latin typeface="Times New Roman" pitchFamily="33" charset="0"/>
                <a:ea typeface="+mn-ea"/>
                <a:cs typeface="+mn-cs"/>
              </a:rPr>
              <a:t>many of the designs consisted of a single cache used to store references to both data</a:t>
            </a:r>
          </a:p>
          <a:p>
            <a:r>
              <a:rPr kumimoji="1" lang="en-US" sz="1200" kern="1200" baseline="0" dirty="0">
                <a:solidFill>
                  <a:schemeClr val="tx1"/>
                </a:solidFill>
                <a:latin typeface="Times New Roman" pitchFamily="33" charset="0"/>
                <a:ea typeface="+mn-ea"/>
                <a:cs typeface="+mn-cs"/>
              </a:rPr>
              <a:t>and instructions. More recently, it has become common to split the cache into two:</a:t>
            </a:r>
          </a:p>
          <a:p>
            <a:r>
              <a:rPr kumimoji="1" lang="en-US" sz="1200" kern="1200" baseline="0" dirty="0">
                <a:solidFill>
                  <a:schemeClr val="tx1"/>
                </a:solidFill>
                <a:latin typeface="Times New Roman" pitchFamily="33" charset="0"/>
                <a:ea typeface="+mn-ea"/>
                <a:cs typeface="+mn-cs"/>
              </a:rPr>
              <a:t>one dedicated to instructions and one dedicated to data. These two caches both exist</a:t>
            </a:r>
          </a:p>
          <a:p>
            <a:r>
              <a:rPr kumimoji="1" lang="en-US" sz="1200" kern="1200" baseline="0" dirty="0">
                <a:solidFill>
                  <a:schemeClr val="tx1"/>
                </a:solidFill>
                <a:latin typeface="Times New Roman" pitchFamily="33" charset="0"/>
                <a:ea typeface="+mn-ea"/>
                <a:cs typeface="+mn-cs"/>
              </a:rPr>
              <a:t>at the same level, typically as two L1 caches. When the processor attempts to fetch an</a:t>
            </a:r>
          </a:p>
          <a:p>
            <a:r>
              <a:rPr kumimoji="1" lang="en-US" sz="1200" kern="1200" baseline="0" dirty="0">
                <a:solidFill>
                  <a:schemeClr val="tx1"/>
                </a:solidFill>
                <a:latin typeface="Times New Roman" pitchFamily="33" charset="0"/>
                <a:ea typeface="+mn-ea"/>
                <a:cs typeface="+mn-cs"/>
              </a:rPr>
              <a:t>instruction from main memory, it first consults the instruction L1 cache, and when the</a:t>
            </a:r>
          </a:p>
          <a:p>
            <a:r>
              <a:rPr kumimoji="1" lang="en-US" sz="1200" kern="1200" baseline="0" dirty="0">
                <a:solidFill>
                  <a:schemeClr val="tx1"/>
                </a:solidFill>
                <a:latin typeface="Times New Roman" pitchFamily="33" charset="0"/>
                <a:ea typeface="+mn-ea"/>
                <a:cs typeface="+mn-cs"/>
              </a:rPr>
              <a:t>processor attempts to fetch data from main memory, it first consults the data L1 cache.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There are two potential advantages of a unified cache: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For a given cache size, a unified cache has a higher hit rate than split caches</a:t>
            </a:r>
          </a:p>
          <a:p>
            <a:r>
              <a:rPr kumimoji="1" lang="en-US" sz="1200" kern="1200" baseline="0" dirty="0">
                <a:solidFill>
                  <a:schemeClr val="tx1"/>
                </a:solidFill>
                <a:latin typeface="Times New Roman" pitchFamily="33" charset="0"/>
                <a:ea typeface="+mn-ea"/>
                <a:cs typeface="+mn-cs"/>
              </a:rPr>
              <a:t>because it balances the load between instruction and data fetches automatically.</a:t>
            </a:r>
          </a:p>
          <a:p>
            <a:r>
              <a:rPr kumimoji="1" lang="en-US" sz="1200" kern="1200" baseline="0" dirty="0">
                <a:solidFill>
                  <a:schemeClr val="tx1"/>
                </a:solidFill>
                <a:latin typeface="Times New Roman" pitchFamily="33" charset="0"/>
                <a:ea typeface="+mn-ea"/>
                <a:cs typeface="+mn-cs"/>
              </a:rPr>
              <a:t>That is, if an execution pattern involves many more instruction fetches</a:t>
            </a:r>
          </a:p>
          <a:p>
            <a:r>
              <a:rPr kumimoji="1" lang="en-US" sz="1200" kern="1200" baseline="0" dirty="0">
                <a:solidFill>
                  <a:schemeClr val="tx1"/>
                </a:solidFill>
                <a:latin typeface="Times New Roman" pitchFamily="33" charset="0"/>
                <a:ea typeface="+mn-ea"/>
                <a:cs typeface="+mn-cs"/>
              </a:rPr>
              <a:t>than data fetches, then the cache will tend to fill up with instructions, and if an</a:t>
            </a:r>
          </a:p>
          <a:p>
            <a:r>
              <a:rPr kumimoji="1" lang="en-US" sz="1200" kern="1200" baseline="0" dirty="0">
                <a:solidFill>
                  <a:schemeClr val="tx1"/>
                </a:solidFill>
                <a:latin typeface="Times New Roman" pitchFamily="33" charset="0"/>
                <a:ea typeface="+mn-ea"/>
                <a:cs typeface="+mn-cs"/>
              </a:rPr>
              <a:t>execution pattern involves relatively more data fetches, the opposite will occur.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Only one cache needs to be designed and implemented.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trend is toward split caches at the L1 and unified caches for higher levels,</a:t>
            </a:r>
          </a:p>
          <a:p>
            <a:r>
              <a:rPr kumimoji="1" lang="en-US" sz="1200" kern="1200" baseline="0" dirty="0">
                <a:solidFill>
                  <a:schemeClr val="tx1"/>
                </a:solidFill>
                <a:latin typeface="Times New Roman" pitchFamily="33" charset="0"/>
                <a:ea typeface="+mn-ea"/>
                <a:cs typeface="+mn-cs"/>
              </a:rPr>
              <a:t>particularly for superscalar machines, which emphasize parallel instruction execution</a:t>
            </a:r>
          </a:p>
          <a:p>
            <a:r>
              <a:rPr kumimoji="1" lang="en-US" sz="1200" kern="1200" baseline="0" dirty="0">
                <a:solidFill>
                  <a:schemeClr val="tx1"/>
                </a:solidFill>
                <a:latin typeface="Times New Roman" pitchFamily="33" charset="0"/>
                <a:ea typeface="+mn-ea"/>
                <a:cs typeface="+mn-cs"/>
              </a:rPr>
              <a:t>and the prefetching of predicted future instructions. The key advantage of the</a:t>
            </a:r>
          </a:p>
          <a:p>
            <a:r>
              <a:rPr kumimoji="1" lang="en-US" sz="1200" kern="1200" baseline="0" dirty="0">
                <a:solidFill>
                  <a:schemeClr val="tx1"/>
                </a:solidFill>
                <a:latin typeface="Times New Roman" pitchFamily="33" charset="0"/>
                <a:ea typeface="+mn-ea"/>
                <a:cs typeface="+mn-cs"/>
              </a:rPr>
              <a:t>split cache design is that it eliminates contention for the cache between the instruction</a:t>
            </a:r>
          </a:p>
          <a:p>
            <a:r>
              <a:rPr kumimoji="1" lang="en-US" sz="1200" kern="1200" baseline="0" dirty="0">
                <a:solidFill>
                  <a:schemeClr val="tx1"/>
                </a:solidFill>
                <a:latin typeface="Times New Roman" pitchFamily="33" charset="0"/>
                <a:ea typeface="+mn-ea"/>
                <a:cs typeface="+mn-cs"/>
              </a:rPr>
              <a:t>fetch/decode unit and the execution unit. This is important in any design that</a:t>
            </a:r>
          </a:p>
          <a:p>
            <a:r>
              <a:rPr kumimoji="1" lang="en-US" sz="1200" kern="1200" baseline="0" dirty="0">
                <a:solidFill>
                  <a:schemeClr val="tx1"/>
                </a:solidFill>
                <a:latin typeface="Times New Roman" pitchFamily="33" charset="0"/>
                <a:ea typeface="+mn-ea"/>
                <a:cs typeface="+mn-cs"/>
              </a:rPr>
              <a:t>relies on the pipelining of instructions. Typically, the processor will fetch instructions</a:t>
            </a:r>
          </a:p>
          <a:p>
            <a:r>
              <a:rPr kumimoji="1" lang="en-US" sz="1200" kern="1200" baseline="0" dirty="0">
                <a:solidFill>
                  <a:schemeClr val="tx1"/>
                </a:solidFill>
                <a:latin typeface="Times New Roman" pitchFamily="33" charset="0"/>
                <a:ea typeface="+mn-ea"/>
                <a:cs typeface="+mn-cs"/>
              </a:rPr>
              <a:t>ahead of time and fill a buffer, or pipeline, with instructions to be executed. Suppose</a:t>
            </a:r>
          </a:p>
          <a:p>
            <a:r>
              <a:rPr kumimoji="1" lang="en-US" sz="1200" kern="1200" baseline="0" dirty="0">
                <a:solidFill>
                  <a:schemeClr val="tx1"/>
                </a:solidFill>
                <a:latin typeface="Times New Roman" pitchFamily="33" charset="0"/>
                <a:ea typeface="+mn-ea"/>
                <a:cs typeface="+mn-cs"/>
              </a:rPr>
              <a:t>now that we have a unified instruction/data cache. When the execution unit performs</a:t>
            </a:r>
          </a:p>
          <a:p>
            <a:r>
              <a:rPr kumimoji="1" lang="en-US" sz="1200" kern="1200" baseline="0" dirty="0">
                <a:solidFill>
                  <a:schemeClr val="tx1"/>
                </a:solidFill>
                <a:latin typeface="Times New Roman" pitchFamily="33" charset="0"/>
                <a:ea typeface="+mn-ea"/>
                <a:cs typeface="+mn-cs"/>
              </a:rPr>
              <a:t>a memory access to load and store data, the request is submitted to the unified cache.</a:t>
            </a:r>
          </a:p>
          <a:p>
            <a:r>
              <a:rPr kumimoji="1" lang="en-US" sz="1200" kern="1200" baseline="0" dirty="0">
                <a:solidFill>
                  <a:schemeClr val="tx1"/>
                </a:solidFill>
                <a:latin typeface="Times New Roman" pitchFamily="33" charset="0"/>
                <a:ea typeface="+mn-ea"/>
                <a:cs typeface="+mn-cs"/>
              </a:rPr>
              <a:t>If, at the same time, the instruction prefetcher issues a read request to the cache for</a:t>
            </a:r>
          </a:p>
          <a:p>
            <a:r>
              <a:rPr kumimoji="1" lang="en-US" sz="1200" kern="1200" baseline="0" dirty="0">
                <a:solidFill>
                  <a:schemeClr val="tx1"/>
                </a:solidFill>
                <a:latin typeface="Times New Roman" pitchFamily="33" charset="0"/>
                <a:ea typeface="+mn-ea"/>
                <a:cs typeface="+mn-cs"/>
              </a:rPr>
              <a:t>an instruction, that request will be temporarily blocked so that the cache can service</a:t>
            </a:r>
          </a:p>
          <a:p>
            <a:r>
              <a:rPr kumimoji="1" lang="en-US" sz="1200" kern="1200" baseline="0" dirty="0">
                <a:solidFill>
                  <a:schemeClr val="tx1"/>
                </a:solidFill>
                <a:latin typeface="Times New Roman" pitchFamily="33" charset="0"/>
                <a:ea typeface="+mn-ea"/>
                <a:cs typeface="+mn-cs"/>
              </a:rPr>
              <a:t>the execution unit first, enabling it to complete the currently executing instruction.</a:t>
            </a:r>
          </a:p>
          <a:p>
            <a:r>
              <a:rPr kumimoji="1" lang="en-US" sz="1200" kern="1200" baseline="0" dirty="0">
                <a:solidFill>
                  <a:schemeClr val="tx1"/>
                </a:solidFill>
                <a:latin typeface="Times New Roman" pitchFamily="33" charset="0"/>
                <a:ea typeface="+mn-ea"/>
                <a:cs typeface="+mn-cs"/>
              </a:rPr>
              <a:t>This cache contention can degrade performance by interfering with efficient use of</a:t>
            </a:r>
          </a:p>
          <a:p>
            <a:r>
              <a:rPr kumimoji="1" lang="en-US" sz="1200" kern="1200" baseline="0" dirty="0">
                <a:solidFill>
                  <a:schemeClr val="tx1"/>
                </a:solidFill>
                <a:latin typeface="Times New Roman" pitchFamily="33" charset="0"/>
                <a:ea typeface="+mn-ea"/>
                <a:cs typeface="+mn-cs"/>
              </a:rPr>
              <a:t>the instruction pipeline. The split cache structure overcomes this difficulty.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50</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4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5EE1B-C934-B74D-A270-01132EE6DE65}" type="slidenum">
              <a:rPr lang="en-US"/>
              <a:pPr/>
              <a:t>5</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complex subject of computer memory is made more manageable if we classify</a:t>
            </a:r>
          </a:p>
          <a:p>
            <a:r>
              <a:rPr kumimoji="1" lang="en-US" sz="1200" kern="1200" baseline="0" dirty="0">
                <a:solidFill>
                  <a:schemeClr val="tx1"/>
                </a:solidFill>
                <a:latin typeface="Times New Roman" pitchFamily="33" charset="0"/>
                <a:ea typeface="+mn-ea"/>
                <a:cs typeface="+mn-cs"/>
              </a:rPr>
              <a:t>memory systems according to their key characteristics. The most important of these</a:t>
            </a:r>
          </a:p>
          <a:p>
            <a:r>
              <a:rPr kumimoji="1" lang="en-US" sz="1200" kern="1200" baseline="0" dirty="0">
                <a:solidFill>
                  <a:schemeClr val="tx1"/>
                </a:solidFill>
                <a:latin typeface="Times New Roman" pitchFamily="33" charset="0"/>
                <a:ea typeface="+mn-ea"/>
                <a:cs typeface="+mn-cs"/>
              </a:rPr>
              <a:t>are listed in Table 4.1.</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6</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term </a:t>
            </a:r>
            <a:r>
              <a:rPr kumimoji="1" lang="en-US" sz="1200" b="1" kern="1200" baseline="0" dirty="0">
                <a:solidFill>
                  <a:schemeClr val="tx1"/>
                </a:solidFill>
                <a:latin typeface="Times New Roman" pitchFamily="33" charset="0"/>
                <a:ea typeface="+mn-ea"/>
                <a:cs typeface="+mn-cs"/>
              </a:rPr>
              <a:t>location </a:t>
            </a:r>
            <a:r>
              <a:rPr kumimoji="1" lang="en-US" sz="1200" b="0" kern="1200" baseline="0" dirty="0">
                <a:solidFill>
                  <a:schemeClr val="tx1"/>
                </a:solidFill>
                <a:latin typeface="Times New Roman" pitchFamily="33" charset="0"/>
                <a:ea typeface="+mn-ea"/>
                <a:cs typeface="+mn-cs"/>
              </a:rPr>
              <a:t>in Table 4.1 refers to whether memory is internal and external</a:t>
            </a:r>
          </a:p>
          <a:p>
            <a:r>
              <a:rPr kumimoji="1" lang="en-US" sz="1200" kern="1200" baseline="0" dirty="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obvious characteristic of memory is its </a:t>
            </a:r>
            <a:r>
              <a:rPr kumimoji="1" lang="en-US" sz="1200" b="1" kern="1200" baseline="0" dirty="0">
                <a:solidFill>
                  <a:schemeClr val="tx1"/>
                </a:solidFill>
                <a:latin typeface="Times New Roman" pitchFamily="33" charset="0"/>
                <a:ea typeface="+mn-ea"/>
                <a:cs typeface="+mn-cs"/>
              </a:rPr>
              <a:t>capacity. </a:t>
            </a:r>
            <a:r>
              <a:rPr kumimoji="1" lang="en-US" sz="1200" b="0" kern="1200" baseline="0" dirty="0">
                <a:solidFill>
                  <a:schemeClr val="tx1"/>
                </a:solidFill>
                <a:latin typeface="Times New Roman" pitchFamily="33" charset="0"/>
                <a:ea typeface="+mn-ea"/>
                <a:cs typeface="+mn-cs"/>
              </a:rPr>
              <a:t>For internal memory, this is</a:t>
            </a:r>
          </a:p>
          <a:p>
            <a:r>
              <a:rPr kumimoji="1" lang="en-US" sz="1200" kern="1200" baseline="0" dirty="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related concept is the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internal memory, the unit</a:t>
            </a:r>
          </a:p>
          <a:p>
            <a:r>
              <a:rPr kumimoji="1" lang="en-US" sz="1200" kern="1200" baseline="0" dirty="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Word: </a:t>
            </a:r>
            <a:r>
              <a:rPr kumimoji="1" lang="en-US" sz="1200" b="0" kern="1200" baseline="0" dirty="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a:solidFill>
                  <a:schemeClr val="tx1"/>
                </a:solidFill>
                <a:latin typeface="Times New Roman" pitchFamily="33" charset="0"/>
                <a:ea typeface="+mn-ea"/>
                <a:cs typeface="+mn-cs"/>
              </a:rPr>
              <a:t>length. Unfortunately, there are many exceptions. For example, the CRAY</a:t>
            </a:r>
          </a:p>
          <a:p>
            <a:r>
              <a:rPr kumimoji="1" lang="en-US" sz="1200" kern="1200" baseline="0" dirty="0">
                <a:solidFill>
                  <a:schemeClr val="tx1"/>
                </a:solidFill>
                <a:latin typeface="Times New Roman" pitchFamily="33" charset="0"/>
                <a:ea typeface="+mn-ea"/>
                <a:cs typeface="+mn-cs"/>
              </a:rPr>
              <a:t>C90 (an older model CRAY supercomputer) has a 64-bit word length but uses</a:t>
            </a:r>
          </a:p>
          <a:p>
            <a:r>
              <a:rPr kumimoji="1" lang="en-US" sz="1200" kern="1200" baseline="0" dirty="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Addressable units: </a:t>
            </a:r>
            <a:r>
              <a:rPr kumimoji="1" lang="en-US" sz="1200" b="0" kern="1200" baseline="0" dirty="0">
                <a:solidFill>
                  <a:schemeClr val="tx1"/>
                </a:solidFill>
                <a:latin typeface="Times New Roman" pitchFamily="33" charset="0"/>
                <a:ea typeface="+mn-ea"/>
                <a:cs typeface="+mn-cs"/>
              </a:rPr>
              <a:t>In some systems, the addressable unit is the word. However,</a:t>
            </a:r>
          </a:p>
          <a:p>
            <a:r>
              <a:rPr kumimoji="1" lang="en-US" sz="1200" kern="1200" baseline="0" dirty="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a:solidFill>
                  <a:schemeClr val="tx1"/>
                </a:solidFill>
                <a:latin typeface="Times New Roman" pitchFamily="33" charset="0"/>
                <a:ea typeface="+mn-ea"/>
                <a:cs typeface="+mn-cs"/>
              </a:rPr>
              <a:t>between the length in bits </a:t>
            </a:r>
            <a:r>
              <a:rPr kumimoji="1" lang="en-US" sz="1200" i="1" kern="1200" baseline="0" dirty="0">
                <a:solidFill>
                  <a:schemeClr val="tx1"/>
                </a:solidFill>
                <a:latin typeface="Times New Roman" pitchFamily="33" charset="0"/>
                <a:ea typeface="+mn-ea"/>
                <a:cs typeface="+mn-cs"/>
              </a:rPr>
              <a:t>A of an address and the number N of addressable</a:t>
            </a:r>
          </a:p>
          <a:p>
            <a:r>
              <a:rPr kumimoji="1" lang="en-US" sz="1200" kern="1200" baseline="0" dirty="0">
                <a:solidFill>
                  <a:schemeClr val="tx1"/>
                </a:solidFill>
                <a:latin typeface="Times New Roman" pitchFamily="33" charset="0"/>
                <a:ea typeface="+mn-ea"/>
                <a:cs typeface="+mn-cs"/>
              </a:rPr>
              <a:t>units is 2</a:t>
            </a:r>
            <a:r>
              <a:rPr kumimoji="1" lang="en-US" sz="1200" i="1" kern="1200" baseline="0" dirty="0">
                <a:solidFill>
                  <a:schemeClr val="tx1"/>
                </a:solidFill>
                <a:latin typeface="Times New Roman" pitchFamily="33" charset="0"/>
                <a:ea typeface="+mn-ea"/>
                <a:cs typeface="+mn-cs"/>
              </a:rPr>
              <a:t>A = 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main memory, this is the number of bits read out of or</a:t>
            </a:r>
          </a:p>
          <a:p>
            <a:r>
              <a:rPr kumimoji="1" lang="en-US" sz="1200" kern="1200" baseline="0" dirty="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5C69E-6946-714F-9C41-EF1F2D266F6A}" type="slidenum">
              <a:rPr lang="en-US"/>
              <a:pPr/>
              <a:t>7</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Another distinction among memory types is the </a:t>
            </a:r>
            <a:r>
              <a:rPr kumimoji="1" lang="en-US" sz="1200" b="1" kern="1200" baseline="0" dirty="0">
                <a:solidFill>
                  <a:schemeClr val="tx1"/>
                </a:solidFill>
                <a:latin typeface="Times New Roman" pitchFamily="33" charset="0"/>
                <a:ea typeface="+mn-ea"/>
                <a:cs typeface="+mn-cs"/>
              </a:rPr>
              <a:t>method of accessing </a:t>
            </a:r>
            <a:r>
              <a:rPr kumimoji="1" lang="en-US" sz="1200" b="0" kern="1200" baseline="0" dirty="0">
                <a:solidFill>
                  <a:schemeClr val="tx1"/>
                </a:solidFill>
                <a:latin typeface="Times New Roman" pitchFamily="33" charset="0"/>
                <a:ea typeface="+mn-ea"/>
                <a:cs typeface="+mn-cs"/>
              </a:rPr>
              <a:t>units of</a:t>
            </a:r>
          </a:p>
          <a:p>
            <a:r>
              <a:rPr kumimoji="1" lang="en-US" sz="1200" kern="1200" baseline="0" dirty="0">
                <a:solidFill>
                  <a:schemeClr val="tx1"/>
                </a:solidFill>
                <a:latin typeface="Times New Roman" pitchFamily="33" charset="0"/>
                <a:ea typeface="+mn-ea"/>
                <a:cs typeface="+mn-cs"/>
              </a:rPr>
              <a:t>data. These include the following:</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Sequential access</a:t>
            </a:r>
            <a:r>
              <a:rPr kumimoji="1" lang="en-US" sz="1200" b="0" kern="1200" baseline="0" dirty="0">
                <a:solidFill>
                  <a:schemeClr val="tx1"/>
                </a:solidFill>
                <a:latin typeface="Times New Roman" pitchFamily="33" charset="0"/>
                <a:ea typeface="+mn-ea"/>
                <a:cs typeface="+mn-cs"/>
              </a:rPr>
              <a:t>:  Memory is organized into units of data, called records.</a:t>
            </a:r>
          </a:p>
          <a:p>
            <a:r>
              <a:rPr kumimoji="1" lang="en-US" sz="1200" kern="1200" baseline="0" dirty="0">
                <a:solidFill>
                  <a:schemeClr val="tx1"/>
                </a:solidFill>
                <a:latin typeface="Times New Roman" pitchFamily="33" charset="0"/>
                <a:ea typeface="+mn-ea"/>
                <a:cs typeface="+mn-cs"/>
              </a:rPr>
              <a:t>Access must be made in a specific linear sequence. Stored addressing information</a:t>
            </a:r>
          </a:p>
          <a:p>
            <a:r>
              <a:rPr kumimoji="1" lang="en-US" sz="1200" kern="1200" baseline="0" dirty="0">
                <a:solidFill>
                  <a:schemeClr val="tx1"/>
                </a:solidFill>
                <a:latin typeface="Times New Roman" pitchFamily="33" charset="0"/>
                <a:ea typeface="+mn-ea"/>
                <a:cs typeface="+mn-cs"/>
              </a:rPr>
              <a:t>is used to separate records and assist in the retrieval process. A shared</a:t>
            </a:r>
          </a:p>
          <a:p>
            <a:r>
              <a:rPr kumimoji="1" lang="en-US" sz="1200" kern="1200" baseline="0" dirty="0">
                <a:solidFill>
                  <a:schemeClr val="tx1"/>
                </a:solidFill>
                <a:latin typeface="Times New Roman" pitchFamily="33" charset="0"/>
                <a:ea typeface="+mn-ea"/>
                <a:cs typeface="+mn-cs"/>
              </a:rPr>
              <a:t>read–write mechanism is used, and this must be moved from its current location</a:t>
            </a:r>
          </a:p>
          <a:p>
            <a:r>
              <a:rPr kumimoji="1" lang="en-US" sz="1200" kern="1200" baseline="0" dirty="0">
                <a:solidFill>
                  <a:schemeClr val="tx1"/>
                </a:solidFill>
                <a:latin typeface="Times New Roman" pitchFamily="33" charset="0"/>
                <a:ea typeface="+mn-ea"/>
                <a:cs typeface="+mn-cs"/>
              </a:rPr>
              <a:t>to the desired location, passing and rejecting each intermediate record.</a:t>
            </a:r>
          </a:p>
          <a:p>
            <a:r>
              <a:rPr kumimoji="1" lang="en-US" sz="1200" kern="1200" baseline="0" dirty="0">
                <a:solidFill>
                  <a:schemeClr val="tx1"/>
                </a:solidFill>
                <a:latin typeface="Times New Roman" pitchFamily="33" charset="0"/>
                <a:ea typeface="+mn-ea"/>
                <a:cs typeface="+mn-cs"/>
              </a:rPr>
              <a:t>Thus, the time to access an arbitrary record is highly variable. Tape units, discussed</a:t>
            </a:r>
          </a:p>
          <a:p>
            <a:r>
              <a:rPr kumimoji="1" lang="en-US" sz="1200" kern="1200" baseline="0" dirty="0">
                <a:solidFill>
                  <a:schemeClr val="tx1"/>
                </a:solidFill>
                <a:latin typeface="Times New Roman" pitchFamily="33" charset="0"/>
                <a:ea typeface="+mn-ea"/>
                <a:cs typeface="+mn-cs"/>
              </a:rPr>
              <a:t>in Chapter 6, are sequential access.</a:t>
            </a:r>
          </a:p>
          <a:p>
            <a:endParaRPr kumimoji="1" lang="en-US" sz="1200"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Direct access: </a:t>
            </a:r>
            <a:r>
              <a:rPr kumimoji="1" lang="en-US" sz="1200" b="0" kern="1200" baseline="0" dirty="0">
                <a:solidFill>
                  <a:schemeClr val="tx1"/>
                </a:solidFill>
                <a:latin typeface="Times New Roman" pitchFamily="33" charset="0"/>
                <a:ea typeface="+mn-ea"/>
                <a:cs typeface="+mn-cs"/>
              </a:rPr>
              <a:t>As with sequential access, direct access involves a shared</a:t>
            </a:r>
          </a:p>
          <a:p>
            <a:r>
              <a:rPr kumimoji="1" lang="en-US" sz="1200" kern="1200" baseline="0" dirty="0">
                <a:solidFill>
                  <a:schemeClr val="tx1"/>
                </a:solidFill>
                <a:latin typeface="Times New Roman" pitchFamily="33" charset="0"/>
                <a:ea typeface="+mn-ea"/>
                <a:cs typeface="+mn-cs"/>
              </a:rPr>
              <a:t>read–write mechanism. However, individual blocks or records have a unique</a:t>
            </a:r>
          </a:p>
          <a:p>
            <a:r>
              <a:rPr kumimoji="1" lang="en-US" sz="1200" kern="1200" baseline="0" dirty="0">
                <a:solidFill>
                  <a:schemeClr val="tx1"/>
                </a:solidFill>
                <a:latin typeface="Times New Roman" pitchFamily="33" charset="0"/>
                <a:ea typeface="+mn-ea"/>
                <a:cs typeface="+mn-cs"/>
              </a:rPr>
              <a:t>address based on physical location. Access is accomplished by direct access</a:t>
            </a:r>
          </a:p>
          <a:p>
            <a:r>
              <a:rPr kumimoji="1" lang="en-US" sz="1200" kern="1200" baseline="0" dirty="0">
                <a:solidFill>
                  <a:schemeClr val="tx1"/>
                </a:solidFill>
                <a:latin typeface="Times New Roman" pitchFamily="33" charset="0"/>
                <a:ea typeface="+mn-ea"/>
                <a:cs typeface="+mn-cs"/>
              </a:rPr>
              <a:t>to reach a general vicinity plus sequential searching, counting, or waiting to</a:t>
            </a:r>
          </a:p>
          <a:p>
            <a:r>
              <a:rPr kumimoji="1" lang="en-US" sz="1200" kern="1200" baseline="0" dirty="0">
                <a:solidFill>
                  <a:schemeClr val="tx1"/>
                </a:solidFill>
                <a:latin typeface="Times New Roman" pitchFamily="33" charset="0"/>
                <a:ea typeface="+mn-ea"/>
                <a:cs typeface="+mn-cs"/>
              </a:rPr>
              <a:t>reach the final location. Again, access time is variable. Disk units, discussed in</a:t>
            </a:r>
          </a:p>
          <a:p>
            <a:r>
              <a:rPr kumimoji="1" lang="en-US" sz="1200" kern="1200" baseline="0" dirty="0">
                <a:solidFill>
                  <a:schemeClr val="tx1"/>
                </a:solidFill>
                <a:latin typeface="Times New Roman" pitchFamily="33" charset="0"/>
                <a:ea typeface="+mn-ea"/>
                <a:cs typeface="+mn-cs"/>
              </a:rPr>
              <a:t>Chapter 6, are direct access.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Random access: </a:t>
            </a:r>
            <a:r>
              <a:rPr kumimoji="1" lang="en-US" sz="1200" b="0" kern="1200" baseline="0" dirty="0">
                <a:solidFill>
                  <a:schemeClr val="tx1"/>
                </a:solidFill>
                <a:latin typeface="Times New Roman" pitchFamily="33" charset="0"/>
                <a:ea typeface="+mn-ea"/>
                <a:cs typeface="+mn-cs"/>
              </a:rPr>
              <a:t>Each addressable location in memory has a unique, physically</a:t>
            </a:r>
          </a:p>
          <a:p>
            <a:r>
              <a:rPr kumimoji="1" lang="en-US" sz="1200" kern="1200" baseline="0" dirty="0">
                <a:solidFill>
                  <a:schemeClr val="tx1"/>
                </a:solidFill>
                <a:latin typeface="Times New Roman" pitchFamily="33" charset="0"/>
                <a:ea typeface="+mn-ea"/>
                <a:cs typeface="+mn-cs"/>
              </a:rPr>
              <a:t>wired-in addressing mechanism. The time to access a given location is independent</a:t>
            </a:r>
          </a:p>
          <a:p>
            <a:r>
              <a:rPr kumimoji="1" lang="en-US" sz="1200" kern="1200" baseline="0" dirty="0">
                <a:solidFill>
                  <a:schemeClr val="tx1"/>
                </a:solidFill>
                <a:latin typeface="Times New Roman" pitchFamily="33" charset="0"/>
                <a:ea typeface="+mn-ea"/>
                <a:cs typeface="+mn-cs"/>
              </a:rPr>
              <a:t>of the sequence of prior accesses and is constant. Thus, any location</a:t>
            </a:r>
          </a:p>
          <a:p>
            <a:r>
              <a:rPr kumimoji="1" lang="en-US" sz="1200" kern="1200" baseline="0" dirty="0">
                <a:solidFill>
                  <a:schemeClr val="tx1"/>
                </a:solidFill>
                <a:latin typeface="Times New Roman" pitchFamily="33" charset="0"/>
                <a:ea typeface="+mn-ea"/>
                <a:cs typeface="+mn-cs"/>
              </a:rPr>
              <a:t>can be selected at random and directly addressed and accessed. Main memory</a:t>
            </a:r>
          </a:p>
          <a:p>
            <a:r>
              <a:rPr kumimoji="1" lang="en-US" sz="1200" kern="1200" baseline="0" dirty="0">
                <a:solidFill>
                  <a:schemeClr val="tx1"/>
                </a:solidFill>
                <a:latin typeface="Times New Roman" pitchFamily="33" charset="0"/>
                <a:ea typeface="+mn-ea"/>
                <a:cs typeface="+mn-cs"/>
              </a:rPr>
              <a:t>and some cache systems are random access.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Associative: </a:t>
            </a:r>
            <a:r>
              <a:rPr kumimoji="1" lang="en-US" sz="1200" b="0" kern="1200" baseline="0" dirty="0">
                <a:solidFill>
                  <a:schemeClr val="tx1"/>
                </a:solidFill>
                <a:latin typeface="Times New Roman" pitchFamily="33" charset="0"/>
                <a:ea typeface="+mn-ea"/>
                <a:cs typeface="+mn-cs"/>
              </a:rPr>
              <a:t>This is a random access type of memory that enables one to make</a:t>
            </a:r>
          </a:p>
          <a:p>
            <a:r>
              <a:rPr kumimoji="1" lang="en-US" sz="1200" kern="1200" baseline="0" dirty="0">
                <a:solidFill>
                  <a:schemeClr val="tx1"/>
                </a:solidFill>
                <a:latin typeface="Times New Roman" pitchFamily="33" charset="0"/>
                <a:ea typeface="+mn-ea"/>
                <a:cs typeface="+mn-cs"/>
              </a:rPr>
              <a:t>a comparison of desired bit locations within a word for a specified match, and</a:t>
            </a:r>
          </a:p>
          <a:p>
            <a:r>
              <a:rPr kumimoji="1" lang="en-US" sz="1200" kern="1200" baseline="0" dirty="0">
                <a:solidFill>
                  <a:schemeClr val="tx1"/>
                </a:solidFill>
                <a:latin typeface="Times New Roman" pitchFamily="33" charset="0"/>
                <a:ea typeface="+mn-ea"/>
                <a:cs typeface="+mn-cs"/>
              </a:rPr>
              <a:t>to do this for all words simultaneously. Thus, a word is retrieved based on a</a:t>
            </a:r>
          </a:p>
          <a:p>
            <a:r>
              <a:rPr kumimoji="1" lang="en-US" sz="1200" kern="1200" baseline="0" dirty="0">
                <a:solidFill>
                  <a:schemeClr val="tx1"/>
                </a:solidFill>
                <a:latin typeface="Times New Roman" pitchFamily="33" charset="0"/>
                <a:ea typeface="+mn-ea"/>
                <a:cs typeface="+mn-cs"/>
              </a:rPr>
              <a:t>portion of its contents rather than its address. As with ordinary random-access</a:t>
            </a:r>
          </a:p>
          <a:p>
            <a:r>
              <a:rPr kumimoji="1" lang="en-US" sz="1200" kern="1200" baseline="0" dirty="0">
                <a:solidFill>
                  <a:schemeClr val="tx1"/>
                </a:solidFill>
                <a:latin typeface="Times New Roman" pitchFamily="33" charset="0"/>
                <a:ea typeface="+mn-ea"/>
                <a:cs typeface="+mn-cs"/>
              </a:rPr>
              <a:t>memory, each location has its own addressing mechanism, and retrieval time</a:t>
            </a:r>
          </a:p>
          <a:p>
            <a:r>
              <a:rPr kumimoji="1" lang="en-US" sz="1200" kern="1200" baseline="0" dirty="0">
                <a:solidFill>
                  <a:schemeClr val="tx1"/>
                </a:solidFill>
                <a:latin typeface="Times New Roman" pitchFamily="33" charset="0"/>
                <a:ea typeface="+mn-ea"/>
                <a:cs typeface="+mn-cs"/>
              </a:rPr>
              <a:t>is constant independent of location or prior access patterns. Cache memories</a:t>
            </a:r>
          </a:p>
          <a:p>
            <a:r>
              <a:rPr kumimoji="1" lang="en-US" sz="1200" kern="1200" baseline="0" dirty="0">
                <a:solidFill>
                  <a:schemeClr val="tx1"/>
                </a:solidFill>
                <a:latin typeface="Times New Roman" pitchFamily="33" charset="0"/>
                <a:ea typeface="+mn-ea"/>
                <a:cs typeface="+mn-cs"/>
              </a:rPr>
              <a:t>may employ associative access.</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D2345-2FE8-BC48-BCBC-7B19F47E03F2}" type="slidenum">
              <a:rPr lang="en-US"/>
              <a:pPr/>
              <a:t>10</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From a user’s point of view, the two most important characteristics of memory</a:t>
            </a:r>
          </a:p>
          <a:p>
            <a:r>
              <a:rPr kumimoji="1" lang="en-US" sz="1200" kern="1200" baseline="0" dirty="0">
                <a:solidFill>
                  <a:schemeClr val="tx1"/>
                </a:solidFill>
                <a:latin typeface="Times New Roman" pitchFamily="33" charset="0"/>
                <a:ea typeface="+mn-ea"/>
                <a:cs typeface="+mn-cs"/>
              </a:rPr>
              <a:t>are capacity and </a:t>
            </a:r>
            <a:r>
              <a:rPr kumimoji="1" lang="en-US" sz="1200" b="1" kern="1200" baseline="0" dirty="0">
                <a:solidFill>
                  <a:schemeClr val="tx1"/>
                </a:solidFill>
                <a:latin typeface="Times New Roman" pitchFamily="33" charset="0"/>
                <a:ea typeface="+mn-ea"/>
                <a:cs typeface="+mn-cs"/>
              </a:rPr>
              <a:t>performance. </a:t>
            </a:r>
            <a:r>
              <a:rPr kumimoji="1" lang="en-US" sz="1200" b="0" kern="1200" baseline="0" dirty="0">
                <a:solidFill>
                  <a:schemeClr val="tx1"/>
                </a:solidFill>
                <a:latin typeface="Times New Roman" pitchFamily="33" charset="0"/>
                <a:ea typeface="+mn-ea"/>
                <a:cs typeface="+mn-cs"/>
              </a:rPr>
              <a:t>Three performance parameters are used: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Access time (latency): </a:t>
            </a:r>
            <a:r>
              <a:rPr kumimoji="1" lang="en-US" sz="1200" b="0" kern="1200" baseline="0" dirty="0">
                <a:solidFill>
                  <a:schemeClr val="tx1"/>
                </a:solidFill>
                <a:latin typeface="Times New Roman" pitchFamily="33" charset="0"/>
                <a:ea typeface="+mn-ea"/>
                <a:cs typeface="+mn-cs"/>
              </a:rPr>
              <a:t>For random-access memory, this is the time it takes to</a:t>
            </a:r>
          </a:p>
          <a:p>
            <a:r>
              <a:rPr kumimoji="1" lang="en-US" sz="1200" kern="1200" baseline="0" dirty="0">
                <a:solidFill>
                  <a:schemeClr val="tx1"/>
                </a:solidFill>
                <a:latin typeface="Times New Roman" pitchFamily="33" charset="0"/>
                <a:ea typeface="+mn-ea"/>
                <a:cs typeface="+mn-cs"/>
              </a:rPr>
              <a:t>perform a read or write operation, that is, the time from the instant that an</a:t>
            </a:r>
          </a:p>
          <a:p>
            <a:r>
              <a:rPr kumimoji="1" lang="en-US" sz="1200" kern="1200" baseline="0" dirty="0">
                <a:solidFill>
                  <a:schemeClr val="tx1"/>
                </a:solidFill>
                <a:latin typeface="Times New Roman" pitchFamily="33" charset="0"/>
                <a:ea typeface="+mn-ea"/>
                <a:cs typeface="+mn-cs"/>
              </a:rPr>
              <a:t>address is presented to the memory to the instant that data have been stored</a:t>
            </a:r>
          </a:p>
          <a:p>
            <a:r>
              <a:rPr kumimoji="1" lang="en-US" sz="1200" kern="1200" baseline="0" dirty="0">
                <a:solidFill>
                  <a:schemeClr val="tx1"/>
                </a:solidFill>
                <a:latin typeface="Times New Roman" pitchFamily="33" charset="0"/>
                <a:ea typeface="+mn-ea"/>
                <a:cs typeface="+mn-cs"/>
              </a:rPr>
              <a:t>or made available for use. For non-random-access memory, access time is the</a:t>
            </a:r>
          </a:p>
          <a:p>
            <a:r>
              <a:rPr kumimoji="1" lang="en-US" sz="1200" kern="1200" baseline="0" dirty="0">
                <a:solidFill>
                  <a:schemeClr val="tx1"/>
                </a:solidFill>
                <a:latin typeface="Times New Roman" pitchFamily="33" charset="0"/>
                <a:ea typeface="+mn-ea"/>
                <a:cs typeface="+mn-cs"/>
              </a:rPr>
              <a:t>time it takes to position the read–write mechanism at the desired location.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Memory cycle time: </a:t>
            </a:r>
            <a:r>
              <a:rPr kumimoji="1" lang="en-US" sz="1200" b="0" kern="1200" baseline="0" dirty="0">
                <a:solidFill>
                  <a:schemeClr val="tx1"/>
                </a:solidFill>
                <a:latin typeface="Times New Roman" pitchFamily="33" charset="0"/>
                <a:ea typeface="+mn-ea"/>
                <a:cs typeface="+mn-cs"/>
              </a:rPr>
              <a:t>This concept is primarily applied to random-access memory</a:t>
            </a:r>
          </a:p>
          <a:p>
            <a:r>
              <a:rPr kumimoji="1" lang="en-US" sz="1200" kern="1200" baseline="0" dirty="0">
                <a:solidFill>
                  <a:schemeClr val="tx1"/>
                </a:solidFill>
                <a:latin typeface="Times New Roman" pitchFamily="33" charset="0"/>
                <a:ea typeface="+mn-ea"/>
                <a:cs typeface="+mn-cs"/>
              </a:rPr>
              <a:t>and consists of the access time plus any additional time required before a second</a:t>
            </a:r>
          </a:p>
          <a:p>
            <a:r>
              <a:rPr kumimoji="1" lang="en-US" sz="1200" kern="1200" baseline="0" dirty="0">
                <a:solidFill>
                  <a:schemeClr val="tx1"/>
                </a:solidFill>
                <a:latin typeface="Times New Roman" pitchFamily="33" charset="0"/>
                <a:ea typeface="+mn-ea"/>
                <a:cs typeface="+mn-cs"/>
              </a:rPr>
              <a:t>access can commence. This additional time may be required for transients to die</a:t>
            </a:r>
          </a:p>
          <a:p>
            <a:r>
              <a:rPr kumimoji="1" lang="en-US" sz="1200" kern="1200" baseline="0" dirty="0">
                <a:solidFill>
                  <a:schemeClr val="tx1"/>
                </a:solidFill>
                <a:latin typeface="Times New Roman" pitchFamily="33" charset="0"/>
                <a:ea typeface="+mn-ea"/>
                <a:cs typeface="+mn-cs"/>
              </a:rPr>
              <a:t>out on signal lines or to regenerate data if they are read destructively. Note that</a:t>
            </a:r>
          </a:p>
          <a:p>
            <a:r>
              <a:rPr kumimoji="1" lang="en-US" sz="1200" kern="1200" baseline="0" dirty="0">
                <a:solidFill>
                  <a:schemeClr val="tx1"/>
                </a:solidFill>
                <a:latin typeface="Times New Roman" pitchFamily="33" charset="0"/>
                <a:ea typeface="+mn-ea"/>
                <a:cs typeface="+mn-cs"/>
              </a:rPr>
              <a:t>memory cycle time is concerned with the system bus, not the processor.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Transfer rate: </a:t>
            </a:r>
            <a:r>
              <a:rPr kumimoji="1" lang="en-US" sz="1200" b="0" kern="1200" baseline="0" dirty="0">
                <a:solidFill>
                  <a:schemeClr val="tx1"/>
                </a:solidFill>
                <a:latin typeface="Times New Roman" pitchFamily="33" charset="0"/>
                <a:ea typeface="+mn-ea"/>
                <a:cs typeface="+mn-cs"/>
              </a:rPr>
              <a:t>This is the rate at which data can be transferred into or out of a</a:t>
            </a:r>
          </a:p>
          <a:p>
            <a:r>
              <a:rPr kumimoji="1" lang="en-US" sz="1200" kern="1200" baseline="0" dirty="0">
                <a:solidFill>
                  <a:schemeClr val="tx1"/>
                </a:solidFill>
                <a:latin typeface="Times New Roman" pitchFamily="33" charset="0"/>
                <a:ea typeface="+mn-ea"/>
                <a:cs typeface="+mn-cs"/>
              </a:rPr>
              <a:t>memory unit. For random-access memory, it is equal to 1/(cycle time).</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A variety of </a:t>
            </a:r>
            <a:r>
              <a:rPr kumimoji="1" lang="en-US" sz="1200" b="1" kern="1200" baseline="0" dirty="0">
                <a:solidFill>
                  <a:schemeClr val="tx1"/>
                </a:solidFill>
                <a:latin typeface="Times New Roman" pitchFamily="33" charset="0"/>
                <a:ea typeface="+mn-ea"/>
                <a:cs typeface="+mn-cs"/>
              </a:rPr>
              <a:t>physical types of memory have been employed. The most common</a:t>
            </a:r>
          </a:p>
          <a:p>
            <a:r>
              <a:rPr kumimoji="1" lang="en-US" sz="1200" kern="1200" baseline="0" dirty="0">
                <a:solidFill>
                  <a:schemeClr val="tx1"/>
                </a:solidFill>
                <a:latin typeface="Times New Roman" pitchFamily="33" charset="0"/>
                <a:ea typeface="+mn-ea"/>
                <a:cs typeface="+mn-cs"/>
              </a:rPr>
              <a:t>today are semiconductor memory, magnetic surface memory, used for disk and</a:t>
            </a:r>
          </a:p>
          <a:p>
            <a:r>
              <a:rPr kumimoji="1" lang="en-US" sz="1200" kern="1200" baseline="0" dirty="0">
                <a:solidFill>
                  <a:schemeClr val="tx1"/>
                </a:solidFill>
                <a:latin typeface="Times New Roman" pitchFamily="33" charset="0"/>
                <a:ea typeface="+mn-ea"/>
                <a:cs typeface="+mn-cs"/>
              </a:rPr>
              <a:t>tape, and optical and magneto-optical.</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Several </a:t>
            </a:r>
            <a:r>
              <a:rPr kumimoji="1" lang="en-US" sz="1200" b="1" kern="1200" baseline="0" dirty="0">
                <a:solidFill>
                  <a:schemeClr val="tx1"/>
                </a:solidFill>
                <a:latin typeface="Times New Roman" pitchFamily="33" charset="0"/>
                <a:ea typeface="+mn-ea"/>
                <a:cs typeface="+mn-cs"/>
              </a:rPr>
              <a:t>physical characteristics </a:t>
            </a:r>
            <a:r>
              <a:rPr kumimoji="1" lang="en-US" sz="1200" b="0" kern="1200" baseline="0" dirty="0">
                <a:solidFill>
                  <a:schemeClr val="tx1"/>
                </a:solidFill>
                <a:latin typeface="Times New Roman" pitchFamily="33" charset="0"/>
                <a:ea typeface="+mn-ea"/>
                <a:cs typeface="+mn-cs"/>
              </a:rPr>
              <a:t>of data storage are important. In a volatile</a:t>
            </a:r>
          </a:p>
          <a:p>
            <a:r>
              <a:rPr kumimoji="1" lang="en-US" sz="1200" kern="1200" baseline="0" dirty="0">
                <a:solidFill>
                  <a:schemeClr val="tx1"/>
                </a:solidFill>
                <a:latin typeface="Times New Roman" pitchFamily="33" charset="0"/>
                <a:ea typeface="+mn-ea"/>
                <a:cs typeface="+mn-cs"/>
              </a:rPr>
              <a:t>memory, information decays naturally or is lost when electrical power is switched</a:t>
            </a:r>
          </a:p>
          <a:p>
            <a:r>
              <a:rPr kumimoji="1" lang="en-US" sz="1200" kern="1200" baseline="0" dirty="0">
                <a:solidFill>
                  <a:schemeClr val="tx1"/>
                </a:solidFill>
                <a:latin typeface="Times New Roman" pitchFamily="33" charset="0"/>
                <a:ea typeface="+mn-ea"/>
                <a:cs typeface="+mn-cs"/>
              </a:rPr>
              <a:t>off. In a nonvolatile memory, information once recorded remains without deterioration</a:t>
            </a:r>
          </a:p>
          <a:p>
            <a:r>
              <a:rPr kumimoji="1" lang="en-US" sz="1200" kern="1200" baseline="0" dirty="0">
                <a:solidFill>
                  <a:schemeClr val="tx1"/>
                </a:solidFill>
                <a:latin typeface="Times New Roman" pitchFamily="33" charset="0"/>
                <a:ea typeface="+mn-ea"/>
                <a:cs typeface="+mn-cs"/>
              </a:rPr>
              <a:t>until deliberately changed; no electrical power is needed to retain information.</a:t>
            </a:r>
          </a:p>
          <a:p>
            <a:r>
              <a:rPr kumimoji="1" lang="en-US" sz="1200" kern="1200" baseline="0" dirty="0">
                <a:solidFill>
                  <a:schemeClr val="tx1"/>
                </a:solidFill>
                <a:latin typeface="Times New Roman" pitchFamily="33" charset="0"/>
                <a:ea typeface="+mn-ea"/>
                <a:cs typeface="+mn-cs"/>
              </a:rPr>
              <a:t>Magnetic-surface memories are nonvolatile. Semiconductor memory (memory</a:t>
            </a:r>
          </a:p>
          <a:p>
            <a:r>
              <a:rPr kumimoji="1" lang="en-US" sz="1200" kern="1200" baseline="0" dirty="0">
                <a:solidFill>
                  <a:schemeClr val="tx1"/>
                </a:solidFill>
                <a:latin typeface="Times New Roman" pitchFamily="33" charset="0"/>
                <a:ea typeface="+mn-ea"/>
                <a:cs typeface="+mn-cs"/>
              </a:rPr>
              <a:t>on integrated circuits) may be either volatile or nonvolatile. Nonerasable memory</a:t>
            </a:r>
          </a:p>
          <a:p>
            <a:r>
              <a:rPr kumimoji="1" lang="en-US" sz="1200" kern="1200" baseline="0" dirty="0">
                <a:solidFill>
                  <a:schemeClr val="tx1"/>
                </a:solidFill>
                <a:latin typeface="Times New Roman" pitchFamily="33" charset="0"/>
                <a:ea typeface="+mn-ea"/>
                <a:cs typeface="+mn-cs"/>
              </a:rPr>
              <a:t>cannot be altered, except by destroying the storage unit. Semiconductor memory of</a:t>
            </a:r>
          </a:p>
          <a:p>
            <a:r>
              <a:rPr kumimoji="1" lang="en-US" sz="1200" kern="1200" baseline="0" dirty="0">
                <a:solidFill>
                  <a:schemeClr val="tx1"/>
                </a:solidFill>
                <a:latin typeface="Times New Roman" pitchFamily="33" charset="0"/>
                <a:ea typeface="+mn-ea"/>
                <a:cs typeface="+mn-cs"/>
              </a:rPr>
              <a:t>this type is known as </a:t>
            </a:r>
            <a:r>
              <a:rPr kumimoji="1" lang="en-US" sz="1200" i="1" kern="1200" baseline="0" dirty="0">
                <a:solidFill>
                  <a:schemeClr val="tx1"/>
                </a:solidFill>
                <a:latin typeface="Times New Roman" pitchFamily="33" charset="0"/>
                <a:ea typeface="+mn-ea"/>
                <a:cs typeface="+mn-cs"/>
              </a:rPr>
              <a:t>read-only memory (ROM). </a:t>
            </a:r>
            <a:r>
              <a:rPr kumimoji="1" lang="en-US" sz="1200" i="0" kern="1200" baseline="0" dirty="0">
                <a:solidFill>
                  <a:schemeClr val="tx1"/>
                </a:solidFill>
                <a:latin typeface="Times New Roman" pitchFamily="33" charset="0"/>
                <a:ea typeface="+mn-ea"/>
                <a:cs typeface="+mn-cs"/>
              </a:rPr>
              <a:t>Of necessity, a practical nonerasable</a:t>
            </a:r>
          </a:p>
          <a:p>
            <a:r>
              <a:rPr kumimoji="1" lang="en-US" sz="1200" kern="1200" baseline="0" dirty="0">
                <a:solidFill>
                  <a:schemeClr val="tx1"/>
                </a:solidFill>
                <a:latin typeface="Times New Roman" pitchFamily="33" charset="0"/>
                <a:ea typeface="+mn-ea"/>
                <a:cs typeface="+mn-cs"/>
              </a:rPr>
              <a:t>memory must also be nonvolatile.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For random-access memory, the </a:t>
            </a:r>
            <a:r>
              <a:rPr kumimoji="1" lang="en-US" sz="1200" b="1" kern="1200" baseline="0" dirty="0">
                <a:solidFill>
                  <a:schemeClr val="tx1"/>
                </a:solidFill>
                <a:latin typeface="Times New Roman" pitchFamily="33" charset="0"/>
                <a:ea typeface="+mn-ea"/>
                <a:cs typeface="+mn-cs"/>
              </a:rPr>
              <a:t>organization </a:t>
            </a:r>
            <a:r>
              <a:rPr kumimoji="1" lang="en-US" sz="1200" b="0" kern="1200" baseline="0" dirty="0">
                <a:solidFill>
                  <a:schemeClr val="tx1"/>
                </a:solidFill>
                <a:latin typeface="Times New Roman" pitchFamily="33" charset="0"/>
                <a:ea typeface="+mn-ea"/>
                <a:cs typeface="+mn-cs"/>
              </a:rPr>
              <a:t>is a key design issue. In this context,</a:t>
            </a:r>
          </a:p>
          <a:p>
            <a:r>
              <a:rPr kumimoji="1" lang="en-US" sz="1200" b="0" i="1" kern="1200" baseline="0" dirty="0">
                <a:solidFill>
                  <a:schemeClr val="tx1"/>
                </a:solidFill>
                <a:latin typeface="Times New Roman" pitchFamily="33" charset="0"/>
                <a:ea typeface="+mn-ea"/>
                <a:cs typeface="+mn-cs"/>
              </a:rPr>
              <a:t>organization refers to the physical arrangement of bits to form words. The</a:t>
            </a:r>
          </a:p>
          <a:p>
            <a:r>
              <a:rPr kumimoji="1" lang="en-US" sz="1200" kern="1200" baseline="0" dirty="0">
                <a:solidFill>
                  <a:schemeClr val="tx1"/>
                </a:solidFill>
                <a:latin typeface="Times New Roman" pitchFamily="33" charset="0"/>
                <a:ea typeface="+mn-ea"/>
                <a:cs typeface="+mn-cs"/>
              </a:rPr>
              <a:t>obvious arrangement is not always used, as is explained in Chapter 5.</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1/25/2021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1/25/2021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1/25/2021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1/25/2021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1/25/2021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1/25/2021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1/25/2021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1/25/2021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1/25/2021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1/25/2021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1/25/2021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1/25/2021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1/25/2021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1/25/2021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1/25/2021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1/25/2021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1/25/2021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1/25/2021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1/25/2021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1/25/2021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39.pdf"/><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1.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2" y="6371956"/>
            <a:ext cx="8553480" cy="343192"/>
          </a:xfrm>
        </p:spPr>
        <p:txBody>
          <a:bodyPr>
            <a:noAutofit/>
          </a:bodyPr>
          <a:lstStyle/>
          <a:p>
            <a:r>
              <a:rPr lang="en-GB" sz="1600" dirty="0"/>
              <a:t>William Stallings,  Computer Organization  and Architecture, 9</a:t>
            </a:r>
            <a:r>
              <a:rPr lang="en-GB" sz="1600" baseline="30000" dirty="0"/>
              <a:t>th</a:t>
            </a:r>
            <a:r>
              <a:rPr lang="en-GB" sz="1600"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533401" y="5167050"/>
            <a:ext cx="4038600"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Chapter 4</a:t>
            </a:r>
          </a:p>
        </p:txBody>
      </p:sp>
      <p:sp>
        <p:nvSpPr>
          <p:cNvPr id="6" name="Text Placeholder 10"/>
          <p:cNvSpPr txBox="1">
            <a:spLocks/>
          </p:cNvSpPr>
          <p:nvPr/>
        </p:nvSpPr>
        <p:spPr>
          <a:xfrm>
            <a:off x="4500562" y="5305444"/>
            <a:ext cx="4429124" cy="838200"/>
          </a:xfrm>
          <a:prstGeom prst="rect">
            <a:avLst/>
          </a:prstGeom>
        </p:spPr>
        <p:txBody>
          <a:bodyPr>
            <a:no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4000" b="1" i="0" u="none" strike="noStrike" kern="1200" cap="none" spc="0" normalizeH="0" baseline="0" noProof="0" dirty="0">
                <a:ln>
                  <a:noFill/>
                </a:ln>
                <a:effectLst/>
                <a:uLnTx/>
                <a:uFillTx/>
                <a:latin typeface="+mn-lt"/>
                <a:ea typeface="+mn-ea"/>
                <a:cs typeface="+mn-cs"/>
              </a:rPr>
              <a:t>Cache Memory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Capacity and Performance:</a:t>
            </a:r>
          </a:p>
        </p:txBody>
      </p:sp>
      <p:graphicFrame>
        <p:nvGraphicFramePr>
          <p:cNvPr id="42" name="Content Placeholder 41"/>
          <p:cNvGraphicFramePr>
            <a:graphicFrameLocks noGrp="1"/>
          </p:cNvGraphicFramePr>
          <p:nvPr>
            <p:ph idx="4294967295"/>
          </p:nvPr>
        </p:nvGraphicFramePr>
        <p:xfrm>
          <a:off x="228600" y="1143000"/>
          <a:ext cx="8686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368987" cy="1116106"/>
          </a:xfrm>
        </p:spPr>
        <p:txBody>
          <a:bodyPr/>
          <a:lstStyle/>
          <a:p>
            <a:r>
              <a:rPr lang="en-US" dirty="0">
                <a:effectLst>
                  <a:outerShdw blurRad="38100" dist="38100" dir="2700000" algn="tl">
                    <a:srgbClr val="000000">
                      <a:alpha val="43137"/>
                    </a:srgbClr>
                  </a:outerShdw>
                </a:effectLst>
              </a:rPr>
              <a:t>Memory</a:t>
            </a:r>
          </a:p>
        </p:txBody>
      </p:sp>
      <p:sp>
        <p:nvSpPr>
          <p:cNvPr id="3" name="Content Placeholder 2"/>
          <p:cNvSpPr>
            <a:spLocks noGrp="1"/>
          </p:cNvSpPr>
          <p:nvPr>
            <p:ph idx="1"/>
          </p:nvPr>
        </p:nvSpPr>
        <p:spPr>
          <a:xfrm>
            <a:off x="457200" y="1219200"/>
            <a:ext cx="7848600" cy="5410200"/>
          </a:xfrm>
        </p:spPr>
        <p:txBody>
          <a:bodyPr>
            <a:normAutofit fontScale="85000" lnSpcReduction="20000"/>
          </a:bodyPr>
          <a:lstStyle/>
          <a:p>
            <a:pPr marL="228600" lvl="1">
              <a:spcBef>
                <a:spcPts val="2000"/>
              </a:spcBef>
              <a:buClr>
                <a:schemeClr val="accent1"/>
              </a:buClr>
            </a:pPr>
            <a:r>
              <a:rPr lang="en-US" sz="2162" dirty="0">
                <a:solidFill>
                  <a:schemeClr val="tx1"/>
                </a:solidFill>
              </a:rPr>
              <a:t>The most common forms are: </a:t>
            </a:r>
          </a:p>
          <a:p>
            <a:pPr lvl="1"/>
            <a:r>
              <a:rPr lang="en-US" sz="1765" dirty="0">
                <a:solidFill>
                  <a:schemeClr val="tx1"/>
                </a:solidFill>
              </a:rPr>
              <a:t>Semiconductor memory</a:t>
            </a:r>
          </a:p>
          <a:p>
            <a:pPr lvl="1"/>
            <a:r>
              <a:rPr lang="en-US" sz="1765" dirty="0">
                <a:solidFill>
                  <a:schemeClr val="tx1"/>
                </a:solidFill>
              </a:rPr>
              <a:t>Magnetic surface memory </a:t>
            </a:r>
          </a:p>
          <a:p>
            <a:pPr lvl="1"/>
            <a:r>
              <a:rPr lang="en-US" sz="1765" dirty="0">
                <a:solidFill>
                  <a:schemeClr val="tx1"/>
                </a:solidFill>
              </a:rPr>
              <a:t>Optical</a:t>
            </a:r>
          </a:p>
          <a:p>
            <a:pPr lvl="1"/>
            <a:r>
              <a:rPr lang="en-US" sz="1765" dirty="0">
                <a:solidFill>
                  <a:schemeClr val="tx1"/>
                </a:solidFill>
              </a:rPr>
              <a:t>Magneto-optical</a:t>
            </a:r>
          </a:p>
          <a:p>
            <a:pPr marL="228600" lvl="1">
              <a:spcBef>
                <a:spcPts val="2000"/>
              </a:spcBef>
              <a:buClr>
                <a:schemeClr val="accent1"/>
              </a:buClr>
            </a:pPr>
            <a:r>
              <a:rPr lang="en-US" sz="2118" dirty="0">
                <a:solidFill>
                  <a:schemeClr val="tx1"/>
                </a:solidFill>
              </a:rPr>
              <a:t>Several physical characteristics of data storage are important:</a:t>
            </a:r>
          </a:p>
          <a:p>
            <a:pPr lvl="1"/>
            <a:r>
              <a:rPr lang="en-US" dirty="0">
                <a:solidFill>
                  <a:schemeClr val="tx1"/>
                </a:solidFill>
              </a:rPr>
              <a:t>Volatile memory </a:t>
            </a:r>
          </a:p>
          <a:p>
            <a:pPr lvl="2"/>
            <a:r>
              <a:rPr lang="en-US" dirty="0">
                <a:solidFill>
                  <a:schemeClr val="tx1"/>
                </a:solidFill>
              </a:rPr>
              <a:t>Information decays naturally or is lost when electrical power is switched off</a:t>
            </a:r>
          </a:p>
          <a:p>
            <a:pPr lvl="1"/>
            <a:r>
              <a:rPr lang="en-US" dirty="0">
                <a:solidFill>
                  <a:schemeClr val="tx1"/>
                </a:solidFill>
              </a:rPr>
              <a:t>Nonvolatile memory </a:t>
            </a:r>
          </a:p>
          <a:p>
            <a:pPr lvl="2"/>
            <a:r>
              <a:rPr lang="en-US" dirty="0">
                <a:solidFill>
                  <a:schemeClr val="tx1"/>
                </a:solidFill>
              </a:rPr>
              <a:t>Once recorded, information remains without deterioration until deliberately changed</a:t>
            </a:r>
          </a:p>
          <a:p>
            <a:pPr lvl="2"/>
            <a:r>
              <a:rPr lang="en-US" dirty="0">
                <a:solidFill>
                  <a:schemeClr val="tx1"/>
                </a:solidFill>
              </a:rPr>
              <a:t>No electrical power is needed to retain information</a:t>
            </a:r>
          </a:p>
          <a:p>
            <a:pPr lvl="1"/>
            <a:r>
              <a:rPr lang="en-US" dirty="0">
                <a:solidFill>
                  <a:schemeClr val="tx1"/>
                </a:solidFill>
              </a:rPr>
              <a:t>Magnetic-surface memories : Are nonvolatile</a:t>
            </a:r>
          </a:p>
          <a:p>
            <a:pPr lvl="1"/>
            <a:r>
              <a:rPr lang="en-US" dirty="0">
                <a:solidFill>
                  <a:schemeClr val="tx1"/>
                </a:solidFill>
              </a:rPr>
              <a:t>Semiconductor memory : May be either volatile or nonvolatile</a:t>
            </a:r>
          </a:p>
          <a:p>
            <a:pPr lvl="1"/>
            <a:r>
              <a:rPr lang="en-US" dirty="0">
                <a:solidFill>
                  <a:schemeClr val="tx1"/>
                </a:solidFill>
              </a:rPr>
              <a:t>Nonerasable memory</a:t>
            </a:r>
          </a:p>
          <a:p>
            <a:pPr lvl="2"/>
            <a:r>
              <a:rPr lang="en-US" dirty="0">
                <a:solidFill>
                  <a:schemeClr val="tx1"/>
                </a:solidFill>
              </a:rPr>
              <a:t>Cannot be altered, except by destroying the storage unit</a:t>
            </a:r>
          </a:p>
          <a:p>
            <a:pPr lvl="2"/>
            <a:r>
              <a:rPr lang="en-US" dirty="0">
                <a:solidFill>
                  <a:schemeClr val="tx1"/>
                </a:solidFill>
              </a:rPr>
              <a:t>Semiconductor memory of this type is known as read-only memory (ROM)</a:t>
            </a:r>
          </a:p>
          <a:p>
            <a:pPr marL="228600" lvl="1">
              <a:spcBef>
                <a:spcPts val="2000"/>
              </a:spcBef>
              <a:buClr>
                <a:schemeClr val="accent1"/>
              </a:buClr>
            </a:pPr>
            <a:r>
              <a:rPr lang="en-US" sz="2065" dirty="0">
                <a:solidFill>
                  <a:schemeClr val="tx1"/>
                </a:solidFill>
              </a:rPr>
              <a:t>For random-access memory the organization is a key design issue</a:t>
            </a:r>
          </a:p>
          <a:p>
            <a:pPr lvl="1"/>
            <a:r>
              <a:rPr lang="en-US" sz="1806" dirty="0">
                <a:solidFill>
                  <a:schemeClr val="tx1"/>
                </a:solidFill>
              </a:rPr>
              <a:t>Organization refers to the physical arrangement of bits to form words</a:t>
            </a:r>
          </a:p>
        </p:txBody>
      </p:sp>
      <p:pic>
        <p:nvPicPr>
          <p:cNvPr id="4" name="Picture 3"/>
          <p:cNvPicPr>
            <a:picLocks noChangeAspect="1"/>
          </p:cNvPicPr>
          <p:nvPr/>
        </p:nvPicPr>
        <p:blipFill>
          <a:blip r:embed="rId3"/>
          <a:stretch>
            <a:fillRect/>
          </a:stretch>
        </p:blipFill>
        <p:spPr>
          <a:xfrm>
            <a:off x="4953000" y="381000"/>
            <a:ext cx="2438400" cy="1906073"/>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42852"/>
            <a:ext cx="7556313" cy="658890"/>
          </a:xfrm>
        </p:spPr>
        <p:txBody>
          <a:bodyPr/>
          <a:lstStyle/>
          <a:p>
            <a:r>
              <a:rPr lang="en-US" dirty="0">
                <a:effectLst>
                  <a:outerShdw blurRad="38100" dist="38100" dir="2700000" algn="tl">
                    <a:srgbClr val="000000">
                      <a:alpha val="43137"/>
                    </a:srgbClr>
                  </a:outerShdw>
                </a:effectLst>
              </a:rPr>
              <a:t>Memory Hierarchy</a:t>
            </a:r>
          </a:p>
        </p:txBody>
      </p:sp>
      <p:sp>
        <p:nvSpPr>
          <p:cNvPr id="3" name="Content Placeholder 2"/>
          <p:cNvSpPr>
            <a:spLocks noGrp="1"/>
          </p:cNvSpPr>
          <p:nvPr>
            <p:ph idx="1"/>
          </p:nvPr>
        </p:nvSpPr>
        <p:spPr>
          <a:xfrm>
            <a:off x="457200" y="928670"/>
            <a:ext cx="7556313" cy="4724400"/>
          </a:xfrm>
        </p:spPr>
        <p:txBody>
          <a:bodyPr>
            <a:normAutofit/>
          </a:bodyPr>
          <a:lstStyle/>
          <a:p>
            <a:r>
              <a:rPr lang="en-US" sz="2400" dirty="0">
                <a:solidFill>
                  <a:schemeClr val="tx1"/>
                </a:solidFill>
              </a:rPr>
              <a:t>Design constraints on a computer’s memory can be summed up by three questions:</a:t>
            </a:r>
          </a:p>
          <a:p>
            <a:pPr lvl="1"/>
            <a:r>
              <a:rPr lang="en-US" sz="2000" dirty="0">
                <a:solidFill>
                  <a:schemeClr val="tx1"/>
                </a:solidFill>
              </a:rPr>
              <a:t>How much, how fast, how </a:t>
            </a:r>
            <a:r>
              <a:rPr lang="en-US" sz="2000" b="1" dirty="0">
                <a:solidFill>
                  <a:schemeClr val="tx1"/>
                </a:solidFill>
              </a:rPr>
              <a:t>expensive</a:t>
            </a:r>
          </a:p>
          <a:p>
            <a:r>
              <a:rPr lang="en-US" sz="2400" dirty="0">
                <a:solidFill>
                  <a:schemeClr val="tx1"/>
                </a:solidFill>
              </a:rPr>
              <a:t>There is a trade-off among capacity, access time, and cost</a:t>
            </a:r>
          </a:p>
          <a:p>
            <a:pPr lvl="1"/>
            <a:r>
              <a:rPr lang="en-US" sz="2000" dirty="0">
                <a:solidFill>
                  <a:schemeClr val="tx1"/>
                </a:solidFill>
              </a:rPr>
              <a:t>Faster access time, greater cost per bit</a:t>
            </a:r>
          </a:p>
          <a:p>
            <a:pPr lvl="1"/>
            <a:r>
              <a:rPr lang="en-US" sz="2000" dirty="0">
                <a:solidFill>
                  <a:schemeClr val="tx1"/>
                </a:solidFill>
              </a:rPr>
              <a:t>Greater capacity, smaller cost per bit</a:t>
            </a:r>
          </a:p>
          <a:p>
            <a:pPr lvl="1"/>
            <a:r>
              <a:rPr lang="en-US" sz="2000" dirty="0">
                <a:solidFill>
                  <a:schemeClr val="tx1"/>
                </a:solidFill>
              </a:rPr>
              <a:t>Greater capacity, slower access time</a:t>
            </a:r>
          </a:p>
          <a:p>
            <a:r>
              <a:rPr lang="en-US" sz="2400" dirty="0">
                <a:solidFill>
                  <a:schemeClr val="tx1"/>
                </a:solidFill>
              </a:rPr>
              <a:t>The way out of the memory dilemma is not to rely on a single memory component or technology, but to employ a memory hierarchy</a:t>
            </a:r>
          </a:p>
        </p:txBody>
      </p:sp>
      <p:sp>
        <p:nvSpPr>
          <p:cNvPr id="4" name="Rectangle 3"/>
          <p:cNvSpPr/>
          <p:nvPr/>
        </p:nvSpPr>
        <p:spPr>
          <a:xfrm>
            <a:off x="500034" y="5643578"/>
            <a:ext cx="8143932" cy="7857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A great capacity memory but cheap and </a:t>
            </a:r>
            <a:r>
              <a:rPr lang="en-US" sz="1800"/>
              <a:t>low speed </a:t>
            </a:r>
            <a:r>
              <a:rPr lang="en-US" sz="1800" dirty="0"/>
              <a:t>+ one or some small capacity memory but  fast and more expensive (cache) .</a:t>
            </a:r>
          </a:p>
        </p:txBody>
      </p:sp>
      <p:cxnSp>
        <p:nvCxnSpPr>
          <p:cNvPr id="6" name="Straight Arrow Connector 5"/>
          <p:cNvCxnSpPr/>
          <p:nvPr/>
        </p:nvCxnSpPr>
        <p:spPr>
          <a:xfrm rot="5400000">
            <a:off x="5250661" y="5464983"/>
            <a:ext cx="357190" cy="1588"/>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42852"/>
            <a:ext cx="7556313" cy="658890"/>
          </a:xfrm>
        </p:spPr>
        <p:txBody>
          <a:bodyPr/>
          <a:lstStyle/>
          <a:p>
            <a:r>
              <a:rPr lang="en-US" dirty="0">
                <a:effectLst>
                  <a:outerShdw blurRad="38100" dist="38100" dir="2700000" algn="tl">
                    <a:srgbClr val="000000">
                      <a:alpha val="43137"/>
                    </a:srgbClr>
                  </a:outerShdw>
                </a:effectLst>
              </a:rPr>
              <a:t>Memory Hierarchy…</a:t>
            </a:r>
          </a:p>
        </p:txBody>
      </p:sp>
      <p:pic>
        <p:nvPicPr>
          <p:cNvPr id="1026" name="Picture 2"/>
          <p:cNvPicPr>
            <a:picLocks noChangeAspect="1" noChangeArrowheads="1"/>
          </p:cNvPicPr>
          <p:nvPr/>
        </p:nvPicPr>
        <p:blipFill>
          <a:blip r:embed="rId3"/>
          <a:srcRect/>
          <a:stretch>
            <a:fillRect/>
          </a:stretch>
        </p:blipFill>
        <p:spPr bwMode="auto">
          <a:xfrm>
            <a:off x="1571605" y="928670"/>
            <a:ext cx="6000792" cy="5678746"/>
          </a:xfrm>
          <a:prstGeom prst="rect">
            <a:avLst/>
          </a:prstGeom>
          <a:noFill/>
          <a:ln w="9525">
            <a:noFill/>
            <a:miter lim="800000"/>
            <a:headEnd/>
            <a:tailEnd/>
          </a:ln>
          <a:effec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dirty="0">
                <a:effectLst>
                  <a:outerShdw blurRad="38100" dist="38100" dir="2700000" algn="tl">
                    <a:srgbClr val="000000">
                      <a:alpha val="43137"/>
                    </a:srgbClr>
                  </a:outerShdw>
                </a:effectLst>
              </a:rPr>
              <a:t>4.2- Cache Memory Principles</a:t>
            </a:r>
          </a:p>
        </p:txBody>
      </p:sp>
      <p:sp>
        <p:nvSpPr>
          <p:cNvPr id="8195" name="Rectangle 3"/>
          <p:cNvSpPr>
            <a:spLocks noGrp="1" noChangeArrowheads="1"/>
          </p:cNvSpPr>
          <p:nvPr>
            <p:ph idx="1"/>
          </p:nvPr>
        </p:nvSpPr>
        <p:spPr>
          <a:xfrm>
            <a:off x="498474" y="2338391"/>
            <a:ext cx="8288368" cy="1733551"/>
          </a:xfrm>
        </p:spPr>
        <p:txBody>
          <a:bodyPr>
            <a:normAutofit/>
          </a:bodyPr>
          <a:lstStyle/>
          <a:p>
            <a:r>
              <a:rPr lang="en-US" sz="2800" dirty="0">
                <a:solidFill>
                  <a:schemeClr val="tx1"/>
                </a:solidFill>
              </a:rPr>
              <a:t>What is cache?</a:t>
            </a:r>
          </a:p>
          <a:p>
            <a:r>
              <a:rPr lang="en-US" sz="2800" dirty="0">
                <a:solidFill>
                  <a:schemeClr val="tx1"/>
                </a:solidFill>
              </a:rPr>
              <a:t>Cache and Main Memory</a:t>
            </a:r>
            <a:endParaRPr lang="en-GB" sz="2800" dirty="0">
              <a:solidFill>
                <a:schemeClr val="tx1"/>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457200" y="304800"/>
            <a:ext cx="7556500" cy="1116012"/>
          </a:xfrm>
        </p:spPr>
        <p:txBody>
          <a:bodyPr/>
          <a:lstStyle/>
          <a:p>
            <a:r>
              <a:rPr lang="en-GB" dirty="0">
                <a:effectLst>
                  <a:outerShdw blurRad="38100" dist="38100" dir="2700000" algn="tl">
                    <a:srgbClr val="000000">
                      <a:alpha val="43137"/>
                    </a:srgbClr>
                  </a:outerShdw>
                </a:effectLst>
              </a:rPr>
              <a:t>What is a Cache?</a:t>
            </a:r>
          </a:p>
        </p:txBody>
      </p:sp>
      <p:pic>
        <p:nvPicPr>
          <p:cNvPr id="1026" name="Picture 2"/>
          <p:cNvPicPr>
            <a:picLocks noChangeAspect="1" noChangeArrowheads="1"/>
          </p:cNvPicPr>
          <p:nvPr/>
        </p:nvPicPr>
        <p:blipFill>
          <a:blip r:embed="rId3"/>
          <a:srcRect/>
          <a:stretch>
            <a:fillRect/>
          </a:stretch>
        </p:blipFill>
        <p:spPr bwMode="auto">
          <a:xfrm>
            <a:off x="2923014" y="1242968"/>
            <a:ext cx="6088782" cy="4972114"/>
          </a:xfrm>
          <a:prstGeom prst="rect">
            <a:avLst/>
          </a:prstGeom>
          <a:noFill/>
          <a:ln w="9525">
            <a:noFill/>
            <a:miter lim="800000"/>
            <a:headEnd/>
            <a:tailEnd/>
          </a:ln>
          <a:effectLst/>
        </p:spPr>
      </p:pic>
      <p:sp>
        <p:nvSpPr>
          <p:cNvPr id="5" name="Rectangle 4"/>
          <p:cNvSpPr/>
          <p:nvPr/>
        </p:nvSpPr>
        <p:spPr>
          <a:xfrm>
            <a:off x="428596" y="1428736"/>
            <a:ext cx="2214578" cy="4154984"/>
          </a:xfrm>
          <a:prstGeom prst="rect">
            <a:avLst/>
          </a:prstGeom>
        </p:spPr>
        <p:txBody>
          <a:bodyPr wrap="square">
            <a:spAutoFit/>
          </a:bodyPr>
          <a:lstStyle/>
          <a:p>
            <a:r>
              <a:rPr kumimoji="1" lang="en-US" b="1" dirty="0"/>
              <a:t>Cache</a:t>
            </a:r>
            <a:r>
              <a:rPr kumimoji="1" lang="en-US" dirty="0"/>
              <a:t>: A small size, expensive,  memory which has high-speed access is located between CPU and RAM (large memory size, cheaper, and lower-speed</a:t>
            </a:r>
          </a:p>
          <a:p>
            <a:r>
              <a:rPr kumimoji="1" lang="en-US"/>
              <a:t>Memory).</a:t>
            </a:r>
            <a:endParaRPr lang="en-US" dirty="0"/>
          </a:p>
        </p:txBody>
      </p:sp>
      <p:sp>
        <p:nvSpPr>
          <p:cNvPr id="6" name="Rectangle 5"/>
          <p:cNvSpPr/>
          <p:nvPr/>
        </p:nvSpPr>
        <p:spPr>
          <a:xfrm>
            <a:off x="0" y="5715016"/>
            <a:ext cx="2857488" cy="7858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L0: cache </a:t>
            </a:r>
            <a:r>
              <a:rPr lang="en-US" sz="1600"/>
              <a:t>in CPU, working with CPU rate. It is not usually implemented.</a:t>
            </a:r>
            <a:endParaRPr lang="en-US" sz="1600" dirty="0"/>
          </a:p>
        </p:txBody>
      </p:sp>
      <p:sp>
        <p:nvSpPr>
          <p:cNvPr id="7" name="Rectangle 6"/>
          <p:cNvSpPr/>
          <p:nvPr/>
        </p:nvSpPr>
        <p:spPr>
          <a:xfrm>
            <a:off x="5429256" y="714356"/>
            <a:ext cx="2571768"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Memory Management Unit - MMU</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285720" y="1071546"/>
            <a:ext cx="5824354" cy="5572164"/>
          </a:xfrm>
          <a:prstGeom prst="rect">
            <a:avLst/>
          </a:prstGeom>
          <a:noFill/>
          <a:ln w="9525">
            <a:noFill/>
            <a:miter lim="800000"/>
            <a:headEnd/>
            <a:tailEnd/>
          </a:ln>
          <a:effectLst/>
        </p:spPr>
      </p:pic>
      <p:sp>
        <p:nvSpPr>
          <p:cNvPr id="171010" name="Rectangle 2"/>
          <p:cNvSpPr>
            <a:spLocks noGrp="1" noChangeArrowheads="1"/>
          </p:cNvSpPr>
          <p:nvPr>
            <p:ph type="title" idx="4294967295"/>
          </p:nvPr>
        </p:nvSpPr>
        <p:spPr>
          <a:xfrm>
            <a:off x="381000" y="228600"/>
            <a:ext cx="7556500" cy="1116012"/>
          </a:xfrm>
        </p:spPr>
        <p:txBody>
          <a:bodyPr/>
          <a:lstStyle/>
          <a:p>
            <a:r>
              <a:rPr lang="en-GB" dirty="0">
                <a:effectLst>
                  <a:outerShdw blurRad="38100" dist="38100" dir="2700000" algn="tl">
                    <a:srgbClr val="000000">
                      <a:alpha val="43137"/>
                    </a:srgbClr>
                  </a:outerShdw>
                </a:effectLst>
              </a:rPr>
              <a:t>Cache/Main Memory Structure</a:t>
            </a:r>
          </a:p>
        </p:txBody>
      </p:sp>
      <p:sp>
        <p:nvSpPr>
          <p:cNvPr id="5" name="Rectangle 4"/>
          <p:cNvSpPr/>
          <p:nvPr/>
        </p:nvSpPr>
        <p:spPr>
          <a:xfrm>
            <a:off x="428596" y="3714752"/>
            <a:ext cx="2214578" cy="2677656"/>
          </a:xfrm>
          <a:prstGeom prst="rect">
            <a:avLst/>
          </a:prstGeom>
        </p:spPr>
        <p:txBody>
          <a:bodyPr wrap="square">
            <a:spAutoFit/>
          </a:bodyPr>
          <a:lstStyle/>
          <a:p>
            <a:r>
              <a:rPr lang="en-US" dirty="0"/>
              <a:t>Each line includes a </a:t>
            </a:r>
            <a:r>
              <a:rPr lang="en-US" b="1" u="sng" dirty="0"/>
              <a:t>tag</a:t>
            </a:r>
            <a:r>
              <a:rPr lang="en-US" dirty="0"/>
              <a:t> that identifies which particular block is currently being stored</a:t>
            </a:r>
          </a:p>
        </p:txBody>
      </p:sp>
      <p:cxnSp>
        <p:nvCxnSpPr>
          <p:cNvPr id="7" name="Straight Arrow Connector 6"/>
          <p:cNvCxnSpPr/>
          <p:nvPr/>
        </p:nvCxnSpPr>
        <p:spPr>
          <a:xfrm rot="16200000" flipV="1">
            <a:off x="785786" y="3071810"/>
            <a:ext cx="1285884" cy="1000132"/>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285984" y="4357694"/>
            <a:ext cx="3500462" cy="571504"/>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429388" y="3763882"/>
            <a:ext cx="2428892" cy="2308324"/>
          </a:xfrm>
          <a:prstGeom prst="rect">
            <a:avLst/>
          </a:prstGeom>
          <a:ln>
            <a:solidFill>
              <a:srgbClr val="00B050"/>
            </a:solidFill>
          </a:ln>
        </p:spPr>
        <p:txBody>
          <a:bodyPr wrap="square">
            <a:spAutoFit/>
          </a:bodyPr>
          <a:lstStyle/>
          <a:p>
            <a:r>
              <a:rPr lang="en-US" dirty="0"/>
              <a:t>Address in cache is different from those in main memory </a:t>
            </a:r>
            <a:r>
              <a:rPr lang="en-US" dirty="0">
                <a:sym typeface="Wingdings" pitchFamily="2" charset="2"/>
              </a:rPr>
              <a:t> A mapping is needed.</a:t>
            </a:r>
            <a:endParaRPr lang="en-US" dirty="0"/>
          </a:p>
        </p:txBody>
      </p:sp>
      <p:sp>
        <p:nvSpPr>
          <p:cNvPr id="15" name="Rectangle 14"/>
          <p:cNvSpPr/>
          <p:nvPr/>
        </p:nvSpPr>
        <p:spPr>
          <a:xfrm>
            <a:off x="5429192" y="6143644"/>
            <a:ext cx="3714808" cy="369332"/>
          </a:xfrm>
          <a:prstGeom prst="rect">
            <a:avLst/>
          </a:prstGeom>
          <a:solidFill>
            <a:srgbClr val="FF0000"/>
          </a:solidFill>
        </p:spPr>
        <p:txBody>
          <a:bodyPr wrap="square">
            <a:spAutoFit/>
          </a:bodyPr>
          <a:lstStyle/>
          <a:p>
            <a:pPr algn="ctr"/>
            <a:r>
              <a:rPr lang="en-US" sz="1800" b="1" dirty="0">
                <a:solidFill>
                  <a:schemeClr val="bg1"/>
                </a:solidFill>
                <a:sym typeface="Wingdings" pitchFamily="2" charset="2"/>
              </a:rPr>
              <a:t>Cache </a:t>
            </a:r>
            <a:r>
              <a:rPr lang="en-US" sz="1800" b="1">
                <a:solidFill>
                  <a:schemeClr val="bg1"/>
                </a:solidFill>
                <a:sym typeface="Wingdings" pitchFamily="2" charset="2"/>
              </a:rPr>
              <a:t>Addr  </a:t>
            </a:r>
            <a:r>
              <a:rPr lang="en-US" sz="1800" b="1" dirty="0">
                <a:solidFill>
                  <a:schemeClr val="bg1"/>
                </a:solidFill>
                <a:sym typeface="Wingdings" pitchFamily="2" charset="2"/>
              </a:rPr>
              <a:t>Main Mem Addr</a:t>
            </a:r>
            <a:endParaRPr lang="en-US" sz="1800" b="1" dirty="0">
              <a:solidFill>
                <a:schemeClr val="bg1"/>
              </a:solidFill>
            </a:endParaRPr>
          </a:p>
        </p:txBody>
      </p:sp>
      <p:sp>
        <p:nvSpPr>
          <p:cNvPr id="16" name="Rectangle 15"/>
          <p:cNvSpPr/>
          <p:nvPr/>
        </p:nvSpPr>
        <p:spPr>
          <a:xfrm>
            <a:off x="6357950" y="928670"/>
            <a:ext cx="2500330" cy="2308324"/>
          </a:xfrm>
          <a:prstGeom prst="rect">
            <a:avLst/>
          </a:prstGeom>
          <a:ln>
            <a:solidFill>
              <a:srgbClr val="FF0000"/>
            </a:solidFill>
          </a:ln>
        </p:spPr>
        <p:txBody>
          <a:bodyPr wrap="square">
            <a:spAutoFit/>
          </a:bodyPr>
          <a:lstStyle/>
          <a:p>
            <a:r>
              <a:rPr lang="en-US" dirty="0"/>
              <a:t>Main memory is divided into the same </a:t>
            </a:r>
            <a:r>
              <a:rPr lang="en-US"/>
              <a:t>size blocks. Some blocks  </a:t>
            </a:r>
            <a:r>
              <a:rPr lang="en-US" dirty="0"/>
              <a:t>will be loaded to cache.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214290"/>
            <a:ext cx="7556500" cy="681022"/>
          </a:xfrm>
        </p:spPr>
        <p:txBody>
          <a:bodyPr/>
          <a:lstStyle/>
          <a:p>
            <a:r>
              <a:rPr lang="en-US" dirty="0">
                <a:effectLst>
                  <a:outerShdw blurRad="38100" dist="38100" dir="2700000" algn="tl">
                    <a:srgbClr val="000000">
                      <a:alpha val="43137"/>
                    </a:srgbClr>
                  </a:outerShdw>
                </a:effectLst>
              </a:rPr>
              <a:t>4.3- Elements of Cache Design</a:t>
            </a:r>
          </a:p>
        </p:txBody>
      </p:sp>
      <p:pic>
        <p:nvPicPr>
          <p:cNvPr id="1026" name="Picture 2"/>
          <p:cNvPicPr>
            <a:picLocks noChangeAspect="1" noChangeArrowheads="1"/>
          </p:cNvPicPr>
          <p:nvPr/>
        </p:nvPicPr>
        <p:blipFill>
          <a:blip r:embed="rId3"/>
          <a:srcRect/>
          <a:stretch>
            <a:fillRect/>
          </a:stretch>
        </p:blipFill>
        <p:spPr bwMode="auto">
          <a:xfrm>
            <a:off x="2035136" y="1071546"/>
            <a:ext cx="7108896" cy="5681928"/>
          </a:xfrm>
          <a:prstGeom prst="rect">
            <a:avLst/>
          </a:prstGeom>
          <a:noFill/>
          <a:ln w="9525">
            <a:noFill/>
            <a:miter lim="800000"/>
            <a:headEnd/>
            <a:tailEnd/>
          </a:ln>
          <a:effectLst/>
        </p:spPr>
      </p:pic>
      <p:sp>
        <p:nvSpPr>
          <p:cNvPr id="6" name="Rectangle 5"/>
          <p:cNvSpPr/>
          <p:nvPr/>
        </p:nvSpPr>
        <p:spPr>
          <a:xfrm>
            <a:off x="214282" y="2714620"/>
            <a:ext cx="2143140" cy="1200329"/>
          </a:xfrm>
          <a:prstGeom prst="rect">
            <a:avLst/>
          </a:prstGeom>
        </p:spPr>
        <p:txBody>
          <a:bodyPr wrap="square">
            <a:spAutoFit/>
          </a:bodyPr>
          <a:lstStyle/>
          <a:p>
            <a:r>
              <a:rPr kumimoji="1" lang="en-US" b="1" dirty="0"/>
              <a:t>Overview of cache design parameters</a:t>
            </a:r>
            <a:endParaRPr lang="en-US" b="1"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771508"/>
          </a:xfrm>
        </p:spPr>
        <p:txBody>
          <a:bodyPr/>
          <a:lstStyle/>
          <a:p>
            <a:r>
              <a:rPr lang="en-GB" sz="320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10" name="Rectangle 9"/>
          <p:cNvSpPr/>
          <p:nvPr/>
        </p:nvSpPr>
        <p:spPr>
          <a:xfrm>
            <a:off x="2285984" y="1585729"/>
            <a:ext cx="2857520" cy="1200329"/>
          </a:xfrm>
          <a:prstGeom prst="rect">
            <a:avLst/>
          </a:prstGeom>
        </p:spPr>
        <p:txBody>
          <a:bodyPr wrap="square">
            <a:spAutoFit/>
          </a:bodyPr>
          <a:lstStyle/>
          <a:p>
            <a:pPr marL="457200" indent="-457200">
              <a:buAutoNum type="arabicParenBoth"/>
            </a:pPr>
            <a:r>
              <a:rPr lang="en-US"/>
              <a:t>Physical Address</a:t>
            </a:r>
          </a:p>
          <a:p>
            <a:pPr marL="457200" indent="-457200">
              <a:buAutoNum type="arabicParenBoth"/>
            </a:pPr>
            <a:r>
              <a:rPr lang="en-US"/>
              <a:t>Abtract Address</a:t>
            </a:r>
          </a:p>
          <a:p>
            <a:pPr marL="457200" indent="-457200">
              <a:buAutoNum type="arabicParenBoth"/>
            </a:pPr>
            <a:r>
              <a:rPr lang="en-US"/>
              <a:t>Virtual Address</a:t>
            </a:r>
            <a:endParaRPr lang="en-US" dirty="0"/>
          </a:p>
        </p:txBody>
      </p:sp>
      <p:sp>
        <p:nvSpPr>
          <p:cNvPr id="27" name="Rectangle 26"/>
          <p:cNvSpPr/>
          <p:nvPr/>
        </p:nvSpPr>
        <p:spPr>
          <a:xfrm>
            <a:off x="214282" y="1071546"/>
            <a:ext cx="185738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Opcode</a:t>
            </a:r>
          </a:p>
        </p:txBody>
      </p:sp>
      <p:sp>
        <p:nvSpPr>
          <p:cNvPr id="29" name="Rectangle 28"/>
          <p:cNvSpPr/>
          <p:nvPr/>
        </p:nvSpPr>
        <p:spPr>
          <a:xfrm>
            <a:off x="2071670" y="1071546"/>
            <a:ext cx="300039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Memory Add.</a:t>
            </a:r>
          </a:p>
        </p:txBody>
      </p:sp>
      <p:sp>
        <p:nvSpPr>
          <p:cNvPr id="30" name="Rectangle 29"/>
          <p:cNvSpPr/>
          <p:nvPr/>
        </p:nvSpPr>
        <p:spPr>
          <a:xfrm>
            <a:off x="6286512" y="185736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286512" y="207167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286512" y="228599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286512" y="2500306"/>
            <a:ext cx="50006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286512" y="271462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6286512" y="292893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6286512" y="314324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ectangle 36"/>
          <p:cNvSpPr/>
          <p:nvPr/>
        </p:nvSpPr>
        <p:spPr>
          <a:xfrm>
            <a:off x="6286512" y="335756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6286512" y="3571876"/>
            <a:ext cx="1714512" cy="214314"/>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Rectangle 38"/>
          <p:cNvSpPr/>
          <p:nvPr/>
        </p:nvSpPr>
        <p:spPr>
          <a:xfrm>
            <a:off x="6286512" y="378619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p:cNvSpPr/>
          <p:nvPr/>
        </p:nvSpPr>
        <p:spPr>
          <a:xfrm>
            <a:off x="6286512" y="400050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ectangle 40"/>
          <p:cNvSpPr/>
          <p:nvPr/>
        </p:nvSpPr>
        <p:spPr>
          <a:xfrm>
            <a:off x="6286512" y="421481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p:cNvSpPr/>
          <p:nvPr/>
        </p:nvSpPr>
        <p:spPr>
          <a:xfrm>
            <a:off x="6286512" y="442913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Rectangle 42"/>
          <p:cNvSpPr/>
          <p:nvPr/>
        </p:nvSpPr>
        <p:spPr>
          <a:xfrm>
            <a:off x="6286512" y="464344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4" name="Straight Connector 43"/>
          <p:cNvCxnSpPr/>
          <p:nvPr/>
        </p:nvCxnSpPr>
        <p:spPr>
          <a:xfrm rot="5400000">
            <a:off x="3750463" y="3679033"/>
            <a:ext cx="507209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a:off x="5465769" y="3678239"/>
            <a:ext cx="50720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4714876" y="4857760"/>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3000</a:t>
            </a:r>
          </a:p>
        </p:txBody>
      </p:sp>
      <p:sp>
        <p:nvSpPr>
          <p:cNvPr id="47" name="Rectangle 46"/>
          <p:cNvSpPr/>
          <p:nvPr/>
        </p:nvSpPr>
        <p:spPr>
          <a:xfrm>
            <a:off x="5429256" y="3571876"/>
            <a:ext cx="785818" cy="285752"/>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3005</a:t>
            </a:r>
            <a:endParaRPr lang="en-US" sz="1800" dirty="0"/>
          </a:p>
        </p:txBody>
      </p:sp>
      <p:cxnSp>
        <p:nvCxnSpPr>
          <p:cNvPr id="48" name="Straight Arrow Connector 47"/>
          <p:cNvCxnSpPr>
            <a:stCxn id="46" idx="3"/>
          </p:cNvCxnSpPr>
          <p:nvPr/>
        </p:nvCxnSpPr>
        <p:spPr>
          <a:xfrm flipV="1">
            <a:off x="5500694" y="4857760"/>
            <a:ext cx="78581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51" idx="2"/>
            <a:endCxn id="38" idx="0"/>
          </p:cNvCxnSpPr>
          <p:nvPr/>
        </p:nvCxnSpPr>
        <p:spPr>
          <a:xfrm rot="5400000">
            <a:off x="6840157" y="3018232"/>
            <a:ext cx="857256" cy="250033"/>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357950" y="4929198"/>
            <a:ext cx="1571636" cy="1214446"/>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a:solidFill>
                  <a:srgbClr val="FF0000"/>
                </a:solidFill>
              </a:rPr>
              <a:t>Mem. Of Operating System</a:t>
            </a:r>
            <a:endParaRPr lang="en-US" sz="1800" b="1" dirty="0">
              <a:solidFill>
                <a:srgbClr val="FF0000"/>
              </a:solidFill>
            </a:endParaRPr>
          </a:p>
        </p:txBody>
      </p:sp>
      <p:sp>
        <p:nvSpPr>
          <p:cNvPr id="51" name="Rectangle 50"/>
          <p:cNvSpPr/>
          <p:nvPr/>
        </p:nvSpPr>
        <p:spPr>
          <a:xfrm>
            <a:off x="6786578" y="2500306"/>
            <a:ext cx="121444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solidFill>
                  <a:schemeClr val="tx1"/>
                </a:solidFill>
              </a:rPr>
              <a:t>3005</a:t>
            </a:r>
            <a:endParaRPr lang="en-US" sz="1800" dirty="0">
              <a:solidFill>
                <a:schemeClr val="tx1"/>
              </a:solidFill>
            </a:endParaRPr>
          </a:p>
        </p:txBody>
      </p:sp>
      <p:sp>
        <p:nvSpPr>
          <p:cNvPr id="54" name="Rectangle 53"/>
          <p:cNvSpPr/>
          <p:nvPr/>
        </p:nvSpPr>
        <p:spPr>
          <a:xfrm>
            <a:off x="357158" y="3143248"/>
            <a:ext cx="328614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Physical Addresses</a:t>
            </a:r>
          </a:p>
        </p:txBody>
      </p:sp>
      <p:sp>
        <p:nvSpPr>
          <p:cNvPr id="55" name="Rectangle 54"/>
          <p:cNvSpPr/>
          <p:nvPr/>
        </p:nvSpPr>
        <p:spPr>
          <a:xfrm>
            <a:off x="428596" y="4214818"/>
            <a:ext cx="2643206" cy="2000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CPU</a:t>
            </a:r>
          </a:p>
          <a:p>
            <a:pPr algn="ctr"/>
            <a:endParaRPr lang="en-US"/>
          </a:p>
          <a:p>
            <a:pPr algn="ctr"/>
            <a:endParaRPr lang="en-US"/>
          </a:p>
          <a:p>
            <a:pPr algn="ctr"/>
            <a:endParaRPr lang="en-US"/>
          </a:p>
          <a:p>
            <a:pPr algn="ctr"/>
            <a:endParaRPr lang="en-US"/>
          </a:p>
        </p:txBody>
      </p:sp>
      <p:sp>
        <p:nvSpPr>
          <p:cNvPr id="56" name="Rectangle 55"/>
          <p:cNvSpPr/>
          <p:nvPr/>
        </p:nvSpPr>
        <p:spPr>
          <a:xfrm>
            <a:off x="857224" y="5857892"/>
            <a:ext cx="50006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ectangle 56"/>
          <p:cNvSpPr/>
          <p:nvPr/>
        </p:nvSpPr>
        <p:spPr>
          <a:xfrm>
            <a:off x="1357290" y="5857892"/>
            <a:ext cx="121444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a:solidFill>
                  <a:schemeClr val="tx1"/>
                </a:solidFill>
              </a:rPr>
              <a:t>3005</a:t>
            </a:r>
            <a:endParaRPr lang="en-US" sz="1800" b="1" dirty="0">
              <a:solidFill>
                <a:schemeClr val="tx1"/>
              </a:solidFill>
            </a:endParaRPr>
          </a:p>
        </p:txBody>
      </p:sp>
      <p:sp>
        <p:nvSpPr>
          <p:cNvPr id="58" name="Rectangle 57"/>
          <p:cNvSpPr/>
          <p:nvPr/>
        </p:nvSpPr>
        <p:spPr>
          <a:xfrm>
            <a:off x="5429256" y="2500306"/>
            <a:ext cx="785818" cy="285752"/>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3010</a:t>
            </a:r>
            <a:endParaRPr lang="en-US" sz="1800" dirty="0"/>
          </a:p>
        </p:txBody>
      </p:sp>
      <p:sp>
        <p:nvSpPr>
          <p:cNvPr id="59" name="Rectangle 58"/>
          <p:cNvSpPr/>
          <p:nvPr/>
        </p:nvSpPr>
        <p:spPr>
          <a:xfrm>
            <a:off x="928662" y="4786322"/>
            <a:ext cx="1500198" cy="285752"/>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PC=3010</a:t>
            </a:r>
            <a:endParaRPr lang="en-US" sz="1800" dirty="0"/>
          </a:p>
        </p:txBody>
      </p:sp>
      <p:cxnSp>
        <p:nvCxnSpPr>
          <p:cNvPr id="61" name="Straight Arrow Connector 60"/>
          <p:cNvCxnSpPr/>
          <p:nvPr/>
        </p:nvCxnSpPr>
        <p:spPr>
          <a:xfrm rot="10800000" flipV="1">
            <a:off x="2428860" y="2571744"/>
            <a:ext cx="4000528" cy="32147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4286248" y="5500702"/>
            <a:ext cx="1500198" cy="1071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Mem. Decoder</a:t>
            </a:r>
          </a:p>
        </p:txBody>
      </p:sp>
      <p:cxnSp>
        <p:nvCxnSpPr>
          <p:cNvPr id="64" name="Straight Connector 63"/>
          <p:cNvCxnSpPr/>
          <p:nvPr/>
        </p:nvCxnSpPr>
        <p:spPr>
          <a:xfrm>
            <a:off x="3071802" y="5643578"/>
            <a:ext cx="121444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071802" y="5795978"/>
            <a:ext cx="121444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071802" y="5948378"/>
            <a:ext cx="121444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071802" y="6143644"/>
            <a:ext cx="121444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57" idx="3"/>
          </p:cNvCxnSpPr>
          <p:nvPr/>
        </p:nvCxnSpPr>
        <p:spPr>
          <a:xfrm flipV="1">
            <a:off x="2571736" y="5857892"/>
            <a:ext cx="714380" cy="10715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62" idx="0"/>
          </p:cNvCxnSpPr>
          <p:nvPr/>
        </p:nvCxnSpPr>
        <p:spPr>
          <a:xfrm rot="5400000" flipH="1" flipV="1">
            <a:off x="4839892" y="3982645"/>
            <a:ext cx="1714512" cy="1321603"/>
          </a:xfrm>
          <a:prstGeom prst="line">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72" name="Right Brace 71"/>
          <p:cNvSpPr/>
          <p:nvPr/>
        </p:nvSpPr>
        <p:spPr>
          <a:xfrm>
            <a:off x="8072462" y="1857364"/>
            <a:ext cx="500066" cy="300039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TextBox 72"/>
          <p:cNvSpPr txBox="1"/>
          <p:nvPr/>
        </p:nvSpPr>
        <p:spPr>
          <a:xfrm>
            <a:off x="8286776" y="2895897"/>
            <a:ext cx="785818" cy="461665"/>
          </a:xfrm>
          <a:prstGeom prst="rect">
            <a:avLst/>
          </a:prstGeom>
          <a:noFill/>
        </p:spPr>
        <p:txBody>
          <a:bodyPr wrap="square" rtlCol="0">
            <a:spAutoFit/>
          </a:bodyPr>
          <a:lstStyle/>
          <a:p>
            <a:r>
              <a:rPr lang="en-US"/>
              <a:t>App</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6357950" y="3786190"/>
            <a:ext cx="1571636" cy="235745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a:solidFill>
                  <a:srgbClr val="FF0000"/>
                </a:solidFill>
              </a:rPr>
              <a:t>Mem. Of Operating System</a:t>
            </a:r>
            <a:endParaRPr lang="en-US" sz="1800" b="1" dirty="0">
              <a:solidFill>
                <a:srgbClr val="FF0000"/>
              </a:solidFill>
            </a:endParaRPr>
          </a:p>
        </p:txBody>
      </p:sp>
      <p:sp>
        <p:nvSpPr>
          <p:cNvPr id="171010" name="Rectangle 2"/>
          <p:cNvSpPr>
            <a:spLocks noGrp="1" noChangeArrowheads="1"/>
          </p:cNvSpPr>
          <p:nvPr>
            <p:ph type="title" idx="4294967295"/>
          </p:nvPr>
        </p:nvSpPr>
        <p:spPr>
          <a:xfrm>
            <a:off x="381000" y="228600"/>
            <a:ext cx="7556500" cy="771508"/>
          </a:xfrm>
        </p:spPr>
        <p:txBody>
          <a:bodyPr/>
          <a:lstStyle/>
          <a:p>
            <a:r>
              <a:rPr lang="en-GB" sz="320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30" name="Rectangle 29"/>
          <p:cNvSpPr/>
          <p:nvPr/>
        </p:nvSpPr>
        <p:spPr>
          <a:xfrm>
            <a:off x="6286512" y="142873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286512" y="164305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286512" y="185736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286512" y="2071678"/>
            <a:ext cx="50006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286512" y="228599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6286512" y="292893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6286512" y="314324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ectangle 36"/>
          <p:cNvSpPr/>
          <p:nvPr/>
        </p:nvSpPr>
        <p:spPr>
          <a:xfrm>
            <a:off x="6286512" y="335756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6286512" y="357187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p:cNvSpPr/>
          <p:nvPr/>
        </p:nvSpPr>
        <p:spPr>
          <a:xfrm>
            <a:off x="6429388" y="4143380"/>
            <a:ext cx="1428760" cy="214314"/>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4" name="Straight Connector 43"/>
          <p:cNvCxnSpPr/>
          <p:nvPr/>
        </p:nvCxnSpPr>
        <p:spPr>
          <a:xfrm rot="5400000">
            <a:off x="3750463" y="3679033"/>
            <a:ext cx="507209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a:off x="5465769" y="3678239"/>
            <a:ext cx="50720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5429256" y="3571876"/>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4000</a:t>
            </a:r>
            <a:endParaRPr lang="en-US" sz="1800" dirty="0"/>
          </a:p>
        </p:txBody>
      </p:sp>
      <p:sp>
        <p:nvSpPr>
          <p:cNvPr id="51" name="Rectangle 50"/>
          <p:cNvSpPr/>
          <p:nvPr/>
        </p:nvSpPr>
        <p:spPr>
          <a:xfrm>
            <a:off x="6786578" y="2071678"/>
            <a:ext cx="121444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solidFill>
                  <a:schemeClr val="tx1"/>
                </a:solidFill>
              </a:rPr>
              <a:t>3005</a:t>
            </a:r>
            <a:endParaRPr lang="en-US" sz="1800" dirty="0">
              <a:solidFill>
                <a:schemeClr val="tx1"/>
              </a:solidFill>
            </a:endParaRPr>
          </a:p>
        </p:txBody>
      </p:sp>
      <p:sp>
        <p:nvSpPr>
          <p:cNvPr id="54" name="Rectangle 53"/>
          <p:cNvSpPr/>
          <p:nvPr/>
        </p:nvSpPr>
        <p:spPr>
          <a:xfrm>
            <a:off x="357158" y="1000108"/>
            <a:ext cx="328614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Physical Addresses</a:t>
            </a:r>
          </a:p>
        </p:txBody>
      </p:sp>
      <p:sp>
        <p:nvSpPr>
          <p:cNvPr id="53" name="TextBox 52"/>
          <p:cNvSpPr txBox="1"/>
          <p:nvPr/>
        </p:nvSpPr>
        <p:spPr>
          <a:xfrm>
            <a:off x="285720" y="2143116"/>
            <a:ext cx="4643470" cy="3046988"/>
          </a:xfrm>
          <a:prstGeom prst="rect">
            <a:avLst/>
          </a:prstGeom>
          <a:noFill/>
        </p:spPr>
        <p:txBody>
          <a:bodyPr wrap="square" rtlCol="0">
            <a:spAutoFit/>
          </a:bodyPr>
          <a:lstStyle/>
          <a:p>
            <a:r>
              <a:rPr lang="en-US"/>
              <a:t>When the operating system is upgraded, the OS needs more memory ( ex: 4000 bytes),  old applications are not compatible.</a:t>
            </a:r>
          </a:p>
          <a:p>
            <a:pPr>
              <a:buFont typeface="Wingdings"/>
              <a:buChar char="è"/>
            </a:pPr>
            <a:r>
              <a:rPr lang="en-US">
                <a:sym typeface="Wingdings" pitchFamily="2" charset="2"/>
              </a:rPr>
              <a:t>Address must be specified by an other way to ensure that old programs can be run in new OS.</a:t>
            </a:r>
          </a:p>
          <a:p>
            <a:pPr>
              <a:buFont typeface="Wingdings"/>
              <a:buChar char="è"/>
            </a:pPr>
            <a:r>
              <a:rPr lang="en-US">
                <a:sym typeface="Wingdings" pitchFamily="2" charset="2"/>
              </a:rPr>
              <a:t> Abstract addresses</a:t>
            </a:r>
            <a:endParaRPr lang="en-US"/>
          </a:p>
        </p:txBody>
      </p:sp>
      <p:sp>
        <p:nvSpPr>
          <p:cNvPr id="60" name="TextBox 59"/>
          <p:cNvSpPr txBox="1"/>
          <p:nvPr/>
        </p:nvSpPr>
        <p:spPr>
          <a:xfrm>
            <a:off x="8143900" y="2681583"/>
            <a:ext cx="785818" cy="830997"/>
          </a:xfrm>
          <a:prstGeom prst="rect">
            <a:avLst/>
          </a:prstGeom>
          <a:noFill/>
        </p:spPr>
        <p:txBody>
          <a:bodyPr wrap="square" rtlCol="0">
            <a:spAutoFit/>
          </a:bodyPr>
          <a:lstStyle/>
          <a:p>
            <a:r>
              <a:rPr lang="en-US"/>
              <a:t>OldApp.</a:t>
            </a:r>
          </a:p>
        </p:txBody>
      </p:sp>
      <p:sp>
        <p:nvSpPr>
          <p:cNvPr id="63" name="Rectangle 62"/>
          <p:cNvSpPr/>
          <p:nvPr/>
        </p:nvSpPr>
        <p:spPr>
          <a:xfrm>
            <a:off x="5429256" y="4143380"/>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3005</a:t>
            </a:r>
            <a:endParaRPr lang="en-US" sz="1800" dirty="0"/>
          </a:p>
        </p:txBody>
      </p:sp>
      <p:sp>
        <p:nvSpPr>
          <p:cNvPr id="68" name="Rectangle 67"/>
          <p:cNvSpPr/>
          <p:nvPr/>
        </p:nvSpPr>
        <p:spPr>
          <a:xfrm>
            <a:off x="6286512" y="271462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Rectangle 69"/>
          <p:cNvSpPr/>
          <p:nvPr/>
        </p:nvSpPr>
        <p:spPr>
          <a:xfrm>
            <a:off x="6286512" y="250030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9" name="Straight Arrow Connector 48"/>
          <p:cNvCxnSpPr>
            <a:stCxn id="51" idx="2"/>
            <a:endCxn id="42" idx="0"/>
          </p:cNvCxnSpPr>
          <p:nvPr/>
        </p:nvCxnSpPr>
        <p:spPr>
          <a:xfrm rot="5400000">
            <a:off x="6340091" y="3089670"/>
            <a:ext cx="1857388" cy="250033"/>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dirty="0">
                <a:effectLst>
                  <a:outerShdw blurRad="38100" dist="38100" dir="2700000" algn="tl">
                    <a:srgbClr val="000000">
                      <a:alpha val="43137"/>
                    </a:srgbClr>
                  </a:outerShdw>
                </a:effectLst>
              </a:rPr>
              <a:t>Objectives</a:t>
            </a:r>
          </a:p>
        </p:txBody>
      </p:sp>
      <p:sp>
        <p:nvSpPr>
          <p:cNvPr id="8195" name="Rectangle 3"/>
          <p:cNvSpPr>
            <a:spLocks noGrp="1" noChangeArrowheads="1"/>
          </p:cNvSpPr>
          <p:nvPr>
            <p:ph idx="1"/>
          </p:nvPr>
        </p:nvSpPr>
        <p:spPr>
          <a:xfrm>
            <a:off x="498474" y="1857364"/>
            <a:ext cx="8288368" cy="4714908"/>
          </a:xfrm>
        </p:spPr>
        <p:txBody>
          <a:bodyPr>
            <a:normAutofit fontScale="92500" lnSpcReduction="20000"/>
          </a:bodyPr>
          <a:lstStyle/>
          <a:p>
            <a:r>
              <a:rPr lang="en-US" sz="2800" dirty="0">
                <a:solidFill>
                  <a:srgbClr val="002060"/>
                </a:solidFill>
              </a:rPr>
              <a:t>How are internal memory elements of a computer structured</a:t>
            </a:r>
            <a:r>
              <a:rPr lang="en-US" sz="2800">
                <a:solidFill>
                  <a:srgbClr val="002060"/>
                </a:solidFill>
              </a:rPr>
              <a:t>? </a:t>
            </a:r>
          </a:p>
          <a:p>
            <a:r>
              <a:rPr lang="en-US" sz="2800">
                <a:solidFill>
                  <a:srgbClr val="002060"/>
                </a:solidFill>
              </a:rPr>
              <a:t>After studying this chapter, you should be able to: </a:t>
            </a:r>
          </a:p>
          <a:p>
            <a:pPr lvl="1"/>
            <a:r>
              <a:rPr lang="en-US" sz="2600">
                <a:solidFill>
                  <a:srgbClr val="002060"/>
                </a:solidFill>
              </a:rPr>
              <a:t>Present an overview of the main characteristics of computer memory systems and the use of a memory hierarchy. </a:t>
            </a:r>
          </a:p>
          <a:p>
            <a:pPr lvl="1"/>
            <a:r>
              <a:rPr lang="en-US" sz="2600">
                <a:solidFill>
                  <a:srgbClr val="002060"/>
                </a:solidFill>
              </a:rPr>
              <a:t>Describe the basic concepts and intent of cache memory. Discuss the key elements of cache design. </a:t>
            </a:r>
          </a:p>
          <a:p>
            <a:pPr lvl="1"/>
            <a:r>
              <a:rPr lang="en-US" sz="2600">
                <a:solidFill>
                  <a:srgbClr val="002060"/>
                </a:solidFill>
              </a:rPr>
              <a:t>Distinguish among direct mapping, associative mapping, and set-associative mapping. </a:t>
            </a:r>
          </a:p>
          <a:p>
            <a:pPr lvl="1"/>
            <a:r>
              <a:rPr lang="en-US" sz="2600">
                <a:solidFill>
                  <a:srgbClr val="002060"/>
                </a:solidFill>
              </a:rPr>
              <a:t>Explain the reasons for using multiple levels of cache. </a:t>
            </a:r>
          </a:p>
          <a:p>
            <a:pPr lvl="1"/>
            <a:r>
              <a:rPr lang="en-US" sz="2600">
                <a:solidFill>
                  <a:srgbClr val="002060"/>
                </a:solidFill>
              </a:rPr>
              <a:t>Understand the performance implications of multiple levels of memory. </a:t>
            </a:r>
            <a:endParaRPr lang="en-GB" sz="2600" dirty="0">
              <a:solidFill>
                <a:srgbClr val="00206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6357950" y="3786190"/>
            <a:ext cx="1571636" cy="235745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a:solidFill>
                  <a:srgbClr val="FF0000"/>
                </a:solidFill>
              </a:rPr>
              <a:t>Mem. Of Operating System</a:t>
            </a:r>
            <a:endParaRPr lang="en-US" sz="1800" b="1" dirty="0">
              <a:solidFill>
                <a:srgbClr val="FF0000"/>
              </a:solidFill>
            </a:endParaRPr>
          </a:p>
        </p:txBody>
      </p:sp>
      <p:sp>
        <p:nvSpPr>
          <p:cNvPr id="171010" name="Rectangle 2"/>
          <p:cNvSpPr>
            <a:spLocks noGrp="1" noChangeArrowheads="1"/>
          </p:cNvSpPr>
          <p:nvPr>
            <p:ph type="title" idx="4294967295"/>
          </p:nvPr>
        </p:nvSpPr>
        <p:spPr>
          <a:xfrm>
            <a:off x="381000" y="228600"/>
            <a:ext cx="7556500" cy="771508"/>
          </a:xfrm>
        </p:spPr>
        <p:txBody>
          <a:bodyPr/>
          <a:lstStyle/>
          <a:p>
            <a:r>
              <a:rPr lang="en-GB" sz="320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30" name="Rectangle 29"/>
          <p:cNvSpPr/>
          <p:nvPr/>
        </p:nvSpPr>
        <p:spPr>
          <a:xfrm>
            <a:off x="6286512" y="142873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286512" y="164305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286512" y="185736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286512" y="2071678"/>
            <a:ext cx="50006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286512" y="228599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6286512" y="292893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6286512" y="314324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ectangle 36"/>
          <p:cNvSpPr/>
          <p:nvPr/>
        </p:nvSpPr>
        <p:spPr>
          <a:xfrm>
            <a:off x="6286512" y="335756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6286512" y="357187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4" name="Straight Connector 43"/>
          <p:cNvCxnSpPr/>
          <p:nvPr/>
        </p:nvCxnSpPr>
        <p:spPr>
          <a:xfrm rot="5400000">
            <a:off x="3750463" y="3679033"/>
            <a:ext cx="507209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a:off x="5465769" y="3678239"/>
            <a:ext cx="50720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5429256" y="3571876"/>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4000</a:t>
            </a:r>
            <a:endParaRPr lang="en-US" sz="1800" dirty="0"/>
          </a:p>
        </p:txBody>
      </p:sp>
      <p:sp>
        <p:nvSpPr>
          <p:cNvPr id="51" name="Rectangle 50"/>
          <p:cNvSpPr/>
          <p:nvPr/>
        </p:nvSpPr>
        <p:spPr>
          <a:xfrm>
            <a:off x="6786578" y="2071678"/>
            <a:ext cx="121444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solidFill>
                  <a:schemeClr val="tx1"/>
                </a:solidFill>
              </a:rPr>
              <a:t>5</a:t>
            </a:r>
            <a:endParaRPr lang="en-US" sz="1800" dirty="0">
              <a:solidFill>
                <a:schemeClr val="tx1"/>
              </a:solidFill>
            </a:endParaRPr>
          </a:p>
        </p:txBody>
      </p:sp>
      <p:sp>
        <p:nvSpPr>
          <p:cNvPr id="54" name="Rectangle 53"/>
          <p:cNvSpPr/>
          <p:nvPr/>
        </p:nvSpPr>
        <p:spPr>
          <a:xfrm>
            <a:off x="357158" y="1000108"/>
            <a:ext cx="328614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Abstract Addresses</a:t>
            </a:r>
          </a:p>
        </p:txBody>
      </p:sp>
      <p:sp>
        <p:nvSpPr>
          <p:cNvPr id="53" name="TextBox 52"/>
          <p:cNvSpPr txBox="1"/>
          <p:nvPr/>
        </p:nvSpPr>
        <p:spPr>
          <a:xfrm>
            <a:off x="285720" y="1571612"/>
            <a:ext cx="5072098" cy="3416320"/>
          </a:xfrm>
          <a:prstGeom prst="rect">
            <a:avLst/>
          </a:prstGeom>
          <a:noFill/>
        </p:spPr>
        <p:txBody>
          <a:bodyPr wrap="square" rtlCol="0">
            <a:spAutoFit/>
          </a:bodyPr>
          <a:lstStyle/>
          <a:p>
            <a:r>
              <a:rPr lang="en-US"/>
              <a:t>All addresses in an application will be specified by compilers using an offset (difference) from the base address (position at which the app. is loaded)</a:t>
            </a:r>
          </a:p>
          <a:p>
            <a:pPr>
              <a:buFontTx/>
              <a:buChar char="-"/>
            </a:pPr>
            <a:r>
              <a:rPr lang="en-US"/>
              <a:t>A register (base register) must be added to maintain the base address of the process</a:t>
            </a:r>
          </a:p>
          <a:p>
            <a:r>
              <a:rPr lang="en-US">
                <a:sym typeface="Wingdings" pitchFamily="2" charset="2"/>
              </a:rPr>
              <a:t> An address is specified by &lt;base, offset)</a:t>
            </a:r>
            <a:endParaRPr lang="en-US"/>
          </a:p>
        </p:txBody>
      </p:sp>
      <p:sp>
        <p:nvSpPr>
          <p:cNvPr id="60" name="TextBox 59"/>
          <p:cNvSpPr txBox="1"/>
          <p:nvPr/>
        </p:nvSpPr>
        <p:spPr>
          <a:xfrm>
            <a:off x="8143900" y="2681583"/>
            <a:ext cx="785818" cy="461665"/>
          </a:xfrm>
          <a:prstGeom prst="rect">
            <a:avLst/>
          </a:prstGeom>
          <a:noFill/>
        </p:spPr>
        <p:txBody>
          <a:bodyPr wrap="square" rtlCol="0">
            <a:spAutoFit/>
          </a:bodyPr>
          <a:lstStyle/>
          <a:p>
            <a:r>
              <a:rPr lang="en-US"/>
              <a:t>pp.</a:t>
            </a:r>
          </a:p>
        </p:txBody>
      </p:sp>
      <p:sp>
        <p:nvSpPr>
          <p:cNvPr id="68" name="Rectangle 67"/>
          <p:cNvSpPr/>
          <p:nvPr/>
        </p:nvSpPr>
        <p:spPr>
          <a:xfrm>
            <a:off x="6286512" y="271462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Rectangle 69"/>
          <p:cNvSpPr/>
          <p:nvPr/>
        </p:nvSpPr>
        <p:spPr>
          <a:xfrm>
            <a:off x="6286512" y="250030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9" name="Straight Arrow Connector 48"/>
          <p:cNvCxnSpPr>
            <a:stCxn id="51" idx="2"/>
          </p:cNvCxnSpPr>
          <p:nvPr/>
        </p:nvCxnSpPr>
        <p:spPr>
          <a:xfrm rot="5400000">
            <a:off x="7054470" y="2303853"/>
            <a:ext cx="357192" cy="321471"/>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85720" y="5000636"/>
            <a:ext cx="1857388" cy="15716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CPU</a:t>
            </a:r>
          </a:p>
          <a:p>
            <a:pPr algn="ctr"/>
            <a:endParaRPr lang="en-US"/>
          </a:p>
          <a:p>
            <a:pPr algn="ctr"/>
            <a:endParaRPr lang="en-US"/>
          </a:p>
          <a:p>
            <a:pPr algn="ctr"/>
            <a:endParaRPr lang="en-US"/>
          </a:p>
        </p:txBody>
      </p:sp>
      <p:sp>
        <p:nvSpPr>
          <p:cNvPr id="27" name="Rectangle 26"/>
          <p:cNvSpPr/>
          <p:nvPr/>
        </p:nvSpPr>
        <p:spPr>
          <a:xfrm>
            <a:off x="428596" y="5500702"/>
            <a:ext cx="1428760" cy="285752"/>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Base:4000</a:t>
            </a:r>
            <a:endParaRPr lang="en-US" sz="1800" dirty="0"/>
          </a:p>
        </p:txBody>
      </p:sp>
      <p:sp>
        <p:nvSpPr>
          <p:cNvPr id="28" name="Rectangle 27"/>
          <p:cNvSpPr/>
          <p:nvPr/>
        </p:nvSpPr>
        <p:spPr>
          <a:xfrm>
            <a:off x="357158" y="6000768"/>
            <a:ext cx="50006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857224" y="6000768"/>
            <a:ext cx="121444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solidFill>
                  <a:schemeClr val="tx1"/>
                </a:solidFill>
              </a:rPr>
              <a:t>5</a:t>
            </a:r>
            <a:endParaRPr lang="en-US" sz="1800" dirty="0">
              <a:solidFill>
                <a:schemeClr val="tx1"/>
              </a:solidFill>
            </a:endParaRPr>
          </a:p>
        </p:txBody>
      </p:sp>
      <p:sp>
        <p:nvSpPr>
          <p:cNvPr id="39" name="Oval 38"/>
          <p:cNvSpPr/>
          <p:nvPr/>
        </p:nvSpPr>
        <p:spPr>
          <a:xfrm>
            <a:off x="2500298" y="5572140"/>
            <a:ext cx="857256" cy="78581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t>
            </a:r>
          </a:p>
        </p:txBody>
      </p:sp>
      <p:cxnSp>
        <p:nvCxnSpPr>
          <p:cNvPr id="41" name="Straight Arrow Connector 40"/>
          <p:cNvCxnSpPr>
            <a:stCxn id="27" idx="3"/>
          </p:cNvCxnSpPr>
          <p:nvPr/>
        </p:nvCxnSpPr>
        <p:spPr>
          <a:xfrm>
            <a:off x="1857356" y="5643578"/>
            <a:ext cx="714380"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29" idx="3"/>
            <a:endCxn id="39" idx="2"/>
          </p:cNvCxnSpPr>
          <p:nvPr/>
        </p:nvCxnSpPr>
        <p:spPr>
          <a:xfrm flipV="1">
            <a:off x="2071670" y="5965049"/>
            <a:ext cx="42862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5429256" y="2500306"/>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4005</a:t>
            </a:r>
            <a:endParaRPr lang="en-US" sz="1800" dirty="0"/>
          </a:p>
        </p:txBody>
      </p:sp>
      <p:sp>
        <p:nvSpPr>
          <p:cNvPr id="52" name="Rectangle 51"/>
          <p:cNvSpPr/>
          <p:nvPr/>
        </p:nvSpPr>
        <p:spPr>
          <a:xfrm>
            <a:off x="3357554" y="5715016"/>
            <a:ext cx="121444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Add. bus</a:t>
            </a:r>
          </a:p>
        </p:txBody>
      </p:sp>
      <p:sp>
        <p:nvSpPr>
          <p:cNvPr id="55" name="Rectangle 54"/>
          <p:cNvSpPr/>
          <p:nvPr/>
        </p:nvSpPr>
        <p:spPr>
          <a:xfrm>
            <a:off x="4572000" y="5286388"/>
            <a:ext cx="1000132" cy="12858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Mem.</a:t>
            </a:r>
          </a:p>
          <a:p>
            <a:pPr algn="ctr"/>
            <a:r>
              <a:rPr lang="en-US" sz="1600"/>
              <a:t>Decoder</a:t>
            </a:r>
          </a:p>
        </p:txBody>
      </p:sp>
      <p:cxnSp>
        <p:nvCxnSpPr>
          <p:cNvPr id="57" name="Straight Arrow Connector 56"/>
          <p:cNvCxnSpPr>
            <a:stCxn id="55" idx="0"/>
          </p:cNvCxnSpPr>
          <p:nvPr/>
        </p:nvCxnSpPr>
        <p:spPr>
          <a:xfrm rot="5400000" flipH="1" flipV="1">
            <a:off x="4429124" y="3286124"/>
            <a:ext cx="2643206" cy="1357322"/>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286512" y="2571744"/>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86512" y="1285860"/>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1010" name="Rectangle 2"/>
          <p:cNvSpPr>
            <a:spLocks noGrp="1" noChangeArrowheads="1"/>
          </p:cNvSpPr>
          <p:nvPr>
            <p:ph type="title" idx="4294967295"/>
          </p:nvPr>
        </p:nvSpPr>
        <p:spPr>
          <a:xfrm>
            <a:off x="357158" y="285728"/>
            <a:ext cx="7556500" cy="571504"/>
          </a:xfrm>
        </p:spPr>
        <p:txBody>
          <a:bodyPr/>
          <a:lstStyle/>
          <a:p>
            <a:r>
              <a:rPr lang="en-GB" sz="320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10" name="Rectangle 9"/>
          <p:cNvSpPr/>
          <p:nvPr/>
        </p:nvSpPr>
        <p:spPr>
          <a:xfrm>
            <a:off x="214282" y="1428736"/>
            <a:ext cx="4786346" cy="5262979"/>
          </a:xfrm>
          <a:prstGeom prst="rect">
            <a:avLst/>
          </a:prstGeom>
        </p:spPr>
        <p:txBody>
          <a:bodyPr wrap="square">
            <a:spAutoFit/>
          </a:bodyPr>
          <a:lstStyle/>
          <a:p>
            <a:r>
              <a:rPr kumimoji="1" lang="en-US"/>
              <a:t>Contemporary </a:t>
            </a:r>
            <a:r>
              <a:rPr kumimoji="1" lang="en-US" dirty="0"/>
              <a:t>OSs allows many programs running concurrently although system’s memory is limited. Solution is that the program content and memory will be divided into some pages (same-size, ex: 4KB) or segments (different size). Only needed pages/segments are loaded to system memory. </a:t>
            </a:r>
          </a:p>
          <a:p>
            <a:r>
              <a:rPr kumimoji="1" lang="en-US" b="1">
                <a:sym typeface="Wingdings" pitchFamily="2" charset="2"/>
              </a:rPr>
              <a:t></a:t>
            </a:r>
            <a:r>
              <a:rPr kumimoji="1" lang="en-US"/>
              <a:t>Compilers </a:t>
            </a:r>
            <a:r>
              <a:rPr kumimoji="1" lang="en-US" dirty="0"/>
              <a:t>must translate program’s addresses to a suitable form (virtual address). Virtual address format</a:t>
            </a:r>
            <a:r>
              <a:rPr kumimoji="1" lang="en-US"/>
              <a:t>: </a:t>
            </a:r>
          </a:p>
          <a:p>
            <a:r>
              <a:rPr kumimoji="1" lang="en-US" b="1"/>
              <a:t>&lt;page/segment, offset&gt;</a:t>
            </a:r>
            <a:endParaRPr lang="en-US" b="1" dirty="0"/>
          </a:p>
        </p:txBody>
      </p:sp>
      <p:sp>
        <p:nvSpPr>
          <p:cNvPr id="4" name="Rectangle 3"/>
          <p:cNvSpPr/>
          <p:nvPr/>
        </p:nvSpPr>
        <p:spPr>
          <a:xfrm>
            <a:off x="6500826" y="171448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6500826" y="128586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6500826" y="214311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6500826" y="1500174"/>
            <a:ext cx="1714512"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solidFill>
                  <a:srgbClr val="FF0000"/>
                </a:solidFill>
              </a:rPr>
              <a:t>X=10</a:t>
            </a:r>
          </a:p>
        </p:txBody>
      </p:sp>
      <p:sp>
        <p:nvSpPr>
          <p:cNvPr id="8" name="Rectangle 7"/>
          <p:cNvSpPr/>
          <p:nvPr/>
        </p:nvSpPr>
        <p:spPr>
          <a:xfrm>
            <a:off x="6500826" y="192880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6500826" y="235743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6500826" y="257174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500826" y="278605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6500826" y="300037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500826" y="321468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6500826" y="342900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6500826" y="364331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6286512" y="3857628"/>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6500826" y="385762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p:nvSpPr>
        <p:spPr>
          <a:xfrm>
            <a:off x="6500826" y="407194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p:nvSpPr>
        <p:spPr>
          <a:xfrm>
            <a:off x="6500826" y="428625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6500826" y="450057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p:nvSpPr>
        <p:spPr>
          <a:xfrm>
            <a:off x="6500826" y="471488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6500826" y="492919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6286512" y="5143512"/>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6500826" y="514351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6500826" y="535782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500826" y="557214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500826" y="578645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500826" y="600076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500826" y="621508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8501090" y="6143644"/>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0</a:t>
            </a:r>
          </a:p>
        </p:txBody>
      </p:sp>
      <p:sp>
        <p:nvSpPr>
          <p:cNvPr id="36" name="Rectangle 35"/>
          <p:cNvSpPr/>
          <p:nvPr/>
        </p:nvSpPr>
        <p:spPr>
          <a:xfrm>
            <a:off x="8501090" y="4929198"/>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1</a:t>
            </a:r>
          </a:p>
        </p:txBody>
      </p:sp>
      <p:sp>
        <p:nvSpPr>
          <p:cNvPr id="37" name="Rectangle 36"/>
          <p:cNvSpPr/>
          <p:nvPr/>
        </p:nvSpPr>
        <p:spPr>
          <a:xfrm>
            <a:off x="8501090" y="3643314"/>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2</a:t>
            </a:r>
          </a:p>
        </p:txBody>
      </p:sp>
      <p:sp>
        <p:nvSpPr>
          <p:cNvPr id="38" name="Rectangle 37"/>
          <p:cNvSpPr/>
          <p:nvPr/>
        </p:nvSpPr>
        <p:spPr>
          <a:xfrm>
            <a:off x="8501090" y="2285992"/>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3</a:t>
            </a:r>
          </a:p>
        </p:txBody>
      </p:sp>
      <p:sp>
        <p:nvSpPr>
          <p:cNvPr id="39" name="Left Brace 38"/>
          <p:cNvSpPr/>
          <p:nvPr/>
        </p:nvSpPr>
        <p:spPr>
          <a:xfrm>
            <a:off x="6000760" y="1714488"/>
            <a:ext cx="214314" cy="85725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0" name="Rectangle 39"/>
          <p:cNvSpPr/>
          <p:nvPr/>
        </p:nvSpPr>
        <p:spPr>
          <a:xfrm>
            <a:off x="5429256" y="2000240"/>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4</a:t>
            </a:r>
          </a:p>
        </p:txBody>
      </p:sp>
      <p:sp>
        <p:nvSpPr>
          <p:cNvPr id="41" name="Rectangle 40"/>
          <p:cNvSpPr/>
          <p:nvPr/>
        </p:nvSpPr>
        <p:spPr>
          <a:xfrm>
            <a:off x="4357686" y="4429132"/>
            <a:ext cx="1643074" cy="64294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Address of X:</a:t>
            </a:r>
          </a:p>
          <a:p>
            <a:pPr algn="ctr"/>
            <a:r>
              <a:rPr lang="en-US" sz="1800" dirty="0"/>
              <a:t>(3,4)</a:t>
            </a:r>
          </a:p>
        </p:txBody>
      </p:sp>
      <p:cxnSp>
        <p:nvCxnSpPr>
          <p:cNvPr id="43" name="Straight Arrow Connector 42"/>
          <p:cNvCxnSpPr>
            <a:stCxn id="41" idx="0"/>
          </p:cNvCxnSpPr>
          <p:nvPr/>
        </p:nvCxnSpPr>
        <p:spPr>
          <a:xfrm rot="5400000" flipH="1" flipV="1">
            <a:off x="5947181" y="1875224"/>
            <a:ext cx="1785950" cy="3321867"/>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41" idx="0"/>
          </p:cNvCxnSpPr>
          <p:nvPr/>
        </p:nvCxnSpPr>
        <p:spPr>
          <a:xfrm rot="5400000" flipH="1" flipV="1">
            <a:off x="4411267" y="3196826"/>
            <a:ext cx="2000263" cy="464350"/>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71438" y="1000108"/>
            <a:ext cx="621507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Virtual Addresses: Paging- Segmentation</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sz="320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10" name="Rectangle 9"/>
          <p:cNvSpPr/>
          <p:nvPr/>
        </p:nvSpPr>
        <p:spPr>
          <a:xfrm>
            <a:off x="428596" y="1428736"/>
            <a:ext cx="3929090" cy="4893647"/>
          </a:xfrm>
          <a:prstGeom prst="rect">
            <a:avLst/>
          </a:prstGeom>
        </p:spPr>
        <p:txBody>
          <a:bodyPr wrap="square">
            <a:spAutoFit/>
          </a:bodyPr>
          <a:lstStyle/>
          <a:p>
            <a:pPr>
              <a:buFontTx/>
              <a:buChar char="-"/>
            </a:pPr>
            <a:r>
              <a:rPr kumimoji="1" lang="en-US"/>
              <a:t>When </a:t>
            </a:r>
            <a:r>
              <a:rPr kumimoji="1" lang="en-US" dirty="0"/>
              <a:t>an instruction/data is accessed, physical address must be supplied. A </a:t>
            </a:r>
            <a:r>
              <a:rPr kumimoji="1" lang="en-US" b="1" dirty="0"/>
              <a:t>mapping</a:t>
            </a:r>
            <a:r>
              <a:rPr kumimoji="1" lang="en-US" dirty="0"/>
              <a:t> is needed as a mean for determining physical addresses from their virtual addresses. This mapping is implemented in OS as a</a:t>
            </a:r>
            <a:r>
              <a:rPr kumimoji="1" lang="en-US" b="1" dirty="0"/>
              <a:t> page table</a:t>
            </a:r>
            <a:r>
              <a:rPr kumimoji="1" lang="en-US" dirty="0"/>
              <a:t>.</a:t>
            </a:r>
          </a:p>
          <a:p>
            <a:pPr>
              <a:buFontTx/>
              <a:buChar char="-"/>
            </a:pPr>
            <a:r>
              <a:rPr kumimoji="1" lang="en-US"/>
              <a:t> </a:t>
            </a:r>
            <a:r>
              <a:rPr kumimoji="1" lang="en-US" dirty="0"/>
              <a:t>A hardware is needed to translate virtual address to physical address</a:t>
            </a:r>
            <a:r>
              <a:rPr kumimoji="1" lang="en-US" dirty="0">
                <a:sym typeface="Wingdings" pitchFamily="2" charset="2"/>
              </a:rPr>
              <a:t> </a:t>
            </a:r>
            <a:r>
              <a:rPr kumimoji="1" lang="en-US" b="1" dirty="0">
                <a:sym typeface="Wingdings" pitchFamily="2" charset="2"/>
              </a:rPr>
              <a:t>MMU</a:t>
            </a:r>
            <a:r>
              <a:rPr kumimoji="1" lang="en-US" dirty="0">
                <a:sym typeface="Wingdings" pitchFamily="2" charset="2"/>
              </a:rPr>
              <a:t> – Memory Management Unit.</a:t>
            </a:r>
            <a:endParaRPr lang="en-US" dirty="0"/>
          </a:p>
        </p:txBody>
      </p:sp>
      <p:pic>
        <p:nvPicPr>
          <p:cNvPr id="4" name="Picture 2"/>
          <p:cNvPicPr>
            <a:picLocks noChangeAspect="1" noChangeArrowheads="1"/>
          </p:cNvPicPr>
          <p:nvPr/>
        </p:nvPicPr>
        <p:blipFill>
          <a:blip r:embed="rId3"/>
          <a:srcRect/>
          <a:stretch>
            <a:fillRect/>
          </a:stretch>
        </p:blipFill>
        <p:spPr bwMode="auto">
          <a:xfrm>
            <a:off x="5286380" y="1162071"/>
            <a:ext cx="3705225" cy="5267325"/>
          </a:xfrm>
          <a:prstGeom prst="rect">
            <a:avLst/>
          </a:prstGeom>
          <a:noFill/>
          <a:ln w="9525">
            <a:noFill/>
            <a:miter lim="800000"/>
            <a:headEnd/>
            <a:tailEnd/>
          </a:ln>
          <a:effectLst/>
        </p:spPr>
      </p:pic>
      <p:sp>
        <p:nvSpPr>
          <p:cNvPr id="5" name="Rectangle 4"/>
          <p:cNvSpPr/>
          <p:nvPr/>
        </p:nvSpPr>
        <p:spPr>
          <a:xfrm>
            <a:off x="4714876" y="6286520"/>
            <a:ext cx="3312702" cy="369332"/>
          </a:xfrm>
          <a:prstGeom prst="rect">
            <a:avLst/>
          </a:prstGeom>
          <a:solidFill>
            <a:schemeClr val="tx2">
              <a:lumMod val="25000"/>
              <a:lumOff val="75000"/>
            </a:schemeClr>
          </a:solidFill>
        </p:spPr>
        <p:txBody>
          <a:bodyPr wrap="none">
            <a:spAutoFit/>
          </a:bodyPr>
          <a:lstStyle/>
          <a:p>
            <a:r>
              <a:rPr kumimoji="1" lang="en-US" sz="1800" dirty="0"/>
              <a:t>Operating Systems - Tannenbaum</a:t>
            </a:r>
            <a:endParaRPr lang="en-US" sz="1800" dirty="0"/>
          </a:p>
        </p:txBody>
      </p:sp>
      <p:cxnSp>
        <p:nvCxnSpPr>
          <p:cNvPr id="7" name="Straight Arrow Connector 6"/>
          <p:cNvCxnSpPr/>
          <p:nvPr/>
        </p:nvCxnSpPr>
        <p:spPr>
          <a:xfrm>
            <a:off x="3929058" y="4429132"/>
            <a:ext cx="2143140" cy="642942"/>
          </a:xfrm>
          <a:prstGeom prst="straightConnector1">
            <a:avLst/>
          </a:prstGeom>
          <a:ln w="952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1438" y="785794"/>
            <a:ext cx="621507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Virtual Addresses: Paging- Segmentation</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sz="320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10" name="Rectangle 9"/>
          <p:cNvSpPr/>
          <p:nvPr/>
        </p:nvSpPr>
        <p:spPr>
          <a:xfrm>
            <a:off x="285720" y="3143810"/>
            <a:ext cx="8429684" cy="3785652"/>
          </a:xfrm>
          <a:prstGeom prst="rect">
            <a:avLst/>
          </a:prstGeom>
        </p:spPr>
        <p:txBody>
          <a:bodyPr wrap="square">
            <a:spAutoFit/>
          </a:bodyPr>
          <a:lstStyle/>
          <a:p>
            <a:pPr>
              <a:buFontTx/>
              <a:buChar char="-"/>
            </a:pPr>
            <a:r>
              <a:rPr kumimoji="1" lang="en-US"/>
              <a:t>How </a:t>
            </a:r>
            <a:r>
              <a:rPr kumimoji="1" lang="en-US" dirty="0"/>
              <a:t>do OSs permit many program </a:t>
            </a:r>
            <a:r>
              <a:rPr kumimoji="1" lang="en-US"/>
              <a:t>running concurrently? </a:t>
            </a:r>
            <a:r>
              <a:rPr kumimoji="1" lang="en-US">
                <a:sym typeface="Wingdings" pitchFamily="2" charset="2"/>
              </a:rPr>
              <a:t> Only some pages/segments of a process are loaded and the t</a:t>
            </a:r>
            <a:r>
              <a:rPr kumimoji="1" lang="en-US"/>
              <a:t>ime-sharing mechanism is applied.</a:t>
            </a:r>
            <a:endParaRPr kumimoji="1" lang="en-US" dirty="0"/>
          </a:p>
          <a:p>
            <a:pPr>
              <a:buFontTx/>
              <a:buChar char="-"/>
            </a:pPr>
            <a:r>
              <a:rPr kumimoji="1" lang="en-US"/>
              <a:t>Advantages </a:t>
            </a:r>
            <a:r>
              <a:rPr kumimoji="1" lang="en-US" dirty="0"/>
              <a:t>of memory paging: Many apps can run concurrently in limited memory. A page of a program can loaded into arbitrary physical memory location.</a:t>
            </a:r>
          </a:p>
          <a:p>
            <a:r>
              <a:rPr kumimoji="1" lang="en-US"/>
              <a:t>- </a:t>
            </a:r>
            <a:r>
              <a:rPr kumimoji="1" lang="en-US" dirty="0"/>
              <a:t>Disadvantages of memory paging</a:t>
            </a:r>
            <a:r>
              <a:rPr kumimoji="1" lang="en-US"/>
              <a:t>: If a page fault occurs, cost </a:t>
            </a:r>
            <a:r>
              <a:rPr kumimoji="1" lang="en-US" dirty="0"/>
              <a:t>must be paid when an in-memory frame must be swapped to disk from memory (swap out) then a page from disk will be loaded to memory (swap in) – Paging replacement.</a:t>
            </a:r>
            <a:endParaRPr lang="en-US" dirty="0"/>
          </a:p>
        </p:txBody>
      </p:sp>
      <p:pic>
        <p:nvPicPr>
          <p:cNvPr id="4" name="Picture 7"/>
          <p:cNvPicPr>
            <a:picLocks noChangeAspect="1" noChangeArrowheads="1"/>
          </p:cNvPicPr>
          <p:nvPr/>
        </p:nvPicPr>
        <p:blipFill>
          <a:blip r:embed="rId3"/>
          <a:srcRect/>
          <a:stretch>
            <a:fillRect/>
          </a:stretch>
        </p:blipFill>
        <p:spPr bwMode="auto">
          <a:xfrm>
            <a:off x="1238263" y="1350410"/>
            <a:ext cx="4619622" cy="1890230"/>
          </a:xfrm>
          <a:prstGeom prst="rect">
            <a:avLst/>
          </a:prstGeom>
          <a:noFill/>
          <a:ln w="9525">
            <a:noFill/>
            <a:miter lim="800000"/>
            <a:headEnd/>
            <a:tailEnd/>
          </a:ln>
        </p:spPr>
      </p:pic>
      <p:sp>
        <p:nvSpPr>
          <p:cNvPr id="5" name="Rectangle 4"/>
          <p:cNvSpPr/>
          <p:nvPr/>
        </p:nvSpPr>
        <p:spPr>
          <a:xfrm>
            <a:off x="6858016" y="1571612"/>
            <a:ext cx="1906676" cy="830997"/>
          </a:xfrm>
          <a:prstGeom prst="rect">
            <a:avLst/>
          </a:prstGeom>
        </p:spPr>
        <p:txBody>
          <a:bodyPr wrap="none">
            <a:spAutoFit/>
          </a:bodyPr>
          <a:lstStyle/>
          <a:p>
            <a:r>
              <a:rPr kumimoji="1" lang="en-US" dirty="0"/>
              <a:t>Time-sharing </a:t>
            </a:r>
          </a:p>
          <a:p>
            <a:r>
              <a:rPr kumimoji="1" lang="en-US" dirty="0"/>
              <a:t>mechanism</a:t>
            </a:r>
            <a:endParaRPr lang="en-US" dirty="0"/>
          </a:p>
        </p:txBody>
      </p:sp>
      <p:sp>
        <p:nvSpPr>
          <p:cNvPr id="6" name="Rectangle 5"/>
          <p:cNvSpPr/>
          <p:nvPr/>
        </p:nvSpPr>
        <p:spPr>
          <a:xfrm>
            <a:off x="71438" y="785794"/>
            <a:ext cx="621507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Virtual Addresses: Paging- Segmentation</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Addresses: Virtual Address</a:t>
            </a:r>
          </a:p>
        </p:txBody>
      </p:sp>
      <p:sp>
        <p:nvSpPr>
          <p:cNvPr id="3" name="Content Placeholder 2"/>
          <p:cNvSpPr>
            <a:spLocks noGrp="1"/>
          </p:cNvSpPr>
          <p:nvPr>
            <p:ph idx="1"/>
          </p:nvPr>
        </p:nvSpPr>
        <p:spPr>
          <a:xfrm>
            <a:off x="500034" y="1571612"/>
            <a:ext cx="7556313" cy="4144963"/>
          </a:xfrm>
        </p:spPr>
        <p:txBody>
          <a:bodyPr>
            <a:normAutofit fontScale="92500" lnSpcReduction="20000"/>
          </a:bodyPr>
          <a:lstStyle/>
          <a:p>
            <a:r>
              <a:rPr lang="en-US" sz="2800" b="1" dirty="0">
                <a:solidFill>
                  <a:schemeClr val="tx1"/>
                </a:solidFill>
              </a:rPr>
              <a:t>Virtual memory</a:t>
            </a:r>
          </a:p>
          <a:p>
            <a:pPr lvl="1"/>
            <a:r>
              <a:rPr lang="en-US" sz="2400" dirty="0">
                <a:solidFill>
                  <a:schemeClr val="tx1"/>
                </a:solidFill>
              </a:rPr>
              <a:t>Facility that allows programs to address memory from a logical point of view, without regard to the amount of main memory </a:t>
            </a:r>
            <a:r>
              <a:rPr lang="en-US" sz="2400">
                <a:solidFill>
                  <a:schemeClr val="tx1"/>
                </a:solidFill>
              </a:rPr>
              <a:t>physically available.  Only some needed small parts of a program are loaded to main memory at a time. So, a large program can run although memory size is smaller  </a:t>
            </a:r>
            <a:endParaRPr lang="en-US" sz="2400" dirty="0">
              <a:solidFill>
                <a:schemeClr val="tx1"/>
              </a:solidFill>
            </a:endParaRPr>
          </a:p>
          <a:p>
            <a:pPr lvl="1"/>
            <a:r>
              <a:rPr lang="en-US" sz="2400" dirty="0">
                <a:solidFill>
                  <a:schemeClr val="tx1"/>
                </a:solidFill>
              </a:rPr>
              <a:t>When used, the address fields of machine instructions contain virtual addresses</a:t>
            </a:r>
          </a:p>
          <a:p>
            <a:pPr lvl="1"/>
            <a:r>
              <a:rPr lang="en-US" sz="2400" dirty="0">
                <a:solidFill>
                  <a:schemeClr val="tx1"/>
                </a:solidFill>
              </a:rPr>
              <a:t>For </a:t>
            </a:r>
            <a:r>
              <a:rPr lang="en-US" sz="2400">
                <a:solidFill>
                  <a:schemeClr val="tx1"/>
                </a:solidFill>
              </a:rPr>
              <a:t>reads from </a:t>
            </a:r>
            <a:r>
              <a:rPr lang="en-US" sz="2400" dirty="0">
                <a:solidFill>
                  <a:schemeClr val="tx1"/>
                </a:solidFill>
              </a:rPr>
              <a:t>and </a:t>
            </a:r>
            <a:r>
              <a:rPr lang="en-US" sz="2400">
                <a:solidFill>
                  <a:schemeClr val="tx1"/>
                </a:solidFill>
              </a:rPr>
              <a:t>writes to </a:t>
            </a:r>
            <a:r>
              <a:rPr lang="en-US" sz="2400" dirty="0">
                <a:solidFill>
                  <a:schemeClr val="tx1"/>
                </a:solidFill>
              </a:rPr>
              <a:t>main memory, a hardware memory management unit (MMU) translates each virtual address into a physical address in main memory</a:t>
            </a:r>
          </a:p>
          <a:p>
            <a:pPr lvl="1"/>
            <a:endParaRPr lang="en-US" sz="2400" dirty="0">
              <a:solidFill>
                <a:schemeClr val="tx1"/>
              </a:solidFill>
            </a:endParaRPr>
          </a:p>
        </p:txBody>
      </p:sp>
      <p:pic>
        <p:nvPicPr>
          <p:cNvPr id="9" name="Picture 8"/>
          <p:cNvPicPr>
            <a:picLocks noChangeAspect="1"/>
          </p:cNvPicPr>
          <p:nvPr/>
        </p:nvPicPr>
        <p:blipFill>
          <a:blip r:embed="rId3"/>
          <a:stretch>
            <a:fillRect/>
          </a:stretch>
        </p:blipFill>
        <p:spPr>
          <a:xfrm>
            <a:off x="7162800" y="5105400"/>
            <a:ext cx="1727915" cy="1752600"/>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6248"/>
            <a:ext cx="3255264" cy="2852752"/>
          </a:xfrm>
        </p:spPr>
        <p:txBody>
          <a:bodyPr>
            <a:noAutofit/>
          </a:bodyPr>
          <a:lstStyle/>
          <a:p>
            <a:r>
              <a:rPr lang="en-US" sz="4000" dirty="0">
                <a:effectLst>
                  <a:outerShdw blurRad="38100" dist="38100" dir="2700000" algn="tl">
                    <a:srgbClr val="000000">
                      <a:alpha val="43137"/>
                    </a:srgbClr>
                  </a:outerShdw>
                </a:effectLst>
              </a:rPr>
              <a:t>Logical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and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Physical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Caches</a:t>
            </a:r>
          </a:p>
        </p:txBody>
      </p:sp>
      <p:pic>
        <p:nvPicPr>
          <p:cNvPr id="2050" name="Picture 2"/>
          <p:cNvPicPr>
            <a:picLocks noChangeAspect="1" noChangeArrowheads="1"/>
          </p:cNvPicPr>
          <p:nvPr/>
        </p:nvPicPr>
        <p:blipFill>
          <a:blip r:embed="rId3"/>
          <a:srcRect/>
          <a:stretch>
            <a:fillRect/>
          </a:stretch>
        </p:blipFill>
        <p:spPr bwMode="auto">
          <a:xfrm>
            <a:off x="2714612" y="1081098"/>
            <a:ext cx="6343630" cy="4276728"/>
          </a:xfrm>
          <a:prstGeom prst="rect">
            <a:avLst/>
          </a:prstGeom>
          <a:noFill/>
          <a:ln w="28575">
            <a:solidFill>
              <a:srgbClr val="C00000"/>
            </a:solidFill>
            <a:miter lim="800000"/>
            <a:headEnd/>
            <a:tailEnd/>
          </a:ln>
          <a:effectLst/>
        </p:spPr>
      </p:pic>
      <p:sp>
        <p:nvSpPr>
          <p:cNvPr id="6" name="Rectangle 5"/>
          <p:cNvSpPr/>
          <p:nvPr/>
        </p:nvSpPr>
        <p:spPr>
          <a:xfrm>
            <a:off x="5143520" y="1714488"/>
            <a:ext cx="2714628" cy="584775"/>
          </a:xfrm>
          <a:prstGeom prst="rect">
            <a:avLst/>
          </a:prstGeom>
        </p:spPr>
        <p:txBody>
          <a:bodyPr wrap="square">
            <a:spAutoFit/>
          </a:bodyPr>
          <a:lstStyle/>
          <a:p>
            <a:r>
              <a:rPr kumimoji="1" lang="en-US" sz="1600" b="1"/>
              <a:t> Virtual/Logical cache </a:t>
            </a:r>
            <a:r>
              <a:rPr kumimoji="1" lang="en-US" sz="1600"/>
              <a:t> stores data using virtual addresses</a:t>
            </a:r>
            <a:endParaRPr lang="en-US" sz="1600"/>
          </a:p>
        </p:txBody>
      </p:sp>
      <p:sp>
        <p:nvSpPr>
          <p:cNvPr id="5" name="Rectangle 4"/>
          <p:cNvSpPr/>
          <p:nvPr/>
        </p:nvSpPr>
        <p:spPr>
          <a:xfrm>
            <a:off x="4000496" y="3786190"/>
            <a:ext cx="2428892" cy="584775"/>
          </a:xfrm>
          <a:prstGeom prst="rect">
            <a:avLst/>
          </a:prstGeom>
        </p:spPr>
        <p:txBody>
          <a:bodyPr wrap="square">
            <a:spAutoFit/>
          </a:bodyPr>
          <a:lstStyle/>
          <a:p>
            <a:r>
              <a:rPr kumimoji="1" lang="en-US" sz="1600" b="1"/>
              <a:t>Physical </a:t>
            </a:r>
            <a:r>
              <a:rPr kumimoji="1" lang="en-US" sz="1600" b="1" dirty="0"/>
              <a:t>cache</a:t>
            </a:r>
            <a:r>
              <a:rPr kumimoji="1" lang="en-US" sz="1600" dirty="0"/>
              <a:t>  stores data using physical addresses</a:t>
            </a:r>
            <a:endParaRPr lang="en-US" sz="1600" dirty="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304800" y="381000"/>
            <a:ext cx="7556500" cy="963612"/>
          </a:xfrm>
        </p:spPr>
        <p:txBody>
          <a:bodyPr/>
          <a:lstStyle/>
          <a:p>
            <a:r>
              <a:rPr lang="en-GB" dirty="0">
                <a:effectLst>
                  <a:outerShdw blurRad="38100" dist="38100" dir="2700000" algn="tl">
                    <a:srgbClr val="000000">
                      <a:alpha val="43137"/>
                    </a:srgbClr>
                  </a:outerShdw>
                </a:effectLst>
              </a:rPr>
              <a:t>Mapping Function</a:t>
            </a:r>
          </a:p>
        </p:txBody>
      </p:sp>
      <p:sp>
        <p:nvSpPr>
          <p:cNvPr id="34819" name="Rectangle 3"/>
          <p:cNvSpPr>
            <a:spLocks noGrp="1" noChangeArrowheads="1"/>
          </p:cNvSpPr>
          <p:nvPr>
            <p:ph idx="4294967295"/>
          </p:nvPr>
        </p:nvSpPr>
        <p:spPr>
          <a:xfrm>
            <a:off x="609600" y="1295400"/>
            <a:ext cx="7556500" cy="1905000"/>
          </a:xfrm>
        </p:spPr>
        <p:txBody>
          <a:bodyPr>
            <a:normAutofit/>
          </a:bodyPr>
          <a:lstStyle/>
          <a:p>
            <a:r>
              <a:rPr lang="en-GB" dirty="0">
                <a:solidFill>
                  <a:schemeClr val="tx1"/>
                </a:solidFill>
              </a:rPr>
              <a:t>Because there are fewer cache lines than main memory blocks, an algorithm is needed for mapping main memory blocks into cache lines</a:t>
            </a:r>
          </a:p>
          <a:p>
            <a:r>
              <a:rPr lang="en-GB" dirty="0">
                <a:solidFill>
                  <a:schemeClr val="tx1"/>
                </a:solidFill>
              </a:rPr>
              <a:t>Three techniques can be used:</a:t>
            </a:r>
          </a:p>
        </p:txBody>
      </p:sp>
      <p:graphicFrame>
        <p:nvGraphicFramePr>
          <p:cNvPr id="36" name="Diagram 35"/>
          <p:cNvGraphicFramePr/>
          <p:nvPr/>
        </p:nvGraphicFramePr>
        <p:xfrm>
          <a:off x="381000" y="2895600"/>
          <a:ext cx="84582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285728"/>
            <a:ext cx="2481250" cy="1714512"/>
          </a:xfrm>
        </p:spPr>
        <p:txBody>
          <a:bodyPr>
            <a:noAutofit/>
          </a:bodyPr>
          <a:lstStyle/>
          <a:p>
            <a:pPr algn="ctr"/>
            <a:r>
              <a:rPr lang="en-GB" sz="3600" dirty="0">
                <a:effectLst>
                  <a:outerShdw blurRad="38100" dist="38100" dir="2700000" algn="tl">
                    <a:srgbClr val="000000">
                      <a:alpha val="43137"/>
                    </a:srgbClr>
                  </a:outerShdw>
                </a:effectLst>
              </a:rPr>
              <a:t>Direct</a:t>
            </a:r>
            <a:br>
              <a:rPr lang="en-GB" sz="3600" dirty="0">
                <a:effectLst>
                  <a:outerShdw blurRad="38100" dist="38100" dir="2700000" algn="tl">
                    <a:srgbClr val="000000">
                      <a:alpha val="43137"/>
                    </a:srgbClr>
                  </a:outerShdw>
                </a:effectLst>
              </a:rPr>
            </a:b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Mapping</a:t>
            </a:r>
          </a:p>
        </p:txBody>
      </p:sp>
      <p:pic>
        <p:nvPicPr>
          <p:cNvPr id="3074" name="Picture 2"/>
          <p:cNvPicPr>
            <a:picLocks noChangeAspect="1" noChangeArrowheads="1"/>
          </p:cNvPicPr>
          <p:nvPr/>
        </p:nvPicPr>
        <p:blipFill>
          <a:blip r:embed="rId3"/>
          <a:srcRect/>
          <a:stretch>
            <a:fillRect/>
          </a:stretch>
        </p:blipFill>
        <p:spPr bwMode="auto">
          <a:xfrm>
            <a:off x="3000364" y="198587"/>
            <a:ext cx="6134112" cy="6372072"/>
          </a:xfrm>
          <a:prstGeom prst="rect">
            <a:avLst/>
          </a:prstGeom>
          <a:noFill/>
          <a:ln w="9525">
            <a:noFill/>
            <a:miter lim="800000"/>
            <a:headEnd/>
            <a:tailEnd/>
          </a:ln>
          <a:effectLst/>
        </p:spPr>
      </p:pic>
      <p:sp>
        <p:nvSpPr>
          <p:cNvPr id="6" name="Rectangle 5"/>
          <p:cNvSpPr/>
          <p:nvPr/>
        </p:nvSpPr>
        <p:spPr>
          <a:xfrm>
            <a:off x="357159" y="4429132"/>
            <a:ext cx="2428892" cy="1569660"/>
          </a:xfrm>
          <a:prstGeom prst="rect">
            <a:avLst/>
          </a:prstGeom>
          <a:ln w="38100">
            <a:solidFill>
              <a:srgbClr val="92D050"/>
            </a:solidFill>
          </a:ln>
        </p:spPr>
        <p:txBody>
          <a:bodyPr wrap="square">
            <a:spAutoFit/>
          </a:bodyPr>
          <a:lstStyle/>
          <a:p>
            <a:r>
              <a:rPr kumimoji="1" lang="en-US" dirty="0">
                <a:solidFill>
                  <a:schemeClr val="bg1"/>
                </a:solidFill>
              </a:rPr>
              <a:t>A block in main memory can be load to any line of the cache</a:t>
            </a:r>
            <a:endParaRPr lang="en-US" dirty="0">
              <a:solidFill>
                <a:schemeClr val="bg1"/>
              </a:solidFill>
            </a:endParaRPr>
          </a:p>
        </p:txBody>
      </p:sp>
      <p:sp>
        <p:nvSpPr>
          <p:cNvPr id="7" name="Rectangle 6"/>
          <p:cNvSpPr/>
          <p:nvPr/>
        </p:nvSpPr>
        <p:spPr>
          <a:xfrm>
            <a:off x="357158" y="2428868"/>
            <a:ext cx="2571768" cy="1323439"/>
          </a:xfrm>
          <a:prstGeom prst="rect">
            <a:avLst/>
          </a:prstGeom>
          <a:ln w="38100">
            <a:solidFill>
              <a:srgbClr val="92D050"/>
            </a:solidFill>
          </a:ln>
        </p:spPr>
        <p:txBody>
          <a:bodyPr wrap="square">
            <a:spAutoFit/>
          </a:bodyPr>
          <a:lstStyle/>
          <a:p>
            <a:r>
              <a:rPr kumimoji="1" lang="en-US" sz="2000" dirty="0">
                <a:solidFill>
                  <a:schemeClr val="bg1"/>
                </a:solidFill>
              </a:rPr>
              <a:t>The block  j in main memory will be loaded to  the line i of the cache: i = </a:t>
            </a:r>
            <a:r>
              <a:rPr kumimoji="1" lang="en-US" sz="2000">
                <a:solidFill>
                  <a:schemeClr val="bg1"/>
                </a:solidFill>
              </a:rPr>
              <a:t>j mod </a:t>
            </a:r>
            <a:r>
              <a:rPr kumimoji="1" lang="en-US" sz="2000" dirty="0">
                <a:solidFill>
                  <a:schemeClr val="bg1"/>
                </a:solidFill>
              </a:rPr>
              <a:t>m</a:t>
            </a:r>
            <a:endParaRPr lang="en-US" sz="2000" dirty="0">
              <a:solidFill>
                <a:schemeClr val="bg1"/>
              </a:solidFill>
            </a:endParaRPr>
          </a:p>
        </p:txBody>
      </p:sp>
      <p:cxnSp>
        <p:nvCxnSpPr>
          <p:cNvPr id="9" name="Straight Arrow Connector 8"/>
          <p:cNvCxnSpPr/>
          <p:nvPr/>
        </p:nvCxnSpPr>
        <p:spPr>
          <a:xfrm flipV="1">
            <a:off x="3000364" y="3000372"/>
            <a:ext cx="42862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3"/>
          </p:cNvCxnSpPr>
          <p:nvPr/>
        </p:nvCxnSpPr>
        <p:spPr>
          <a:xfrm>
            <a:off x="2786051" y="5213962"/>
            <a:ext cx="571503" cy="9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304800" y="228600"/>
            <a:ext cx="9144000" cy="1116012"/>
          </a:xfrm>
        </p:spPr>
        <p:txBody>
          <a:bodyPr/>
          <a:lstStyle/>
          <a:p>
            <a:r>
              <a:rPr lang="en-US" dirty="0">
                <a:effectLst>
                  <a:outerShdw blurRad="38100" dist="38100" dir="2700000" algn="tl">
                    <a:srgbClr val="000000">
                      <a:alpha val="43137"/>
                    </a:srgbClr>
                  </a:outerShdw>
                </a:effectLst>
              </a:rPr>
              <a:t>Direct Mapping Cache Organization</a:t>
            </a:r>
          </a:p>
        </p:txBody>
      </p:sp>
      <p:pic>
        <p:nvPicPr>
          <p:cNvPr id="1027" name="Picture 3"/>
          <p:cNvPicPr>
            <a:picLocks noChangeAspect="1" noChangeArrowheads="1"/>
          </p:cNvPicPr>
          <p:nvPr/>
        </p:nvPicPr>
        <p:blipFill>
          <a:blip r:embed="rId3">
            <a:lum contrast="-20000"/>
          </a:blip>
          <a:srcRect/>
          <a:stretch>
            <a:fillRect/>
          </a:stretch>
        </p:blipFill>
        <p:spPr bwMode="auto">
          <a:xfrm>
            <a:off x="1096540" y="1214422"/>
            <a:ext cx="8047492" cy="5572164"/>
          </a:xfrm>
          <a:prstGeom prst="rect">
            <a:avLst/>
          </a:prstGeom>
          <a:noFill/>
          <a:ln w="9525">
            <a:noFill/>
            <a:miter lim="800000"/>
            <a:headEnd/>
            <a:tailEnd/>
          </a:ln>
          <a:effectLst/>
        </p:spPr>
      </p:pic>
      <p:sp>
        <p:nvSpPr>
          <p:cNvPr id="6" name="Rectangle 5"/>
          <p:cNvSpPr/>
          <p:nvPr/>
        </p:nvSpPr>
        <p:spPr>
          <a:xfrm>
            <a:off x="0" y="1071546"/>
            <a:ext cx="1357290"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 Block index</a:t>
            </a:r>
          </a:p>
        </p:txBody>
      </p:sp>
      <p:sp>
        <p:nvSpPr>
          <p:cNvPr id="7" name="Rectangle 6"/>
          <p:cNvSpPr/>
          <p:nvPr/>
        </p:nvSpPr>
        <p:spPr>
          <a:xfrm>
            <a:off x="-32" y="1357298"/>
            <a:ext cx="1357290"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 Line index</a:t>
            </a:r>
          </a:p>
        </p:txBody>
      </p:sp>
      <p:sp>
        <p:nvSpPr>
          <p:cNvPr id="8" name="Rectangle 7"/>
          <p:cNvSpPr/>
          <p:nvPr/>
        </p:nvSpPr>
        <p:spPr>
          <a:xfrm>
            <a:off x="0" y="1643050"/>
            <a:ext cx="1357290"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w: word index</a:t>
            </a:r>
          </a:p>
        </p:txBody>
      </p:sp>
      <p:sp>
        <p:nvSpPr>
          <p:cNvPr id="9" name="Rectangle 8"/>
          <p:cNvSpPr/>
          <p:nvPr/>
        </p:nvSpPr>
        <p:spPr>
          <a:xfrm>
            <a:off x="214282" y="5429264"/>
            <a:ext cx="1165704" cy="461665"/>
          </a:xfrm>
          <a:prstGeom prst="rect">
            <a:avLst/>
          </a:prstGeom>
        </p:spPr>
        <p:txBody>
          <a:bodyPr wrap="none">
            <a:spAutoFit/>
          </a:bodyPr>
          <a:lstStyle/>
          <a:p>
            <a:r>
              <a:rPr kumimoji="1" lang="en-US" dirty="0">
                <a:solidFill>
                  <a:srgbClr val="FF0000"/>
                </a:solidFill>
              </a:rPr>
              <a:t>penalty </a:t>
            </a:r>
            <a:endParaRPr lang="en-US" dirty="0">
              <a:solidFill>
                <a:srgbClr val="FF0000"/>
              </a:solidFill>
            </a:endParaRPr>
          </a:p>
        </p:txBody>
      </p:sp>
      <p:sp>
        <p:nvSpPr>
          <p:cNvPr id="10" name="Rectangle 9"/>
          <p:cNvSpPr/>
          <p:nvPr/>
        </p:nvSpPr>
        <p:spPr>
          <a:xfrm>
            <a:off x="6429388" y="857232"/>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059" t="6364" r="-1176" b="5455"/>
              <a:stretch>
                <a:fillRect/>
              </a:stretch>
            </p:blipFill>
          </mc:Choice>
          <mc:Fallback>
            <p:blipFill>
              <a:blip r:embed="rId4"/>
              <a:srcRect l="7059" t="6364" r="-1176" b="5455"/>
              <a:stretch>
                <a:fillRect/>
              </a:stretch>
            </p:blipFill>
          </mc:Fallback>
        </mc:AlternateContent>
        <p:spPr>
          <a:xfrm>
            <a:off x="3676414" y="0"/>
            <a:ext cx="5467586" cy="6629400"/>
          </a:xfrm>
          <a:prstGeom prst="rect">
            <a:avLst/>
          </a:prstGeom>
        </p:spPr>
      </p:pic>
      <p:sp>
        <p:nvSpPr>
          <p:cNvPr id="3" name="Title 2"/>
          <p:cNvSpPr>
            <a:spLocks noGrp="1"/>
          </p:cNvSpPr>
          <p:nvPr>
            <p:ph type="title"/>
          </p:nvPr>
        </p:nvSpPr>
        <p:spPr>
          <a:xfrm>
            <a:off x="304800" y="1066800"/>
            <a:ext cx="2409812" cy="3352800"/>
          </a:xfrm>
        </p:spPr>
        <p:txBody>
          <a:bodyPr>
            <a:noAutofit/>
          </a:bodyPr>
          <a:lstStyle/>
          <a:p>
            <a:r>
              <a:rPr lang="en-US" sz="3600" dirty="0">
                <a:effectLst>
                  <a:outerShdw blurRad="38100" dist="38100" dir="2700000" algn="tl">
                    <a:srgbClr val="000000">
                      <a:alpha val="43137"/>
                    </a:srgbClr>
                  </a:outerShdw>
                </a:effectLst>
              </a:rPr>
              <a:t>Direct</a:t>
            </a:r>
            <a:br>
              <a:rPr lang="en-US" sz="3600" dirty="0">
                <a:effectLst>
                  <a:outerShdw blurRad="38100" dist="38100" dir="2700000" algn="tl">
                    <a:srgbClr val="000000">
                      <a:alpha val="43137"/>
                    </a:srgbClr>
                  </a:outerShdw>
                </a:effectLst>
              </a:rPr>
            </a:b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Mapping</a:t>
            </a:r>
            <a:br>
              <a:rPr lang="en-US" sz="3600" dirty="0">
                <a:effectLst>
                  <a:outerShdw blurRad="38100" dist="38100" dir="2700000" algn="tl">
                    <a:srgbClr val="000000">
                      <a:alpha val="43137"/>
                    </a:srgbClr>
                  </a:outerShdw>
                </a:effectLst>
              </a:rPr>
            </a:b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Example</a:t>
            </a:r>
          </a:p>
        </p:txBody>
      </p:sp>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sz="4000">
                <a:effectLst>
                  <a:outerShdw blurRad="38100" dist="38100" dir="2700000" algn="tl">
                    <a:srgbClr val="000000">
                      <a:alpha val="43137"/>
                    </a:srgbClr>
                  </a:outerShdw>
                </a:effectLst>
              </a:rPr>
              <a:t>Contents</a:t>
            </a:r>
            <a:endParaRPr lang="en-GB" sz="4000"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1981201"/>
            <a:ext cx="8288368" cy="3805254"/>
          </a:xfrm>
        </p:spPr>
        <p:txBody>
          <a:bodyPr>
            <a:normAutofit/>
          </a:bodyPr>
          <a:lstStyle/>
          <a:p>
            <a:pPr>
              <a:buNone/>
            </a:pPr>
            <a:r>
              <a:rPr lang="en-US" sz="2800" dirty="0">
                <a:solidFill>
                  <a:schemeClr val="tx1"/>
                </a:solidFill>
              </a:rPr>
              <a:t>4.1- Computer Memory Systems Overview</a:t>
            </a:r>
          </a:p>
          <a:p>
            <a:pPr>
              <a:buNone/>
            </a:pPr>
            <a:r>
              <a:rPr lang="en-US" sz="2800" dirty="0">
                <a:solidFill>
                  <a:schemeClr val="tx1"/>
                </a:solidFill>
              </a:rPr>
              <a:t>4.2- Cache Memory Principles</a:t>
            </a:r>
          </a:p>
          <a:p>
            <a:pPr>
              <a:buNone/>
            </a:pPr>
            <a:r>
              <a:rPr lang="en-US" sz="2800" dirty="0">
                <a:solidFill>
                  <a:schemeClr val="tx1"/>
                </a:solidFill>
              </a:rPr>
              <a:t>4.3- Elements of  Cache Design </a:t>
            </a:r>
            <a:endParaRPr lang="en-GB" sz="2800" dirty="0">
              <a:solidFill>
                <a:schemeClr val="tx1"/>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Direct Mapping Summary</a:t>
            </a:r>
          </a:p>
        </p:txBody>
      </p:sp>
      <p:sp>
        <p:nvSpPr>
          <p:cNvPr id="149509" name="Rectangle 5"/>
          <p:cNvSpPr>
            <a:spLocks noGrp="1" noChangeArrowheads="1"/>
          </p:cNvSpPr>
          <p:nvPr>
            <p:ph idx="1"/>
          </p:nvPr>
        </p:nvSpPr>
        <p:spPr>
          <a:xfrm>
            <a:off x="685800" y="1500174"/>
            <a:ext cx="7556313" cy="4549789"/>
          </a:xfrm>
        </p:spPr>
        <p:txBody>
          <a:bodyPr>
            <a:noAutofit/>
          </a:bodyPr>
          <a:lstStyle/>
          <a:p>
            <a:r>
              <a:rPr lang="en-GB" sz="2800" dirty="0">
                <a:solidFill>
                  <a:schemeClr val="tx1"/>
                </a:solidFill>
              </a:rPr>
              <a:t>Address length = (s + w) bits</a:t>
            </a:r>
          </a:p>
          <a:p>
            <a:r>
              <a:rPr lang="en-GB" sz="2800" dirty="0">
                <a:solidFill>
                  <a:schemeClr val="tx1"/>
                </a:solidFill>
              </a:rPr>
              <a:t>Number of addressable units = 2</a:t>
            </a:r>
            <a:r>
              <a:rPr lang="en-GB" sz="2800" baseline="30000" dirty="0">
                <a:solidFill>
                  <a:schemeClr val="tx1"/>
                </a:solidFill>
              </a:rPr>
              <a:t>s+w </a:t>
            </a:r>
            <a:r>
              <a:rPr lang="en-GB" sz="2800" dirty="0">
                <a:solidFill>
                  <a:schemeClr val="tx1"/>
                </a:solidFill>
              </a:rPr>
              <a:t>words or bytes</a:t>
            </a:r>
          </a:p>
          <a:p>
            <a:r>
              <a:rPr lang="en-GB" sz="2800" dirty="0">
                <a:solidFill>
                  <a:schemeClr val="tx1"/>
                </a:solidFill>
              </a:rPr>
              <a:t>Block size = line size = 2</a:t>
            </a:r>
            <a:r>
              <a:rPr lang="en-GB" sz="2800" baseline="30000" dirty="0">
                <a:solidFill>
                  <a:schemeClr val="tx1"/>
                </a:solidFill>
              </a:rPr>
              <a:t>w</a:t>
            </a:r>
            <a:r>
              <a:rPr lang="en-GB" sz="2800" dirty="0">
                <a:solidFill>
                  <a:schemeClr val="tx1"/>
                </a:solidFill>
              </a:rPr>
              <a:t> words or bytes</a:t>
            </a:r>
          </a:p>
          <a:p>
            <a:r>
              <a:rPr lang="en-GB" sz="2800" dirty="0">
                <a:solidFill>
                  <a:schemeClr val="tx1"/>
                </a:solidFill>
              </a:rPr>
              <a:t>Number of blocks in main memory = 2</a:t>
            </a:r>
            <a:r>
              <a:rPr lang="en-GB" sz="2800" baseline="30000" dirty="0">
                <a:solidFill>
                  <a:schemeClr val="tx1"/>
                </a:solidFill>
              </a:rPr>
              <a:t>s+ w</a:t>
            </a:r>
            <a:r>
              <a:rPr lang="en-GB" sz="2800" dirty="0">
                <a:solidFill>
                  <a:schemeClr val="tx1"/>
                </a:solidFill>
              </a:rPr>
              <a:t>/2</a:t>
            </a:r>
            <a:r>
              <a:rPr lang="en-GB" sz="2800" baseline="30000" dirty="0">
                <a:solidFill>
                  <a:schemeClr val="tx1"/>
                </a:solidFill>
              </a:rPr>
              <a:t>w</a:t>
            </a:r>
            <a:r>
              <a:rPr lang="en-GB" sz="2800" dirty="0">
                <a:solidFill>
                  <a:schemeClr val="tx1"/>
                </a:solidFill>
              </a:rPr>
              <a:t> = 2</a:t>
            </a:r>
            <a:r>
              <a:rPr lang="en-GB" sz="2800" baseline="30000" dirty="0">
                <a:solidFill>
                  <a:schemeClr val="tx1"/>
                </a:solidFill>
              </a:rPr>
              <a:t>s</a:t>
            </a:r>
          </a:p>
          <a:p>
            <a:r>
              <a:rPr lang="en-GB" sz="2800" dirty="0">
                <a:solidFill>
                  <a:schemeClr val="tx1"/>
                </a:solidFill>
              </a:rPr>
              <a:t>Number of lines in cache = m = 2r</a:t>
            </a:r>
          </a:p>
          <a:p>
            <a:r>
              <a:rPr lang="en-GB" sz="2800" dirty="0">
                <a:solidFill>
                  <a:schemeClr val="tx1"/>
                </a:solidFill>
              </a:rPr>
              <a:t>Size of tag = (s – r) bits</a:t>
            </a:r>
          </a:p>
        </p:txBody>
      </p:sp>
      <p:pic>
        <p:nvPicPr>
          <p:cNvPr id="11" name="Picture 10"/>
          <p:cNvPicPr>
            <a:picLocks noChangeAspect="1"/>
          </p:cNvPicPr>
          <p:nvPr/>
        </p:nvPicPr>
        <p:blipFill>
          <a:blip r:embed="rId3"/>
          <a:stretch>
            <a:fillRect/>
          </a:stretch>
        </p:blipFill>
        <p:spPr>
          <a:xfrm>
            <a:off x="7377546" y="5206774"/>
            <a:ext cx="1004454" cy="947057"/>
          </a:xfrm>
          <a:prstGeom prst="rect">
            <a:avLst/>
          </a:prstGeom>
        </p:spPr>
      </p:pic>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Victim Cache</a:t>
            </a:r>
          </a:p>
        </p:txBody>
      </p:sp>
      <p:sp>
        <p:nvSpPr>
          <p:cNvPr id="185347" name="Rectangle 3"/>
          <p:cNvSpPr>
            <a:spLocks noGrp="1" noChangeArrowheads="1"/>
          </p:cNvSpPr>
          <p:nvPr>
            <p:ph idx="1"/>
          </p:nvPr>
        </p:nvSpPr>
        <p:spPr>
          <a:xfrm>
            <a:off x="533400" y="2000240"/>
            <a:ext cx="7556313" cy="3643338"/>
          </a:xfrm>
        </p:spPr>
        <p:txBody>
          <a:bodyPr>
            <a:normAutofit/>
          </a:bodyPr>
          <a:lstStyle/>
          <a:p>
            <a:pPr marL="228600" lvl="1">
              <a:spcBef>
                <a:spcPts val="2000"/>
              </a:spcBef>
              <a:buClr>
                <a:schemeClr val="accent1"/>
              </a:buClr>
            </a:pPr>
            <a:r>
              <a:rPr lang="en-GB" sz="2000" dirty="0">
                <a:solidFill>
                  <a:schemeClr val="tx1"/>
                </a:solidFill>
              </a:rPr>
              <a:t>Originally proposed as an approach to reduce the conflict misses of direct mapped caches without affecting its fast access time</a:t>
            </a:r>
          </a:p>
          <a:p>
            <a:r>
              <a:rPr lang="en-GB" dirty="0">
                <a:solidFill>
                  <a:schemeClr val="tx1"/>
                </a:solidFill>
              </a:rPr>
              <a:t>Fully associative cache</a:t>
            </a:r>
          </a:p>
          <a:p>
            <a:r>
              <a:rPr lang="en-GB" dirty="0">
                <a:solidFill>
                  <a:schemeClr val="tx1"/>
                </a:solidFill>
              </a:rPr>
              <a:t>Typical size is 4 to 16 cache lines</a:t>
            </a:r>
          </a:p>
          <a:p>
            <a:r>
              <a:rPr lang="en-GB" dirty="0">
                <a:solidFill>
                  <a:schemeClr val="tx1"/>
                </a:solidFill>
              </a:rPr>
              <a:t>Residing between direct mapped L1 cache and the next level of memory</a:t>
            </a:r>
          </a:p>
        </p:txBody>
      </p:sp>
      <p:pic>
        <p:nvPicPr>
          <p:cNvPr id="4" name="Picture 3"/>
          <p:cNvPicPr>
            <a:picLocks noChangeAspect="1"/>
          </p:cNvPicPr>
          <p:nvPr/>
        </p:nvPicPr>
        <p:blipFill>
          <a:blip r:embed="rId3"/>
          <a:stretch>
            <a:fillRect/>
          </a:stretch>
        </p:blipFill>
        <p:spPr>
          <a:xfrm rot="1751605">
            <a:off x="7305552" y="243572"/>
            <a:ext cx="1480931" cy="1851616"/>
          </a:xfrm>
          <a:prstGeom prst="rect">
            <a:avLst/>
          </a:prstGeom>
        </p:spPr>
      </p:pic>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idx="4294967295"/>
          </p:nvPr>
        </p:nvSpPr>
        <p:spPr>
          <a:xfrm>
            <a:off x="304800" y="381000"/>
            <a:ext cx="9144000" cy="1116013"/>
          </a:xfrm>
        </p:spPr>
        <p:txBody>
          <a:bodyPr/>
          <a:lstStyle/>
          <a:p>
            <a:r>
              <a:rPr lang="en-GB" dirty="0">
                <a:effectLst>
                  <a:outerShdw blurRad="38100" dist="38100" dir="2700000" algn="tl">
                    <a:srgbClr val="000000">
                      <a:alpha val="43137"/>
                    </a:srgbClr>
                  </a:outerShdw>
                </a:effectLst>
              </a:rPr>
              <a:t>Fully Associative Cache Organization</a:t>
            </a:r>
          </a:p>
        </p:txBody>
      </p:sp>
      <p:pic>
        <p:nvPicPr>
          <p:cNvPr id="2050" name="Picture 2"/>
          <p:cNvPicPr>
            <a:picLocks noChangeAspect="1" noChangeArrowheads="1"/>
          </p:cNvPicPr>
          <p:nvPr/>
        </p:nvPicPr>
        <p:blipFill>
          <a:blip r:embed="rId3"/>
          <a:srcRect/>
          <a:stretch>
            <a:fillRect/>
          </a:stretch>
        </p:blipFill>
        <p:spPr bwMode="auto">
          <a:xfrm>
            <a:off x="1142976" y="1214422"/>
            <a:ext cx="7957922" cy="5143536"/>
          </a:xfrm>
          <a:prstGeom prst="rect">
            <a:avLst/>
          </a:prstGeom>
          <a:noFill/>
          <a:ln w="9525">
            <a:noFill/>
            <a:miter lim="800000"/>
            <a:headEnd/>
            <a:tailEnd/>
          </a:ln>
          <a:effectLst/>
        </p:spPr>
      </p:pic>
      <p:sp>
        <p:nvSpPr>
          <p:cNvPr id="6" name="Rectangle 5"/>
          <p:cNvSpPr/>
          <p:nvPr/>
        </p:nvSpPr>
        <p:spPr>
          <a:xfrm>
            <a:off x="0" y="4071942"/>
            <a:ext cx="1142976" cy="785818"/>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FF0000"/>
                </a:solidFill>
              </a:rPr>
              <a:t>Compare to each Tag</a:t>
            </a:r>
          </a:p>
        </p:txBody>
      </p:sp>
      <p:sp>
        <p:nvSpPr>
          <p:cNvPr id="7" name="Rectangle 6"/>
          <p:cNvSpPr/>
          <p:nvPr/>
        </p:nvSpPr>
        <p:spPr>
          <a:xfrm>
            <a:off x="0" y="1214422"/>
            <a:ext cx="1142944" cy="1571636"/>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A block can be loaded to any cache line</a:t>
            </a:r>
          </a:p>
        </p:txBody>
      </p:sp>
      <p:sp>
        <p:nvSpPr>
          <p:cNvPr id="8" name="Rectangle 7"/>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81000" y="1752600"/>
            <a:ext cx="3255264" cy="2438400"/>
          </a:xfrm>
        </p:spPr>
        <p:txBody>
          <a:bodyPr>
            <a:noAutofit/>
          </a:bodyPr>
          <a:lstStyle/>
          <a:p>
            <a:pPr algn="ctr"/>
            <a:r>
              <a:rPr lang="en-US" sz="3600" dirty="0">
                <a:effectLst>
                  <a:outerShdw blurRad="38100" dist="38100" dir="2700000" algn="tl">
                    <a:srgbClr val="000000">
                      <a:alpha val="43137"/>
                    </a:srgbClr>
                  </a:outerShdw>
                </a:effectLst>
              </a:rPr>
              <a:t>Associative</a:t>
            </a:r>
            <a:br>
              <a:rPr lang="en-US" sz="3600" dirty="0">
                <a:effectLst>
                  <a:outerShdw blurRad="38100" dist="38100" dir="2700000" algn="tl">
                    <a:srgbClr val="000000">
                      <a:alpha val="43137"/>
                    </a:srgbClr>
                  </a:outerShdw>
                </a:effectLst>
              </a:rPr>
            </a:b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Mapping</a:t>
            </a:r>
            <a:br>
              <a:rPr lang="en-US" sz="3600" dirty="0">
                <a:effectLst>
                  <a:outerShdw blurRad="38100" dist="38100" dir="2700000" algn="tl">
                    <a:srgbClr val="000000">
                      <a:alpha val="43137"/>
                    </a:srgbClr>
                  </a:outerShdw>
                </a:effectLst>
              </a:rPr>
            </a:b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Example</a:t>
            </a:r>
          </a:p>
        </p:txBody>
      </p:sp>
      <p:pic>
        <p:nvPicPr>
          <p:cNvPr id="4" name="Picture 3" descr="f1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
        <p:nvSpPr>
          <p:cNvPr id="6" name="Rectangle 5"/>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Associative Mapping Summary</a:t>
            </a:r>
          </a:p>
        </p:txBody>
      </p:sp>
      <p:sp>
        <p:nvSpPr>
          <p:cNvPr id="152581" name="Rectangle 5"/>
          <p:cNvSpPr>
            <a:spLocks noGrp="1" noChangeArrowheads="1"/>
          </p:cNvSpPr>
          <p:nvPr>
            <p:ph idx="1"/>
          </p:nvPr>
        </p:nvSpPr>
        <p:spPr>
          <a:xfrm>
            <a:off x="498474" y="1928802"/>
            <a:ext cx="7556313" cy="4197361"/>
          </a:xfrm>
        </p:spPr>
        <p:txBody>
          <a:bodyPr>
            <a:noAutofit/>
          </a:bodyPr>
          <a:lstStyle/>
          <a:p>
            <a:r>
              <a:rPr lang="en-GB" sz="2400" dirty="0">
                <a:solidFill>
                  <a:schemeClr val="tx1"/>
                </a:solidFill>
              </a:rPr>
              <a:t>Address length = (s + w) bits</a:t>
            </a:r>
          </a:p>
          <a:p>
            <a:r>
              <a:rPr lang="en-GB" sz="2400" dirty="0">
                <a:solidFill>
                  <a:schemeClr val="tx1"/>
                </a:solidFill>
              </a:rPr>
              <a:t>Number of addressable units = 2</a:t>
            </a:r>
            <a:r>
              <a:rPr lang="en-GB" sz="2400" baseline="30000" dirty="0">
                <a:solidFill>
                  <a:schemeClr val="tx1"/>
                </a:solidFill>
              </a:rPr>
              <a:t>s+w </a:t>
            </a:r>
            <a:r>
              <a:rPr lang="en-GB" sz="2400" dirty="0">
                <a:solidFill>
                  <a:schemeClr val="tx1"/>
                </a:solidFill>
              </a:rPr>
              <a:t>words or bytes</a:t>
            </a:r>
          </a:p>
          <a:p>
            <a:r>
              <a:rPr lang="en-GB" sz="2400" dirty="0">
                <a:solidFill>
                  <a:schemeClr val="tx1"/>
                </a:solidFill>
              </a:rPr>
              <a:t>Block size = line size = 2</a:t>
            </a:r>
            <a:r>
              <a:rPr lang="en-GB" sz="2400" baseline="30000" dirty="0">
                <a:solidFill>
                  <a:schemeClr val="tx1"/>
                </a:solidFill>
              </a:rPr>
              <a:t>w</a:t>
            </a:r>
            <a:r>
              <a:rPr lang="en-GB" sz="2400" dirty="0">
                <a:solidFill>
                  <a:schemeClr val="tx1"/>
                </a:solidFill>
              </a:rPr>
              <a:t> words or bytes</a:t>
            </a:r>
          </a:p>
          <a:p>
            <a:r>
              <a:rPr lang="en-GB" sz="2400" dirty="0">
                <a:solidFill>
                  <a:schemeClr val="tx1"/>
                </a:solidFill>
              </a:rPr>
              <a:t>Number of blocks in main memory= 2</a:t>
            </a:r>
            <a:r>
              <a:rPr lang="en-GB" sz="2400" baseline="30000" dirty="0">
                <a:solidFill>
                  <a:schemeClr val="tx1"/>
                </a:solidFill>
              </a:rPr>
              <a:t>s+ w</a:t>
            </a:r>
            <a:r>
              <a:rPr lang="en-GB" sz="2400" dirty="0">
                <a:solidFill>
                  <a:schemeClr val="tx1"/>
                </a:solidFill>
              </a:rPr>
              <a:t>/2</a:t>
            </a:r>
            <a:r>
              <a:rPr lang="en-GB" sz="2400" baseline="30000" dirty="0">
                <a:solidFill>
                  <a:schemeClr val="tx1"/>
                </a:solidFill>
              </a:rPr>
              <a:t>w</a:t>
            </a:r>
            <a:r>
              <a:rPr lang="en-GB" sz="2400" dirty="0">
                <a:solidFill>
                  <a:schemeClr val="tx1"/>
                </a:solidFill>
              </a:rPr>
              <a:t> = 2</a:t>
            </a:r>
            <a:r>
              <a:rPr lang="en-GB" sz="2400" baseline="30000" dirty="0">
                <a:solidFill>
                  <a:schemeClr val="tx1"/>
                </a:solidFill>
              </a:rPr>
              <a:t>s</a:t>
            </a:r>
          </a:p>
          <a:p>
            <a:r>
              <a:rPr lang="en-GB" sz="2400" dirty="0">
                <a:solidFill>
                  <a:schemeClr val="tx1"/>
                </a:solidFill>
              </a:rPr>
              <a:t>Number of lines in cache = undetermined</a:t>
            </a:r>
          </a:p>
          <a:p>
            <a:r>
              <a:rPr lang="en-GB" sz="2400" dirty="0">
                <a:solidFill>
                  <a:schemeClr val="tx1"/>
                </a:solidFill>
              </a:rPr>
              <a:t>Size of tag = s bits</a:t>
            </a:r>
          </a:p>
        </p:txBody>
      </p:sp>
      <p:pic>
        <p:nvPicPr>
          <p:cNvPr id="4" name="Picture 3"/>
          <p:cNvPicPr>
            <a:picLocks noChangeAspect="1"/>
          </p:cNvPicPr>
          <p:nvPr/>
        </p:nvPicPr>
        <p:blipFill>
          <a:blip r:embed="rId3"/>
          <a:stretch>
            <a:fillRect/>
          </a:stretch>
        </p:blipFill>
        <p:spPr>
          <a:xfrm>
            <a:off x="7377546" y="5206774"/>
            <a:ext cx="1004454" cy="947057"/>
          </a:xfrm>
          <a:prstGeom prst="rect">
            <a:avLst/>
          </a:prstGeom>
        </p:spPr>
      </p:pic>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62000" y="533400"/>
            <a:ext cx="7556313" cy="1116106"/>
          </a:xfrm>
        </p:spPr>
        <p:txBody>
          <a:bodyPr/>
          <a:lstStyle/>
          <a:p>
            <a:r>
              <a:rPr lang="en-US" dirty="0">
                <a:effectLst>
                  <a:outerShdw blurRad="38100" dist="38100" dir="2700000" algn="tl">
                    <a:srgbClr val="000000">
                      <a:alpha val="43137"/>
                    </a:srgbClr>
                  </a:outerShdw>
                </a:effectLst>
              </a:rPr>
              <a:t>Set Associative Mapping</a:t>
            </a:r>
          </a:p>
        </p:txBody>
      </p:sp>
      <p:sp>
        <p:nvSpPr>
          <p:cNvPr id="47107" name="Rectangle 3"/>
          <p:cNvSpPr>
            <a:spLocks noGrp="1" noChangeArrowheads="1"/>
          </p:cNvSpPr>
          <p:nvPr>
            <p:ph idx="1"/>
          </p:nvPr>
        </p:nvSpPr>
        <p:spPr>
          <a:xfrm>
            <a:off x="498474" y="1714488"/>
            <a:ext cx="7556313" cy="4411675"/>
          </a:xfrm>
        </p:spPr>
        <p:txBody>
          <a:bodyPr>
            <a:noAutofit/>
          </a:bodyPr>
          <a:lstStyle/>
          <a:p>
            <a:r>
              <a:rPr lang="en-US" sz="2400" dirty="0">
                <a:solidFill>
                  <a:schemeClr val="tx1"/>
                </a:solidFill>
              </a:rPr>
              <a:t>Compromise (thỏa hiệp) that exhibits the strengths of both the direct and associative approaches while reducing their disadvantages</a:t>
            </a:r>
          </a:p>
          <a:p>
            <a:r>
              <a:rPr lang="en-US" sz="2400" dirty="0">
                <a:solidFill>
                  <a:schemeClr val="tx1"/>
                </a:solidFill>
              </a:rPr>
              <a:t>Cache consists of a number of sets</a:t>
            </a:r>
          </a:p>
          <a:p>
            <a:r>
              <a:rPr lang="en-US" sz="2400" dirty="0">
                <a:solidFill>
                  <a:schemeClr val="tx1"/>
                </a:solidFill>
              </a:rPr>
              <a:t>Each set contains a number of lines</a:t>
            </a:r>
          </a:p>
          <a:p>
            <a:r>
              <a:rPr lang="en-US" sz="2400" dirty="0">
                <a:solidFill>
                  <a:schemeClr val="tx1"/>
                </a:solidFill>
              </a:rPr>
              <a:t>A given block maps to any line in a given set</a:t>
            </a:r>
          </a:p>
          <a:p>
            <a:r>
              <a:rPr lang="en-US" sz="2400" dirty="0">
                <a:solidFill>
                  <a:schemeClr val="tx1"/>
                </a:solidFill>
              </a:rPr>
              <a:t>e.g. 2 lines per set</a:t>
            </a:r>
          </a:p>
          <a:p>
            <a:pPr lvl="1"/>
            <a:r>
              <a:rPr lang="en-US" sz="2000" dirty="0">
                <a:solidFill>
                  <a:schemeClr val="tx1"/>
                </a:solidFill>
              </a:rPr>
              <a:t>2 way associative mapping</a:t>
            </a:r>
          </a:p>
          <a:p>
            <a:pPr lvl="1"/>
            <a:r>
              <a:rPr lang="en-US" sz="2000" dirty="0">
                <a:solidFill>
                  <a:schemeClr val="tx1"/>
                </a:solidFill>
              </a:rPr>
              <a:t>A given block can be in one of 2 lines in only one set</a:t>
            </a:r>
          </a:p>
          <a:p>
            <a:endParaRPr lang="en-US" sz="2400" dirty="0">
              <a:solidFill>
                <a:schemeClr val="tx1"/>
              </a:solidFill>
            </a:endParaRPr>
          </a:p>
        </p:txBody>
      </p:sp>
      <p:sp>
        <p:nvSpPr>
          <p:cNvPr id="5" name="Rectangle 4">
            <a:hlinkClick r:id="rId3" action="ppaction://hlinksldjump"/>
          </p:cNvPr>
          <p:cNvSpPr/>
          <p:nvPr/>
        </p:nvSpPr>
        <p:spPr>
          <a:xfrm>
            <a:off x="6143636" y="3071810"/>
            <a:ext cx="2714644" cy="64294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rPr>
              <a:t>Go to Replacement Algorithms </a:t>
            </a:r>
          </a:p>
        </p:txBody>
      </p:sp>
      <p:sp>
        <p:nvSpPr>
          <p:cNvPr id="6" name="Rectangle 5"/>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304800" y="990600"/>
            <a:ext cx="3429000" cy="3600450"/>
          </a:xfrm>
        </p:spPr>
        <p:txBody>
          <a:bodyPr>
            <a:noAutofit/>
          </a:bodyPr>
          <a:lstStyle/>
          <a:p>
            <a:pPr algn="ctr"/>
            <a:r>
              <a:rPr lang="en-GB" sz="2800" dirty="0">
                <a:effectLst>
                  <a:outerShdw blurRad="38100" dist="38100" dir="2700000" algn="tl">
                    <a:srgbClr val="000000">
                      <a:alpha val="43137"/>
                    </a:srgbClr>
                  </a:outerShdw>
                </a:effectLst>
              </a:rPr>
              <a:t>Mapping From Main Memory</a:t>
            </a:r>
            <a:br>
              <a:rPr lang="en-GB" sz="2800" dirty="0">
                <a:effectLst>
                  <a:outerShdw blurRad="38100" dist="38100" dir="2700000" algn="tl">
                    <a:srgbClr val="000000">
                      <a:alpha val="43137"/>
                    </a:srgbClr>
                  </a:outerShdw>
                </a:effectLst>
              </a:rPr>
            </a:br>
            <a:r>
              <a:rPr lang="en-GB" sz="2800" dirty="0">
                <a:effectLst>
                  <a:outerShdw blurRad="38100" dist="38100" dir="2700000" algn="tl">
                    <a:srgbClr val="000000">
                      <a:alpha val="43137"/>
                    </a:srgbClr>
                  </a:outerShdw>
                </a:effectLst>
              </a:rPr>
              <a:t>to Cache:</a:t>
            </a:r>
            <a:br>
              <a:rPr lang="en-GB" sz="2800" dirty="0">
                <a:effectLst>
                  <a:outerShdw blurRad="38100" dist="38100" dir="2700000" algn="tl">
                    <a:srgbClr val="000000">
                      <a:alpha val="43137"/>
                    </a:srgbClr>
                  </a:outerShdw>
                </a:effectLst>
              </a:rPr>
            </a:br>
            <a:br>
              <a:rPr lang="en-GB" sz="2800" dirty="0">
                <a:effectLst>
                  <a:outerShdw blurRad="38100" dist="38100" dir="2700000" algn="tl">
                    <a:srgbClr val="000000">
                      <a:alpha val="43137"/>
                    </a:srgbClr>
                  </a:outerShdw>
                </a:effectLst>
              </a:rPr>
            </a:br>
            <a:r>
              <a:rPr lang="en-GB" sz="2800" i="1" dirty="0">
                <a:effectLst>
                  <a:outerShdw blurRad="38100" dist="38100" dir="2700000" algn="tl">
                    <a:srgbClr val="000000">
                      <a:alpha val="43137"/>
                    </a:srgbClr>
                  </a:outerShdw>
                </a:effectLst>
              </a:rPr>
              <a:t>k</a:t>
            </a:r>
            <a:r>
              <a:rPr lang="en-GB" sz="2800" dirty="0">
                <a:effectLst>
                  <a:outerShdw blurRad="38100" dist="38100" dir="2700000" algn="tl">
                    <a:srgbClr val="000000">
                      <a:alpha val="43137"/>
                    </a:srgbClr>
                  </a:outerShdw>
                </a:effectLst>
              </a:rPr>
              <a:t>-Way</a:t>
            </a:r>
            <a:br>
              <a:rPr lang="en-GB" sz="2800" dirty="0">
                <a:effectLst>
                  <a:outerShdw blurRad="38100" dist="38100" dir="2700000" algn="tl">
                    <a:srgbClr val="000000">
                      <a:alpha val="43137"/>
                    </a:srgbClr>
                  </a:outerShdw>
                </a:effectLst>
              </a:rPr>
            </a:br>
            <a:r>
              <a:rPr lang="en-GB" sz="2800" dirty="0">
                <a:effectLst>
                  <a:outerShdw blurRad="38100" dist="38100" dir="2700000" algn="tl">
                    <a:srgbClr val="000000">
                      <a:alpha val="43137"/>
                    </a:srgbClr>
                  </a:outerShdw>
                </a:effectLst>
              </a:rPr>
              <a:t> Set Associative</a:t>
            </a:r>
          </a:p>
        </p:txBody>
      </p:sp>
      <p:pic>
        <p:nvPicPr>
          <p:cNvPr id="4" name="Picture 3" descr="f1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
        <p:nvSpPr>
          <p:cNvPr id="5" name="Rectangle 4"/>
          <p:cNvSpPr/>
          <p:nvPr/>
        </p:nvSpPr>
        <p:spPr>
          <a:xfrm>
            <a:off x="428596" y="4786322"/>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0" y="0"/>
            <a:ext cx="1905000" cy="3352800"/>
          </a:xfrm>
        </p:spPr>
        <p:txBody>
          <a:bodyPr>
            <a:normAutofit/>
          </a:bodyPr>
          <a:lstStyle/>
          <a:p>
            <a:pPr algn="ctr"/>
            <a:r>
              <a:rPr lang="en-US" i="1" dirty="0">
                <a:effectLst>
                  <a:outerShdw blurRad="38100" dist="38100" dir="2700000" algn="tl">
                    <a:srgbClr val="000000">
                      <a:alpha val="43137"/>
                    </a:srgbClr>
                  </a:outerShdw>
                </a:effectLst>
              </a:rPr>
              <a:t>k</a:t>
            </a:r>
            <a:r>
              <a:rPr lang="en-US" sz="2222" i="1" dirty="0">
                <a:effectLst>
                  <a:outerShdw blurRad="38100" dist="38100" dir="2700000" algn="tl">
                    <a:srgbClr val="000000">
                      <a:alpha val="43137"/>
                    </a:srgbClr>
                  </a:outerShdw>
                </a:effectLst>
              </a:rPr>
              <a:t>-</a:t>
            </a:r>
            <a:r>
              <a:rPr lang="en-US" sz="2222" dirty="0">
                <a:effectLst>
                  <a:outerShdw blurRad="38100" dist="38100" dir="2700000" algn="tl">
                    <a:srgbClr val="000000">
                      <a:alpha val="43137"/>
                    </a:srgbClr>
                  </a:outerShdw>
                </a:effectLst>
              </a:rPr>
              <a:t>Way</a:t>
            </a:r>
            <a:br>
              <a:rPr lang="en-US" sz="2222" dirty="0">
                <a:effectLst>
                  <a:outerShdw blurRad="38100" dist="38100" dir="2700000" algn="tl">
                    <a:srgbClr val="000000">
                      <a:alpha val="43137"/>
                    </a:srgbClr>
                  </a:outerShdw>
                </a:effectLst>
              </a:rPr>
            </a:br>
            <a:r>
              <a:rPr lang="en-US" sz="2222" dirty="0">
                <a:effectLst>
                  <a:outerShdw blurRad="38100" dist="38100" dir="2700000" algn="tl">
                    <a:srgbClr val="000000">
                      <a:alpha val="43137"/>
                    </a:srgbClr>
                  </a:outerShdw>
                </a:effectLst>
              </a:rPr>
              <a:t>Set Associative Cache Organization</a:t>
            </a:r>
          </a:p>
        </p:txBody>
      </p:sp>
      <p:pic>
        <p:nvPicPr>
          <p:cNvPr id="4" name="Picture 3"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r="8182"/>
              <a:stretch>
                <a:fillRect/>
              </a:stretch>
            </p:blipFill>
          </mc:Choice>
          <mc:Fallback>
            <p:blipFill>
              <a:blip r:embed="rId4"/>
              <a:srcRect l="7273" r="8182"/>
              <a:stretch>
                <a:fillRect/>
              </a:stretch>
            </p:blipFill>
          </mc:Fallback>
        </mc:AlternateContent>
        <p:spPr>
          <a:xfrm>
            <a:off x="1640597" y="0"/>
            <a:ext cx="7503403" cy="6858000"/>
          </a:xfrm>
          <a:prstGeom prst="rect">
            <a:avLst/>
          </a:prstGeom>
        </p:spPr>
      </p:pic>
      <p:sp>
        <p:nvSpPr>
          <p:cNvPr id="6" name="Rectangle 5"/>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Set Associative Mapping Summary</a:t>
            </a:r>
          </a:p>
        </p:txBody>
      </p:sp>
      <p:sp>
        <p:nvSpPr>
          <p:cNvPr id="153605" name="Rectangle 5"/>
          <p:cNvSpPr>
            <a:spLocks noGrp="1" noChangeArrowheads="1"/>
          </p:cNvSpPr>
          <p:nvPr>
            <p:ph idx="1"/>
          </p:nvPr>
        </p:nvSpPr>
        <p:spPr>
          <a:xfrm>
            <a:off x="428596" y="1857364"/>
            <a:ext cx="7556313" cy="4572000"/>
          </a:xfrm>
        </p:spPr>
        <p:txBody>
          <a:bodyPr>
            <a:normAutofit fontScale="92500" lnSpcReduction="10000"/>
          </a:bodyPr>
          <a:lstStyle/>
          <a:p>
            <a:r>
              <a:rPr lang="en-GB" dirty="0">
                <a:solidFill>
                  <a:schemeClr val="tx1"/>
                </a:solidFill>
              </a:rPr>
              <a:t>Address length = (s + w) bits</a:t>
            </a:r>
          </a:p>
          <a:p>
            <a:r>
              <a:rPr lang="en-GB" dirty="0">
                <a:solidFill>
                  <a:schemeClr val="tx1"/>
                </a:solidFill>
              </a:rPr>
              <a:t>Number of addressable units = 2</a:t>
            </a:r>
            <a:r>
              <a:rPr lang="en-GB" baseline="30000" dirty="0">
                <a:solidFill>
                  <a:schemeClr val="tx1"/>
                </a:solidFill>
              </a:rPr>
              <a:t>s+w </a:t>
            </a:r>
            <a:r>
              <a:rPr lang="en-GB" dirty="0">
                <a:solidFill>
                  <a:schemeClr val="tx1"/>
                </a:solidFill>
              </a:rPr>
              <a:t>words or bytes</a:t>
            </a:r>
          </a:p>
          <a:p>
            <a:r>
              <a:rPr lang="en-GB" dirty="0">
                <a:solidFill>
                  <a:schemeClr val="tx1"/>
                </a:solidFill>
              </a:rPr>
              <a:t>Block size = line size = 2</a:t>
            </a:r>
            <a:r>
              <a:rPr lang="en-GB" baseline="30000" dirty="0">
                <a:solidFill>
                  <a:schemeClr val="tx1"/>
                </a:solidFill>
              </a:rPr>
              <a:t>w</a:t>
            </a:r>
            <a:r>
              <a:rPr lang="en-GB" dirty="0">
                <a:solidFill>
                  <a:schemeClr val="tx1"/>
                </a:solidFill>
              </a:rPr>
              <a:t> words or bytes</a:t>
            </a:r>
          </a:p>
          <a:p>
            <a:r>
              <a:rPr lang="en-GB" dirty="0">
                <a:solidFill>
                  <a:schemeClr val="tx1"/>
                </a:solidFill>
              </a:rPr>
              <a:t>Number of blocks in main memory = 2</a:t>
            </a:r>
            <a:r>
              <a:rPr lang="en-GB" baseline="30000" dirty="0">
                <a:solidFill>
                  <a:schemeClr val="tx1"/>
                </a:solidFill>
              </a:rPr>
              <a:t>s+w/</a:t>
            </a:r>
            <a:r>
              <a:rPr lang="en-GB" dirty="0">
                <a:solidFill>
                  <a:schemeClr val="tx1"/>
                </a:solidFill>
              </a:rPr>
              <a:t>2</a:t>
            </a:r>
            <a:r>
              <a:rPr lang="en-GB" baseline="30000" dirty="0">
                <a:solidFill>
                  <a:schemeClr val="tx1"/>
                </a:solidFill>
              </a:rPr>
              <a:t>w=</a:t>
            </a:r>
            <a:r>
              <a:rPr lang="en-GB" dirty="0">
                <a:solidFill>
                  <a:schemeClr val="tx1"/>
                </a:solidFill>
              </a:rPr>
              <a:t>2</a:t>
            </a:r>
            <a:r>
              <a:rPr lang="en-GB" baseline="30000" dirty="0">
                <a:solidFill>
                  <a:schemeClr val="tx1"/>
                </a:solidFill>
              </a:rPr>
              <a:t>s</a:t>
            </a:r>
            <a:endParaRPr lang="en-GB" dirty="0">
              <a:solidFill>
                <a:schemeClr val="tx1"/>
              </a:solidFill>
            </a:endParaRPr>
          </a:p>
          <a:p>
            <a:r>
              <a:rPr lang="en-GB" dirty="0">
                <a:solidFill>
                  <a:schemeClr val="tx1"/>
                </a:solidFill>
              </a:rPr>
              <a:t>Number of lines in set = k</a:t>
            </a:r>
          </a:p>
          <a:p>
            <a:r>
              <a:rPr lang="en-GB" dirty="0">
                <a:solidFill>
                  <a:schemeClr val="tx1"/>
                </a:solidFill>
              </a:rPr>
              <a:t>Number of sets = v = 2</a:t>
            </a:r>
            <a:r>
              <a:rPr lang="en-GB" baseline="30000" dirty="0">
                <a:solidFill>
                  <a:schemeClr val="tx1"/>
                </a:solidFill>
              </a:rPr>
              <a:t>d</a:t>
            </a:r>
          </a:p>
          <a:p>
            <a:r>
              <a:rPr lang="en-GB" dirty="0">
                <a:solidFill>
                  <a:schemeClr val="tx1"/>
                </a:solidFill>
              </a:rPr>
              <a:t>Number of lines in cache = m=kv = k * 2</a:t>
            </a:r>
            <a:r>
              <a:rPr lang="en-GB" baseline="30000" dirty="0">
                <a:solidFill>
                  <a:schemeClr val="tx1"/>
                </a:solidFill>
              </a:rPr>
              <a:t>d</a:t>
            </a:r>
          </a:p>
          <a:p>
            <a:r>
              <a:rPr lang="en-GB" dirty="0">
                <a:solidFill>
                  <a:schemeClr val="tx1"/>
                </a:solidFill>
              </a:rPr>
              <a:t>Size of cache = </a:t>
            </a:r>
            <a:r>
              <a:rPr lang="en-GB" i="1" dirty="0">
                <a:solidFill>
                  <a:schemeClr val="tx1"/>
                </a:solidFill>
              </a:rPr>
              <a:t>k * 2</a:t>
            </a:r>
            <a:r>
              <a:rPr lang="en-GB" sz="2054" baseline="30000" dirty="0">
                <a:solidFill>
                  <a:schemeClr val="tx1"/>
                </a:solidFill>
              </a:rPr>
              <a:t>d+w</a:t>
            </a:r>
            <a:r>
              <a:rPr lang="en-GB" dirty="0">
                <a:solidFill>
                  <a:schemeClr val="tx1"/>
                </a:solidFill>
              </a:rPr>
              <a:t>words or bytes</a:t>
            </a:r>
            <a:endParaRPr lang="en-GB" baseline="30000" dirty="0">
              <a:solidFill>
                <a:schemeClr val="tx1"/>
              </a:solidFill>
            </a:endParaRPr>
          </a:p>
          <a:p>
            <a:r>
              <a:rPr lang="en-GB" dirty="0">
                <a:solidFill>
                  <a:schemeClr val="tx1"/>
                </a:solidFill>
              </a:rPr>
              <a:t>Size of tag = (s – d) bits</a:t>
            </a:r>
          </a:p>
        </p:txBody>
      </p:sp>
      <p:pic>
        <p:nvPicPr>
          <p:cNvPr id="5" name="Picture 4"/>
          <p:cNvPicPr>
            <a:picLocks noChangeAspect="1"/>
          </p:cNvPicPr>
          <p:nvPr/>
        </p:nvPicPr>
        <p:blipFill>
          <a:blip r:embed="rId3"/>
          <a:stretch>
            <a:fillRect/>
          </a:stretch>
        </p:blipFill>
        <p:spPr>
          <a:xfrm>
            <a:off x="7377546" y="5206774"/>
            <a:ext cx="1004454" cy="947057"/>
          </a:xfrm>
          <a:prstGeom prst="rect">
            <a:avLst/>
          </a:prstGeom>
        </p:spPr>
      </p:pic>
      <p:sp>
        <p:nvSpPr>
          <p:cNvPr id="7" name="Rectangle 6"/>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0" y="0"/>
            <a:ext cx="8875059" cy="6858000"/>
          </a:xfrm>
          <a:prstGeom prst="rect">
            <a:avLst/>
          </a:prstGeom>
        </p:spPr>
      </p:pic>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dirty="0">
                <a:effectLst>
                  <a:outerShdw blurRad="38100" dist="38100" dir="2700000" algn="tl">
                    <a:srgbClr val="000000">
                      <a:alpha val="43137"/>
                    </a:srgbClr>
                  </a:outerShdw>
                </a:effectLst>
              </a:rPr>
              <a:t>4.1- Computer Memory System Overview</a:t>
            </a:r>
          </a:p>
        </p:txBody>
      </p:sp>
      <p:sp>
        <p:nvSpPr>
          <p:cNvPr id="8195" name="Rectangle 3"/>
          <p:cNvSpPr>
            <a:spLocks noGrp="1" noChangeArrowheads="1"/>
          </p:cNvSpPr>
          <p:nvPr>
            <p:ph idx="1"/>
          </p:nvPr>
        </p:nvSpPr>
        <p:spPr>
          <a:xfrm>
            <a:off x="498474" y="2338391"/>
            <a:ext cx="8288368" cy="1733551"/>
          </a:xfrm>
        </p:spPr>
        <p:txBody>
          <a:bodyPr>
            <a:normAutofit/>
          </a:bodyPr>
          <a:lstStyle/>
          <a:p>
            <a:r>
              <a:rPr lang="en-US" sz="2800" dirty="0">
                <a:solidFill>
                  <a:schemeClr val="tx1"/>
                </a:solidFill>
              </a:rPr>
              <a:t>Characteristics of Memory System.</a:t>
            </a:r>
          </a:p>
          <a:p>
            <a:r>
              <a:rPr lang="en-US" sz="2800" dirty="0">
                <a:solidFill>
                  <a:schemeClr val="tx1"/>
                </a:solidFill>
              </a:rPr>
              <a:t>The Memory Hierarchy</a:t>
            </a:r>
          </a:p>
          <a:p>
            <a:endParaRPr lang="en-GB" sz="2800" dirty="0">
              <a:solidFill>
                <a:schemeClr val="tx1"/>
              </a:soli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85800" y="228600"/>
            <a:ext cx="7556313" cy="1116106"/>
          </a:xfrm>
        </p:spPr>
        <p:txBody>
          <a:bodyPr>
            <a:normAutofit/>
          </a:bodyPr>
          <a:lstStyle/>
          <a:p>
            <a:br>
              <a:rPr lang="en-GB" sz="2800" dirty="0"/>
            </a:br>
            <a:r>
              <a:rPr lang="en-GB" sz="2800" dirty="0">
                <a:effectLst>
                  <a:outerShdw blurRad="38100" dist="38100" dir="2700000" algn="tl">
                    <a:srgbClr val="000000">
                      <a:alpha val="43137"/>
                    </a:srgbClr>
                  </a:outerShdw>
                </a:effectLst>
              </a:rPr>
              <a:t>Varying Associativity Over Cache Size</a:t>
            </a:r>
          </a:p>
        </p:txBody>
      </p:sp>
      <p:pic>
        <p:nvPicPr>
          <p:cNvPr id="5" name="Picture 4" descr="f1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5455" b="11818"/>
              <a:stretch>
                <a:fillRect/>
              </a:stretch>
            </p:blipFill>
          </mc:Choice>
          <mc:Fallback>
            <p:blipFill>
              <a:blip r:embed="rId4"/>
              <a:srcRect t="25455" b="11818"/>
              <a:stretch>
                <a:fillRect/>
              </a:stretch>
            </p:blipFill>
          </mc:Fallback>
        </mc:AlternateContent>
        <p:spPr>
          <a:xfrm>
            <a:off x="990600" y="1298698"/>
            <a:ext cx="6848513" cy="5559302"/>
          </a:xfrm>
          <a:prstGeom prst="rect">
            <a:avLst/>
          </a:prstGeom>
        </p:spPr>
      </p:pic>
      <p:sp>
        <p:nvSpPr>
          <p:cNvPr id="6" name="Rectangle 5"/>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Replacement Algorithms</a:t>
            </a:r>
          </a:p>
        </p:txBody>
      </p:sp>
      <p:sp>
        <p:nvSpPr>
          <p:cNvPr id="52227" name="Rectangle 3"/>
          <p:cNvSpPr>
            <a:spLocks noGrp="1" noChangeArrowheads="1"/>
          </p:cNvSpPr>
          <p:nvPr>
            <p:ph idx="1"/>
          </p:nvPr>
        </p:nvSpPr>
        <p:spPr>
          <a:xfrm>
            <a:off x="533400" y="1571612"/>
            <a:ext cx="7556313" cy="4721229"/>
          </a:xfrm>
        </p:spPr>
        <p:txBody>
          <a:bodyPr>
            <a:normAutofit fontScale="92500" lnSpcReduction="20000"/>
          </a:bodyPr>
          <a:lstStyle/>
          <a:p>
            <a:r>
              <a:rPr lang="en-US" sz="2400">
                <a:solidFill>
                  <a:schemeClr val="tx1"/>
                </a:solidFill>
              </a:rPr>
              <a:t>Two situations: </a:t>
            </a:r>
          </a:p>
          <a:p>
            <a:pPr lvl="1"/>
            <a:r>
              <a:rPr lang="en-US" sz="2200">
                <a:solidFill>
                  <a:schemeClr val="tx1"/>
                </a:solidFill>
              </a:rPr>
              <a:t>Cache hit:  Accessed address exists in cache</a:t>
            </a:r>
          </a:p>
          <a:p>
            <a:pPr lvl="1"/>
            <a:r>
              <a:rPr lang="en-US" sz="2200">
                <a:solidFill>
                  <a:schemeClr val="tx1"/>
                </a:solidFill>
              </a:rPr>
              <a:t>Cache miss:  Accessed address does not exist in cache. The memory block containing it must be loaded to the cache</a:t>
            </a:r>
          </a:p>
          <a:p>
            <a:r>
              <a:rPr lang="en-US" sz="2400">
                <a:solidFill>
                  <a:schemeClr val="tx1"/>
                </a:solidFill>
              </a:rPr>
              <a:t>Once </a:t>
            </a:r>
            <a:r>
              <a:rPr lang="en-US" sz="2400" dirty="0">
                <a:solidFill>
                  <a:schemeClr val="tx1"/>
                </a:solidFill>
              </a:rPr>
              <a:t>the cache has been filled, when a new block is brought into the cache, one of the existing blocks must be replaced</a:t>
            </a:r>
          </a:p>
          <a:p>
            <a:r>
              <a:rPr lang="en-US" sz="2400" dirty="0">
                <a:solidFill>
                  <a:schemeClr val="tx1"/>
                </a:solidFill>
              </a:rPr>
              <a:t>For </a:t>
            </a:r>
            <a:r>
              <a:rPr lang="en-US" sz="2400" b="1" dirty="0">
                <a:solidFill>
                  <a:srgbClr val="FF0000"/>
                </a:solidFill>
              </a:rPr>
              <a:t>direct mapping </a:t>
            </a:r>
            <a:r>
              <a:rPr lang="en-US" sz="2400" dirty="0">
                <a:solidFill>
                  <a:schemeClr val="tx1"/>
                </a:solidFill>
              </a:rPr>
              <a:t>there is only one possible line for any particular block and </a:t>
            </a:r>
            <a:r>
              <a:rPr lang="en-US" sz="2400" b="1" dirty="0">
                <a:solidFill>
                  <a:srgbClr val="FF0000"/>
                </a:solidFill>
              </a:rPr>
              <a:t>no choice is possible</a:t>
            </a:r>
          </a:p>
          <a:p>
            <a:r>
              <a:rPr lang="en-US" sz="2400" dirty="0">
                <a:solidFill>
                  <a:schemeClr val="tx1"/>
                </a:solidFill>
              </a:rPr>
              <a:t>For the </a:t>
            </a:r>
            <a:r>
              <a:rPr lang="en-US" sz="2400" dirty="0">
                <a:solidFill>
                  <a:srgbClr val="0000CC"/>
                </a:solidFill>
              </a:rPr>
              <a:t>associative and set-associative techniques </a:t>
            </a:r>
            <a:r>
              <a:rPr lang="en-US" sz="2400" dirty="0">
                <a:solidFill>
                  <a:schemeClr val="tx1"/>
                </a:solidFill>
              </a:rPr>
              <a:t>a </a:t>
            </a:r>
            <a:r>
              <a:rPr lang="en-US" sz="2400" dirty="0">
                <a:solidFill>
                  <a:srgbClr val="0000CC"/>
                </a:solidFill>
              </a:rPr>
              <a:t>replacement algorithm </a:t>
            </a:r>
            <a:r>
              <a:rPr lang="en-US" sz="2400" dirty="0">
                <a:solidFill>
                  <a:schemeClr val="tx1"/>
                </a:solidFill>
              </a:rPr>
              <a:t>is needed</a:t>
            </a:r>
          </a:p>
          <a:p>
            <a:r>
              <a:rPr lang="en-US" sz="2400" dirty="0">
                <a:solidFill>
                  <a:schemeClr val="tx1"/>
                </a:solidFill>
              </a:rPr>
              <a:t>To achieve high speed, an algorithm must be implemented in hardware</a:t>
            </a:r>
          </a:p>
        </p:txBody>
      </p:sp>
      <p:pic>
        <p:nvPicPr>
          <p:cNvPr id="4" name="Picture 3"/>
          <p:cNvPicPr>
            <a:picLocks noChangeAspect="1"/>
          </p:cNvPicPr>
          <p:nvPr/>
        </p:nvPicPr>
        <p:blipFill>
          <a:blip r:embed="rId3"/>
          <a:stretch>
            <a:fillRect/>
          </a:stretch>
        </p:blipFill>
        <p:spPr>
          <a:xfrm>
            <a:off x="7010400" y="228600"/>
            <a:ext cx="1739900" cy="1714500"/>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a:xfrm>
            <a:off x="685800" y="533400"/>
            <a:ext cx="7556313" cy="1116106"/>
          </a:xfrm>
        </p:spPr>
        <p:txBody>
          <a:bodyPr/>
          <a:lstStyle/>
          <a:p>
            <a:r>
              <a:rPr lang="en-US" b="1" dirty="0">
                <a:solidFill>
                  <a:srgbClr val="666699"/>
                </a:solidFill>
              </a:rPr>
              <a:t>The four most common replacement algorithms are:</a:t>
            </a:r>
          </a:p>
        </p:txBody>
      </p:sp>
      <p:sp>
        <p:nvSpPr>
          <p:cNvPr id="54277" name="Rectangle 5"/>
          <p:cNvSpPr>
            <a:spLocks noGrp="1" noChangeArrowheads="1"/>
          </p:cNvSpPr>
          <p:nvPr>
            <p:ph idx="1"/>
          </p:nvPr>
        </p:nvSpPr>
        <p:spPr>
          <a:xfrm>
            <a:off x="498474" y="1981200"/>
            <a:ext cx="7807326" cy="4648200"/>
          </a:xfrm>
        </p:spPr>
        <p:txBody>
          <a:bodyPr>
            <a:normAutofit lnSpcReduction="10000"/>
          </a:bodyPr>
          <a:lstStyle/>
          <a:p>
            <a:r>
              <a:rPr lang="en-US" dirty="0">
                <a:solidFill>
                  <a:srgbClr val="FF0000"/>
                </a:solidFill>
              </a:rPr>
              <a:t>Least recently used (LRU)</a:t>
            </a:r>
          </a:p>
          <a:p>
            <a:pPr lvl="1"/>
            <a:r>
              <a:rPr lang="en-US" dirty="0">
                <a:solidFill>
                  <a:schemeClr val="tx1"/>
                </a:solidFill>
              </a:rPr>
              <a:t>Most effective</a:t>
            </a:r>
          </a:p>
          <a:p>
            <a:pPr lvl="1"/>
            <a:r>
              <a:rPr lang="en-US" dirty="0">
                <a:solidFill>
                  <a:schemeClr val="tx1"/>
                </a:solidFill>
              </a:rPr>
              <a:t>Replace that block in the set that has been in the cache longest with no reference to it</a:t>
            </a:r>
          </a:p>
          <a:p>
            <a:pPr lvl="1"/>
            <a:r>
              <a:rPr lang="en-US" dirty="0">
                <a:solidFill>
                  <a:schemeClr val="tx1"/>
                </a:solidFill>
              </a:rPr>
              <a:t>Because of its simplicity of implementation, LRU is the most popular replacement algorithm</a:t>
            </a:r>
          </a:p>
          <a:p>
            <a:r>
              <a:rPr lang="en-US" dirty="0">
                <a:solidFill>
                  <a:srgbClr val="006600"/>
                </a:solidFill>
              </a:rPr>
              <a:t>First-in-first-out (FIFO)</a:t>
            </a:r>
          </a:p>
          <a:p>
            <a:pPr lvl="1"/>
            <a:r>
              <a:rPr lang="en-US" dirty="0">
                <a:solidFill>
                  <a:schemeClr val="tx1"/>
                </a:solidFill>
              </a:rPr>
              <a:t>Replace that block in the set that has been in the cache longest</a:t>
            </a:r>
          </a:p>
          <a:p>
            <a:pPr lvl="1"/>
            <a:r>
              <a:rPr lang="en-US" dirty="0">
                <a:solidFill>
                  <a:schemeClr val="tx1"/>
                </a:solidFill>
              </a:rPr>
              <a:t>Easily implemented as a round-robin or circular buffer technique</a:t>
            </a:r>
          </a:p>
          <a:p>
            <a:r>
              <a:rPr lang="en-US" dirty="0">
                <a:solidFill>
                  <a:srgbClr val="0000CC"/>
                </a:solidFill>
              </a:rPr>
              <a:t>Least frequently used (LFU)</a:t>
            </a:r>
          </a:p>
          <a:p>
            <a:pPr lvl="1"/>
            <a:r>
              <a:rPr lang="en-US" dirty="0">
                <a:solidFill>
                  <a:schemeClr val="tx1"/>
                </a:solidFill>
              </a:rPr>
              <a:t>Replace that block in the set that has experienced the fewest references</a:t>
            </a:r>
          </a:p>
          <a:p>
            <a:pPr lvl="1"/>
            <a:r>
              <a:rPr lang="en-US" dirty="0">
                <a:solidFill>
                  <a:schemeClr val="tx1"/>
                </a:solidFill>
              </a:rPr>
              <a:t>Could be implemented by associating a counter with each line</a:t>
            </a:r>
          </a:p>
        </p:txBody>
      </p:sp>
      <p:sp>
        <p:nvSpPr>
          <p:cNvPr id="4" name="TextBox 3"/>
          <p:cNvSpPr txBox="1"/>
          <p:nvPr/>
        </p:nvSpPr>
        <p:spPr>
          <a:xfrm>
            <a:off x="3929058" y="1996851"/>
            <a:ext cx="4786346" cy="646331"/>
          </a:xfrm>
          <a:prstGeom prst="rect">
            <a:avLst/>
          </a:prstGeom>
          <a:solidFill>
            <a:schemeClr val="tx2">
              <a:lumMod val="25000"/>
              <a:lumOff val="75000"/>
            </a:schemeClr>
          </a:solidFill>
        </p:spPr>
        <p:txBody>
          <a:bodyPr wrap="square" rtlCol="0">
            <a:spAutoFit/>
          </a:bodyPr>
          <a:lstStyle/>
          <a:p>
            <a:r>
              <a:rPr lang="en-US" sz="1800"/>
              <a:t>2 bits in tag can be used: 00, 01, 10, 11. Line with 00 should be swap out. See the note.</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4294967295"/>
            <p:extLst>
              <p:ext uri="{D42A27DB-BD31-4B8C-83A1-F6EECF244321}">
                <p14:modId xmlns:p14="http://schemas.microsoft.com/office/powerpoint/2010/main" val="57735739"/>
              </p:ext>
            </p:extLst>
          </p:nvPr>
        </p:nvGraphicFramePr>
        <p:xfrm>
          <a:off x="228600" y="484584"/>
          <a:ext cx="86868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3250" name="Rectangle 2"/>
          <p:cNvSpPr>
            <a:spLocks noGrp="1" noChangeArrowheads="1"/>
          </p:cNvSpPr>
          <p:nvPr>
            <p:ph type="title" idx="4294967295"/>
          </p:nvPr>
        </p:nvSpPr>
        <p:spPr>
          <a:xfrm>
            <a:off x="3124200" y="304800"/>
            <a:ext cx="2984500" cy="1116013"/>
          </a:xfrm>
        </p:spPr>
        <p:txBody>
          <a:bodyPr/>
          <a:lstStyle/>
          <a:p>
            <a:r>
              <a:rPr lang="en-US" dirty="0">
                <a:effectLst>
                  <a:outerShdw blurRad="38100" dist="38100" dir="2700000" algn="tl">
                    <a:srgbClr val="000000">
                      <a:alpha val="43137"/>
                    </a:srgbClr>
                  </a:outerShdw>
                </a:effectLst>
              </a:rPr>
              <a:t>Write Policy</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 Through</a:t>
            </a:r>
            <a:br>
              <a:rPr lang="en-US" dirty="0">
                <a:effectLst>
                  <a:outerShdw blurRad="38100" dist="38100" dir="2700000" algn="tl">
                    <a:srgbClr val="000000">
                      <a:alpha val="43137"/>
                    </a:srgbClr>
                  </a:outerShdw>
                </a:effectLst>
              </a:rPr>
            </a:br>
            <a:r>
              <a:rPr lang="en-US" dirty="0">
                <a:solidFill>
                  <a:schemeClr val="accent3"/>
                </a:solidFill>
                <a:effectLst>
                  <a:outerShdw blurRad="38100" dist="38100" dir="2700000" algn="tl">
                    <a:srgbClr val="000000">
                      <a:alpha val="43137"/>
                    </a:srgbClr>
                  </a:outerShdw>
                </a:effectLst>
              </a:rPr>
              <a:t>and Write Back</a:t>
            </a:r>
          </a:p>
        </p:txBody>
      </p:sp>
      <p:sp>
        <p:nvSpPr>
          <p:cNvPr id="55299" name="Rectangle 3"/>
          <p:cNvSpPr>
            <a:spLocks noGrp="1" noChangeArrowheads="1"/>
          </p:cNvSpPr>
          <p:nvPr>
            <p:ph idx="1"/>
          </p:nvPr>
        </p:nvSpPr>
        <p:spPr>
          <a:xfrm>
            <a:off x="498474" y="1981200"/>
            <a:ext cx="8035926" cy="4495800"/>
          </a:xfrm>
        </p:spPr>
        <p:txBody>
          <a:bodyPr>
            <a:normAutofit/>
          </a:bodyPr>
          <a:lstStyle/>
          <a:p>
            <a:r>
              <a:rPr lang="en-US" b="1" dirty="0">
                <a:solidFill>
                  <a:srgbClr val="0000CC"/>
                </a:solidFill>
              </a:rPr>
              <a:t>Write through- Ghi thẳng</a:t>
            </a:r>
          </a:p>
          <a:p>
            <a:pPr lvl="1"/>
            <a:r>
              <a:rPr lang="en-US" dirty="0">
                <a:solidFill>
                  <a:srgbClr val="0000CC"/>
                </a:solidFill>
              </a:rPr>
              <a:t>Simplest technique</a:t>
            </a:r>
          </a:p>
          <a:p>
            <a:pPr lvl="1"/>
            <a:r>
              <a:rPr lang="en-US" b="1" u="sng" dirty="0">
                <a:solidFill>
                  <a:srgbClr val="0000CC"/>
                </a:solidFill>
              </a:rPr>
              <a:t>All write operations are made to main memory as well as to the cache</a:t>
            </a:r>
          </a:p>
          <a:p>
            <a:pPr lvl="1"/>
            <a:r>
              <a:rPr lang="en-US" dirty="0">
                <a:solidFill>
                  <a:srgbClr val="0000CC"/>
                </a:solidFill>
              </a:rPr>
              <a:t>The main disadvantage of this technique is that it generates substantial (heavy) memory traffic and may create a bottleneck</a:t>
            </a:r>
          </a:p>
          <a:p>
            <a:r>
              <a:rPr lang="en-US" b="1" dirty="0">
                <a:solidFill>
                  <a:schemeClr val="accent1">
                    <a:lumMod val="75000"/>
                  </a:schemeClr>
                </a:solidFill>
              </a:rPr>
              <a:t>Write back-Ghi ngầm</a:t>
            </a:r>
          </a:p>
          <a:p>
            <a:pPr lvl="1"/>
            <a:r>
              <a:rPr lang="en-US" dirty="0">
                <a:solidFill>
                  <a:schemeClr val="accent1">
                    <a:lumMod val="75000"/>
                  </a:schemeClr>
                </a:solidFill>
              </a:rPr>
              <a:t>Minimizes memory writes</a:t>
            </a:r>
          </a:p>
          <a:p>
            <a:pPr lvl="1"/>
            <a:r>
              <a:rPr lang="en-US" b="1" dirty="0">
                <a:solidFill>
                  <a:schemeClr val="accent1">
                    <a:lumMod val="75000"/>
                  </a:schemeClr>
                </a:solidFill>
              </a:rPr>
              <a:t>Updates are made only in the cache</a:t>
            </a:r>
          </a:p>
          <a:p>
            <a:pPr lvl="1"/>
            <a:r>
              <a:rPr lang="en-US" b="1" dirty="0">
                <a:solidFill>
                  <a:schemeClr val="accent1">
                    <a:lumMod val="75000"/>
                  </a:schemeClr>
                </a:solidFill>
              </a:rPr>
              <a:t>Portions of main memory are invalid and hence accesses by I/O modules can be allowed only through the cache</a:t>
            </a:r>
          </a:p>
          <a:p>
            <a:pPr lvl="1"/>
            <a:r>
              <a:rPr lang="en-US" dirty="0">
                <a:solidFill>
                  <a:schemeClr val="accent1">
                    <a:lumMod val="75000"/>
                  </a:schemeClr>
                </a:solidFill>
              </a:rPr>
              <a:t>This makes for complex circuitry and a potential bottleneck</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idx="4294967295"/>
          </p:nvPr>
        </p:nvSpPr>
        <p:spPr>
          <a:xfrm>
            <a:off x="381000" y="228600"/>
            <a:ext cx="2819400" cy="1371600"/>
          </a:xfrm>
        </p:spPr>
        <p:txBody>
          <a:bodyPr/>
          <a:lstStyle/>
          <a:p>
            <a:r>
              <a:rPr lang="en-GB" sz="4000" dirty="0">
                <a:effectLst>
                  <a:outerShdw blurRad="38100" dist="38100" dir="2700000" algn="tl">
                    <a:srgbClr val="000000">
                      <a:alpha val="43137"/>
                    </a:srgbClr>
                  </a:outerShdw>
                </a:effectLst>
              </a:rPr>
              <a:t>Line Size</a:t>
            </a:r>
          </a:p>
        </p:txBody>
      </p:sp>
      <p:graphicFrame>
        <p:nvGraphicFramePr>
          <p:cNvPr id="43" name="Content Placeholder 42"/>
          <p:cNvGraphicFramePr>
            <a:graphicFrameLocks noGrp="1"/>
          </p:cNvGraphicFramePr>
          <p:nvPr>
            <p:ph idx="4294967295"/>
            <p:extLst>
              <p:ext uri="{D42A27DB-BD31-4B8C-83A1-F6EECF244321}">
                <p14:modId xmlns:p14="http://schemas.microsoft.com/office/powerpoint/2010/main" val="4171781922"/>
              </p:ext>
            </p:extLst>
          </p:nvPr>
        </p:nvGraphicFramePr>
        <p:xfrm>
          <a:off x="0" y="381000"/>
          <a:ext cx="91440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214282" y="5429264"/>
            <a:ext cx="3929090" cy="1143008"/>
          </a:xfrm>
          <a:prstGeom prst="rect">
            <a:avLst/>
          </a:prstGeom>
          <a:solidFill>
            <a:srgbClr val="00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bg1"/>
                </a:solidFill>
              </a:rPr>
              <a:t>Larger line size </a:t>
            </a:r>
            <a:r>
              <a:rPr lang="en-US" sz="1800" dirty="0">
                <a:solidFill>
                  <a:schemeClr val="bg1"/>
                </a:solidFill>
                <a:sym typeface="Wingdings" pitchFamily="2" charset="2"/>
              </a:rPr>
              <a:t> </a:t>
            </a:r>
            <a:r>
              <a:rPr lang="en-US" sz="1800">
                <a:solidFill>
                  <a:schemeClr val="bg1"/>
                </a:solidFill>
                <a:sym typeface="Wingdings" pitchFamily="2" charset="2"/>
              </a:rPr>
              <a:t>More data </a:t>
            </a:r>
            <a:r>
              <a:rPr lang="en-US" sz="1800" dirty="0">
                <a:solidFill>
                  <a:schemeClr val="bg1"/>
                </a:solidFill>
                <a:sym typeface="Wingdings" pitchFamily="2" charset="2"/>
              </a:rPr>
              <a:t></a:t>
            </a:r>
            <a:r>
              <a:rPr lang="en-US" sz="1800" dirty="0">
                <a:solidFill>
                  <a:schemeClr val="bg1"/>
                </a:solidFill>
              </a:rPr>
              <a:t>  Cache </a:t>
            </a:r>
            <a:r>
              <a:rPr lang="en-US" sz="1800">
                <a:solidFill>
                  <a:schemeClr val="bg1"/>
                </a:solidFill>
              </a:rPr>
              <a:t>hit increases, but </a:t>
            </a:r>
            <a:r>
              <a:rPr lang="en-US" sz="1800" dirty="0">
                <a:solidFill>
                  <a:schemeClr val="bg1"/>
                </a:solidFill>
              </a:rPr>
              <a:t>expensive and more data in cache but not used (Normal: 64-128 bytes)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Multilevel Caches</a:t>
            </a:r>
          </a:p>
        </p:txBody>
      </p:sp>
      <p:sp>
        <p:nvSpPr>
          <p:cNvPr id="190467" name="Rectangle 3"/>
          <p:cNvSpPr>
            <a:spLocks noGrp="1" noChangeArrowheads="1"/>
          </p:cNvSpPr>
          <p:nvPr>
            <p:ph idx="1"/>
          </p:nvPr>
        </p:nvSpPr>
        <p:spPr>
          <a:xfrm>
            <a:off x="498474" y="1295400"/>
            <a:ext cx="7556313" cy="5257800"/>
          </a:xfrm>
        </p:spPr>
        <p:txBody>
          <a:bodyPr>
            <a:normAutofit fontScale="85000" lnSpcReduction="10000"/>
          </a:bodyPr>
          <a:lstStyle/>
          <a:p>
            <a:r>
              <a:rPr lang="en-GB" dirty="0">
                <a:solidFill>
                  <a:schemeClr val="tx1"/>
                </a:solidFill>
              </a:rPr>
              <a:t>As logic density has increased it has become possible to have a cache on the same chip as the processor</a:t>
            </a:r>
          </a:p>
          <a:p>
            <a:r>
              <a:rPr lang="en-GB" dirty="0">
                <a:solidFill>
                  <a:schemeClr val="tx1"/>
                </a:solidFill>
              </a:rPr>
              <a:t>The on-chip cache reduces the processor’s external bus activity and speeds up execution time and increases overall system performance</a:t>
            </a:r>
          </a:p>
          <a:p>
            <a:pPr lvl="1"/>
            <a:r>
              <a:rPr lang="en-GB" dirty="0">
                <a:solidFill>
                  <a:schemeClr val="tx1"/>
                </a:solidFill>
              </a:rPr>
              <a:t>When the requested instruction or data is found in the on-chip cache, the bus access is eliminated</a:t>
            </a:r>
          </a:p>
          <a:p>
            <a:pPr lvl="1"/>
            <a:r>
              <a:rPr lang="en-GB" dirty="0">
                <a:solidFill>
                  <a:schemeClr val="tx1"/>
                </a:solidFill>
              </a:rPr>
              <a:t>On-chip cache accesses will complete appreciably faster than would even zero-wait state bus cycles</a:t>
            </a:r>
          </a:p>
          <a:p>
            <a:pPr lvl="1"/>
            <a:r>
              <a:rPr lang="en-GB" dirty="0">
                <a:solidFill>
                  <a:schemeClr val="tx1"/>
                </a:solidFill>
              </a:rPr>
              <a:t>During this period the bus is free to support other transfers</a:t>
            </a:r>
          </a:p>
          <a:p>
            <a:r>
              <a:rPr lang="en-GB" dirty="0">
                <a:solidFill>
                  <a:schemeClr val="tx1"/>
                </a:solidFill>
              </a:rPr>
              <a:t>Two-level cache:</a:t>
            </a:r>
          </a:p>
          <a:p>
            <a:pPr lvl="1"/>
            <a:r>
              <a:rPr lang="en-GB" dirty="0">
                <a:solidFill>
                  <a:schemeClr val="tx1"/>
                </a:solidFill>
              </a:rPr>
              <a:t>Internal cache designated as level 1 (L1)</a:t>
            </a:r>
          </a:p>
          <a:p>
            <a:pPr lvl="1"/>
            <a:r>
              <a:rPr lang="en-GB" dirty="0">
                <a:solidFill>
                  <a:schemeClr val="tx1"/>
                </a:solidFill>
              </a:rPr>
              <a:t>External cache designated as level 2 (L2)</a:t>
            </a:r>
          </a:p>
          <a:p>
            <a:r>
              <a:rPr lang="en-GB" dirty="0">
                <a:solidFill>
                  <a:schemeClr val="tx1"/>
                </a:solidFill>
              </a:rPr>
              <a:t>Potential savings due to the use of an L2 cache depends on the hit rates in both the L1 and L2 caches</a:t>
            </a:r>
          </a:p>
          <a:p>
            <a:r>
              <a:rPr lang="en-GB" dirty="0">
                <a:solidFill>
                  <a:schemeClr val="tx1"/>
                </a:solidFill>
              </a:rPr>
              <a:t>The use of multilevel caches complicates all of the design issues related to caches, including size, replacement algorithm, and write policy</a:t>
            </a:r>
          </a:p>
          <a:p>
            <a:endParaRPr lang="en-GB" dirty="0">
              <a:solidFill>
                <a:schemeClr val="tx1"/>
              </a:solidFill>
            </a:endParaRPr>
          </a:p>
          <a:p>
            <a:endParaRPr lang="en-GB" dirty="0">
              <a:solidFill>
                <a:schemeClr val="tx1"/>
              </a:solidFill>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914400" y="228600"/>
            <a:ext cx="7556500" cy="1116012"/>
          </a:xfrm>
        </p:spPr>
        <p:txBody>
          <a:bodyPr/>
          <a:lstStyle/>
          <a:p>
            <a:r>
              <a:rPr lang="en-GB" sz="2400" dirty="0">
                <a:effectLst>
                  <a:outerShdw blurRad="38100" dist="38100" dir="2700000" algn="tl">
                    <a:srgbClr val="000000">
                      <a:alpha val="43137"/>
                    </a:srgbClr>
                  </a:outerShdw>
                </a:effectLst>
              </a:rPr>
              <a:t>Hit Ratio (L1 &amp; L2) For 8 Kbyte and 16Kbyte L1</a:t>
            </a:r>
          </a:p>
        </p:txBody>
      </p:sp>
      <p:pic>
        <p:nvPicPr>
          <p:cNvPr id="3074" name="Picture 2"/>
          <p:cNvPicPr>
            <a:picLocks noChangeAspect="1" noChangeArrowheads="1"/>
          </p:cNvPicPr>
          <p:nvPr/>
        </p:nvPicPr>
        <p:blipFill>
          <a:blip r:embed="rId3">
            <a:lum bright="-22000" contrast="38000"/>
          </a:blip>
          <a:srcRect/>
          <a:stretch>
            <a:fillRect/>
          </a:stretch>
        </p:blipFill>
        <p:spPr bwMode="auto">
          <a:xfrm>
            <a:off x="1142976" y="1071546"/>
            <a:ext cx="6858048" cy="5572164"/>
          </a:xfrm>
          <a:prstGeom prst="rect">
            <a:avLst/>
          </a:prstGeom>
          <a:noFill/>
          <a:ln w="9525">
            <a:noFill/>
            <a:miter lim="800000"/>
            <a:headEnd/>
            <a:tailEnd/>
          </a:ln>
          <a:effectLst/>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Unified Versus Split Caches</a:t>
            </a:r>
          </a:p>
        </p:txBody>
      </p:sp>
      <p:sp>
        <p:nvSpPr>
          <p:cNvPr id="192515" name="Rectangle 3"/>
          <p:cNvSpPr>
            <a:spLocks noGrp="1" noChangeArrowheads="1"/>
          </p:cNvSpPr>
          <p:nvPr>
            <p:ph idx="1"/>
          </p:nvPr>
        </p:nvSpPr>
        <p:spPr>
          <a:xfrm>
            <a:off x="498474" y="1285860"/>
            <a:ext cx="7556313" cy="5191140"/>
          </a:xfrm>
        </p:spPr>
        <p:txBody>
          <a:bodyPr>
            <a:noAutofit/>
          </a:bodyPr>
          <a:lstStyle/>
          <a:p>
            <a:r>
              <a:rPr lang="en-GB" dirty="0">
                <a:solidFill>
                  <a:schemeClr val="tx1"/>
                </a:solidFill>
              </a:rPr>
              <a:t>Has become common to split cache:</a:t>
            </a:r>
          </a:p>
          <a:p>
            <a:pPr lvl="1"/>
            <a:r>
              <a:rPr lang="en-GB" dirty="0">
                <a:solidFill>
                  <a:schemeClr val="tx1"/>
                </a:solidFill>
              </a:rPr>
              <a:t>One dedicated to instructions</a:t>
            </a:r>
          </a:p>
          <a:p>
            <a:pPr lvl="1"/>
            <a:r>
              <a:rPr lang="en-GB" dirty="0">
                <a:solidFill>
                  <a:schemeClr val="tx1"/>
                </a:solidFill>
              </a:rPr>
              <a:t>One dedicated to data</a:t>
            </a:r>
          </a:p>
          <a:p>
            <a:pPr lvl="1"/>
            <a:r>
              <a:rPr lang="en-GB" dirty="0">
                <a:solidFill>
                  <a:schemeClr val="tx1"/>
                </a:solidFill>
              </a:rPr>
              <a:t>Both exist at the same level, typically as two L1 caches</a:t>
            </a:r>
          </a:p>
          <a:p>
            <a:r>
              <a:rPr lang="en-GB" dirty="0">
                <a:solidFill>
                  <a:schemeClr val="tx1"/>
                </a:solidFill>
              </a:rPr>
              <a:t>Advantages of unified cache: Higher hit rate</a:t>
            </a:r>
          </a:p>
          <a:p>
            <a:pPr lvl="1"/>
            <a:r>
              <a:rPr lang="en-GB" dirty="0">
                <a:solidFill>
                  <a:schemeClr val="tx1"/>
                </a:solidFill>
              </a:rPr>
              <a:t>Balances load of instruction and data fetches automatically</a:t>
            </a:r>
          </a:p>
          <a:p>
            <a:pPr lvl="1"/>
            <a:r>
              <a:rPr lang="en-GB" dirty="0">
                <a:solidFill>
                  <a:schemeClr val="tx1"/>
                </a:solidFill>
              </a:rPr>
              <a:t>Only one cache needs to be designed and implemented</a:t>
            </a:r>
          </a:p>
          <a:p>
            <a:r>
              <a:rPr lang="en-GB" dirty="0">
                <a:solidFill>
                  <a:schemeClr val="tx1"/>
                </a:solidFill>
              </a:rPr>
              <a:t>Trend is toward split caches at the L1 and unified caches for higher levels</a:t>
            </a:r>
          </a:p>
          <a:p>
            <a:r>
              <a:rPr lang="en-GB" dirty="0">
                <a:solidFill>
                  <a:schemeClr val="tx1"/>
                </a:solidFill>
              </a:rPr>
              <a:t>Advantages of split cache:</a:t>
            </a:r>
          </a:p>
          <a:p>
            <a:pPr lvl="1"/>
            <a:r>
              <a:rPr lang="en-GB" dirty="0">
                <a:solidFill>
                  <a:schemeClr val="tx1"/>
                </a:solidFill>
              </a:rPr>
              <a:t>Eliminates cache contention (tranh chấp) between instruction fetch/decode unit and execution unit</a:t>
            </a:r>
          </a:p>
          <a:p>
            <a:pPr lvl="2"/>
            <a:r>
              <a:rPr lang="en-GB" dirty="0">
                <a:solidFill>
                  <a:schemeClr val="tx1"/>
                </a:solidFill>
              </a:rPr>
              <a:t>Important in pipelining (cơ chế đường ống, output của xử lý này là input của xử lý kế tiếp)</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a:xfrm>
            <a:off x="498474" y="1285860"/>
            <a:ext cx="7556313" cy="4840303"/>
          </a:xfrm>
        </p:spPr>
        <p:txBody>
          <a:bodyPr>
            <a:noAutofit/>
          </a:bodyPr>
          <a:lstStyle/>
          <a:p>
            <a:r>
              <a:rPr lang="en-US" sz="1800" b="1" dirty="0">
                <a:solidFill>
                  <a:schemeClr val="tx1"/>
                </a:solidFill>
              </a:rPr>
              <a:t>4.1- What are the differences among sequential access, direct access, and random access? </a:t>
            </a:r>
          </a:p>
          <a:p>
            <a:r>
              <a:rPr lang="en-US" sz="1800" b="1" dirty="0">
                <a:solidFill>
                  <a:schemeClr val="tx1"/>
                </a:solidFill>
              </a:rPr>
              <a:t>4.2-What is the general relationship among access time, memory cost, and capacity? </a:t>
            </a:r>
          </a:p>
          <a:p>
            <a:r>
              <a:rPr lang="en-US" sz="1800" b="1" dirty="0">
                <a:solidFill>
                  <a:schemeClr val="tx1"/>
                </a:solidFill>
              </a:rPr>
              <a:t>4.3- How does the principle of locality relate to the use of multiple memory levels? </a:t>
            </a:r>
          </a:p>
          <a:p>
            <a:r>
              <a:rPr lang="en-US" sz="1800" b="1" dirty="0">
                <a:solidFill>
                  <a:schemeClr val="tx1"/>
                </a:solidFill>
              </a:rPr>
              <a:t>4.4- What are the differences among direct mapping and associative mapping,? </a:t>
            </a:r>
          </a:p>
          <a:p>
            <a:r>
              <a:rPr lang="en-US" sz="1800" b="1" dirty="0">
                <a:solidFill>
                  <a:schemeClr val="tx1"/>
                </a:solidFill>
              </a:rPr>
              <a:t>4.5- For a direct-mapped cache, a main memory address is viewed as consisting of three fields. List and define the three fields. </a:t>
            </a:r>
          </a:p>
          <a:p>
            <a:r>
              <a:rPr lang="en-US" sz="1800" b="1" dirty="0">
                <a:solidFill>
                  <a:schemeClr val="tx1"/>
                </a:solidFill>
              </a:rPr>
              <a:t>4.6- For an associative cache, a main memory address is viewed as consisting of two fields. List and define the two fields.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357166"/>
            <a:ext cx="9144000" cy="714380"/>
          </a:xfrm>
        </p:spPr>
        <p:txBody>
          <a:bodyPr/>
          <a:lstStyle/>
          <a:p>
            <a:r>
              <a:rPr lang="en-GB" sz="2800" dirty="0">
                <a:effectLst>
                  <a:outerShdw blurRad="38100" dist="38100" dir="2700000" algn="tl">
                    <a:srgbClr val="000000">
                      <a:alpha val="43137"/>
                    </a:srgbClr>
                  </a:outerShdw>
                </a:effectLst>
              </a:rPr>
              <a:t>Key Characteristics of Computer Memory Systems</a:t>
            </a:r>
          </a:p>
        </p:txBody>
      </p:sp>
      <p:pic>
        <p:nvPicPr>
          <p:cNvPr id="1026" name="Picture 2"/>
          <p:cNvPicPr>
            <a:picLocks noChangeAspect="1" noChangeArrowheads="1"/>
          </p:cNvPicPr>
          <p:nvPr/>
        </p:nvPicPr>
        <p:blipFill>
          <a:blip r:embed="rId3"/>
          <a:srcRect/>
          <a:stretch>
            <a:fillRect/>
          </a:stretch>
        </p:blipFill>
        <p:spPr bwMode="auto">
          <a:xfrm>
            <a:off x="857225" y="985432"/>
            <a:ext cx="7429552" cy="5801154"/>
          </a:xfrm>
          <a:prstGeom prst="rect">
            <a:avLst/>
          </a:prstGeom>
          <a:noFill/>
          <a:ln w="9525">
            <a:noFill/>
            <a:miter lim="800000"/>
            <a:headEnd/>
            <a:tailEnd/>
          </a:ln>
          <a:effectLst/>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a:t>Summary</a:t>
            </a:r>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a:solidFill>
                  <a:schemeClr val="tx1"/>
                </a:solidFill>
              </a:rPr>
              <a:t>Characteristics of Memory Systems</a:t>
            </a:r>
          </a:p>
          <a:p>
            <a:pPr marL="457200" lvl="2">
              <a:spcBef>
                <a:spcPts val="0"/>
              </a:spcBef>
              <a:buClr>
                <a:schemeClr val="bg2">
                  <a:lumMod val="75000"/>
                </a:schemeClr>
              </a:buClr>
            </a:pPr>
            <a:r>
              <a:rPr lang="en-US" dirty="0">
                <a:solidFill>
                  <a:schemeClr val="tx1"/>
                </a:solidFill>
              </a:rPr>
              <a:t>Location</a:t>
            </a:r>
          </a:p>
          <a:p>
            <a:pPr marL="457200" lvl="2">
              <a:spcBef>
                <a:spcPts val="0"/>
              </a:spcBef>
              <a:buClr>
                <a:schemeClr val="bg2">
                  <a:lumMod val="75000"/>
                </a:schemeClr>
              </a:buClr>
            </a:pPr>
            <a:r>
              <a:rPr lang="en-US" dirty="0">
                <a:solidFill>
                  <a:schemeClr val="tx1"/>
                </a:solidFill>
              </a:rPr>
              <a:t>Capacity</a:t>
            </a:r>
          </a:p>
          <a:p>
            <a:pPr marL="457200" lvl="2">
              <a:spcBef>
                <a:spcPts val="0"/>
              </a:spcBef>
              <a:buClr>
                <a:schemeClr val="bg2">
                  <a:lumMod val="75000"/>
                </a:schemeClr>
              </a:buClr>
            </a:pPr>
            <a:r>
              <a:rPr lang="en-US" dirty="0">
                <a:solidFill>
                  <a:schemeClr val="tx1"/>
                </a:solidFill>
              </a:rPr>
              <a:t>Unit of transfer</a:t>
            </a:r>
          </a:p>
          <a:p>
            <a:pPr>
              <a:spcBef>
                <a:spcPts val="600"/>
              </a:spcBef>
            </a:pPr>
            <a:r>
              <a:rPr lang="en-US" dirty="0">
                <a:solidFill>
                  <a:schemeClr val="tx1"/>
                </a:solidFill>
              </a:rPr>
              <a:t>Memory Hierarchy</a:t>
            </a:r>
          </a:p>
          <a:p>
            <a:pPr lvl="1"/>
            <a:r>
              <a:rPr lang="en-US" dirty="0">
                <a:solidFill>
                  <a:schemeClr val="tx1"/>
                </a:solidFill>
              </a:rPr>
              <a:t>How much?</a:t>
            </a:r>
          </a:p>
          <a:p>
            <a:pPr lvl="1"/>
            <a:r>
              <a:rPr lang="en-US" dirty="0">
                <a:solidFill>
                  <a:schemeClr val="tx1"/>
                </a:solidFill>
              </a:rPr>
              <a:t>How fast?</a:t>
            </a:r>
          </a:p>
          <a:p>
            <a:pPr lvl="1"/>
            <a:r>
              <a:rPr lang="en-US" dirty="0">
                <a:solidFill>
                  <a:schemeClr val="tx1"/>
                </a:solidFill>
              </a:rPr>
              <a:t>How expensive?</a:t>
            </a:r>
          </a:p>
          <a:p>
            <a:pPr>
              <a:spcBef>
                <a:spcPts val="600"/>
              </a:spcBef>
            </a:pPr>
            <a:r>
              <a:rPr lang="en-US" dirty="0">
                <a:solidFill>
                  <a:schemeClr val="tx1"/>
                </a:solidFill>
              </a:rPr>
              <a:t>Cache memory principles</a:t>
            </a:r>
          </a:p>
        </p:txBody>
      </p:sp>
      <p:sp>
        <p:nvSpPr>
          <p:cNvPr id="32" name="Content Placeholder 31"/>
          <p:cNvSpPr>
            <a:spLocks noGrp="1"/>
          </p:cNvSpPr>
          <p:nvPr>
            <p:ph sz="quarter" idx="4"/>
          </p:nvPr>
        </p:nvSpPr>
        <p:spPr>
          <a:xfrm>
            <a:off x="4429124" y="2643182"/>
            <a:ext cx="3862414" cy="2571768"/>
          </a:xfrm>
        </p:spPr>
        <p:txBody>
          <a:bodyPr>
            <a:normAutofit/>
          </a:bodyPr>
          <a:lstStyle/>
          <a:p>
            <a:pPr marL="228600" lvl="1">
              <a:spcBef>
                <a:spcPts val="1800"/>
              </a:spcBef>
              <a:buClr>
                <a:schemeClr val="accent1"/>
              </a:buClr>
            </a:pPr>
            <a:r>
              <a:rPr lang="en-US" dirty="0">
                <a:solidFill>
                  <a:schemeClr val="tx1"/>
                </a:solidFill>
              </a:rPr>
              <a:t>Elements of cache design</a:t>
            </a:r>
          </a:p>
          <a:p>
            <a:pPr marL="457200" lvl="2">
              <a:spcBef>
                <a:spcPts val="0"/>
              </a:spcBef>
              <a:buClr>
                <a:schemeClr val="bg2">
                  <a:lumMod val="75000"/>
                </a:schemeClr>
              </a:buClr>
            </a:pPr>
            <a:r>
              <a:rPr lang="en-US" dirty="0">
                <a:solidFill>
                  <a:schemeClr val="tx1"/>
                </a:solidFill>
              </a:rPr>
              <a:t>Cache addresses</a:t>
            </a:r>
          </a:p>
          <a:p>
            <a:pPr marL="457200" lvl="2">
              <a:spcBef>
                <a:spcPts val="0"/>
              </a:spcBef>
              <a:buClr>
                <a:schemeClr val="bg2">
                  <a:lumMod val="75000"/>
                </a:schemeClr>
              </a:buClr>
            </a:pPr>
            <a:r>
              <a:rPr lang="en-US" dirty="0">
                <a:solidFill>
                  <a:schemeClr val="tx1"/>
                </a:solidFill>
              </a:rPr>
              <a:t>Cache size</a:t>
            </a:r>
          </a:p>
          <a:p>
            <a:pPr marL="457200" lvl="2">
              <a:spcBef>
                <a:spcPts val="0"/>
              </a:spcBef>
              <a:buClr>
                <a:schemeClr val="bg2">
                  <a:lumMod val="75000"/>
                </a:schemeClr>
              </a:buClr>
            </a:pPr>
            <a:r>
              <a:rPr lang="en-US" dirty="0">
                <a:solidFill>
                  <a:schemeClr val="tx1"/>
                </a:solidFill>
              </a:rPr>
              <a:t>Mapping function</a:t>
            </a:r>
          </a:p>
          <a:p>
            <a:pPr marL="457200" lvl="2">
              <a:spcBef>
                <a:spcPts val="0"/>
              </a:spcBef>
              <a:buClr>
                <a:schemeClr val="bg2">
                  <a:lumMod val="75000"/>
                </a:schemeClr>
              </a:buClr>
            </a:pPr>
            <a:r>
              <a:rPr lang="en-US" dirty="0">
                <a:solidFill>
                  <a:schemeClr val="tx1"/>
                </a:solidFill>
              </a:rPr>
              <a:t>Replacement algorithms</a:t>
            </a:r>
          </a:p>
          <a:p>
            <a:pPr marL="457200" lvl="2">
              <a:spcBef>
                <a:spcPts val="0"/>
              </a:spcBef>
              <a:buClr>
                <a:schemeClr val="bg2">
                  <a:lumMod val="75000"/>
                </a:schemeClr>
              </a:buClr>
            </a:pPr>
            <a:r>
              <a:rPr lang="en-US" dirty="0">
                <a:solidFill>
                  <a:schemeClr val="tx1"/>
                </a:solidFill>
              </a:rPr>
              <a:t>Write policy</a:t>
            </a:r>
          </a:p>
          <a:p>
            <a:pPr marL="457200" lvl="2">
              <a:spcBef>
                <a:spcPts val="0"/>
              </a:spcBef>
              <a:buClr>
                <a:schemeClr val="bg2">
                  <a:lumMod val="75000"/>
                </a:schemeClr>
              </a:buClr>
            </a:pPr>
            <a:r>
              <a:rPr lang="en-US" dirty="0">
                <a:solidFill>
                  <a:schemeClr val="tx1"/>
                </a:solidFill>
              </a:rPr>
              <a:t>Line size</a:t>
            </a:r>
          </a:p>
          <a:p>
            <a:pPr marL="457200" lvl="2">
              <a:spcBef>
                <a:spcPts val="0"/>
              </a:spcBef>
              <a:buClr>
                <a:schemeClr val="bg2">
                  <a:lumMod val="75000"/>
                </a:schemeClr>
              </a:buClr>
            </a:pPr>
            <a:r>
              <a:rPr lang="en-US" dirty="0">
                <a:solidFill>
                  <a:schemeClr val="tx1"/>
                </a:solidFill>
              </a:rPr>
              <a:t>Number of caches</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a:p>
          <a:p>
            <a:endParaRPr lang="en-US" sz="800" dirty="0"/>
          </a:p>
          <a:p>
            <a:r>
              <a:rPr lang="en-US" sz="3200" dirty="0"/>
              <a:t>Chapter 4</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a:solidFill>
                  <a:schemeClr val="tx2"/>
                </a:solidFill>
                <a:latin typeface="+mj-lt"/>
                <a:ea typeface="+mj-ea"/>
                <a:cs typeface="+mj-cs"/>
              </a:rPr>
              <a:t>Cache</a:t>
            </a:r>
          </a:p>
          <a:p>
            <a:r>
              <a:rPr lang="en-US" sz="2800" dirty="0">
                <a:solidFill>
                  <a:schemeClr val="tx2"/>
                </a:solidFill>
                <a:latin typeface="+mj-lt"/>
                <a:ea typeface="+mj-ea"/>
                <a:cs typeface="+mj-cs"/>
              </a:rPr>
              <a:t>Memory</a:t>
            </a:r>
            <a:endParaRPr lang="en-US" sz="2800" dirty="0">
              <a:solidFill>
                <a:schemeClr val="tx2"/>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1989" y="98316"/>
            <a:ext cx="8054787" cy="1116106"/>
          </a:xfrm>
        </p:spPr>
        <p:txBody>
          <a:bodyPr/>
          <a:lstStyle/>
          <a:p>
            <a:pPr algn="ctr"/>
            <a:r>
              <a:rPr lang="en-GB" dirty="0">
                <a:effectLst>
                  <a:outerShdw blurRad="38100" dist="38100" dir="2700000" algn="tl">
                    <a:srgbClr val="000000">
                      <a:alpha val="43137"/>
                    </a:srgbClr>
                  </a:outerShdw>
                </a:effectLst>
              </a:rPr>
              <a:t>Characteristics of Memory Systems</a:t>
            </a:r>
          </a:p>
        </p:txBody>
      </p:sp>
      <p:sp>
        <p:nvSpPr>
          <p:cNvPr id="8195" name="Rectangle 3"/>
          <p:cNvSpPr>
            <a:spLocks noGrp="1" noChangeArrowheads="1"/>
          </p:cNvSpPr>
          <p:nvPr>
            <p:ph idx="1"/>
          </p:nvPr>
        </p:nvSpPr>
        <p:spPr>
          <a:xfrm>
            <a:off x="285720" y="1374779"/>
            <a:ext cx="8429684" cy="5054617"/>
          </a:xfrm>
        </p:spPr>
        <p:txBody>
          <a:bodyPr>
            <a:noAutofit/>
          </a:bodyPr>
          <a:lstStyle/>
          <a:p>
            <a:r>
              <a:rPr lang="en-GB" sz="2400" dirty="0">
                <a:solidFill>
                  <a:schemeClr val="tx1"/>
                </a:solidFill>
              </a:rPr>
              <a:t>Location</a:t>
            </a:r>
          </a:p>
          <a:p>
            <a:pPr lvl="1"/>
            <a:r>
              <a:rPr lang="en-GB" sz="2000" dirty="0">
                <a:solidFill>
                  <a:schemeClr val="tx1"/>
                </a:solidFill>
              </a:rPr>
              <a:t>Refers to whether memory is internal and external to the computer</a:t>
            </a:r>
          </a:p>
          <a:p>
            <a:pPr lvl="1"/>
            <a:r>
              <a:rPr lang="en-GB" sz="2000" dirty="0">
                <a:solidFill>
                  <a:schemeClr val="tx1"/>
                </a:solidFill>
              </a:rPr>
              <a:t>Internal memory is often equated (make equal) with main memory</a:t>
            </a:r>
          </a:p>
          <a:p>
            <a:pPr lvl="1"/>
            <a:r>
              <a:rPr lang="en-GB" sz="2000" dirty="0">
                <a:solidFill>
                  <a:schemeClr val="tx1"/>
                </a:solidFill>
              </a:rPr>
              <a:t>Processor requires its own local memory, in the form of registers</a:t>
            </a:r>
          </a:p>
          <a:p>
            <a:pPr lvl="1"/>
            <a:r>
              <a:rPr lang="en-GB" sz="2000" dirty="0">
                <a:solidFill>
                  <a:schemeClr val="tx1"/>
                </a:solidFill>
              </a:rPr>
              <a:t>Cache is another form of internal memory</a:t>
            </a:r>
          </a:p>
          <a:p>
            <a:pPr lvl="1"/>
            <a:r>
              <a:rPr lang="en-GB" sz="2000" dirty="0">
                <a:solidFill>
                  <a:schemeClr val="tx1"/>
                </a:solidFill>
              </a:rPr>
              <a:t>External memory consists of peripheral storage devices that are accessible to the processor via I/O controllers</a:t>
            </a:r>
          </a:p>
          <a:p>
            <a:r>
              <a:rPr lang="en-GB" sz="2400" dirty="0">
                <a:solidFill>
                  <a:schemeClr val="tx1"/>
                </a:solidFill>
              </a:rPr>
              <a:t>Capacity</a:t>
            </a:r>
          </a:p>
          <a:p>
            <a:pPr lvl="1"/>
            <a:r>
              <a:rPr lang="en-GB" sz="2000" dirty="0">
                <a:solidFill>
                  <a:schemeClr val="tx1"/>
                </a:solidFill>
              </a:rPr>
              <a:t>Memory is typically expressed in terms of bytes</a:t>
            </a:r>
          </a:p>
          <a:p>
            <a:r>
              <a:rPr lang="en-GB" sz="2400" dirty="0">
                <a:solidFill>
                  <a:schemeClr val="tx1"/>
                </a:solidFill>
              </a:rPr>
              <a:t>Unit of transfer</a:t>
            </a:r>
          </a:p>
          <a:p>
            <a:pPr lvl="1"/>
            <a:r>
              <a:rPr lang="en-GB" sz="2000" dirty="0">
                <a:solidFill>
                  <a:schemeClr val="tx1"/>
                </a:solidFill>
              </a:rPr>
              <a:t>For internal memory the unit of transfer is equal to the number of electrical lines into and out of the memory module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04800" y="228600"/>
            <a:ext cx="7556500" cy="887412"/>
          </a:xfrm>
        </p:spPr>
        <p:txBody>
          <a:bodyPr/>
          <a:lstStyle/>
          <a:p>
            <a:r>
              <a:rPr lang="en-GB" dirty="0">
                <a:effectLst>
                  <a:outerShdw blurRad="38100" dist="38100" dir="2700000" algn="tl">
                    <a:srgbClr val="000000">
                      <a:alpha val="43137"/>
                    </a:srgbClr>
                  </a:outerShdw>
                </a:effectLst>
              </a:rPr>
              <a:t>Method of Accessing Units of Data</a:t>
            </a:r>
          </a:p>
        </p:txBody>
      </p:sp>
      <p:graphicFrame>
        <p:nvGraphicFramePr>
          <p:cNvPr id="8" name="Content Placeholder 7"/>
          <p:cNvGraphicFramePr>
            <a:graphicFrameLocks noGrp="1"/>
          </p:cNvGraphicFramePr>
          <p:nvPr>
            <p:ph idx="4294967295"/>
          </p:nvPr>
        </p:nvGraphicFramePr>
        <p:xfrm>
          <a:off x="304800" y="838200"/>
          <a:ext cx="85344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642910" y="5786454"/>
            <a:ext cx="392909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More details: Next slides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 y="71414"/>
            <a:ext cx="7556500" cy="887412"/>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3600" b="0" i="0" u="none" strike="noStrike" kern="1200" cap="none" spc="0" normalizeH="0" baseline="0" noProof="0">
                <a:ln>
                  <a:noFill/>
                </a:ln>
                <a:solidFill>
                  <a:schemeClr val="accent1"/>
                </a:solidFill>
                <a:effectLst>
                  <a:outerShdw blurRad="38100" dist="38100" dir="2700000" algn="tl">
                    <a:srgbClr val="000000">
                      <a:alpha val="43137"/>
                    </a:srgbClr>
                  </a:outerShdw>
                </a:effectLst>
                <a:uLnTx/>
                <a:uFillTx/>
                <a:latin typeface="+mj-lt"/>
                <a:ea typeface="+mj-ea"/>
                <a:cs typeface="+mj-cs"/>
              </a:rPr>
              <a:t>Method of Accessing Units of Data:</a:t>
            </a:r>
          </a:p>
          <a:p>
            <a:pPr marL="0" marR="0" lvl="0" indent="0" algn="l" defTabSz="914400" rtl="0" eaLnBrk="1" fontAlgn="auto" latinLnBrk="0" hangingPunct="1">
              <a:lnSpc>
                <a:spcPct val="100000"/>
              </a:lnSpc>
              <a:spcBef>
                <a:spcPct val="0"/>
              </a:spcBef>
              <a:spcAft>
                <a:spcPts val="0"/>
              </a:spcAft>
              <a:buClrTx/>
              <a:buSzTx/>
              <a:buFontTx/>
              <a:buNone/>
              <a:tabLst/>
              <a:defRPr/>
            </a:pPr>
            <a:r>
              <a:rPr lang="en-GB" sz="3600">
                <a:solidFill>
                  <a:schemeClr val="accent1"/>
                </a:solidFill>
                <a:effectLst>
                  <a:outerShdw blurRad="38100" dist="38100" dir="2700000" algn="tl">
                    <a:srgbClr val="000000">
                      <a:alpha val="43137"/>
                    </a:srgbClr>
                  </a:outerShdw>
                </a:effectLst>
                <a:latin typeface="+mj-lt"/>
                <a:ea typeface="+mj-ea"/>
                <a:cs typeface="+mj-cs"/>
              </a:rPr>
              <a:t>Direct Access</a:t>
            </a:r>
            <a:endParaRPr kumimoji="0" lang="en-GB" sz="36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9" name="TextBox 8"/>
          <p:cNvSpPr txBox="1"/>
          <p:nvPr/>
        </p:nvSpPr>
        <p:spPr>
          <a:xfrm>
            <a:off x="214314" y="2285992"/>
            <a:ext cx="4143372" cy="830997"/>
          </a:xfrm>
          <a:prstGeom prst="rect">
            <a:avLst/>
          </a:prstGeom>
          <a:noFill/>
        </p:spPr>
        <p:txBody>
          <a:bodyPr wrap="square" rtlCol="0">
            <a:spAutoFit/>
          </a:bodyPr>
          <a:lstStyle/>
          <a:p>
            <a:r>
              <a:rPr lang="en-US" b="1">
                <a:solidFill>
                  <a:srgbClr val="FF0000"/>
                </a:solidFill>
              </a:rPr>
              <a:t>T1</a:t>
            </a:r>
            <a:r>
              <a:rPr lang="en-US">
                <a:solidFill>
                  <a:srgbClr val="FF0000"/>
                </a:solidFill>
              </a:rPr>
              <a:t>: seek time, time for moving the head to the accessed track</a:t>
            </a:r>
          </a:p>
        </p:txBody>
      </p:sp>
      <p:sp>
        <p:nvSpPr>
          <p:cNvPr id="10" name="TextBox 9"/>
          <p:cNvSpPr txBox="1"/>
          <p:nvPr/>
        </p:nvSpPr>
        <p:spPr>
          <a:xfrm>
            <a:off x="214282" y="3071810"/>
            <a:ext cx="4286280" cy="1569660"/>
          </a:xfrm>
          <a:prstGeom prst="rect">
            <a:avLst/>
          </a:prstGeom>
          <a:noFill/>
        </p:spPr>
        <p:txBody>
          <a:bodyPr wrap="square" rtlCol="0">
            <a:spAutoFit/>
          </a:bodyPr>
          <a:lstStyle/>
          <a:p>
            <a:r>
              <a:rPr lang="en-US" b="1">
                <a:solidFill>
                  <a:srgbClr val="006600"/>
                </a:solidFill>
              </a:rPr>
              <a:t>T2</a:t>
            </a:r>
            <a:r>
              <a:rPr lang="en-US">
                <a:solidFill>
                  <a:srgbClr val="006600"/>
                </a:solidFill>
              </a:rPr>
              <a:t>: Rotational delay, time for rotating the disk to position the head to the beginning of the accessed sector</a:t>
            </a:r>
          </a:p>
        </p:txBody>
      </p:sp>
      <p:sp>
        <p:nvSpPr>
          <p:cNvPr id="11" name="TextBox 10"/>
          <p:cNvSpPr txBox="1"/>
          <p:nvPr/>
        </p:nvSpPr>
        <p:spPr>
          <a:xfrm>
            <a:off x="214282" y="4572008"/>
            <a:ext cx="4429156" cy="1200329"/>
          </a:xfrm>
          <a:prstGeom prst="rect">
            <a:avLst/>
          </a:prstGeom>
          <a:noFill/>
        </p:spPr>
        <p:txBody>
          <a:bodyPr wrap="square" rtlCol="0">
            <a:spAutoFit/>
          </a:bodyPr>
          <a:lstStyle/>
          <a:p>
            <a:r>
              <a:rPr lang="en-US" b="1"/>
              <a:t>T3</a:t>
            </a:r>
            <a:r>
              <a:rPr lang="en-US"/>
              <a:t>: Transfer time, time for rotating the disk to access all the accessed sector</a:t>
            </a:r>
          </a:p>
        </p:txBody>
      </p:sp>
      <p:pic>
        <p:nvPicPr>
          <p:cNvPr id="1027" name="Picture 3"/>
          <p:cNvPicPr>
            <a:picLocks noChangeAspect="1" noChangeArrowheads="1"/>
          </p:cNvPicPr>
          <p:nvPr/>
        </p:nvPicPr>
        <p:blipFill>
          <a:blip r:embed="rId2"/>
          <a:srcRect/>
          <a:stretch>
            <a:fillRect/>
          </a:stretch>
        </p:blipFill>
        <p:spPr bwMode="auto">
          <a:xfrm>
            <a:off x="4714876" y="857232"/>
            <a:ext cx="4286250" cy="4714875"/>
          </a:xfrm>
          <a:prstGeom prst="rect">
            <a:avLst/>
          </a:prstGeom>
          <a:noFill/>
          <a:ln w="9525">
            <a:noFill/>
            <a:miter lim="800000"/>
            <a:headEnd/>
            <a:tailEnd/>
          </a:ln>
          <a:effectLst/>
        </p:spPr>
      </p:pic>
      <p:sp>
        <p:nvSpPr>
          <p:cNvPr id="13" name="Rectangle 12"/>
          <p:cNvSpPr/>
          <p:nvPr/>
        </p:nvSpPr>
        <p:spPr>
          <a:xfrm>
            <a:off x="285720" y="1285860"/>
            <a:ext cx="4143404" cy="9286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Location of each sector is idenfified by a unique number </a:t>
            </a:r>
          </a:p>
        </p:txBody>
      </p:sp>
      <p:sp>
        <p:nvSpPr>
          <p:cNvPr id="14" name="Rectangle 13"/>
          <p:cNvSpPr/>
          <p:nvPr/>
        </p:nvSpPr>
        <p:spPr>
          <a:xfrm>
            <a:off x="285720" y="5857892"/>
            <a:ext cx="4214842" cy="7858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Access time = T1 + T2 + T3</a:t>
            </a:r>
          </a:p>
        </p:txBody>
      </p:sp>
      <p:sp>
        <p:nvSpPr>
          <p:cNvPr id="15" name="Rectangle 14"/>
          <p:cNvSpPr/>
          <p:nvPr/>
        </p:nvSpPr>
        <p:spPr>
          <a:xfrm>
            <a:off x="4714876" y="5857892"/>
            <a:ext cx="4214842" cy="7858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Each sector is accessed using different access 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5720" y="214290"/>
            <a:ext cx="7556500" cy="1271574"/>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3600" b="0" i="0" u="none" strike="noStrike" kern="1200" cap="none" spc="0" normalizeH="0" baseline="0" noProof="0">
                <a:ln>
                  <a:noFill/>
                </a:ln>
                <a:solidFill>
                  <a:schemeClr val="accent1"/>
                </a:solidFill>
                <a:effectLst>
                  <a:outerShdw blurRad="38100" dist="38100" dir="2700000" algn="tl">
                    <a:srgbClr val="000000">
                      <a:alpha val="43137"/>
                    </a:srgbClr>
                  </a:outerShdw>
                </a:effectLst>
                <a:uLnTx/>
                <a:uFillTx/>
                <a:latin typeface="+mj-lt"/>
                <a:ea typeface="+mj-ea"/>
                <a:cs typeface="+mj-cs"/>
              </a:rPr>
              <a:t>Method of Accessing Units of Data:</a:t>
            </a:r>
          </a:p>
          <a:p>
            <a:pPr marL="0" marR="0" lvl="0" indent="0" algn="l" defTabSz="914400" rtl="0" eaLnBrk="1" fontAlgn="auto" latinLnBrk="0" hangingPunct="1">
              <a:lnSpc>
                <a:spcPct val="100000"/>
              </a:lnSpc>
              <a:spcBef>
                <a:spcPct val="0"/>
              </a:spcBef>
              <a:spcAft>
                <a:spcPts val="0"/>
              </a:spcAft>
              <a:buClrTx/>
              <a:buSzTx/>
              <a:buFontTx/>
              <a:buNone/>
              <a:tabLst/>
              <a:defRPr/>
            </a:pPr>
            <a:r>
              <a:rPr lang="en-GB" sz="3600">
                <a:solidFill>
                  <a:schemeClr val="accent1"/>
                </a:solidFill>
                <a:effectLst>
                  <a:outerShdw blurRad="38100" dist="38100" dir="2700000" algn="tl">
                    <a:srgbClr val="000000">
                      <a:alpha val="43137"/>
                    </a:srgbClr>
                  </a:outerShdw>
                </a:effectLst>
                <a:latin typeface="+mj-lt"/>
                <a:ea typeface="+mj-ea"/>
                <a:cs typeface="+mj-cs"/>
              </a:rPr>
              <a:t>Random  Access</a:t>
            </a:r>
            <a:endParaRPr kumimoji="0" lang="en-GB" sz="36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3" name="Rectangle 2"/>
          <p:cNvSpPr/>
          <p:nvPr/>
        </p:nvSpPr>
        <p:spPr>
          <a:xfrm>
            <a:off x="571472" y="2857496"/>
            <a:ext cx="928694" cy="12144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CPU</a:t>
            </a:r>
          </a:p>
        </p:txBody>
      </p:sp>
      <p:sp>
        <p:nvSpPr>
          <p:cNvPr id="4" name="Rectangle 3"/>
          <p:cNvSpPr/>
          <p:nvPr/>
        </p:nvSpPr>
        <p:spPr>
          <a:xfrm>
            <a:off x="1500166" y="3214686"/>
            <a:ext cx="3000396" cy="642942"/>
          </a:xfrm>
          <a:prstGeom prst="rect">
            <a:avLst/>
          </a:prstGeom>
          <a:solidFill>
            <a:srgbClr val="0000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Address bus</a:t>
            </a:r>
          </a:p>
        </p:txBody>
      </p:sp>
      <p:sp>
        <p:nvSpPr>
          <p:cNvPr id="5" name="Rectangle 4"/>
          <p:cNvSpPr/>
          <p:nvPr/>
        </p:nvSpPr>
        <p:spPr>
          <a:xfrm>
            <a:off x="4500562" y="2857496"/>
            <a:ext cx="1571636" cy="1428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Mem. Decoder</a:t>
            </a:r>
          </a:p>
        </p:txBody>
      </p:sp>
      <p:sp>
        <p:nvSpPr>
          <p:cNvPr id="6" name="Rectangle 5"/>
          <p:cNvSpPr/>
          <p:nvPr/>
        </p:nvSpPr>
        <p:spPr>
          <a:xfrm>
            <a:off x="6858016" y="1000108"/>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858016" y="1285860"/>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58016" y="1500174"/>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858016" y="1785926"/>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858016" y="2000240"/>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858016" y="2285992"/>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858016" y="2571744"/>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858016" y="2857496"/>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858016" y="3143248"/>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858016" y="3429000"/>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858016" y="3714752"/>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858016" y="3929066"/>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858016" y="4214818"/>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858016" y="4500570"/>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6858016" y="4786322"/>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858016" y="5072074"/>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858016" y="5357826"/>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5" idx="3"/>
            <a:endCxn id="15" idx="1"/>
          </p:cNvCxnSpPr>
          <p:nvPr/>
        </p:nvCxnSpPr>
        <p:spPr>
          <a:xfrm>
            <a:off x="6072198" y="3571876"/>
            <a:ext cx="785818"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57158" y="4429132"/>
            <a:ext cx="6429420" cy="830997"/>
          </a:xfrm>
          <a:prstGeom prst="rect">
            <a:avLst/>
          </a:prstGeom>
        </p:spPr>
        <p:txBody>
          <a:bodyPr wrap="square">
            <a:spAutoFit/>
          </a:bodyPr>
          <a:lstStyle/>
          <a:p>
            <a:r>
              <a:rPr kumimoji="1" lang="en-US"/>
              <a:t>The time to access a given location is independent of the sequence of prior accesses and is constant</a:t>
            </a:r>
            <a:endParaRPr lang="en-US"/>
          </a:p>
        </p:txBody>
      </p:sp>
      <p:sp>
        <p:nvSpPr>
          <p:cNvPr id="26" name="TextBox 25"/>
          <p:cNvSpPr txBox="1"/>
          <p:nvPr/>
        </p:nvSpPr>
        <p:spPr>
          <a:xfrm>
            <a:off x="6643702" y="5610541"/>
            <a:ext cx="2071702" cy="461665"/>
          </a:xfrm>
          <a:prstGeom prst="rect">
            <a:avLst/>
          </a:prstGeom>
          <a:noFill/>
        </p:spPr>
        <p:txBody>
          <a:bodyPr wrap="square" rtlCol="0">
            <a:spAutoFit/>
          </a:bodyPr>
          <a:lstStyle/>
          <a:p>
            <a:pPr algn="ctr"/>
            <a:r>
              <a:rPr lang="en-US"/>
              <a:t>Main memory</a:t>
            </a:r>
          </a:p>
        </p:txBody>
      </p:sp>
    </p:spTree>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7867</TotalTime>
  <Words>11988</Words>
  <Application>Microsoft Office PowerPoint</Application>
  <PresentationFormat>On-screen Show (4:3)</PresentationFormat>
  <Paragraphs>1092</Paragraphs>
  <Slides>50</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Rockwell</vt:lpstr>
      <vt:lpstr>Times New Roman</vt:lpstr>
      <vt:lpstr>Wingdings</vt:lpstr>
      <vt:lpstr>Advantage</vt:lpstr>
      <vt:lpstr>William Stallings,  Computer Organization  and Architecture, 9th Edition</vt:lpstr>
      <vt:lpstr>Objectives</vt:lpstr>
      <vt:lpstr>Contents</vt:lpstr>
      <vt:lpstr>4.1- Computer Memory System Overview</vt:lpstr>
      <vt:lpstr>Key Characteristics of Computer Memory Systems</vt:lpstr>
      <vt:lpstr>Characteristics of Memory Systems</vt:lpstr>
      <vt:lpstr>Method of Accessing Units of Data</vt:lpstr>
      <vt:lpstr>PowerPoint Presentation</vt:lpstr>
      <vt:lpstr>PowerPoint Presentation</vt:lpstr>
      <vt:lpstr>Capacity and Performance:</vt:lpstr>
      <vt:lpstr>Memory</vt:lpstr>
      <vt:lpstr>Memory Hierarchy</vt:lpstr>
      <vt:lpstr>Memory Hierarchy…</vt:lpstr>
      <vt:lpstr>4.2- Cache Memory Principles</vt:lpstr>
      <vt:lpstr>What is a Cache?</vt:lpstr>
      <vt:lpstr>Cache/Main Memory Structure</vt:lpstr>
      <vt:lpstr>4.3- Elements of Cache Design</vt:lpstr>
      <vt:lpstr>Main Memory Address Specifications</vt:lpstr>
      <vt:lpstr>Main Memory Address Specifications</vt:lpstr>
      <vt:lpstr>Main Memory Address Specifications</vt:lpstr>
      <vt:lpstr>Main Memory Address Specifications</vt:lpstr>
      <vt:lpstr>Main Memory Address Specifications</vt:lpstr>
      <vt:lpstr>Main Memory Address Specifications</vt:lpstr>
      <vt:lpstr>Cache Addresses: Virtual Address</vt:lpstr>
      <vt:lpstr>Logical  and  Physical  Caches</vt:lpstr>
      <vt:lpstr>Mapping Function</vt:lpstr>
      <vt:lpstr>Direct  Mapping</vt:lpstr>
      <vt:lpstr>Direct Mapping Cache Organization</vt:lpstr>
      <vt:lpstr>Direct  Mapping  Example</vt:lpstr>
      <vt:lpstr>Direct Mapping Summary</vt:lpstr>
      <vt:lpstr>Victim Cache</vt:lpstr>
      <vt:lpstr>Fully Associative Cache Organization</vt:lpstr>
      <vt:lpstr>Associative  Mapping  Example</vt:lpstr>
      <vt:lpstr>Associative Mapping Summary</vt:lpstr>
      <vt:lpstr>Set Associative Mapping</vt:lpstr>
      <vt:lpstr>Mapping From Main Memory to Cache:  k-Way  Set Associative</vt:lpstr>
      <vt:lpstr>k-Way Set Associative Cache Organization</vt:lpstr>
      <vt:lpstr>Set Associative Mapping Summary</vt:lpstr>
      <vt:lpstr>PowerPoint Presentation</vt:lpstr>
      <vt:lpstr> Varying Associativity Over Cache Size</vt:lpstr>
      <vt:lpstr>Replacement Algorithms</vt:lpstr>
      <vt:lpstr>The four most common replacement algorithms are:</vt:lpstr>
      <vt:lpstr>Write Policy</vt:lpstr>
      <vt:lpstr>Write Through and Write Back</vt:lpstr>
      <vt:lpstr>Line Size</vt:lpstr>
      <vt:lpstr>Multilevel Caches</vt:lpstr>
      <vt:lpstr>Hit Ratio (L1 &amp; L2) For 8 Kbyte and 16Kbyte L1</vt:lpstr>
      <vt:lpstr>Unified Versus Split Caches</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 Cache Memory</dc:title>
  <dc:creator>Adrian J Pullin</dc:creator>
  <cp:lastModifiedBy>Hoà Nguyễn</cp:lastModifiedBy>
  <cp:revision>234</cp:revision>
  <dcterms:created xsi:type="dcterms:W3CDTF">2012-06-19T17:26:14Z</dcterms:created>
  <dcterms:modified xsi:type="dcterms:W3CDTF">2021-01-25T14:35:43Z</dcterms:modified>
</cp:coreProperties>
</file>