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1.xml" ContentType="application/vnd.openxmlformats-officedocument.presentationml.comment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0"/>
  </p:notesMasterIdLst>
  <p:handoutMasterIdLst>
    <p:handoutMasterId r:id="rId41"/>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59" r:id="rId21"/>
    <p:sldId id="345" r:id="rId22"/>
    <p:sldId id="357" r:id="rId23"/>
    <p:sldId id="347" r:id="rId24"/>
    <p:sldId id="348" r:id="rId25"/>
    <p:sldId id="349" r:id="rId26"/>
    <p:sldId id="346" r:id="rId27"/>
    <p:sldId id="302" r:id="rId28"/>
    <p:sldId id="303" r:id="rId29"/>
    <p:sldId id="326" r:id="rId30"/>
    <p:sldId id="350" r:id="rId31"/>
    <p:sldId id="328" r:id="rId32"/>
    <p:sldId id="305" r:id="rId33"/>
    <p:sldId id="329" r:id="rId34"/>
    <p:sldId id="330" r:id="rId35"/>
    <p:sldId id="334" r:id="rId36"/>
    <p:sldId id="331" r:id="rId37"/>
    <p:sldId id="358" r:id="rId38"/>
    <p:sldId id="33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à Nguyễn" initials="HN" lastIdx="4" clrIdx="0">
    <p:extLst>
      <p:ext uri="{19B8F6BF-5375-455C-9EA6-DF929625EA0E}">
        <p15:presenceInfo xmlns:p15="http://schemas.microsoft.com/office/powerpoint/2012/main" userId="ed163e4ae51c78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1386" autoAdjust="0"/>
  </p:normalViewPr>
  <p:slideViewPr>
    <p:cSldViewPr>
      <p:cViewPr varScale="1">
        <p:scale>
          <a:sx n="79" d="100"/>
          <a:sy n="79" d="100"/>
        </p:scale>
        <p:origin x="634"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8.xml"/><Relationship Id="rId3" Type="http://schemas.openxmlformats.org/officeDocument/2006/relationships/slide" Target="slides/slide8.xml"/><Relationship Id="rId7" Type="http://schemas.openxmlformats.org/officeDocument/2006/relationships/slide" Target="slides/slide22.xml"/><Relationship Id="rId12" Type="http://schemas.openxmlformats.org/officeDocument/2006/relationships/slide" Target="slides/slide36.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2.xml"/><Relationship Id="rId4" Type="http://schemas.openxmlformats.org/officeDocument/2006/relationships/slide" Target="slides/slide9.xml"/><Relationship Id="rId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07:36:51.064" idx="1">
    <p:pos x="3993" y="365"/>
    <p:text>Slide 5</p:text>
    <p:extLst>
      <p:ext uri="{C676402C-5697-4E1C-873F-D02D1690AC5C}">
        <p15:threadingInfo xmlns:p15="http://schemas.microsoft.com/office/powerpoint/2012/main" timeZoneBias="-420"/>
      </p:ext>
    </p:extLst>
  </p:cm>
  <p:cm authorId="1" dt="2021-01-25T07:37:10.665" idx="2">
    <p:pos x="4587" y="684"/>
    <p:text>DRAM and SRAM</p:text>
    <p:extLst>
      <p:ext uri="{C676402C-5697-4E1C-873F-D02D1690AC5C}">
        <p15:threadingInfo xmlns:p15="http://schemas.microsoft.com/office/powerpoint/2012/main" timeZoneBias="-420"/>
      </p:ext>
    </p:extLst>
  </p:cm>
  <p:cm authorId="1" dt="2021-01-25T07:37:48.531" idx="3">
    <p:pos x="4300" y="1180"/>
    <p:text>Slide 9</p:text>
    <p:extLst>
      <p:ext uri="{C676402C-5697-4E1C-873F-D02D1690AC5C}">
        <p15:threadingInfo xmlns:p15="http://schemas.microsoft.com/office/powerpoint/2012/main" timeZoneBias="-420"/>
      </p:ext>
    </p:extLst>
  </p:cm>
  <p:cm authorId="1" dt="2021-01-25T07:59:20.579" idx="4">
    <p:pos x="4300" y="1316"/>
    <p:text>5.4</p:text>
    <p:extLst>
      <p:ext uri="{C676402C-5697-4E1C-873F-D02D1690AC5C}">
        <p15:threadingInfo xmlns:p15="http://schemas.microsoft.com/office/powerpoint/2012/main" timeZoneBias="-420">
          <p15:parentCm authorId="1" idx="3"/>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a:effectLst>
                <a:outerShdw blurRad="38100" dist="38100" dir="2700000" algn="tl">
                  <a:srgbClr val="000000">
                    <a:alpha val="43137"/>
                  </a:srgbClr>
                </a:outerShdw>
              </a:effectLst>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a:solidFill>
                <a:srgbClr val="FF0000"/>
              </a:solidFill>
            </a:rPr>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a:solidFill>
                <a:srgbClr val="008000"/>
              </a:solidFill>
            </a:rPr>
            <a:t>Grouped together to form a </a:t>
          </a:r>
          <a:r>
            <a:rPr lang="en-GB" sz="1600" b="1" i="1" dirty="0">
              <a:solidFill>
                <a:srgbClr val="008000"/>
              </a:solidFill>
            </a:rPr>
            <a:t>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a:solidFill>
                <a:srgbClr val="0000CC"/>
              </a:solidFill>
            </a:rPr>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a:solidFill>
                <a:srgbClr val="FF0000"/>
              </a:solidFill>
            </a:rPr>
            <a:t>K</a:t>
          </a:r>
          <a:r>
            <a:rPr lang="en-US" sz="1600" b="1" dirty="0">
              <a:solidFill>
                <a:srgbClr val="FF0000"/>
              </a:solidFill>
            </a:rPr>
            <a:t> banks can service </a:t>
          </a:r>
          <a:r>
            <a:rPr lang="en-US" sz="1600" b="1" i="1" dirty="0">
              <a:solidFill>
                <a:srgbClr val="FF0000"/>
              </a:solidFill>
            </a:rPr>
            <a:t>K</a:t>
          </a:r>
          <a:r>
            <a:rPr lang="en-US" sz="1600" b="1" dirty="0">
              <a:solidFill>
                <a:srgbClr val="FF0000"/>
              </a:solidFill>
            </a:rPr>
            <a:t> requests simultaneously, increasing memory read or write rates by a factor of </a:t>
          </a:r>
          <a:r>
            <a:rPr lang="en-US" sz="1600" b="1" i="1" dirty="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a:solidFill>
                <a:srgbClr val="008000"/>
              </a:solidFill>
            </a:rPr>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a:effectLst>
                <a:outerShdw blurRad="38100" dist="38100" dir="2700000" algn="tl">
                  <a:srgbClr val="000000">
                    <a:alpha val="43137"/>
                  </a:srgbClr>
                </a:outerShdw>
              </a:effectLst>
            </a:rPr>
            <a:t>One of the most widely used forms of DRAM</a:t>
          </a: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DRAM then responds after a set number of clock cycles</a:t>
          </a: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Meanwhile the master can safely do other tasks while the SDRAM is processing</a:t>
          </a: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a:t>Developed by Rambus</a:t>
          </a:r>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a:t>Adopted by Intel for its Pentium and Itanium processors</a:t>
          </a:r>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a:t>Has become the main competitor to SDRAM</a:t>
          </a:r>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a:t>Chips are vertical packages with all pins on one side</a:t>
          </a:r>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a:t>Exchanges data with the processor over 28 wires no more than 12 centimeters long</a:t>
          </a:r>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a:t>Bus can address up to 320 RDRAM chips and is rated at 1.6 GBps</a:t>
          </a:r>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a:t>Bus delivers address and control information using an asynchronous block-oriented protocol</a:t>
          </a:r>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a:t>Gets a memory request over the high-speed bus</a:t>
          </a:r>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a:t>Request contains the desired address, the type of operation, and the number of bytes in the operation</a:t>
          </a:r>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pt>
  </dgm:ptLst>
  <dgm:cxnLst>
    <dgm:cxn modelId="{D5EAEA05-82D6-1E49-A8A7-3A36E6F3D729}" srcId="{E2A7B169-1684-0747-90A7-CBD9E5DAA53E}" destId="{B6DB22E9-8C11-9442-BEFB-F5D68BF9CA3C}" srcOrd="0" destOrd="0" parTransId="{16175D1B-5DBA-CE4F-8DAC-E0A81D76966D}" sibTransId="{0124C23E-F5EF-2C47-A431-7EC20F37A99D}"/>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B8AA7C38-BE6D-244D-9F39-4370B6887E42}" srcId="{AFD16067-9DF0-E146-9C57-98ACF9D6D854}" destId="{A99D7C27-4A65-D242-ACE6-BA958BD55218}" srcOrd="0" destOrd="0" parTransId="{FB9049C9-4F34-094C-B18F-A841D82454D5}" sibTransId="{0F2CD972-0658-E944-9AB8-A9AE8F34034E}"/>
    <dgm:cxn modelId="{F8BC6A42-C2C0-3C41-8A38-8547460477DB}" type="presOf" srcId="{3585A296-D216-5C40-ACB6-0856FA67A4F5}" destId="{1C58BF8D-6788-3F4E-B025-2F3F0AF51CC0}"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04557D4D-5A7E-334D-97CA-CD508B0B80AF}" type="presOf" srcId="{B6DB22E9-8C11-9442-BEFB-F5D68BF9CA3C}" destId="{8F746B81-2869-F147-ACC5-30E73A693EC3}" srcOrd="0" destOrd="2"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97EDAE59-A2A3-374A-A4B2-04D5134D17DB}" type="presOf" srcId="{A3032B90-58EB-0D49-8682-EB0533BAB1D4}" destId="{4FB8688A-D97B-6945-8A70-2AF93B570210}" srcOrd="0" destOrd="0"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F0A49F8B-6345-E34A-B85F-ECD2E110B666}" srcId="{F252968C-5492-A841-9761-7340C08155A7}" destId="{650CCBC2-4F3E-FB4B-AD54-EC423A876824}" srcOrd="5" destOrd="0" parTransId="{7A20264E-0B38-3343-8CD1-2AFD0F7E75DE}" sibTransId="{5ED9AB13-6902-2F4A-BA2E-9CDB8AB76C71}"/>
    <dgm:cxn modelId="{29A9E69B-27ED-6F44-A171-A54650E24F2B}" type="presOf" srcId="{E2A7B169-1684-0747-90A7-CBD9E5DAA53E}" destId="{8F746B81-2869-F147-ACC5-30E73A693EC3}" srcOrd="0" destOrd="1" presId="urn:microsoft.com/office/officeart/2005/8/layout/venn1"/>
    <dgm:cxn modelId="{D1E9849D-E303-AD42-971D-82B934ED4998}" type="presOf" srcId="{AA39A1DD-0474-904C-BDCC-ED84EBE5E467}" destId="{B98C07D3-4D37-1E4A-A33F-43EC4E740016}" srcOrd="0" destOrd="0" presId="urn:microsoft.com/office/officeart/2005/8/layout/venn1"/>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EPROM</a:t>
          </a: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Erasable programmable read-only memory</a:t>
          </a: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Erasure process can be performed repeatedly</a:t>
          </a: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PROM but it has the advantage of the multiple update capability </a:t>
          </a: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Electrically erasable programmable read-only memory</a:t>
          </a: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Can be written into at any time without erasing prior contents</a:t>
          </a: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EPROM </a:t>
          </a: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Intermediate between EPROM and EEPROM in both cost and functionality</a:t>
          </a: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Uses an electrical erasing technology, does not provide byte-level erasure</a:t>
          </a: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Microchip is organized so that a section of memory cells are erased in a single action or “flash”</a:t>
          </a: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FF0000"/>
              </a:solidFill>
            </a:rPr>
            <a:t>Composed of a collection of DRAM chips</a:t>
          </a: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Grouped together to form a </a:t>
          </a:r>
          <a:r>
            <a:rPr lang="en-GB" sz="1600" b="1" i="1" kern="1200" dirty="0">
              <a:solidFill>
                <a:srgbClr val="008000"/>
              </a:solidFill>
            </a:rPr>
            <a:t>memory bank</a:t>
          </a: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0000CC"/>
              </a:solidFill>
            </a:rPr>
            <a:t>Each bank is independently able to service a memory read or write request</a:t>
          </a: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i="1" kern="1200" dirty="0">
              <a:solidFill>
                <a:srgbClr val="FF0000"/>
              </a:solidFill>
            </a:rPr>
            <a:t>K</a:t>
          </a:r>
          <a:r>
            <a:rPr lang="en-US" sz="1600" b="1" kern="1200" dirty="0">
              <a:solidFill>
                <a:srgbClr val="FF0000"/>
              </a:solidFill>
            </a:rPr>
            <a:t> banks can service </a:t>
          </a:r>
          <a:r>
            <a:rPr lang="en-US" sz="1600" b="1" i="1" kern="1200" dirty="0">
              <a:solidFill>
                <a:srgbClr val="FF0000"/>
              </a:solidFill>
            </a:rPr>
            <a:t>K</a:t>
          </a:r>
          <a:r>
            <a:rPr lang="en-US" sz="1600" b="1" kern="1200" dirty="0">
              <a:solidFill>
                <a:srgbClr val="FF0000"/>
              </a:solidFill>
            </a:rPr>
            <a:t> requests simultaneously, increasing memory read or write rates by a factor of </a:t>
          </a:r>
          <a:r>
            <a:rPr lang="en-US" sz="1600" b="1" i="1" kern="1200" dirty="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If consecutive words of memory are stored in different banks, the transfer of a block of memory is speeded up</a:t>
          </a:r>
        </a:p>
      </dsp:txBody>
      <dsp:txXfrm>
        <a:off x="6553217" y="4680131"/>
        <a:ext cx="2486025" cy="1306355"/>
      </dsp:txXfrm>
    </dsp:sp>
    <dsp:sp modelId="{926DDFCA-82BF-8A4A-A31C-77A5937B820B}">
      <dsp:nvSpPr>
        <dsp:cNvPr id="0" name=""/>
        <dsp:cNvSpPr/>
      </dsp:nvSpPr>
      <dsp:spPr>
        <a:xfrm>
          <a:off x="5764989" y="6168822"/>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One of the most widely used forms of DRAM</a:t>
          </a: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processor or other master issues the instruction and address information which is latched by the DRAM</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DRAM then responds after a set number of clock cycles</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Meanwhile the master can safely do other tasks while the SDRAM is processing</a:t>
          </a: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Developed by Rambus</a:t>
          </a:r>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Adopted by Intel for its Pentium and Itanium processors</a:t>
          </a:r>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Has become the main competitor to SDRAM</a:t>
          </a:r>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Chips are vertical packages with all pins on one side</a:t>
          </a:r>
        </a:p>
        <a:p>
          <a:pPr marL="57150" lvl="1" indent="-57150" algn="l" defTabSz="488950" rtl="0">
            <a:lnSpc>
              <a:spcPct val="90000"/>
            </a:lnSpc>
            <a:spcBef>
              <a:spcPct val="0"/>
            </a:spcBef>
            <a:spcAft>
              <a:spcPct val="15000"/>
            </a:spcAft>
            <a:buChar char="•"/>
          </a:pPr>
          <a:r>
            <a:rPr lang="en-US" sz="1100" kern="1200" dirty="0"/>
            <a:t>Exchanges data with the processor over 28 wires no more than 12 centimeters long</a:t>
          </a:r>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Bus can address up to 320 RDRAM chips and is rated at 1.6 GBps</a:t>
          </a:r>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Bus delivers address and control information using an asynchronous block-oriented protocol</a:t>
          </a:r>
        </a:p>
        <a:p>
          <a:pPr marL="57150" lvl="1" indent="-57150" algn="l" defTabSz="488950" rtl="0">
            <a:lnSpc>
              <a:spcPct val="90000"/>
            </a:lnSpc>
            <a:spcBef>
              <a:spcPct val="0"/>
            </a:spcBef>
            <a:spcAft>
              <a:spcPct val="15000"/>
            </a:spcAft>
            <a:buChar char="•"/>
          </a:pPr>
          <a:r>
            <a:rPr lang="en-US" sz="1100" kern="1200" dirty="0"/>
            <a:t>Gets a memory request over the high-speed bus</a:t>
          </a:r>
        </a:p>
        <a:p>
          <a:pPr marL="114300" lvl="2" indent="-57150" algn="l" defTabSz="488950" rtl="0">
            <a:lnSpc>
              <a:spcPct val="90000"/>
            </a:lnSpc>
            <a:spcBef>
              <a:spcPct val="0"/>
            </a:spcBef>
            <a:spcAft>
              <a:spcPct val="15000"/>
            </a:spcAft>
            <a:buChar char="•"/>
          </a:pPr>
          <a:r>
            <a:rPr lang="en-US" sz="1100" kern="1200" dirty="0"/>
            <a:t>Request contains the desired address, the type of operation, and the number of bytes in the operation</a:t>
          </a:r>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5 “Internal</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a:solidFill>
                  <a:schemeClr val="tx1"/>
                </a:solidFill>
                <a:latin typeface="Times New Roman" pitchFamily="33" charset="0"/>
                <a:ea typeface="+mn-ea"/>
                <a:cs typeface="+mn-cs"/>
              </a:rPr>
              <a:t>2</a:t>
            </a:r>
            <a:r>
              <a:rPr kumimoji="1" lang="en-US" sz="1200" i="1" kern="1200" baseline="0" dirty="0">
                <a:solidFill>
                  <a:schemeClr val="tx1"/>
                </a:solidFill>
                <a:latin typeface="Times New Roman" pitchFamily="33" charset="0"/>
                <a:ea typeface="+mn-ea"/>
                <a:cs typeface="+mn-cs"/>
              </a:rPr>
              <a:t>W</a:t>
            </a:r>
          </a:p>
          <a:p>
            <a:r>
              <a:rPr kumimoji="1" lang="en-US" sz="1200" kern="1200" baseline="0" dirty="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a:solidFill>
                  <a:schemeClr val="tx1"/>
                </a:solidFill>
                <a:latin typeface="Times New Roman" pitchFamily="33" charset="0"/>
                <a:ea typeface="+mn-ea"/>
                <a:cs typeface="+mn-cs"/>
              </a:rPr>
              <a:t>depending on the bit pattern on the 11 input lines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2048).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a:solidFill>
                  <a:schemeClr val="tx1"/>
                </a:solidFill>
                <a:latin typeface="Times New Roman" pitchFamily="33" charset="0"/>
                <a:ea typeface="+mn-ea"/>
                <a:cs typeface="+mn-cs"/>
              </a:rPr>
              <a:t>selects which row of cells is used for reading or writing.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Note that there are only 11 address lines (A0–A10), half the number you</a:t>
            </a:r>
          </a:p>
          <a:p>
            <a:r>
              <a:rPr kumimoji="1" lang="en-US" sz="1200" kern="1200" baseline="0" dirty="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a:solidFill>
                  <a:schemeClr val="tx1"/>
                </a:solidFill>
                <a:latin typeface="Times New Roman" pitchFamily="33" charset="0"/>
                <a:ea typeface="+mn-ea"/>
                <a:cs typeface="+mn-cs"/>
              </a:rPr>
              <a:t>presented for the column address.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a:solidFill>
                  <a:schemeClr val="tx1"/>
                </a:solidFill>
                <a:latin typeface="Times New Roman" pitchFamily="33" charset="0"/>
                <a:ea typeface="+mn-ea"/>
                <a:cs typeface="+mn-cs"/>
              </a:rPr>
              <a:t>of the chip memory grows by a factor of 4.</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a:solidFill>
                  <a:schemeClr val="tx1"/>
                </a:solidFill>
                <a:latin typeface="Times New Roman" pitchFamily="33" charset="0"/>
                <a:ea typeface="+mn-ea"/>
                <a:cs typeface="+mn-cs"/>
              </a:rPr>
              <a:t>contains pins for connection to the outside world.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5.4a shows an example EPROM package, which is an 8-Mbit chip</a:t>
            </a:r>
          </a:p>
          <a:p>
            <a:r>
              <a:rPr kumimoji="1" lang="en-US" sz="1200" kern="1200" baseline="0" dirty="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a:solidFill>
                  <a:schemeClr val="tx1"/>
                </a:solidFill>
                <a:latin typeface="Times New Roman" pitchFamily="33" charset="0"/>
                <a:ea typeface="+mn-ea"/>
                <a:cs typeface="+mn-cs"/>
              </a:rPr>
              <a:t>sizes. The pins support the following signal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address of the word being accessed. For 1M words, a total of 20 (2</a:t>
            </a:r>
            <a:r>
              <a:rPr kumimoji="1" lang="en-US" sz="1200" kern="1200" baseline="30000" dirty="0">
                <a:solidFill>
                  <a:schemeClr val="tx1"/>
                </a:solidFill>
                <a:latin typeface="Times New Roman" pitchFamily="33" charset="0"/>
                <a:ea typeface="+mn-ea"/>
                <a:cs typeface="+mn-cs"/>
              </a:rPr>
              <a:t>20</a:t>
            </a:r>
            <a:r>
              <a:rPr kumimoji="1" lang="en-US" sz="1200" kern="1200" baseline="0" dirty="0">
                <a:solidFill>
                  <a:schemeClr val="tx1"/>
                </a:solidFill>
                <a:latin typeface="Times New Roman" pitchFamily="33" charset="0"/>
                <a:ea typeface="+mn-ea"/>
                <a:cs typeface="+mn-cs"/>
              </a:rPr>
              <a:t> = 1M)</a:t>
            </a:r>
          </a:p>
          <a:p>
            <a:r>
              <a:rPr kumimoji="1" lang="en-US" sz="1200" kern="1200" baseline="0" dirty="0">
                <a:solidFill>
                  <a:schemeClr val="tx1"/>
                </a:solidFill>
                <a:latin typeface="Times New Roman" pitchFamily="33" charset="0"/>
                <a:ea typeface="+mn-ea"/>
                <a:cs typeface="+mn-cs"/>
              </a:rPr>
              <a:t>pins are needed (A0–A19).</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to be read out, consisting of 8 lines (D0–D7).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power supply to the chip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cc</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ground pin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ss</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chip enable (CE) pin. Because there may be more than one memory chip,</a:t>
            </a:r>
          </a:p>
          <a:p>
            <a:r>
              <a:rPr kumimoji="1" lang="en-US" sz="1200" kern="1200" baseline="0" dirty="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a:solidFill>
                  <a:schemeClr val="tx1"/>
                </a:solidFill>
                <a:latin typeface="Times New Roman" pitchFamily="33" charset="0"/>
                <a:ea typeface="+mn-ea"/>
                <a:cs typeface="+mn-cs"/>
              </a:rPr>
              <a:t>above A19). The use of this signal is illustrated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program voltage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pp</a:t>
            </a:r>
            <a:r>
              <a:rPr kumimoji="1" lang="en-US" sz="1200" kern="1200" baseline="0" dirty="0">
                <a:solidFill>
                  <a:schemeClr val="tx1"/>
                </a:solidFill>
                <a:latin typeface="Times New Roman" pitchFamily="33" charset="0"/>
                <a:ea typeface="+mn-ea"/>
                <a:cs typeface="+mn-cs"/>
              </a:rPr>
              <a:t>) that is supplied during programming (write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a:solidFill>
                  <a:schemeClr val="tx1"/>
                </a:solidFill>
                <a:latin typeface="Times New Roman" pitchFamily="33" charset="0"/>
                <a:ea typeface="+mn-ea"/>
                <a:cs typeface="+mn-cs"/>
              </a:rPr>
              <a:t>a RAM can be updated, the data pins are input/output. The write enable (WE)</a:t>
            </a:r>
          </a:p>
          <a:p>
            <a:r>
              <a:rPr kumimoji="1" lang="en-US" sz="1200" kern="1200" baseline="0" dirty="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a:solidFill>
                  <a:schemeClr val="tx1"/>
                </a:solidFill>
                <a:latin typeface="Times New Roman" pitchFamily="33" charset="0"/>
                <a:ea typeface="+mn-ea"/>
                <a:cs typeface="+mn-cs"/>
              </a:rPr>
              <a:t>(2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22</a:t>
            </a:r>
            <a:r>
              <a:rPr kumimoji="1" lang="en-US" sz="1200" kern="1200" baseline="0" dirty="0">
                <a:solidFill>
                  <a:schemeClr val="tx1"/>
                </a:solidFill>
                <a:latin typeface="Times New Roman" pitchFamily="33" charset="0"/>
                <a:ea typeface="+mn-ea"/>
                <a:cs typeface="+mn-cs"/>
              </a:rPr>
              <a:t> = 4M). The functions of the row address select (RAS) and column</a:t>
            </a:r>
          </a:p>
          <a:p>
            <a:r>
              <a:rPr kumimoji="1" lang="en-US" sz="1200" kern="1200" baseline="0" dirty="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a:solidFill>
                  <a:schemeClr val="tx1"/>
                </a:solidFill>
                <a:latin typeface="Times New Roman" pitchFamily="33" charset="0"/>
                <a:ea typeface="+mn-ea"/>
                <a:cs typeface="+mn-cs"/>
              </a:rPr>
              <a:t>chips can be grouped together to form a </a:t>
            </a:r>
            <a:r>
              <a:rPr kumimoji="1" lang="en-US" sz="1200" i="1" kern="1200" baseline="0" dirty="0">
                <a:solidFill>
                  <a:schemeClr val="tx1"/>
                </a:solidFill>
                <a:latin typeface="Times New Roman" pitchFamily="33" charset="0"/>
                <a:ea typeface="+mn-ea"/>
                <a:cs typeface="+mn-cs"/>
              </a:rPr>
              <a:t>memory bank. </a:t>
            </a:r>
            <a:r>
              <a:rPr kumimoji="1" lang="en-US" sz="1200" i="0" kern="1200" baseline="0" dirty="0">
                <a:solidFill>
                  <a:schemeClr val="tx1"/>
                </a:solidFill>
                <a:latin typeface="Times New Roman" pitchFamily="33" charset="0"/>
                <a:ea typeface="+mn-ea"/>
                <a:cs typeface="+mn-cs"/>
              </a:rPr>
              <a:t>It is possible to organize</a:t>
            </a:r>
          </a:p>
          <a:p>
            <a:r>
              <a:rPr kumimoji="1" lang="en-US" sz="1200" kern="1200" baseline="0" dirty="0">
                <a:solidFill>
                  <a:schemeClr val="tx1"/>
                </a:solidFill>
                <a:latin typeface="Times New Roman" pitchFamily="33" charset="0"/>
                <a:ea typeface="+mn-ea"/>
                <a:cs typeface="+mn-cs"/>
              </a:rPr>
              <a:t>the memory banks in a way known as </a:t>
            </a:r>
            <a:r>
              <a:rPr kumimoji="1" lang="en-US" sz="1200" i="1" kern="1200" baseline="0" dirty="0">
                <a:solidFill>
                  <a:schemeClr val="tx1"/>
                </a:solidFill>
                <a:latin typeface="Times New Roman" pitchFamily="33" charset="0"/>
                <a:ea typeface="+mn-ea"/>
                <a:cs typeface="+mn-cs"/>
              </a:rPr>
              <a:t>interleaved memory</a:t>
            </a:r>
            <a:r>
              <a:rPr kumimoji="1" lang="en-US" sz="1200" kern="1200" baseline="0" dirty="0">
                <a:solidFill>
                  <a:schemeClr val="tx1"/>
                </a:solidFill>
                <a:latin typeface="Times New Roman" pitchFamily="33" charset="0"/>
                <a:ea typeface="+mn-ea"/>
                <a:cs typeface="+mn-cs"/>
              </a:rPr>
              <a:t>. Each bank is independently</a:t>
            </a:r>
          </a:p>
          <a:p>
            <a:r>
              <a:rPr kumimoji="1" lang="en-US" sz="1200" kern="1200" baseline="0" dirty="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banks can service</a:t>
            </a:r>
            <a:r>
              <a:rPr kumimoji="1" lang="en-US" sz="1200" i="1" kern="1200" baseline="0" dirty="0">
                <a:solidFill>
                  <a:schemeClr val="tx1"/>
                </a:solidFill>
                <a:latin typeface="Times New Roman" pitchFamily="33" charset="0"/>
                <a:ea typeface="+mn-ea"/>
                <a:cs typeface="+mn-cs"/>
              </a:rPr>
              <a:t> K </a:t>
            </a:r>
            <a:r>
              <a:rPr kumimoji="1" lang="en-US" sz="1200" i="0" kern="1200" baseline="0" dirty="0">
                <a:solidFill>
                  <a:schemeClr val="tx1"/>
                </a:solidFill>
                <a:latin typeface="Times New Roman" pitchFamily="33" charset="0"/>
                <a:ea typeface="+mn-ea"/>
                <a:cs typeface="+mn-cs"/>
              </a:rPr>
              <a:t>requests simultaneously, increasing memory read or write</a:t>
            </a:r>
          </a:p>
          <a:p>
            <a:r>
              <a:rPr kumimoji="1" lang="en-US" sz="1200" kern="1200" baseline="0" dirty="0">
                <a:solidFill>
                  <a:schemeClr val="tx1"/>
                </a:solidFill>
                <a:latin typeface="Times New Roman" pitchFamily="33" charset="0"/>
                <a:ea typeface="+mn-ea"/>
                <a:cs typeface="+mn-cs"/>
              </a:rPr>
              <a:t>rates by a factor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If consecutive words of memory are stored in different</a:t>
            </a:r>
          </a:p>
          <a:p>
            <a:r>
              <a:rPr kumimoji="1" lang="en-US" sz="1200" kern="1200" baseline="0" dirty="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a:solidFill>
                  <a:schemeClr val="tx1"/>
                </a:solidFill>
                <a:latin typeface="Times New Roman" pitchFamily="33" charset="0"/>
                <a:ea typeface="+mn-ea"/>
                <a:cs typeface="+mn-cs"/>
              </a:rPr>
              <a:t>hard failures and soft errors. 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a:solidFill>
                  <a:schemeClr val="tx1"/>
                </a:solidFill>
                <a:latin typeface="Times New Roman" pitchFamily="33" charset="0"/>
                <a:ea typeface="+mn-ea"/>
                <a:cs typeface="+mn-cs"/>
              </a:rPr>
              <a:t>environmental abuse, manufacturing defects, and wear.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a:t>
            </a:r>
          </a:p>
          <a:p>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caused by power supply problems</a:t>
            </a:r>
          </a:p>
          <a:p>
            <a:r>
              <a:rPr kumimoji="1" lang="en-US" sz="1200" kern="1200" baseline="0" dirty="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a:solidFill>
                  <a:schemeClr val="tx1"/>
                </a:solidFill>
                <a:latin typeface="Times New Roman" pitchFamily="33" charset="0"/>
                <a:ea typeface="+mn-ea"/>
                <a:cs typeface="+mn-cs"/>
              </a:rPr>
              <a:t>data are to be written into memory, a calculation, depicted as a function </a:t>
            </a:r>
            <a:r>
              <a:rPr kumimoji="1" lang="en-US" sz="1200" i="1" kern="1200" baseline="0" dirty="0">
                <a:solidFill>
                  <a:schemeClr val="tx1"/>
                </a:solidFill>
                <a:latin typeface="Times New Roman" pitchFamily="33" charset="0"/>
                <a:ea typeface="+mn-ea"/>
                <a:cs typeface="+mn-cs"/>
              </a:rPr>
              <a:t>f, </a:t>
            </a:r>
            <a:r>
              <a:rPr kumimoji="1" lang="en-US" sz="1200" i="0" kern="1200" baseline="0" dirty="0">
                <a:solidFill>
                  <a:schemeClr val="tx1"/>
                </a:solidFill>
                <a:latin typeface="Times New Roman" pitchFamily="33" charset="0"/>
                <a:ea typeface="+mn-ea"/>
                <a:cs typeface="+mn-cs"/>
              </a:rPr>
              <a:t>is performed</a:t>
            </a:r>
          </a:p>
          <a:p>
            <a:r>
              <a:rPr kumimoji="1" lang="en-US" sz="1200" kern="1200" baseline="0" dirty="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a:solidFill>
                  <a:schemeClr val="tx1"/>
                </a:solidFill>
                <a:latin typeface="Times New Roman" pitchFamily="33" charset="0"/>
                <a:ea typeface="+mn-ea"/>
                <a:cs typeface="+mn-cs"/>
              </a:rPr>
              <a:t>if an </a:t>
            </a:r>
            <a:r>
              <a:rPr kumimoji="1" lang="en-US" sz="1200" i="1" kern="1200" baseline="0" dirty="0">
                <a:solidFill>
                  <a:schemeClr val="tx1"/>
                </a:solidFill>
                <a:latin typeface="Times New Roman" pitchFamily="33" charset="0"/>
                <a:ea typeface="+mn-ea"/>
                <a:cs typeface="+mn-cs"/>
              </a:rPr>
              <a:t>M-</a:t>
            </a:r>
            <a:r>
              <a:rPr kumimoji="1" lang="en-US" sz="1200" i="0" kern="1200" baseline="0" dirty="0">
                <a:solidFill>
                  <a:schemeClr val="tx1"/>
                </a:solidFill>
                <a:latin typeface="Times New Roman" pitchFamily="33" charset="0"/>
                <a:ea typeface="+mn-ea"/>
                <a:cs typeface="+mn-cs"/>
              </a:rPr>
              <a:t>bit word of data is to be stored and the code is of length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bits, then the</a:t>
            </a:r>
          </a:p>
          <a:p>
            <a:r>
              <a:rPr kumimoji="1" lang="en-US" sz="1200" kern="1200" baseline="0" dirty="0">
                <a:solidFill>
                  <a:schemeClr val="tx1"/>
                </a:solidFill>
                <a:latin typeface="Times New Roman" pitchFamily="33" charset="0"/>
                <a:ea typeface="+mn-ea"/>
                <a:cs typeface="+mn-cs"/>
              </a:rPr>
              <a:t>actual size of the stored word is </a:t>
            </a:r>
            <a:r>
              <a:rPr kumimoji="1" lang="en-US" sz="1200" i="1" kern="1200" baseline="0" dirty="0">
                <a:solidFill>
                  <a:schemeClr val="tx1"/>
                </a:solidFill>
                <a:latin typeface="Times New Roman" pitchFamily="33" charset="0"/>
                <a:ea typeface="+mn-ea"/>
                <a:cs typeface="+mn-cs"/>
              </a:rPr>
              <a:t>M + K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a:solidFill>
                  <a:schemeClr val="tx1"/>
                </a:solidFill>
                <a:latin typeface="Times New Roman" pitchFamily="33" charset="0"/>
                <a:ea typeface="+mn-ea"/>
                <a:cs typeface="+mn-cs"/>
              </a:rPr>
              <a:t>correct errors. A new set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code bits is generated from the M data bits and</a:t>
            </a:r>
          </a:p>
          <a:p>
            <a:r>
              <a:rPr kumimoji="1" lang="en-US" sz="1200" kern="1200" baseline="0" dirty="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No errors are detected. The fetched data bits are sent out.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a:solidFill>
                  <a:schemeClr val="tx1"/>
                </a:solidFill>
                <a:latin typeface="Times New Roman" pitchFamily="33" charset="0"/>
                <a:ea typeface="+mn-ea"/>
                <a:cs typeface="+mn-cs"/>
              </a:rPr>
              <a:t>error correction </a:t>
            </a:r>
            <a:r>
              <a:rPr kumimoji="1" lang="en-US" sz="1200" b="0" kern="1200" baseline="0" dirty="0">
                <a:solidFill>
                  <a:schemeClr val="tx1"/>
                </a:solidFill>
                <a:latin typeface="Times New Roman" pitchFamily="33" charset="0"/>
                <a:ea typeface="+mn-ea"/>
                <a:cs typeface="+mn-cs"/>
              </a:rPr>
              <a:t>bits are fed into a corrector, which produces a corrected set of</a:t>
            </a:r>
          </a:p>
          <a:p>
            <a:r>
              <a:rPr kumimoji="1" lang="en-US" sz="1200" i="1" kern="1200" baseline="0" dirty="0">
                <a:solidFill>
                  <a:schemeClr val="tx1"/>
                </a:solidFill>
                <a:latin typeface="Times New Roman" pitchFamily="33" charset="0"/>
                <a:ea typeface="+mn-ea"/>
                <a:cs typeface="+mn-cs"/>
              </a:rPr>
              <a:t>M </a:t>
            </a:r>
            <a:r>
              <a:rPr kumimoji="1" lang="en-US" sz="1200" i="0" kern="1200" baseline="0" dirty="0">
                <a:solidFill>
                  <a:schemeClr val="tx1"/>
                </a:solidFill>
                <a:latin typeface="Times New Roman" pitchFamily="33" charset="0"/>
                <a:ea typeface="+mn-ea"/>
                <a:cs typeface="+mn-cs"/>
              </a:rPr>
              <a:t>bits to be sent out</a:t>
            </a:r>
            <a:r>
              <a:rPr kumimoji="1" lang="en-US" sz="1200" i="1"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Codes that operate in this fashion are referred to as </a:t>
            </a:r>
            <a:r>
              <a:rPr kumimoji="1" lang="en-US" sz="1200" b="1" kern="1200" baseline="0" dirty="0">
                <a:solidFill>
                  <a:schemeClr val="tx1"/>
                </a:solidFill>
                <a:latin typeface="Times New Roman" pitchFamily="33" charset="0"/>
                <a:ea typeface="+mn-ea"/>
                <a:cs typeface="+mn-cs"/>
              </a:rPr>
              <a:t>error-correcting codes. </a:t>
            </a:r>
            <a:r>
              <a:rPr kumimoji="1" lang="en-US" sz="1200" b="0" kern="1200" baseline="0" dirty="0">
                <a:solidFill>
                  <a:schemeClr val="tx1"/>
                </a:solidFill>
                <a:latin typeface="Times New Roman" pitchFamily="33" charset="0"/>
                <a:ea typeface="+mn-ea"/>
                <a:cs typeface="+mn-cs"/>
              </a:rPr>
              <a:t>A</a:t>
            </a:r>
          </a:p>
          <a:p>
            <a:r>
              <a:rPr kumimoji="1" lang="en-US" sz="1200" kern="1200" baseline="0" dirty="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20</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simplest of the error-correcting codes is the </a:t>
            </a:r>
            <a:r>
              <a:rPr kumimoji="1" lang="en-US" sz="1200" b="1" kern="1200" baseline="0" dirty="0">
                <a:solidFill>
                  <a:schemeClr val="tx1"/>
                </a:solidFill>
                <a:latin typeface="Times New Roman" pitchFamily="33" charset="0"/>
                <a:ea typeface="+mn-ea"/>
                <a:cs typeface="+mn-cs"/>
              </a:rPr>
              <a:t>Hamming code </a:t>
            </a:r>
            <a:r>
              <a:rPr kumimoji="1" lang="en-US" sz="1200" b="0" kern="1200" baseline="0" dirty="0">
                <a:solidFill>
                  <a:schemeClr val="tx1"/>
                </a:solidFill>
                <a:latin typeface="Times New Roman" pitchFamily="33" charset="0"/>
                <a:ea typeface="+mn-ea"/>
                <a:cs typeface="+mn-cs"/>
              </a:rPr>
              <a:t>devised by</a:t>
            </a:r>
          </a:p>
          <a:p>
            <a:r>
              <a:rPr kumimoji="1" lang="en-US" sz="1200" kern="1200" baseline="0" dirty="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a:solidFill>
                  <a:schemeClr val="tx1"/>
                </a:solidFill>
                <a:latin typeface="Times New Roman" pitchFamily="33" charset="0"/>
                <a:ea typeface="+mn-ea"/>
                <a:cs typeface="+mn-cs"/>
              </a:rPr>
              <a:t>the use of this code on 4-bit words (</a:t>
            </a:r>
            <a:r>
              <a:rPr kumimoji="1" lang="en-US" sz="1200" i="1" kern="1200" baseline="0" dirty="0">
                <a:solidFill>
                  <a:schemeClr val="tx1"/>
                </a:solidFill>
                <a:latin typeface="Times New Roman" pitchFamily="33" charset="0"/>
                <a:ea typeface="+mn-ea"/>
                <a:cs typeface="+mn-cs"/>
              </a:rPr>
              <a:t>M = 4). </a:t>
            </a:r>
            <a:r>
              <a:rPr kumimoji="1" lang="en-US" sz="1200" i="0" kern="1200" baseline="0" dirty="0">
                <a:solidFill>
                  <a:schemeClr val="tx1"/>
                </a:solidFill>
                <a:latin typeface="Times New Roman" pitchFamily="33" charset="0"/>
                <a:ea typeface="+mn-ea"/>
                <a:cs typeface="+mn-cs"/>
              </a:rPr>
              <a:t>With three intersecting circles,</a:t>
            </a:r>
          </a:p>
          <a:p>
            <a:r>
              <a:rPr kumimoji="1" lang="en-US" sz="1200" kern="1200" baseline="0" dirty="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a:solidFill>
                  <a:schemeClr val="tx1"/>
                </a:solidFill>
                <a:latin typeface="Times New Roman" pitchFamily="33" charset="0"/>
                <a:ea typeface="+mn-ea"/>
                <a:cs typeface="+mn-cs"/>
              </a:rPr>
              <a:t>(Figure5.8a). The remaining compartments are filled with what are called </a:t>
            </a:r>
            <a:r>
              <a:rPr kumimoji="1" lang="en-US" sz="1200" i="1" kern="1200" baseline="0" dirty="0">
                <a:solidFill>
                  <a:schemeClr val="tx1"/>
                </a:solidFill>
                <a:latin typeface="Times New Roman" pitchFamily="33" charset="0"/>
                <a:ea typeface="+mn-ea"/>
                <a:cs typeface="+mn-cs"/>
              </a:rPr>
              <a:t>parity</a:t>
            </a:r>
          </a:p>
          <a:p>
            <a:r>
              <a:rPr kumimoji="1" lang="en-US" sz="1200" i="1" kern="1200" baseline="0" dirty="0">
                <a:solidFill>
                  <a:schemeClr val="tx1"/>
                </a:solidFill>
                <a:latin typeface="Times New Roman" pitchFamily="33" charset="0"/>
                <a:ea typeface="+mn-ea"/>
                <a:cs typeface="+mn-cs"/>
              </a:rPr>
              <a:t>bits. </a:t>
            </a:r>
            <a:r>
              <a:rPr kumimoji="1" lang="en-US" sz="1200" i="0" kern="1200" baseline="0" dirty="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22</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100D4-BB46-6748-84D4-F681254872AC}" type="slidenum">
              <a:rPr lang="en-US" smtClean="0"/>
              <a:pPr/>
              <a:t>5</a:t>
            </a:fld>
            <a:endParaRPr lang="en-US" dirty="0"/>
          </a:p>
        </p:txBody>
      </p:sp>
    </p:spTree>
    <p:extLst>
      <p:ext uri="{BB962C8B-B14F-4D97-AF65-F5344CB8AC3E}">
        <p14:creationId xmlns:p14="http://schemas.microsoft.com/office/powerpoint/2010/main" val="1045161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5.10 illustrates the calculation. The data and check bits are</a:t>
            </a:r>
          </a:p>
          <a:p>
            <a:r>
              <a:rPr kumimoji="1" lang="en-US" sz="1200" kern="1200" baseline="0" dirty="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The code just described is known as a </a:t>
            </a:r>
            <a:r>
              <a:rPr kumimoji="1" lang="en-US" sz="1200" b="1" kern="1200" baseline="0" dirty="0">
                <a:solidFill>
                  <a:schemeClr val="tx1"/>
                </a:solidFill>
                <a:latin typeface="Times New Roman" pitchFamily="33" charset="0"/>
                <a:ea typeface="+mn-ea"/>
                <a:cs typeface="+mn-cs"/>
              </a:rPr>
              <a:t>single-error-correcting (SEC) code.</a:t>
            </a:r>
          </a:p>
          <a:p>
            <a:r>
              <a:rPr kumimoji="1" lang="en-US" sz="1200" kern="1200" baseline="0" dirty="0">
                <a:solidFill>
                  <a:schemeClr val="tx1"/>
                </a:solidFill>
                <a:latin typeface="Times New Roman" pitchFamily="33" charset="0"/>
                <a:ea typeface="+mn-ea"/>
                <a:cs typeface="+mn-cs"/>
              </a:rPr>
              <a:t>More commonly, semiconductor memory is equipped with a </a:t>
            </a:r>
            <a:r>
              <a:rPr kumimoji="1" lang="en-US" sz="1200" b="1" kern="1200" baseline="0" dirty="0">
                <a:solidFill>
                  <a:schemeClr val="tx1"/>
                </a:solidFill>
                <a:latin typeface="Times New Roman" pitchFamily="33" charset="0"/>
                <a:ea typeface="+mn-ea"/>
                <a:cs typeface="+mn-cs"/>
              </a:rPr>
              <a:t>single-error-correcting,</a:t>
            </a:r>
          </a:p>
          <a:p>
            <a:r>
              <a:rPr kumimoji="1" lang="en-US" sz="1200" b="1" kern="1200" baseline="0" dirty="0">
                <a:solidFill>
                  <a:schemeClr val="tx1"/>
                </a:solidFill>
                <a:latin typeface="Times New Roman" pitchFamily="33" charset="0"/>
                <a:ea typeface="+mn-ea"/>
                <a:cs typeface="+mn-cs"/>
              </a:rPr>
              <a:t>double-error-detecting (SEC-DED) code. </a:t>
            </a:r>
            <a:r>
              <a:rPr kumimoji="1" lang="en-US" sz="1200" b="0" kern="1200" baseline="0" dirty="0">
                <a:solidFill>
                  <a:schemeClr val="tx1"/>
                </a:solidFill>
                <a:latin typeface="Times New Roman" pitchFamily="33" charset="0"/>
                <a:ea typeface="+mn-ea"/>
                <a:cs typeface="+mn-cs"/>
              </a:rPr>
              <a:t>As Table 5.2 shows, such codes require</a:t>
            </a:r>
          </a:p>
          <a:p>
            <a:r>
              <a:rPr kumimoji="1" lang="en-US" sz="1200" kern="1200" baseline="0" dirty="0">
                <a:solidFill>
                  <a:schemeClr val="tx1"/>
                </a:solidFill>
                <a:latin typeface="Times New Roman" pitchFamily="33" charset="0"/>
                <a:ea typeface="+mn-ea"/>
                <a:cs typeface="+mn-cs"/>
              </a:rPr>
              <a:t>one additional bit compared with SEC codes.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a:solidFill>
                  <a:schemeClr val="tx1"/>
                </a:solidFill>
                <a:latin typeface="Times New Roman" pitchFamily="33" charset="0"/>
                <a:ea typeface="+mn-ea"/>
                <a:cs typeface="+mn-cs"/>
              </a:rPr>
              <a:t>diagram is even. The extra parity bit catches the error (f).</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first three columns of Table 5.2</a:t>
            </a:r>
          </a:p>
          <a:p>
            <a:r>
              <a:rPr kumimoji="1" lang="en-US" sz="1200" kern="1200" baseline="0" dirty="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a:solidFill>
                  <a:schemeClr val="tx1"/>
                </a:solidFill>
                <a:latin typeface="Times New Roman" pitchFamily="33" charset="0"/>
                <a:ea typeface="+mn-ea"/>
                <a:cs typeface="+mn-cs"/>
              </a:rPr>
              <a:t>word with the following characteristics: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all 0s, no error has been detected.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a:solidFill>
                  <a:schemeClr val="tx1"/>
                </a:solidFill>
                <a:latin typeface="Times New Roman" pitchFamily="33" charset="0"/>
                <a:ea typeface="+mn-ea"/>
                <a:cs typeface="+mn-cs"/>
              </a:rPr>
              <a:t>occurred in one of the 4 check bits. No correction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27</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a:solidFill>
                  <a:schemeClr val="tx1"/>
                </a:solidFill>
                <a:latin typeface="Times New Roman" pitchFamily="33" charset="0"/>
                <a:ea typeface="+mn-ea"/>
                <a:cs typeface="+mn-cs"/>
              </a:rPr>
              <a:t>block of main memory remains the DRAM chip, as it has for decades; until</a:t>
            </a:r>
          </a:p>
          <a:p>
            <a:r>
              <a:rPr kumimoji="1" lang="en-US" sz="1200" kern="1200" baseline="0" dirty="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a:solidFill>
                  <a:schemeClr val="tx1"/>
                </a:solidFill>
                <a:latin typeface="Times New Roman" pitchFamily="33" charset="0"/>
                <a:ea typeface="+mn-ea"/>
                <a:cs typeface="+mn-cs"/>
              </a:rPr>
              <a:t>and by its interface to the processor’s memory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We have seen that one attack on the performance problem of DRAM</a:t>
            </a:r>
          </a:p>
          <a:p>
            <a:r>
              <a:rPr kumimoji="1" lang="en-US" sz="1200" kern="1200" baseline="0" dirty="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a:solidFill>
                  <a:schemeClr val="tx1"/>
                </a:solidFill>
                <a:latin typeface="Times New Roman" pitchFamily="33" charset="0"/>
                <a:ea typeface="+mn-ea"/>
                <a:cs typeface="+mn-cs"/>
              </a:rPr>
              <a:t>returns.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a:solidFill>
                  <a:schemeClr val="tx1"/>
                </a:solidFill>
                <a:latin typeface="Times New Roman" pitchFamily="33" charset="0"/>
                <a:ea typeface="+mn-ea"/>
                <a:cs typeface="+mn-cs"/>
              </a:rPr>
              <a:t>dominate the market are SDRAM, DDR-DRAM, and RDRAM. Table 5.3</a:t>
            </a:r>
          </a:p>
          <a:p>
            <a:r>
              <a:rPr kumimoji="1" lang="en-US" sz="1200" kern="1200" baseline="0" dirty="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28</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One of the most widely used forms of DRAM is the </a:t>
            </a:r>
            <a:r>
              <a:rPr kumimoji="1" lang="en-US" sz="1200" b="1" kern="1200" baseline="0" dirty="0">
                <a:solidFill>
                  <a:schemeClr val="tx1"/>
                </a:solidFill>
                <a:latin typeface="Times New Roman" pitchFamily="33" charset="0"/>
                <a:ea typeface="+mn-ea"/>
                <a:cs typeface="+mn-cs"/>
              </a:rPr>
              <a:t>synchronous DRAM</a:t>
            </a:r>
          </a:p>
          <a:p>
            <a:r>
              <a:rPr kumimoji="1" lang="en-US" sz="1200" b="1" kern="1200" baseline="0" dirty="0">
                <a:solidFill>
                  <a:schemeClr val="tx1"/>
                </a:solidFill>
                <a:latin typeface="Times New Roman" pitchFamily="33" charset="0"/>
                <a:ea typeface="+mn-ea"/>
                <a:cs typeface="+mn-cs"/>
              </a:rPr>
              <a:t>(SDRAM) </a:t>
            </a:r>
            <a:r>
              <a:rPr kumimoji="1" lang="en-US" sz="1200" b="0" kern="1200" baseline="0" dirty="0">
                <a:solidFill>
                  <a:schemeClr val="tx1"/>
                </a:solidFill>
                <a:latin typeface="Times New Roman" pitchFamily="33" charset="0"/>
                <a:ea typeface="+mn-ea"/>
                <a:cs typeface="+mn-cs"/>
              </a:rPr>
              <a:t>[VOGL94]. Unlike the traditional DRAM, which is asynchronous, the</a:t>
            </a:r>
          </a:p>
          <a:p>
            <a:r>
              <a:rPr kumimoji="1" lang="en-US" sz="1200" kern="1200" baseline="0" dirty="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a:solidFill>
                  <a:schemeClr val="tx1"/>
                </a:solidFill>
                <a:latin typeface="Times New Roman" pitchFamily="33" charset="0"/>
                <a:ea typeface="+mn-ea"/>
                <a:cs typeface="+mn-cs"/>
              </a:rPr>
              <a:t>wait states.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a:solidFill>
                  <a:schemeClr val="tx1"/>
                </a:solidFill>
                <a:latin typeface="Times New Roman" pitchFamily="33" charset="0"/>
                <a:ea typeface="+mn-ea"/>
                <a:cs typeface="+mn-cs"/>
              </a:rPr>
              <a:t>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5.12 shows the internal logic of IBM’s 64-Mb SDRAM [IBM01], which</a:t>
            </a:r>
          </a:p>
          <a:p>
            <a:r>
              <a:rPr kumimoji="1" lang="en-US" sz="1200" kern="1200" baseline="0" dirty="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Table 5.4 defines the various pin assignments.</a:t>
            </a:r>
          </a:p>
          <a:p>
            <a:r>
              <a:rPr kumimoji="1" lang="en-US" sz="1200" kern="1200" baseline="0" dirty="0">
                <a:solidFill>
                  <a:schemeClr val="tx1"/>
                </a:solidFill>
                <a:latin typeface="Times New Roman" pitchFamily="33" charset="0"/>
                <a:ea typeface="+mn-ea"/>
                <a:cs typeface="+mn-cs"/>
              </a:rPr>
              <a:t>The SDRAM employs a burst mode to eliminate the address setup time and</a:t>
            </a:r>
          </a:p>
          <a:p>
            <a:r>
              <a:rPr kumimoji="1" lang="en-US" sz="1200" kern="1200" baseline="0" dirty="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a:solidFill>
                  <a:schemeClr val="tx1"/>
                </a:solidFill>
                <a:latin typeface="Times New Roman" pitchFamily="33" charset="0"/>
                <a:ea typeface="+mn-ea"/>
                <a:cs typeface="+mn-cs"/>
              </a:rPr>
              <a:t>architecture that improves opportunities for on-chip parallelism.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a:solidFill>
                  <a:schemeClr val="tx1"/>
                </a:solidFill>
                <a:latin typeface="Times New Roman" pitchFamily="33" charset="0"/>
                <a:ea typeface="+mn-ea"/>
                <a:cs typeface="+mn-cs"/>
              </a:rPr>
              <a:t>SDRAMs from conventional DRAMs. It provides a mechanism to</a:t>
            </a:r>
          </a:p>
          <a:p>
            <a:r>
              <a:rPr kumimoji="1" lang="en-US" sz="1200" kern="1200" baseline="0" dirty="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a:solidFill>
                  <a:schemeClr val="tx1"/>
                </a:solidFill>
                <a:latin typeface="Times New Roman" pitchFamily="33" charset="0"/>
                <a:ea typeface="+mn-ea"/>
                <a:cs typeface="+mn-cs"/>
              </a:rPr>
              <a:t>receipt of a read request and the beginning of data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32</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RDRAM, developed by Rambus [FARM92, CRIS97], has been adopted by Intel</a:t>
            </a:r>
          </a:p>
          <a:p>
            <a:r>
              <a:rPr kumimoji="1" lang="en-US" sz="1200" kern="1200" baseline="0" dirty="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a:solidFill>
                  <a:schemeClr val="tx1"/>
                </a:solidFill>
                <a:latin typeface="Times New Roman" pitchFamily="33" charset="0"/>
                <a:ea typeface="+mn-ea"/>
                <a:cs typeface="+mn-cs"/>
              </a:rPr>
              <a:t>The bus can address up to </a:t>
            </a:r>
            <a:r>
              <a:rPr kumimoji="1" lang="en-US" sz="1200" kern="1200" baseline="0">
                <a:solidFill>
                  <a:schemeClr val="tx1"/>
                </a:solidFill>
                <a:latin typeface="Times New Roman" pitchFamily="33" charset="0"/>
                <a:ea typeface="+mn-ea"/>
                <a:cs typeface="+mn-cs"/>
              </a:rPr>
              <a:t>320 RDRAM </a:t>
            </a:r>
            <a:r>
              <a:rPr kumimoji="1" lang="en-US" sz="1200" kern="1200" baseline="0" dirty="0">
                <a:solidFill>
                  <a:schemeClr val="tx1"/>
                </a:solidFill>
                <a:latin typeface="Times New Roman" pitchFamily="33" charset="0"/>
                <a:ea typeface="+mn-ea"/>
                <a:cs typeface="+mn-cs"/>
              </a:rPr>
              <a:t>chips and is rated at 1.6 GBps.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special RDRAM bus delivers address and control information using</a:t>
            </a:r>
          </a:p>
          <a:p>
            <a:r>
              <a:rPr kumimoji="1" lang="en-US" sz="1200" kern="1200" baseline="0" dirty="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a:solidFill>
                  <a:schemeClr val="tx1"/>
                </a:solidFill>
                <a:latin typeface="Times New Roman" pitchFamily="33" charset="0"/>
                <a:ea typeface="+mn-ea"/>
                <a:cs typeface="+mn-cs"/>
              </a:rPr>
              <a:t>DRAMs, an RDRAM gets a memory request over the high-speed bus. This</a:t>
            </a:r>
          </a:p>
          <a:p>
            <a:r>
              <a:rPr kumimoji="1" lang="en-US" sz="1200" kern="1200" baseline="0" dirty="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Table 5.1 lists the major types of semiconductor memory. The most common</a:t>
            </a:r>
          </a:p>
          <a:p>
            <a:r>
              <a:rPr kumimoji="1" lang="en-US" sz="1200" kern="1200" baseline="0" dirty="0">
                <a:solidFill>
                  <a:schemeClr val="tx1"/>
                </a:solidFill>
                <a:latin typeface="Times New Roman" pitchFamily="33" charset="0"/>
                <a:ea typeface="+mn-ea"/>
                <a:cs typeface="+mn-cs"/>
              </a:rPr>
              <a:t>is referred to as </a:t>
            </a:r>
            <a:r>
              <a:rPr kumimoji="1" lang="en-US" sz="1200" i="1" kern="1200" baseline="0" dirty="0">
                <a:solidFill>
                  <a:schemeClr val="tx1"/>
                </a:solidFill>
                <a:latin typeface="Times New Roman" pitchFamily="33" charset="0"/>
                <a:ea typeface="+mn-ea"/>
                <a:cs typeface="+mn-cs"/>
              </a:rPr>
              <a:t>random-access memory (RAM). </a:t>
            </a:r>
            <a:r>
              <a:rPr kumimoji="1" lang="en-US" sz="1200" i="0" kern="1200" baseline="0" dirty="0">
                <a:solidFill>
                  <a:schemeClr val="tx1"/>
                </a:solidFill>
                <a:latin typeface="Times New Roman" pitchFamily="33" charset="0"/>
                <a:ea typeface="+mn-ea"/>
                <a:cs typeface="+mn-cs"/>
              </a:rPr>
              <a:t>This is, in fact, a misuse of the</a:t>
            </a:r>
          </a:p>
          <a:p>
            <a:r>
              <a:rPr kumimoji="1" lang="en-US" sz="1200" kern="1200" baseline="0" dirty="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a:solidFill>
                  <a:schemeClr val="tx1"/>
                </a:solidFill>
                <a:latin typeface="Times New Roman" pitchFamily="33" charset="0"/>
                <a:ea typeface="+mn-ea"/>
                <a:cs typeface="+mn-cs"/>
              </a:rPr>
              <a:t>electrical signals.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5.14 illustrates the RDRAM layout. The configuration consists of</a:t>
            </a:r>
          </a:p>
          <a:p>
            <a:r>
              <a:rPr kumimoji="1" lang="en-US" sz="1200" kern="1200" baseline="0" dirty="0">
                <a:solidFill>
                  <a:schemeClr val="tx1"/>
                </a:solidFill>
                <a:latin typeface="Times New Roman" pitchFamily="33" charset="0"/>
                <a:ea typeface="+mn-ea"/>
                <a:cs typeface="+mn-cs"/>
              </a:rPr>
              <a:t>a controller and a number of RDRAM modules connected via a common bus.</a:t>
            </a:r>
          </a:p>
          <a:p>
            <a:r>
              <a:rPr kumimoji="1" lang="en-US" sz="1200" kern="1200" baseline="0" dirty="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a:solidFill>
                  <a:schemeClr val="tx1"/>
                </a:solidFill>
                <a:latin typeface="Times New Roman" pitchFamily="33" charset="0"/>
                <a:ea typeface="+mn-ea"/>
                <a:cs typeface="+mn-cs"/>
              </a:rPr>
              <a:t>once on the falling edge.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DDR DRAM was developed by the JEDEC Solid State Technology</a:t>
            </a:r>
          </a:p>
          <a:p>
            <a:r>
              <a:rPr kumimoji="1" lang="en-US" sz="1200" kern="1200" baseline="0" dirty="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a:solidFill>
                  <a:schemeClr val="tx1"/>
                </a:solidFill>
                <a:latin typeface="Times New Roman" pitchFamily="33" charset="0"/>
                <a:ea typeface="+mn-ea"/>
                <a:cs typeface="+mn-cs"/>
              </a:rPr>
              <a:t>body. Numerous companies make DDR chips, which are widely used in</a:t>
            </a:r>
          </a:p>
          <a:p>
            <a:r>
              <a:rPr kumimoji="1" lang="en-US" sz="1200" kern="1200" baseline="0" dirty="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a:solidFill>
                  <a:schemeClr val="tx1"/>
                </a:solidFill>
                <a:latin typeface="Times New Roman" pitchFamily="33" charset="0"/>
                <a:ea typeface="+mn-ea"/>
                <a:cs typeface="+mn-cs"/>
              </a:rPr>
              <a:t>beyond our scope; see [JACO08] for details.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have been two generations of improvement to the DDR technology.</a:t>
            </a:r>
          </a:p>
          <a:p>
            <a:r>
              <a:rPr kumimoji="1" lang="en-US" sz="1200" kern="1200" baseline="0" dirty="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a:solidFill>
                  <a:schemeClr val="tx1"/>
                </a:solidFill>
                <a:latin typeface="Times New Roman" pitchFamily="33" charset="0"/>
                <a:ea typeface="+mn-ea"/>
                <a:cs typeface="+mn-cs"/>
              </a:rPr>
              <a:t>to 8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a:solidFill>
                  <a:schemeClr val="tx1"/>
                </a:solidFill>
                <a:latin typeface="Times New Roman" pitchFamily="33" charset="0"/>
                <a:ea typeface="+mn-ea"/>
                <a:cs typeface="+mn-cs"/>
              </a:rPr>
              <a:t>smaller rates are achieved.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Cache DRAM (CDRAM), </a:t>
            </a:r>
            <a:r>
              <a:rPr kumimoji="1" lang="en-US" sz="1200" b="0" kern="1200" baseline="0" dirty="0">
                <a:solidFill>
                  <a:schemeClr val="tx1"/>
                </a:solidFill>
                <a:latin typeface="Times New Roman" pitchFamily="33" charset="0"/>
                <a:ea typeface="+mn-ea"/>
                <a:cs typeface="+mn-cs"/>
              </a:rPr>
              <a:t>developed by Mitsubishi [HIDA90, ZHAN01], integrates</a:t>
            </a:r>
          </a:p>
          <a:p>
            <a:r>
              <a:rPr kumimoji="1" lang="en-US" sz="1200" kern="1200" baseline="0" dirty="0">
                <a:solidFill>
                  <a:schemeClr val="tx1"/>
                </a:solidFill>
                <a:latin typeface="Times New Roman" pitchFamily="33" charset="0"/>
                <a:ea typeface="+mn-ea"/>
                <a:cs typeface="+mn-cs"/>
              </a:rPr>
              <a:t>a small SRAM cache (16 Kb) onto a generic DRAM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a:solidFill>
                  <a:schemeClr val="tx1"/>
                </a:solidFill>
                <a:latin typeface="Times New Roman" pitchFamily="33" charset="0"/>
                <a:ea typeface="+mn-ea"/>
                <a:cs typeface="+mn-cs"/>
              </a:rPr>
              <a:t>is effective for ordinary random access to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cross connected in an arrangement that produces a stable logic</a:t>
            </a:r>
          </a:p>
          <a:p>
            <a:r>
              <a:rPr kumimoji="1" lang="en-US" sz="1200" kern="1200" baseline="0" dirty="0">
                <a:solidFill>
                  <a:schemeClr val="tx1"/>
                </a:solidFill>
                <a:latin typeface="Times New Roman" pitchFamily="33" charset="0"/>
                <a:ea typeface="+mn-ea"/>
                <a:cs typeface="+mn-cs"/>
              </a:rPr>
              <a:t>state. In logic state 1,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high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low; in this state,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off</a:t>
            </a:r>
          </a:p>
          <a:p>
            <a:r>
              <a:rPr kumimoji="1" lang="en-US" sz="1200" kern="1200" baseline="0" dirty="0">
                <a:solidFill>
                  <a:schemeClr val="tx1"/>
                </a:solidFill>
                <a:latin typeface="Times New Roman" pitchFamily="33" charset="0"/>
                <a:ea typeface="+mn-ea"/>
                <a:cs typeface="+mn-cs"/>
              </a:rPr>
              <a:t>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on. In logic state 0,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low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high; in this state,</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on 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off. Both states are stable as long as the direct</a:t>
            </a:r>
          </a:p>
          <a:p>
            <a:r>
              <a:rPr kumimoji="1" lang="en-US" sz="1200" kern="1200" baseline="0" dirty="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in the DRAM, the SRAM address line is used to open or close a switch.</a:t>
            </a:r>
          </a:p>
          <a:p>
            <a:r>
              <a:rPr kumimoji="1" lang="en-US" sz="1200" kern="1200" baseline="0" dirty="0">
                <a:solidFill>
                  <a:schemeClr val="tx1"/>
                </a:solidFill>
                <a:latin typeface="Times New Roman" pitchFamily="33" charset="0"/>
                <a:ea typeface="+mn-ea"/>
                <a:cs typeface="+mn-cs"/>
              </a:rPr>
              <a:t>The address line controls two transistors (T</a:t>
            </a:r>
            <a:r>
              <a:rPr kumimoji="1" lang="en-US" sz="1200" kern="1200" baseline="-25000" dirty="0">
                <a:solidFill>
                  <a:schemeClr val="tx1"/>
                </a:solidFill>
                <a:latin typeface="Times New Roman" pitchFamily="33" charset="0"/>
                <a:ea typeface="+mn-ea"/>
                <a:cs typeface="+mn-cs"/>
              </a:rPr>
              <a:t>5</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6</a:t>
            </a:r>
            <a:r>
              <a:rPr kumimoji="1" lang="en-US" sz="1200" kern="1200" baseline="0" dirty="0">
                <a:solidFill>
                  <a:schemeClr val="tx1"/>
                </a:solidFill>
                <a:latin typeface="Times New Roman" pitchFamily="33" charset="0"/>
                <a:ea typeface="+mn-ea"/>
                <a:cs typeface="+mn-cs"/>
              </a:rPr>
              <a:t>). When a signal is applied to</a:t>
            </a:r>
          </a:p>
          <a:p>
            <a:r>
              <a:rPr kumimoji="1" lang="en-US" sz="1200"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a:solidFill>
                  <a:schemeClr val="tx1"/>
                </a:solidFill>
                <a:latin typeface="Times New Roman" pitchFamily="33" charset="0"/>
                <a:ea typeface="+mn-ea"/>
                <a:cs typeface="+mn-cs"/>
              </a:rPr>
              <a:t>is applied to line B. This forces the four transistors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into the proper</a:t>
            </a:r>
          </a:p>
          <a:p>
            <a:r>
              <a:rPr kumimoji="1" lang="en-US" sz="1200" kern="1200" baseline="0" dirty="0">
                <a:solidFill>
                  <a:schemeClr val="tx1"/>
                </a:solidFill>
                <a:latin typeface="Times New Roman" pitchFamily="33" charset="0"/>
                <a:ea typeface="+mn-ea"/>
                <a:cs typeface="+mn-cs"/>
              </a:rPr>
              <a:t>state. For a read operation, the bit value is read from line B.</a:t>
            </a:r>
          </a:p>
          <a:p>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Both static and dynamic RAMs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Library subroutines for frequently wanted functions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System programs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When only a small number of ROMs with a particular memory content is</a:t>
            </a:r>
          </a:p>
          <a:p>
            <a:r>
              <a:rPr kumimoji="1" lang="en-US" sz="1200" kern="1200" baseline="0" dirty="0">
                <a:solidFill>
                  <a:schemeClr val="tx1"/>
                </a:solidFill>
                <a:latin typeface="Times New Roman" pitchFamily="33" charset="0"/>
                <a:ea typeface="+mn-ea"/>
                <a:cs typeface="+mn-cs"/>
              </a:rPr>
              <a:t>needed, a less expensive alternative is the </a:t>
            </a:r>
            <a:r>
              <a:rPr kumimoji="1" lang="en-US" sz="1200" b="1" kern="1200" baseline="0" dirty="0">
                <a:solidFill>
                  <a:schemeClr val="tx1"/>
                </a:solidFill>
                <a:latin typeface="Times New Roman" pitchFamily="33" charset="0"/>
                <a:ea typeface="+mn-ea"/>
                <a:cs typeface="+mn-cs"/>
              </a:rPr>
              <a:t>programmable ROM (PROM). </a:t>
            </a:r>
            <a:r>
              <a:rPr kumimoji="1" lang="en-US" sz="1200" b="0" kern="1200" baseline="0" dirty="0">
                <a:solidFill>
                  <a:schemeClr val="tx1"/>
                </a:solidFill>
                <a:latin typeface="Times New Roman" pitchFamily="33" charset="0"/>
                <a:ea typeface="+mn-ea"/>
                <a:cs typeface="+mn-cs"/>
              </a:rPr>
              <a:t>Like the</a:t>
            </a:r>
          </a:p>
          <a:p>
            <a:r>
              <a:rPr kumimoji="1" lang="en-US" sz="1200" b="0" kern="1200" baseline="0" dirty="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1/25/2021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a:ln>
                  <a:noFill/>
                </a:ln>
                <a:solidFill>
                  <a:srgbClr val="002060"/>
                </a:solidFill>
                <a:effectLst/>
                <a:uLnTx/>
                <a:uFillTx/>
                <a:latin typeface="+mn-lt"/>
                <a:ea typeface="+mn-ea"/>
                <a:cs typeface="+mn-cs"/>
              </a:rPr>
              <a:t>Internal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a:effectLst>
                  <a:outerShdw blurRad="38100" dist="38100" dir="2700000" algn="tl">
                    <a:srgbClr val="000000">
                      <a:alpha val="43137"/>
                    </a:srgbClr>
                  </a:outerShdw>
                </a:effectLst>
              </a:rPr>
              <a:t>Read Only Memory (ROM)</a:t>
            </a: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a:solidFill>
                  <a:srgbClr val="002060"/>
                </a:solidFill>
              </a:rPr>
              <a:t>Contains a permanent pattern of data that cannot be  changed or added to</a:t>
            </a:r>
          </a:p>
          <a:p>
            <a:r>
              <a:rPr lang="en-US" sz="2400" dirty="0">
                <a:solidFill>
                  <a:srgbClr val="002060"/>
                </a:solidFill>
              </a:rPr>
              <a:t>No power source is required to maintain the bit values in memory</a:t>
            </a:r>
          </a:p>
          <a:p>
            <a:r>
              <a:rPr lang="en-US" sz="2400" dirty="0">
                <a:solidFill>
                  <a:srgbClr val="002060"/>
                </a:solidFill>
              </a:rPr>
              <a:t>Data or program is permanently in main memory and never needs to be loaded from a secondary storage device</a:t>
            </a:r>
          </a:p>
          <a:p>
            <a:r>
              <a:rPr lang="en-US" sz="2400" dirty="0">
                <a:solidFill>
                  <a:srgbClr val="002060"/>
                </a:solidFill>
              </a:rPr>
              <a:t>Data is actually wired into the chip as part of the fabrication process</a:t>
            </a:r>
          </a:p>
          <a:p>
            <a:pPr lvl="1"/>
            <a:r>
              <a:rPr lang="en-US" sz="2000" dirty="0">
                <a:solidFill>
                  <a:srgbClr val="FF0000"/>
                </a:solidFill>
              </a:rPr>
              <a:t>Disadvantages of this:</a:t>
            </a:r>
          </a:p>
          <a:p>
            <a:pPr lvl="2"/>
            <a:r>
              <a:rPr lang="en-US" sz="2000" dirty="0">
                <a:solidFill>
                  <a:srgbClr val="FF0000"/>
                </a:solidFill>
              </a:rPr>
              <a:t>No room for error, if one bit is wrong the whole batch of ROMs must be thrown out</a:t>
            </a:r>
          </a:p>
          <a:p>
            <a:pPr lvl="2"/>
            <a:r>
              <a:rPr lang="en-US" sz="2000" dirty="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Programmable ROM (PROM)</a:t>
            </a:r>
          </a:p>
        </p:txBody>
      </p:sp>
      <p:sp>
        <p:nvSpPr>
          <p:cNvPr id="3" name="Content Placeholder 2"/>
          <p:cNvSpPr>
            <a:spLocks noGrp="1"/>
          </p:cNvSpPr>
          <p:nvPr>
            <p:ph idx="1"/>
          </p:nvPr>
        </p:nvSpPr>
        <p:spPr>
          <a:xfrm>
            <a:off x="498474" y="1500174"/>
            <a:ext cx="7556313" cy="4144963"/>
          </a:xfrm>
        </p:spPr>
        <p:txBody>
          <a:bodyPr>
            <a:noAutofit/>
          </a:bodyPr>
          <a:lstStyle/>
          <a:p>
            <a:r>
              <a:rPr lang="en-US" sz="2400" dirty="0">
                <a:solidFill>
                  <a:srgbClr val="002060"/>
                </a:solidFill>
              </a:rPr>
              <a:t>Less expensive alternative</a:t>
            </a:r>
          </a:p>
          <a:p>
            <a:r>
              <a:rPr lang="en-US" sz="2400" dirty="0">
                <a:solidFill>
                  <a:srgbClr val="002060"/>
                </a:solidFill>
              </a:rPr>
              <a:t>Nonvolatile and may be written into only once</a:t>
            </a:r>
          </a:p>
          <a:p>
            <a:r>
              <a:rPr lang="en-US" sz="2400" dirty="0">
                <a:solidFill>
                  <a:srgbClr val="002060"/>
                </a:solidFill>
              </a:rPr>
              <a:t>Writing process is performed electrically and may be performed by supplier or customer at a time later than the original chip fabrication</a:t>
            </a:r>
          </a:p>
          <a:p>
            <a:r>
              <a:rPr lang="en-US" sz="2400" dirty="0">
                <a:solidFill>
                  <a:srgbClr val="002060"/>
                </a:solidFill>
              </a:rPr>
              <a:t>Special equipment is required for the writing process</a:t>
            </a:r>
          </a:p>
          <a:p>
            <a:r>
              <a:rPr lang="en-US" sz="2400" dirty="0">
                <a:solidFill>
                  <a:srgbClr val="002060"/>
                </a:solidFill>
              </a:rPr>
              <a:t>Provides flexibility and convenience</a:t>
            </a:r>
          </a:p>
          <a:p>
            <a:r>
              <a:rPr lang="en-US" sz="2400" dirty="0">
                <a:solidFill>
                  <a:srgbClr val="002060"/>
                </a:solidFill>
              </a:rPr>
              <a:t>Attractive for high volume production runs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Address lines</a:t>
            </a: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Data lines</a:t>
            </a: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02060"/>
                </a:solidFill>
              </a:rPr>
              <a:t>MUl</a:t>
            </a:r>
            <a:r>
              <a:rPr lang="en-US" sz="1200" b="1" dirty="0">
                <a:solidFill>
                  <a:srgbClr val="002060"/>
                </a:solidFill>
              </a:rPr>
              <a:t>tiple</a:t>
            </a:r>
            <a:r>
              <a:rPr lang="en-US" sz="1200" b="1" u="sng" dirty="0">
                <a:solidFill>
                  <a:srgbClr val="002060"/>
                </a:solidFill>
              </a:rPr>
              <a:t>X</a:t>
            </a:r>
            <a:r>
              <a:rPr lang="en-US" sz="1200" b="1" dirty="0">
                <a:solidFill>
                  <a:srgbClr val="002060"/>
                </a:solidFill>
              </a:rPr>
              <a:t>er </a:t>
            </a:r>
            <a:r>
              <a:rPr lang="en-US" sz="1200" dirty="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a:effectLst>
                  <a:outerShdw blurRad="38100" dist="38100" dir="2700000" algn="tl">
                    <a:srgbClr val="000000">
                      <a:alpha val="43137"/>
                    </a:srgbClr>
                  </a:outerShdw>
                </a:effectLst>
              </a:rPr>
              <a:t>Chip Packaging</a:t>
            </a: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latin typeface="+mn-lt"/>
              </a:rPr>
              <a:t>Figure 5.5</a:t>
            </a: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mn-lt"/>
              </a:rPr>
              <a:t>256-KByte </a:t>
            </a:r>
          </a:p>
          <a:p>
            <a:pPr algn="ctr"/>
            <a:r>
              <a:rPr lang="en-US" dirty="0">
                <a:solidFill>
                  <a:schemeClr val="bg1"/>
                </a:solidFill>
                <a:effectLst>
                  <a:outerShdw blurRad="38100" dist="38100" dir="2700000" algn="tl">
                    <a:srgbClr val="000000">
                      <a:alpha val="43137"/>
                    </a:srgbClr>
                  </a:outerShdw>
                </a:effectLst>
                <a:latin typeface="+mn-lt"/>
              </a:rPr>
              <a:t>Memory </a:t>
            </a:r>
          </a:p>
          <a:p>
            <a:pPr algn="ctr"/>
            <a:r>
              <a:rPr lang="en-US" dirty="0">
                <a:solidFill>
                  <a:schemeClr val="bg1"/>
                </a:solidFill>
                <a:effectLst>
                  <a:outerShdw blurRad="38100" dist="38100" dir="2700000" algn="tl">
                    <a:srgbClr val="000000">
                      <a:alpha val="43137"/>
                    </a:srgbClr>
                  </a:outerShdw>
                </a:effectLst>
                <a:latin typeface="+mn-lt"/>
              </a:rPr>
              <a:t>Organization</a:t>
            </a: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a:t>1chip: 512*512= 2</a:t>
            </a:r>
            <a:r>
              <a:rPr lang="en-US" baseline="30000"/>
              <a:t>18</a:t>
            </a:r>
            <a:r>
              <a:rPr lang="en-US"/>
              <a:t> bits  </a:t>
            </a:r>
          </a:p>
          <a:p>
            <a:r>
              <a:rPr lang="en-US"/>
              <a:t>                         =256kb</a:t>
            </a:r>
          </a:p>
          <a:p>
            <a:r>
              <a:rPr lang="en-US"/>
              <a:t>8 chips </a:t>
            </a:r>
            <a:r>
              <a:rPr lang="en-US">
                <a:sym typeface="Wingdings" pitchFamily="2" charset="2"/>
              </a:rPr>
              <a:t> 256KB</a:t>
            </a:r>
          </a:p>
          <a:p>
            <a:r>
              <a:rPr lang="en-US">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MAR</a:t>
            </a:r>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Organization</a:t>
            </a: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a:t>Data buffer</a:t>
            </a:r>
            <a:endParaRPr lang="en-US"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8"/>
          <a:srcRect/>
          <a:stretch>
            <a:fillRect/>
          </a:stretch>
        </p:blipFill>
        <p:spPr bwMode="auto">
          <a:xfrm>
            <a:off x="0" y="4198090"/>
            <a:ext cx="3546546" cy="2659910"/>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a:effectLst>
                  <a:outerShdw blurRad="38100" dist="38100" dir="2700000" algn="tl">
                    <a:srgbClr val="000000">
                      <a:alpha val="43137"/>
                    </a:srgbClr>
                  </a:outerShdw>
                </a:effectLst>
              </a:rPr>
              <a:t>5.2- Error 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 physical defect (khuyết tật). </a:t>
            </a:r>
          </a:p>
          <a:p>
            <a:pPr lvl="1"/>
            <a:r>
              <a:rPr lang="en-US" dirty="0">
                <a:solidFill>
                  <a:srgbClr val="002060"/>
                </a:solidFill>
              </a:rPr>
              <a:t>Memory cell or cells affected cannot reliably store data but become stuck at 0 or 1 or switch erratically between 0 and 1</a:t>
            </a:r>
          </a:p>
          <a:p>
            <a:pPr lvl="1"/>
            <a:r>
              <a:rPr lang="en-US" b="1" dirty="0">
                <a:solidFill>
                  <a:srgbClr val="FF0000"/>
                </a:solidFill>
              </a:rPr>
              <a:t>Can be caused by</a:t>
            </a:r>
            <a:r>
              <a:rPr lang="en-US" b="1" dirty="0">
                <a:solidFill>
                  <a:srgbClr val="002060"/>
                </a:solidFill>
              </a:rPr>
              <a:t>: </a:t>
            </a:r>
          </a:p>
          <a:p>
            <a:pPr lvl="2"/>
            <a:r>
              <a:rPr lang="en-US" dirty="0">
                <a:solidFill>
                  <a:srgbClr val="002060"/>
                </a:solidFill>
              </a:rPr>
              <a:t>Harsh (khắc nghiệt) environmental abuse(sự ngược đãi)</a:t>
            </a:r>
          </a:p>
          <a:p>
            <a:pPr lvl="2"/>
            <a:r>
              <a:rPr lang="en-US" dirty="0">
                <a:solidFill>
                  <a:srgbClr val="002060"/>
                </a:solidFill>
              </a:rPr>
              <a:t>Manufacturing defects</a:t>
            </a:r>
          </a:p>
          <a:p>
            <a:pPr lvl="2"/>
            <a:r>
              <a:rPr lang="en-US" dirty="0">
                <a:solidFill>
                  <a:srgbClr val="002060"/>
                </a:solidFill>
              </a:rPr>
              <a:t>Wear (hao mòn)</a:t>
            </a:r>
          </a:p>
          <a:p>
            <a:r>
              <a:rPr lang="en-US" b="1" dirty="0">
                <a:solidFill>
                  <a:srgbClr val="0000CC"/>
                </a:solidFill>
              </a:rPr>
              <a:t>Soft Error</a:t>
            </a:r>
          </a:p>
          <a:p>
            <a:pPr lvl="1"/>
            <a:r>
              <a:rPr lang="en-US" dirty="0">
                <a:solidFill>
                  <a:srgbClr val="002060"/>
                </a:solidFill>
              </a:rPr>
              <a:t>Random, non-destructive event that alters the contents of one or more memory cells </a:t>
            </a:r>
          </a:p>
          <a:p>
            <a:pPr lvl="1"/>
            <a:r>
              <a:rPr lang="en-US" dirty="0">
                <a:solidFill>
                  <a:srgbClr val="002060"/>
                </a:solidFill>
              </a:rPr>
              <a:t>No permanent damage to memory</a:t>
            </a:r>
          </a:p>
          <a:p>
            <a:pPr lvl="1"/>
            <a:r>
              <a:rPr lang="en-US" b="1" dirty="0">
                <a:solidFill>
                  <a:srgbClr val="0000CC"/>
                </a:solidFill>
              </a:rPr>
              <a:t>Can be caused by</a:t>
            </a:r>
            <a:r>
              <a:rPr lang="en-US" dirty="0">
                <a:solidFill>
                  <a:srgbClr val="002060"/>
                </a:solidFill>
              </a:rPr>
              <a:t>: </a:t>
            </a:r>
          </a:p>
          <a:p>
            <a:pPr lvl="2"/>
            <a:r>
              <a:rPr lang="en-US" dirty="0">
                <a:solidFill>
                  <a:srgbClr val="002060"/>
                </a:solidFill>
              </a:rPr>
              <a:t>Power supply problems</a:t>
            </a:r>
          </a:p>
          <a:p>
            <a:pPr lvl="2"/>
            <a:r>
              <a:rPr lang="en-US" dirty="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a:solidFill>
                  <a:schemeClr val="bg1"/>
                </a:solidFill>
              </a:rPr>
              <a:t>Alpha particles: Phenomenon in which 2 protons and 2 neutrons  bound together into a particle identical to a helium nucleus (Wiki for  more details).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effectLst>
                  <a:outerShdw blurRad="38100" dist="38100" dir="2700000" algn="tl">
                    <a:srgbClr val="000000">
                      <a:alpha val="43137"/>
                    </a:srgbClr>
                  </a:outerShdw>
                </a:effectLst>
              </a:rPr>
              <a:t>Error Correcting Code (ECC) 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bits</a:t>
            </a: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a:solidFill>
                  <a:schemeClr val="tx1"/>
                </a:solidFill>
              </a:rPr>
              <a:t>M+K</a:t>
            </a: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a:t>• No errors are detected. The fetched data bits are sent out.</a:t>
            </a:r>
          </a:p>
          <a:p>
            <a:r>
              <a:rPr kumimoji="1" lang="en-US" sz="2000" dirty="0"/>
              <a:t>• An error is detected, and it is possible to correct the error. The data bits plus </a:t>
            </a:r>
            <a:r>
              <a:rPr kumimoji="1" lang="en-US" sz="2000" b="1" dirty="0"/>
              <a:t>error correction </a:t>
            </a:r>
            <a:r>
              <a:rPr kumimoji="1" lang="en-US" sz="2000" dirty="0"/>
              <a:t>bits are fed into a corrector, which produces a corrected set of </a:t>
            </a:r>
            <a:r>
              <a:rPr kumimoji="1" lang="en-US" sz="2000" i="1" dirty="0"/>
              <a:t>M </a:t>
            </a:r>
            <a:r>
              <a:rPr kumimoji="1" lang="en-US" sz="2000" dirty="0"/>
              <a:t>bits to be sent out</a:t>
            </a:r>
            <a:r>
              <a:rPr kumimoji="1" lang="en-US" sz="2000" i="1" dirty="0"/>
              <a:t>.</a:t>
            </a:r>
          </a:p>
          <a:p>
            <a:r>
              <a:rPr kumimoji="1" lang="en-US" sz="2000" dirty="0"/>
              <a:t>• An error is detected, but it is not possible to correct it. This condition is reported.</a:t>
            </a:r>
          </a:p>
          <a:p>
            <a:r>
              <a:rPr kumimoji="1" lang="en-US" sz="2000" i="1" dirty="0"/>
              <a:t>Next slide: An example for ECC function</a:t>
            </a:r>
            <a:r>
              <a:rPr kumimoji="1" lang="en-US" sz="2000" dirty="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Write</a:t>
              </a:r>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Read</a:t>
              </a:r>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No error/Correctable</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a:solidFill>
                  <a:srgbClr val="002060"/>
                </a:solidFill>
              </a:rPr>
              <a:t>How are main memory structured?</a:t>
            </a:r>
          </a:p>
          <a:p>
            <a:r>
              <a:rPr lang="en-US" sz="3200" dirty="0">
                <a:solidFill>
                  <a:srgbClr val="002060"/>
                </a:solidFill>
              </a:rPr>
              <a:t>Whether main memory may cause errors?</a:t>
            </a:r>
          </a:p>
          <a:p>
            <a:r>
              <a:rPr lang="en-US" sz="3200" dirty="0">
                <a:solidFill>
                  <a:srgbClr val="002060"/>
                </a:solidFill>
              </a:rPr>
              <a:t>How many types of memory</a:t>
            </a:r>
            <a:r>
              <a:rPr lang="en-US" sz="3200">
                <a:solidFill>
                  <a:srgbClr val="002060"/>
                </a:solidFill>
              </a:rPr>
              <a:t>? </a:t>
            </a:r>
          </a:p>
          <a:p>
            <a:r>
              <a:rPr lang="en-US" sz="3200">
                <a:solidFill>
                  <a:srgbClr val="002060"/>
                </a:solidFill>
              </a:rPr>
              <a:t>After studying this chapter, you should be able to: </a:t>
            </a:r>
          </a:p>
          <a:p>
            <a:pPr lvl="1"/>
            <a:r>
              <a:rPr lang="en-US" sz="3000">
                <a:solidFill>
                  <a:srgbClr val="002060"/>
                </a:solidFill>
              </a:rPr>
              <a:t>Present an overview of the principle types of semiconductor main memory. </a:t>
            </a:r>
          </a:p>
          <a:p>
            <a:pPr lvl="1"/>
            <a:r>
              <a:rPr lang="en-US" sz="3000">
                <a:solidFill>
                  <a:srgbClr val="002060"/>
                </a:solidFill>
              </a:rPr>
              <a:t>Understand the operation of a basic code that can detect and correct singlebit errors in 8-bit words. </a:t>
            </a:r>
          </a:p>
          <a:p>
            <a:pPr lvl="1"/>
            <a:r>
              <a:rPr lang="en-US" sz="3000">
                <a:solidFill>
                  <a:srgbClr val="002060"/>
                </a:solidFill>
              </a:rPr>
              <a:t>Summarize the properties of contemporary advanced DRAM organizations.</a:t>
            </a:r>
            <a:endParaRPr lang="en-US" sz="3000" dirty="0">
              <a:solidFill>
                <a:srgbClr val="002060"/>
              </a:solidFill>
            </a:endParaRPr>
          </a:p>
          <a:p>
            <a:endParaRPr lang="en-US" sz="3200" dirty="0">
              <a:solidFill>
                <a:srgbClr val="002060"/>
              </a:solidFill>
            </a:endParaRPr>
          </a:p>
          <a:p>
            <a:endParaRPr lang="en-US" sz="32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a:t>• The XOR operation is ussually used in ECC functions</a:t>
            </a:r>
          </a:p>
          <a:p>
            <a:pPr>
              <a:buFont typeface="Arial" pitchFamily="34" charset="0"/>
              <a:buChar char="•"/>
            </a:pPr>
            <a:r>
              <a:rPr kumimoji="1" lang="en-US"/>
              <a:t> The most simple data for checking is the original data </a:t>
            </a:r>
            <a:r>
              <a:rPr kumimoji="1" lang="en-US">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a:sym typeface="Wingdings" pitchFamily="2" charset="2"/>
              </a:rPr>
              <a:t>  XORs some bits of M-bit original data to K-bit ECC will decrease memory size.</a:t>
            </a:r>
          </a:p>
          <a:p>
            <a:pPr>
              <a:buFont typeface="Arial" pitchFamily="34" charset="0"/>
              <a:buChar char="•"/>
            </a:pPr>
            <a:r>
              <a:rPr kumimoji="1" lang="en-US">
                <a:sym typeface="Wingdings" pitchFamily="2" charset="2"/>
              </a:rPr>
              <a:t>Examples:</a:t>
            </a:r>
          </a:p>
          <a:p>
            <a:r>
              <a:rPr kumimoji="1" lang="en-US">
                <a:sym typeface="Wingdings" pitchFamily="2" charset="2"/>
              </a:rPr>
              <a:t>  8 bits  3 bits:      </a:t>
            </a:r>
            <a:r>
              <a:rPr kumimoji="1" lang="en-US" sz="3200" b="1" u="sng">
                <a:solidFill>
                  <a:srgbClr val="FF0000"/>
                </a:solidFill>
                <a:sym typeface="Wingdings" pitchFamily="2" charset="2"/>
              </a:rPr>
              <a:t>010</a:t>
            </a:r>
            <a:r>
              <a:rPr kumimoji="1" lang="en-US" sz="3200" b="1" u="sng">
                <a:solidFill>
                  <a:srgbClr val="0070C0"/>
                </a:solidFill>
                <a:sym typeface="Wingdings" pitchFamily="2" charset="2"/>
              </a:rPr>
              <a:t>101</a:t>
            </a:r>
            <a:r>
              <a:rPr kumimoji="1" lang="en-US" sz="3200" b="1" u="sng">
                <a:solidFill>
                  <a:srgbClr val="008000"/>
                </a:solidFill>
                <a:sym typeface="Wingdings" pitchFamily="2" charset="2"/>
              </a:rPr>
              <a:t>10</a:t>
            </a:r>
            <a:r>
              <a:rPr kumimoji="1" lang="en-US" sz="3200">
                <a:sym typeface="Wingdings" pitchFamily="2" charset="2"/>
              </a:rPr>
              <a:t>   </a:t>
            </a:r>
            <a:r>
              <a:rPr kumimoji="1" lang="en-US" sz="3200" b="1">
                <a:solidFill>
                  <a:srgbClr val="FF0000"/>
                </a:solidFill>
                <a:sym typeface="Wingdings" pitchFamily="2" charset="2"/>
              </a:rPr>
              <a:t>1</a:t>
            </a:r>
            <a:r>
              <a:rPr kumimoji="1" lang="en-US" sz="3200">
                <a:solidFill>
                  <a:srgbClr val="0000CC"/>
                </a:solidFill>
                <a:sym typeface="Wingdings" pitchFamily="2" charset="2"/>
              </a:rPr>
              <a:t>0</a:t>
            </a:r>
            <a:r>
              <a:rPr kumimoji="1" lang="en-US" sz="3200" b="1">
                <a:solidFill>
                  <a:srgbClr val="008000"/>
                </a:solidFill>
                <a:sym typeface="Wingdings" pitchFamily="2" charset="2"/>
              </a:rPr>
              <a:t>1</a:t>
            </a:r>
            <a:endParaRPr kumimoji="1" lang="en-US" b="1">
              <a:solidFill>
                <a:srgbClr val="008000"/>
              </a:solidFill>
            </a:endParaRPr>
          </a:p>
          <a:p>
            <a:r>
              <a:rPr kumimoji="1" lang="en-US">
                <a:sym typeface="Wingdings" pitchFamily="2" charset="2"/>
              </a:rPr>
              <a:t>  8 bits  2 bits:      </a:t>
            </a:r>
            <a:r>
              <a:rPr kumimoji="1" lang="en-US" sz="3200" b="1" u="sng">
                <a:solidFill>
                  <a:srgbClr val="FF0000"/>
                </a:solidFill>
                <a:sym typeface="Wingdings" pitchFamily="2" charset="2"/>
              </a:rPr>
              <a:t>0101</a:t>
            </a:r>
            <a:r>
              <a:rPr kumimoji="1" lang="en-US" sz="3200" b="1" u="sng">
                <a:solidFill>
                  <a:srgbClr val="0000CC"/>
                </a:solidFill>
                <a:sym typeface="Wingdings" pitchFamily="2" charset="2"/>
              </a:rPr>
              <a:t>0110</a:t>
            </a:r>
            <a:r>
              <a:rPr kumimoji="1" lang="en-US" sz="3200">
                <a:sym typeface="Wingdings" pitchFamily="2" charset="2"/>
              </a:rPr>
              <a:t>   </a:t>
            </a:r>
            <a:r>
              <a:rPr kumimoji="1" lang="en-US" sz="3200" b="1">
                <a:solidFill>
                  <a:srgbClr val="FF0000"/>
                </a:solidFill>
                <a:sym typeface="Wingdings" pitchFamily="2" charset="2"/>
              </a:rPr>
              <a:t>0</a:t>
            </a:r>
            <a:r>
              <a:rPr kumimoji="1" lang="en-US" sz="3200" b="1">
                <a:solidFill>
                  <a:srgbClr val="0000CC"/>
                </a:solidFill>
                <a:sym typeface="Wingdings" pitchFamily="2" charset="2"/>
              </a:rPr>
              <a:t>0</a:t>
            </a:r>
            <a:endParaRPr kumimoji="1" lang="en-US" b="1">
              <a:solidFill>
                <a:srgbClr val="008000"/>
              </a:solidFill>
            </a:endParaRPr>
          </a:p>
          <a:p>
            <a:r>
              <a:rPr kumimoji="1" lang="en-US">
                <a:sym typeface="Wingdings" pitchFamily="2" charset="2"/>
              </a:rPr>
              <a:t>  8 bits  1 bits:      </a:t>
            </a:r>
            <a:r>
              <a:rPr kumimoji="1" lang="en-US" sz="3200" b="1">
                <a:sym typeface="Wingdings" pitchFamily="2" charset="2"/>
              </a:rPr>
              <a:t>01010110</a:t>
            </a:r>
            <a:r>
              <a:rPr kumimoji="1" lang="en-US" sz="3200">
                <a:sym typeface="Wingdings" pitchFamily="2" charset="2"/>
              </a:rPr>
              <a:t>   </a:t>
            </a:r>
            <a:r>
              <a:rPr kumimoji="1" lang="en-US" sz="3200" b="1">
                <a:sym typeface="Wingdings" pitchFamily="2" charset="2"/>
              </a:rPr>
              <a:t>0</a:t>
            </a:r>
          </a:p>
          <a:p>
            <a:r>
              <a:rPr kumimoji="1" lang="en-US" b="1">
                <a:sym typeface="Wingdings" pitchFamily="2" charset="2"/>
              </a:rPr>
              <a:t>- Main memory bank usually includes 9 chips. Why?</a:t>
            </a:r>
            <a:endParaRPr kumimoji="1" lang="en-US" b="1"/>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a:effectLst>
                  <a:outerShdw blurRad="38100" dist="38100" dir="2700000" algn="tl">
                    <a:srgbClr val="000000">
                      <a:alpha val="43137"/>
                    </a:srgbClr>
                  </a:outerShdw>
                </a:effectLst>
              </a:rPr>
              <a:t>Hamming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Error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Correcting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Code</a:t>
            </a:r>
          </a:p>
        </p:txBody>
      </p:sp>
      <p:sp>
        <p:nvSpPr>
          <p:cNvPr id="4" name="Rectangle 3"/>
          <p:cNvSpPr/>
          <p:nvPr/>
        </p:nvSpPr>
        <p:spPr>
          <a:xfrm>
            <a:off x="428596" y="3000372"/>
            <a:ext cx="3143272" cy="830997"/>
          </a:xfrm>
          <a:prstGeom prst="rect">
            <a:avLst/>
          </a:prstGeom>
        </p:spPr>
        <p:txBody>
          <a:bodyPr wrap="square">
            <a:spAutoFit/>
          </a:bodyPr>
          <a:lstStyle/>
          <a:p>
            <a:r>
              <a:rPr kumimoji="1" lang="en-US" dirty="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0 </a:t>
            </a:r>
            <a:r>
              <a:rPr lang="en-US" sz="1800" b="1" dirty="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a:t>1 XOR 1 XOR 1 = 1</a:t>
            </a:r>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a:effectLst>
                  <a:outerShdw blurRad="38100" dist="38100" dir="2700000" algn="tl">
                    <a:srgbClr val="000000">
                      <a:alpha val="43137"/>
                    </a:srgbClr>
                  </a:outerShdw>
                </a:effectLst>
              </a:rPr>
              <a:t>Increase in Word Length with ECC</a:t>
            </a: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a:t>Data 4 bits (2</a:t>
            </a:r>
            <a:r>
              <a:rPr lang="en-US" baseline="30000"/>
              <a:t>2</a:t>
            </a:r>
            <a:r>
              <a:rPr lang="en-US"/>
              <a:t>) </a:t>
            </a:r>
            <a:r>
              <a:rPr lang="en-US">
                <a:sym typeface="Wingdings" pitchFamily="2" charset="2"/>
              </a:rPr>
              <a:t> At least 3 bit ECC (2+1) </a:t>
            </a:r>
          </a:p>
          <a:p>
            <a:r>
              <a:rPr lang="en-US">
                <a:sym typeface="Wingdings" pitchFamily="2" charset="2"/>
              </a:rPr>
              <a:t>Data 8 bits (2</a:t>
            </a:r>
            <a:r>
              <a:rPr lang="en-US" baseline="30000">
                <a:sym typeface="Wingdings" pitchFamily="2" charset="2"/>
              </a:rPr>
              <a:t>3</a:t>
            </a:r>
            <a:r>
              <a:rPr lang="en-US">
                <a:sym typeface="Wingdings" pitchFamily="2" charset="2"/>
              </a:rPr>
              <a:t>)   At least 4 bit ECC (3+1)</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a:effectLst>
                  <a:outerShdw blurRad="38100" dist="38100" dir="2700000" algn="tl">
                    <a:srgbClr val="000000">
                      <a:alpha val="43137"/>
                    </a:srgbClr>
                  </a:outerShdw>
                </a:effectLst>
              </a:rPr>
              <a:t>Layout of Data Bits and Check Bits</a:t>
            </a: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a:t> Check positions:  2</a:t>
              </a:r>
              <a:r>
                <a:rPr lang="en-US" baseline="30000"/>
                <a:t>3</a:t>
              </a:r>
              <a:r>
                <a:rPr lang="en-US"/>
                <a:t>                             2</a:t>
              </a:r>
              <a:r>
                <a:rPr lang="en-US" baseline="30000"/>
                <a:t>2</a:t>
              </a:r>
              <a:r>
                <a:rPr lang="en-US"/>
                <a:t>              2</a:t>
              </a:r>
              <a:r>
                <a:rPr lang="en-US" baseline="30000"/>
                <a:t>1</a:t>
              </a:r>
              <a:r>
                <a:rPr lang="en-US"/>
                <a:t>    2</a:t>
              </a:r>
              <a:r>
                <a:rPr lang="en-US" baseline="30000"/>
                <a:t>0</a:t>
              </a:r>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a:t>(Algorithm for computing Ci bit  is pre-defined)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a:effectLst>
                  <a:outerShdw blurRad="38100" dist="38100" dir="2700000" algn="tl">
                    <a:srgbClr val="000000">
                      <a:alpha val="43137"/>
                    </a:srgbClr>
                  </a:outerShdw>
                </a:effectLst>
              </a:rPr>
              <a:t>Check Bit Calculation</a:t>
            </a: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a:t>Error</a:t>
            </a:r>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a:solidFill>
                  <a:schemeClr val="bg1"/>
                </a:solidFill>
              </a:rPr>
              <a:t>ECC write: 0111</a:t>
            </a: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a:solidFill>
                  <a:schemeClr val="bg1"/>
                </a:solidFill>
              </a:rPr>
              <a:t>ECC read: 0001</a:t>
            </a: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a:solidFill>
                  <a:schemeClr val="bg1"/>
                </a:solidFill>
              </a:rPr>
              <a:t>0111 XOR 0001 != 0 </a:t>
            </a:r>
            <a:r>
              <a:rPr lang="en-US" sz="1800">
                <a:solidFill>
                  <a:schemeClr val="bg1"/>
                </a:solidFill>
                <a:sym typeface="Wingdings" pitchFamily="2" charset="2"/>
              </a:rPr>
              <a:t> Error</a:t>
            </a:r>
            <a:endParaRPr lang="en-US" sz="1800">
              <a:solidFill>
                <a:schemeClr val="bg1"/>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a:effectLst>
                  <a:outerShdw blurRad="38100" dist="38100" dir="2700000" algn="tl">
                    <a:srgbClr val="000000">
                      <a:alpha val="43137"/>
                    </a:srgbClr>
                  </a:outerShdw>
                </a:effectLst>
              </a:rPr>
              <a:t>Hamming SEC-DED Code</a:t>
            </a:r>
            <a:br>
              <a:rPr lang="en-US" dirty="0">
                <a:effectLst>
                  <a:outerShdw blurRad="38100" dist="38100" dir="2700000" algn="tl">
                    <a:srgbClr val="000000">
                      <a:alpha val="43137"/>
                    </a:srgbClr>
                  </a:outerShdw>
                </a:effectLst>
              </a:rPr>
            </a:br>
            <a:r>
              <a:rPr lang="en-US" sz="1600" b="1" u="sng" dirty="0">
                <a:effectLst>
                  <a:outerShdw blurRad="38100" dist="38100" dir="2700000" algn="tl">
                    <a:srgbClr val="000000">
                      <a:alpha val="43137"/>
                    </a:srgbClr>
                  </a:outerShdw>
                </a:effectLst>
              </a:rPr>
              <a:t>S</a:t>
            </a:r>
            <a:r>
              <a:rPr lang="en-US" sz="1600" dirty="0">
                <a:effectLst>
                  <a:outerShdw blurRad="38100" dist="38100" dir="2700000" algn="tl">
                    <a:srgbClr val="000000">
                      <a:alpha val="43137"/>
                    </a:srgbClr>
                  </a:outerShdw>
                </a:effectLst>
              </a:rPr>
              <a:t>ingle-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C</a:t>
            </a:r>
            <a:r>
              <a:rPr lang="en-US" sz="1600" dirty="0">
                <a:effectLst>
                  <a:outerShdw blurRad="38100" dist="38100" dir="2700000" algn="tl">
                    <a:srgbClr val="000000">
                      <a:alpha val="43137"/>
                    </a:srgbClr>
                  </a:outerShdw>
                </a:effectLst>
              </a:rPr>
              <a:t>orrecting/</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ouble-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a:t>The sequence shows that if two errors occur (Figure 5.11c), the checking procedure</a:t>
            </a:r>
          </a:p>
          <a:p>
            <a:r>
              <a:rPr kumimoji="1" lang="en-US" sz="1800" dirty="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Performance Comparison</a:t>
            </a:r>
          </a:p>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a:solidFill>
                  <a:schemeClr val="tx2"/>
                </a:solidFill>
                <a:effectLst>
                  <a:outerShdw blurRad="38100" dist="38100" dir="2700000" algn="tl">
                    <a:srgbClr val="000000">
                      <a:alpha val="43137"/>
                    </a:srgbClr>
                  </a:outerShdw>
                </a:effectLst>
                <a:latin typeface="+mn-lt"/>
              </a:rPr>
              <a:t>Table 5.3</a:t>
            </a: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a:solidFill>
                  <a:srgbClr val="FFFFFF"/>
                </a:solidFill>
              </a:rPr>
              <a:t>SDRAM</a:t>
            </a:r>
          </a:p>
          <a:p>
            <a:pPr algn="ctr"/>
            <a:endParaRPr lang="en-US" dirty="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a:solidFill>
                  <a:srgbClr val="FFFFFF"/>
                </a:solidFill>
              </a:rPr>
              <a:t>RDRAM</a:t>
            </a:r>
          </a:p>
          <a:p>
            <a:pPr algn="ctr"/>
            <a:endParaRPr lang="en-US" dirty="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a:solidFill>
                <a:srgbClr val="FFFFFF"/>
              </a:solidFill>
            </a:endParaRPr>
          </a:p>
          <a:p>
            <a:pPr algn="ctr"/>
            <a:r>
              <a:rPr lang="en-US" dirty="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a:effectLst>
                  <a:outerShdw blurRad="38100" dist="38100" dir="2700000" algn="tl">
                    <a:srgbClr val="000000">
                      <a:alpha val="43137"/>
                    </a:srgbClr>
                  </a:outerShdw>
                </a:effectLst>
              </a:rPr>
              <a:t>5.3- Advanced DRAM Organization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a:effectLst>
                  <a:outerShdw blurRad="38100" dist="38100" dir="2700000" algn="tl">
                    <a:srgbClr val="000000">
                      <a:alpha val="43137"/>
                    </a:srgbClr>
                  </a:outerShdw>
                </a:effectLst>
              </a:rPr>
              <a:t>SDRAM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rgbClr val="002060"/>
                </a:solidFill>
              </a:rPr>
              <a:t>5.1 Semiconductor Main Memory</a:t>
            </a:r>
          </a:p>
          <a:p>
            <a:r>
              <a:rPr lang="en-US" sz="2800" dirty="0">
                <a:solidFill>
                  <a:srgbClr val="002060"/>
                </a:solidFill>
              </a:rPr>
              <a:t>5.2 Error Correction</a:t>
            </a:r>
          </a:p>
          <a:p>
            <a:r>
              <a:rPr lang="en-US" sz="2800" dirty="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a:t>Semiconductor- </a:t>
            </a:r>
            <a:r>
              <a:rPr lang="vi-VN" b="1"/>
              <a:t>Chất bán dẫn</a:t>
            </a:r>
            <a:r>
              <a:rPr lang="vi-VN"/>
              <a:t> </a:t>
            </a:r>
            <a:r>
              <a:rPr lang="en-US"/>
              <a:t> (silic, germanium) </a:t>
            </a:r>
            <a:r>
              <a:rPr lang="vi-VN"/>
              <a:t>là vật liệu trung gian giữa chất dẫn điện và chất cách điện. Chất bán dẫn </a:t>
            </a:r>
            <a:r>
              <a:rPr lang="en-US" dirty="0"/>
              <a:t>chỉ </a:t>
            </a:r>
            <a:r>
              <a:rPr lang="vi-VN"/>
              <a:t>hoạt động như một chất </a:t>
            </a:r>
            <a:r>
              <a:rPr lang="en-US" dirty="0"/>
              <a:t>dẫn điện ở một điều kiện nào đó</a:t>
            </a:r>
            <a:r>
              <a:rPr lang="vi-VN"/>
              <a:t>.</a:t>
            </a:r>
            <a:r>
              <a:rPr lang="en-US" dirty="0"/>
              <a:t> Chất bán dẫn được dùng để tạo ra các transistor (transfer-resistor).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a:effectLst>
                  <a:outerShdw blurRad="38100" dist="38100" dir="2700000" algn="tl">
                    <a:srgbClr val="000000">
                      <a:alpha val="43137"/>
                    </a:srgbClr>
                  </a:outerShdw>
                </a:effectLst>
              </a:rPr>
              <a:t>SDRAM Pin Assignments</a:t>
            </a: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RDRAM</a:t>
            </a: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a:t>Rambus Dynamic Random Access Memory </a:t>
            </a:r>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a:t>Protocol: pre-defined rule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RDRAM Structure</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Double Data Rate SDRAM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(DDR SDRAM)</a:t>
            </a: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 bus clock cycle</a:t>
            </a:r>
          </a:p>
          <a:p>
            <a:r>
              <a:rPr lang="en-GB" dirty="0"/>
              <a:t>Double-data-rate SDRAM can send data twice per clock cycle, once on the rising edge of the clock pulse and once on the falling edge</a:t>
            </a:r>
          </a:p>
          <a:p>
            <a:r>
              <a:rPr lang="en-GB" dirty="0"/>
              <a:t>Developed by the JEDEC Solid State Technology Association (Electronic Industries Alliance’s semiconductor-engineering-standardization body)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Timing</a:t>
            </a: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DRAM (CDRAM)</a:t>
            </a:r>
          </a:p>
        </p:txBody>
      </p:sp>
      <p:sp>
        <p:nvSpPr>
          <p:cNvPr id="167941" name="Rectangle 5"/>
          <p:cNvSpPr>
            <a:spLocks noGrp="1" noChangeArrowheads="1"/>
          </p:cNvSpPr>
          <p:nvPr>
            <p:ph idx="1"/>
          </p:nvPr>
        </p:nvSpPr>
        <p:spPr>
          <a:xfrm>
            <a:off x="533400" y="2209800"/>
            <a:ext cx="7556313" cy="4144963"/>
          </a:xfrm>
        </p:spPr>
        <p:txBody>
          <a:bodyPr/>
          <a:lstStyle/>
          <a:p>
            <a:r>
              <a:rPr lang="en-GB" dirty="0"/>
              <a:t>Developed by Mitsubishi</a:t>
            </a:r>
          </a:p>
          <a:p>
            <a:r>
              <a:rPr lang="en-GB" dirty="0"/>
              <a:t>Integrates a small SRAM cache onto a generic DRAM chip</a:t>
            </a:r>
          </a:p>
          <a:p>
            <a:r>
              <a:rPr lang="en-GB" dirty="0"/>
              <a:t>SRAM on the CDRAM can be used in two ways:</a:t>
            </a:r>
          </a:p>
          <a:p>
            <a:pPr lvl="1"/>
            <a:r>
              <a:rPr lang="en-GB" dirty="0"/>
              <a:t>It can be used as a true cache consisting of a number of 64-bit lines</a:t>
            </a:r>
          </a:p>
          <a:p>
            <a:pPr lvl="2"/>
            <a:r>
              <a:rPr lang="en-GB" dirty="0"/>
              <a:t>Cache mode of the CDRAM is effective for ordinary random access to memory</a:t>
            </a:r>
          </a:p>
          <a:p>
            <a:pPr lvl="1"/>
            <a:r>
              <a:rPr lang="en-GB" dirty="0"/>
              <a:t>Can also be used as a buffer to support the serial access of a block of data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a:t>Exercises</a:t>
            </a:r>
          </a:p>
        </p:txBody>
      </p:sp>
      <p:sp>
        <p:nvSpPr>
          <p:cNvPr id="3" name="Content Placeholder 2"/>
          <p:cNvSpPr>
            <a:spLocks noGrp="1"/>
          </p:cNvSpPr>
          <p:nvPr>
            <p:ph idx="1"/>
          </p:nvPr>
        </p:nvSpPr>
        <p:spPr>
          <a:xfrm>
            <a:off x="498474" y="714356"/>
            <a:ext cx="7556313" cy="6104235"/>
          </a:xfrm>
        </p:spPr>
        <p:txBody>
          <a:bodyPr>
            <a:noAutofit/>
          </a:bodyPr>
          <a:lstStyle/>
          <a:p>
            <a:r>
              <a:rPr lang="en-US" sz="1600" dirty="0">
                <a:solidFill>
                  <a:srgbClr val="002060"/>
                </a:solidFill>
              </a:rPr>
              <a:t>5.1 What are the key properties of semiconductor memory? </a:t>
            </a:r>
          </a:p>
          <a:p>
            <a:r>
              <a:rPr lang="en-US" sz="1600" dirty="0">
                <a:solidFill>
                  <a:srgbClr val="002060"/>
                </a:solidFill>
              </a:rPr>
              <a:t>5.2 What are two interpretations of the term random-access memory?</a:t>
            </a:r>
          </a:p>
          <a:p>
            <a:r>
              <a:rPr lang="en-US" sz="1600" dirty="0">
                <a:solidFill>
                  <a:srgbClr val="002060"/>
                </a:solidFill>
              </a:rPr>
              <a:t> 5.3 What is the difference between DRAM and SRAM in terms of application? </a:t>
            </a:r>
          </a:p>
          <a:p>
            <a:r>
              <a:rPr lang="en-US" sz="1600" dirty="0">
                <a:solidFill>
                  <a:srgbClr val="002060"/>
                </a:solidFill>
              </a:rPr>
              <a:t>5.4 What is the difference between DRAM and SRAM in terms of characteristics such as speed, size, and cost? </a:t>
            </a:r>
          </a:p>
          <a:p>
            <a:r>
              <a:rPr lang="en-US" sz="1600" dirty="0">
                <a:solidFill>
                  <a:srgbClr val="002060"/>
                </a:solidFill>
              </a:rPr>
              <a:t>5.5 Explain why one type of RAM is considered to be analog and the other digital. </a:t>
            </a:r>
          </a:p>
          <a:p>
            <a:r>
              <a:rPr lang="en-US" sz="1600" dirty="0">
                <a:solidFill>
                  <a:srgbClr val="002060"/>
                </a:solidFill>
              </a:rPr>
              <a:t>5.6 What are some applications for ROM? </a:t>
            </a:r>
          </a:p>
          <a:p>
            <a:r>
              <a:rPr lang="en-US" sz="1600" dirty="0">
                <a:solidFill>
                  <a:srgbClr val="002060"/>
                </a:solidFill>
              </a:rPr>
              <a:t>5.7 What are the differences among EPROM, EEPROM, and flash memory? </a:t>
            </a:r>
          </a:p>
          <a:p>
            <a:r>
              <a:rPr lang="en-US" sz="1600" dirty="0">
                <a:solidFill>
                  <a:srgbClr val="002060"/>
                </a:solidFill>
              </a:rPr>
              <a:t>5.8 Explain the function of each pin in Figure 5.4b. 182 CHAPTER 5 / INTERNAL MEMORY </a:t>
            </a:r>
          </a:p>
          <a:p>
            <a:r>
              <a:rPr lang="en-US" sz="1600" dirty="0">
                <a:solidFill>
                  <a:srgbClr val="002060"/>
                </a:solidFill>
              </a:rPr>
              <a:t>5.9 What is a parity bit? </a:t>
            </a:r>
          </a:p>
          <a:p>
            <a:r>
              <a:rPr lang="en-US" sz="1600" dirty="0">
                <a:solidFill>
                  <a:srgbClr val="002060"/>
                </a:solidFill>
              </a:rPr>
              <a:t>5.10 How is the syndrome for the Hamming code interpreted? </a:t>
            </a:r>
          </a:p>
          <a:p>
            <a:r>
              <a:rPr lang="en-US" sz="1600" dirty="0">
                <a:solidFill>
                  <a:srgbClr val="002060"/>
                </a:solidFill>
              </a:rPr>
              <a:t>5.11 How does SDRAM differ from ordinary DRAM?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Semiconductor main memory</a:t>
            </a:r>
          </a:p>
          <a:p>
            <a:pPr lvl="1"/>
            <a:r>
              <a:rPr lang="en-US" dirty="0"/>
              <a:t>Organization</a:t>
            </a:r>
          </a:p>
          <a:p>
            <a:pPr lvl="1"/>
            <a:r>
              <a:rPr lang="en-US" dirty="0"/>
              <a:t>DRAM and SRAM</a:t>
            </a:r>
          </a:p>
          <a:p>
            <a:pPr lvl="1"/>
            <a:r>
              <a:rPr lang="en-US" dirty="0"/>
              <a:t>Types of ROM</a:t>
            </a:r>
          </a:p>
          <a:p>
            <a:pPr lvl="1"/>
            <a:r>
              <a:rPr lang="en-US" dirty="0"/>
              <a:t>Chip logic</a:t>
            </a:r>
          </a:p>
          <a:p>
            <a:pPr lvl="1"/>
            <a:r>
              <a:rPr lang="en-US" dirty="0"/>
              <a:t>Chip packaging</a:t>
            </a:r>
          </a:p>
          <a:p>
            <a:pPr lvl="1"/>
            <a:r>
              <a:rPr lang="en-US" dirty="0"/>
              <a:t>Module organization</a:t>
            </a:r>
          </a:p>
          <a:p>
            <a:pPr lvl="1"/>
            <a:r>
              <a:rPr lang="en-US" dirty="0"/>
              <a:t>Interleaved memory</a:t>
            </a:r>
          </a:p>
          <a:p>
            <a:pPr>
              <a:spcBef>
                <a:spcPts val="600"/>
              </a:spcBef>
            </a:pPr>
            <a:r>
              <a:rPr lang="en-US" dirty="0"/>
              <a:t>Error correction</a:t>
            </a:r>
          </a:p>
          <a:p>
            <a:pPr lvl="1"/>
            <a:r>
              <a:rPr lang="en-US" dirty="0"/>
              <a:t>Hard failure</a:t>
            </a:r>
          </a:p>
          <a:p>
            <a:pPr lvl="1"/>
            <a:r>
              <a:rPr lang="en-US" dirty="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a:t>Hamming code</a:t>
            </a:r>
          </a:p>
          <a:p>
            <a:pPr marL="228600" lvl="1">
              <a:spcBef>
                <a:spcPts val="1800"/>
              </a:spcBef>
              <a:buClr>
                <a:schemeClr val="accent1"/>
              </a:buClr>
            </a:pPr>
            <a:r>
              <a:rPr lang="en-US" dirty="0"/>
              <a:t>Advanced DRAM organization</a:t>
            </a:r>
          </a:p>
          <a:p>
            <a:pPr lvl="1"/>
            <a:r>
              <a:rPr lang="en-US" dirty="0"/>
              <a:t>Synchronous DRAM</a:t>
            </a:r>
          </a:p>
          <a:p>
            <a:pPr lvl="1"/>
            <a:r>
              <a:rPr lang="en-US" dirty="0"/>
              <a:t>Rambus DRAM</a:t>
            </a:r>
          </a:p>
          <a:p>
            <a:pPr lvl="1"/>
            <a:r>
              <a:rPr lang="en-US" dirty="0"/>
              <a:t>DDR SDRAM</a:t>
            </a:r>
          </a:p>
          <a:p>
            <a:pPr lvl="1"/>
            <a:r>
              <a:rPr lang="en-US" dirty="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Internal</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5.1- Semiconductor Main Memory</a:t>
            </a:r>
          </a:p>
        </p:txBody>
      </p:sp>
      <p:sp>
        <p:nvSpPr>
          <p:cNvPr id="3" name="Content Placeholder 2"/>
          <p:cNvSpPr>
            <a:spLocks noGrp="1"/>
          </p:cNvSpPr>
          <p:nvPr>
            <p:ph idx="1"/>
          </p:nvPr>
        </p:nvSpPr>
        <p:spPr/>
        <p:txBody>
          <a:bodyPr>
            <a:normAutofit fontScale="77500" lnSpcReduction="20000"/>
          </a:bodyPr>
          <a:lstStyle/>
          <a:p>
            <a:r>
              <a:rPr lang="en-US" sz="2800" dirty="0">
                <a:solidFill>
                  <a:srgbClr val="002060"/>
                </a:solidFill>
              </a:rPr>
              <a:t>Organization</a:t>
            </a:r>
          </a:p>
          <a:p>
            <a:r>
              <a:rPr lang="en-US" sz="2800" dirty="0">
                <a:solidFill>
                  <a:srgbClr val="002060"/>
                </a:solidFill>
              </a:rPr>
              <a:t>Semiconductor Memory Types</a:t>
            </a:r>
          </a:p>
          <a:p>
            <a:r>
              <a:rPr lang="en-US" sz="2800" dirty="0">
                <a:solidFill>
                  <a:srgbClr val="002060"/>
                </a:solidFill>
              </a:rPr>
              <a:t>Dynamic RAM and Static RAM</a:t>
            </a:r>
          </a:p>
          <a:p>
            <a:r>
              <a:rPr lang="en-US" sz="2800" dirty="0">
                <a:solidFill>
                  <a:srgbClr val="002060"/>
                </a:solidFill>
              </a:rPr>
              <a:t>Types of ROM</a:t>
            </a:r>
          </a:p>
          <a:p>
            <a:r>
              <a:rPr lang="en-US" sz="2800" dirty="0">
                <a:solidFill>
                  <a:srgbClr val="002060"/>
                </a:solidFill>
              </a:rPr>
              <a:t>Chip Logic</a:t>
            </a:r>
          </a:p>
          <a:p>
            <a:r>
              <a:rPr lang="en-US" sz="2800" dirty="0">
                <a:solidFill>
                  <a:srgbClr val="002060"/>
                </a:solidFill>
              </a:rPr>
              <a:t>Chip Packaging</a:t>
            </a:r>
          </a:p>
          <a:p>
            <a:r>
              <a:rPr lang="en-US" sz="2800" dirty="0">
                <a:solidFill>
                  <a:srgbClr val="002060"/>
                </a:solidFill>
              </a:rPr>
              <a:t>Module Organization</a:t>
            </a:r>
          </a:p>
          <a:p>
            <a:r>
              <a:rPr lang="en-US" sz="2800" dirty="0">
                <a:solidFill>
                  <a:srgbClr val="002060"/>
                </a:solidFill>
              </a:rPr>
              <a:t>Interleaved Memory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Organization</a:t>
            </a:r>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a:solidFill>
                  <a:srgbClr val="002060"/>
                </a:solidFill>
              </a:rPr>
              <a:t> Basic element of a semiconductor memory is the memory cell.</a:t>
            </a:r>
          </a:p>
          <a:p>
            <a:r>
              <a:rPr lang="en-US" sz="2800" dirty="0">
                <a:solidFill>
                  <a:srgbClr val="002060"/>
                </a:solidFill>
              </a:rPr>
              <a:t>Cell properties:</a:t>
            </a:r>
          </a:p>
          <a:p>
            <a:pPr lvl="1"/>
            <a:r>
              <a:rPr lang="en-US" sz="2600" dirty="0">
                <a:solidFill>
                  <a:srgbClr val="002060"/>
                </a:solidFill>
              </a:rPr>
              <a:t>1-They exhibit two stable (or semistable) states, which can be used to represent binary 1 and 0. </a:t>
            </a:r>
          </a:p>
          <a:p>
            <a:pPr lvl="1"/>
            <a:r>
              <a:rPr lang="en-US" sz="2600" dirty="0">
                <a:solidFill>
                  <a:srgbClr val="002060"/>
                </a:solidFill>
              </a:rPr>
              <a:t>2- They are capable of being written into (at least once), to set the state. </a:t>
            </a:r>
          </a:p>
          <a:p>
            <a:pPr lvl="1"/>
            <a:r>
              <a:rPr lang="en-US" sz="2600" dirty="0">
                <a:solidFill>
                  <a:srgbClr val="002060"/>
                </a:solidFill>
              </a:rPr>
              <a:t>3- They are capable of being read to sense the state</a:t>
            </a:r>
          </a:p>
        </p:txBody>
      </p:sp>
      <p:pic>
        <p:nvPicPr>
          <p:cNvPr id="1026" name="Picture 2"/>
          <p:cNvPicPr>
            <a:picLocks noChangeAspect="1" noChangeArrowheads="1"/>
          </p:cNvPicPr>
          <p:nvPr/>
        </p:nvPicPr>
        <p:blipFill>
          <a:blip r:embed="rId3"/>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a:t>All of the memory types that we will explore in this chapter are random access. That is, individual words of memory are directly accessed through wired-in addressing logic.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a:solidFill>
                  <a:srgbClr val="002060"/>
                </a:solidFill>
              </a:rPr>
              <a:t>RAM technology is divided into two technologies:</a:t>
            </a:r>
          </a:p>
          <a:p>
            <a:pPr lvl="1"/>
            <a:r>
              <a:rPr lang="en-GB" dirty="0">
                <a:solidFill>
                  <a:srgbClr val="002060"/>
                </a:solidFill>
              </a:rPr>
              <a:t>Dynamic RAM (DRAM)</a:t>
            </a:r>
          </a:p>
          <a:p>
            <a:pPr lvl="1"/>
            <a:r>
              <a:rPr lang="en-GB" dirty="0">
                <a:solidFill>
                  <a:srgbClr val="002060"/>
                </a:solidFill>
              </a:rPr>
              <a:t>Static RAM (SRAM)</a:t>
            </a:r>
          </a:p>
          <a:p>
            <a:pPr marL="228600" lvl="1">
              <a:spcBef>
                <a:spcPts val="2000"/>
              </a:spcBef>
              <a:buClr>
                <a:schemeClr val="accent1"/>
              </a:buClr>
            </a:pPr>
            <a:r>
              <a:rPr lang="en-GB" sz="2000" dirty="0">
                <a:solidFill>
                  <a:srgbClr val="002060"/>
                </a:solidFill>
              </a:rPr>
              <a:t>DRAM</a:t>
            </a:r>
          </a:p>
          <a:p>
            <a:pPr marL="457200" lvl="2">
              <a:spcBef>
                <a:spcPts val="2000"/>
              </a:spcBef>
            </a:pPr>
            <a:r>
              <a:rPr lang="en-GB" sz="2000" dirty="0">
                <a:solidFill>
                  <a:srgbClr val="002060"/>
                </a:solidFill>
              </a:rPr>
              <a:t>Made with cells that store data as charge on capacitors (tụ điện)</a:t>
            </a:r>
          </a:p>
          <a:p>
            <a:pPr marL="457200" lvl="2">
              <a:spcBef>
                <a:spcPts val="2000"/>
              </a:spcBef>
            </a:pPr>
            <a:r>
              <a:rPr lang="en-GB" sz="2000" dirty="0">
                <a:solidFill>
                  <a:srgbClr val="002060"/>
                </a:solidFill>
              </a:rPr>
              <a:t>Presence or absence of charge in a capacitor is interpreted as a binary 1 or 0</a:t>
            </a:r>
          </a:p>
          <a:p>
            <a:pPr marL="457200" lvl="2">
              <a:spcBef>
                <a:spcPts val="2000"/>
              </a:spcBef>
            </a:pPr>
            <a:r>
              <a:rPr lang="en-GB" sz="2000" dirty="0">
                <a:solidFill>
                  <a:srgbClr val="002060"/>
                </a:solidFill>
              </a:rPr>
              <a:t>Requires periodic charge refreshing to maintain data storage</a:t>
            </a:r>
          </a:p>
          <a:p>
            <a:pPr marL="457200" lvl="2">
              <a:spcBef>
                <a:spcPts val="2000"/>
              </a:spcBef>
            </a:pPr>
            <a:r>
              <a:rPr lang="en-GB" sz="2000" dirty="0">
                <a:solidFill>
                  <a:srgbClr val="002060"/>
                </a:solidFill>
              </a:rPr>
              <a:t>The term </a:t>
            </a:r>
            <a:r>
              <a:rPr lang="en-GB" sz="2000" i="1" u="sng" dirty="0">
                <a:solidFill>
                  <a:srgbClr val="002060"/>
                </a:solidFill>
              </a:rPr>
              <a:t>dynamic</a:t>
            </a:r>
            <a:r>
              <a:rPr lang="en-GB" sz="2000" i="1" dirty="0">
                <a:solidFill>
                  <a:srgbClr val="002060"/>
                </a:solidFill>
              </a:rPr>
              <a:t> </a:t>
            </a:r>
            <a:r>
              <a:rPr lang="en-GB" sz="2000" dirty="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How Dram cell works? Read by yourself.</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a:solidFill>
                  <a:schemeClr val="bg1"/>
                </a:solidFill>
              </a:rPr>
              <a:t>Will hold its data as long as power is supplied to it</a:t>
            </a:r>
          </a:p>
          <a:p>
            <a:pPr marL="228600" lvl="1">
              <a:spcBef>
                <a:spcPts val="2000"/>
              </a:spcBef>
              <a:buClr>
                <a:schemeClr val="accent1"/>
              </a:buClr>
            </a:pPr>
            <a:endParaRPr lang="en-GB" sz="2000" dirty="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 </a:t>
            </a:r>
            <a:r>
              <a:rPr lang="en-GB" sz="4000" dirty="0">
                <a:effectLst>
                  <a:outerShdw blurRad="38100" dist="38100" dir="2700000" algn="tl">
                    <a:srgbClr val="000000">
                      <a:alpha val="43137"/>
                    </a:srgbClr>
                  </a:outerShdw>
                </a:effectLst>
              </a:rPr>
              <a:t>DRAM</a:t>
            </a: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volatile: </a:t>
            </a:r>
            <a:r>
              <a:rPr lang="en-GB" sz="2000" dirty="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a:solidFill>
                  <a:schemeClr val="tx1"/>
                </a:solidFill>
              </a:rPr>
              <a:t> (</a:t>
            </a:r>
            <a:r>
              <a:rPr lang="en-GB" sz="2000" dirty="0">
                <a:solidFill>
                  <a:schemeClr val="tx1"/>
                </a:solidFill>
              </a:rPr>
              <a:t>smaller cells = more cells per unit area)</a:t>
            </a:r>
          </a:p>
          <a:p>
            <a:pPr lvl="1" indent="-228600">
              <a:buFont typeface="Wingdings" pitchFamily="2" charset="2"/>
              <a:buChar char="n"/>
            </a:pPr>
            <a:r>
              <a:rPr lang="en-GB" sz="2000" dirty="0">
                <a:solidFill>
                  <a:schemeClr val="tx1"/>
                </a:solidFill>
              </a:rPr>
              <a:t>Less expensive</a:t>
            </a:r>
          </a:p>
          <a:p>
            <a:pPr lvl="1" indent="-228600">
              <a:buFont typeface="Wingdings" pitchFamily="2" charset="2"/>
              <a:buChar char="n"/>
            </a:pPr>
            <a:r>
              <a:rPr lang="en-GB" sz="2000" dirty="0">
                <a:solidFill>
                  <a:schemeClr val="tx1"/>
                </a:solidFill>
              </a:rPr>
              <a:t>Requires the supporting refresh circuitry</a:t>
            </a:r>
          </a:p>
          <a:p>
            <a:pPr lvl="1" indent="-228600">
              <a:buFont typeface="Wingdings" pitchFamily="2" charset="2"/>
              <a:buChar char="n"/>
            </a:pPr>
            <a:r>
              <a:rPr lang="en-GB" sz="2000" dirty="0">
                <a:solidFill>
                  <a:schemeClr val="tx1"/>
                </a:solidFill>
              </a:rPr>
              <a:t>Tend to be favored for large memory requirements</a:t>
            </a:r>
          </a:p>
          <a:p>
            <a:pPr lvl="1" indent="-228600">
              <a:buFont typeface="Wingdings" pitchFamily="2" charset="2"/>
              <a:buChar char="n"/>
            </a:pPr>
            <a:r>
              <a:rPr lang="en-GB" sz="2000" dirty="0">
                <a:solidFill>
                  <a:schemeClr val="tx1"/>
                </a:solidFill>
              </a:rPr>
              <a:t>Used for main memory</a:t>
            </a:r>
          </a:p>
          <a:p>
            <a:pPr marL="228600" indent="-228600">
              <a:spcBef>
                <a:spcPts val="2000"/>
              </a:spcBef>
              <a:buFont typeface="Wingdings" pitchFamily="2" charset="2"/>
              <a:buChar char="n"/>
            </a:pPr>
            <a:r>
              <a:rPr lang="en-GB" sz="2400" b="1" dirty="0">
                <a:solidFill>
                  <a:schemeClr val="tx1"/>
                </a:solidFill>
              </a:rPr>
              <a:t>Static</a:t>
            </a:r>
          </a:p>
          <a:p>
            <a:pPr lvl="1" indent="-228600">
              <a:buFont typeface="Wingdings" pitchFamily="2" charset="2"/>
              <a:buChar char="n"/>
            </a:pPr>
            <a:r>
              <a:rPr lang="en-GB" sz="2000" dirty="0">
                <a:solidFill>
                  <a:schemeClr val="tx1"/>
                </a:solidFill>
              </a:rPr>
              <a:t>Faster</a:t>
            </a:r>
          </a:p>
          <a:p>
            <a:pPr lvl="1" indent="-228600">
              <a:buFont typeface="Wingdings" pitchFamily="2" charset="2"/>
              <a:buChar char="n"/>
            </a:pPr>
            <a:r>
              <a:rPr lang="en-GB" sz="2000" dirty="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3970</TotalTime>
  <Words>7570</Words>
  <Application>Microsoft Office PowerPoint</Application>
  <PresentationFormat>On-screen Show (4:3)</PresentationFormat>
  <Paragraphs>722</Paragraphs>
  <Slides>38</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PowerPoint Presentation</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PowerPoint Presentation</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Hoà Nguyễn</cp:lastModifiedBy>
  <cp:revision>163</cp:revision>
  <dcterms:created xsi:type="dcterms:W3CDTF">2012-06-20T14:41:03Z</dcterms:created>
  <dcterms:modified xsi:type="dcterms:W3CDTF">2021-01-25T01:28:09Z</dcterms:modified>
</cp:coreProperties>
</file>