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334" r:id="rId2"/>
    <p:sldId id="342" r:id="rId3"/>
    <p:sldId id="343" r:id="rId4"/>
    <p:sldId id="347" r:id="rId5"/>
    <p:sldId id="346" r:id="rId6"/>
    <p:sldId id="345" r:id="rId7"/>
    <p:sldId id="367" r:id="rId8"/>
    <p:sldId id="349" r:id="rId9"/>
    <p:sldId id="368" r:id="rId10"/>
    <p:sldId id="350" r:id="rId11"/>
    <p:sldId id="382" r:id="rId12"/>
    <p:sldId id="351" r:id="rId13"/>
    <p:sldId id="369" r:id="rId14"/>
    <p:sldId id="370" r:id="rId15"/>
    <p:sldId id="371" r:id="rId16"/>
    <p:sldId id="372" r:id="rId17"/>
    <p:sldId id="373" r:id="rId18"/>
    <p:sldId id="352" r:id="rId19"/>
    <p:sldId id="374" r:id="rId20"/>
    <p:sldId id="353" r:id="rId21"/>
    <p:sldId id="384" r:id="rId22"/>
    <p:sldId id="383" r:id="rId23"/>
    <p:sldId id="354" r:id="rId24"/>
    <p:sldId id="376" r:id="rId25"/>
    <p:sldId id="375" r:id="rId26"/>
    <p:sldId id="385" r:id="rId27"/>
    <p:sldId id="386" r:id="rId28"/>
    <p:sldId id="336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CCFF"/>
    <a:srgbClr val="CC00CC"/>
    <a:srgbClr val="3333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96649" autoAdjust="0"/>
  </p:normalViewPr>
  <p:slideViewPr>
    <p:cSldViewPr>
      <p:cViewPr>
        <p:scale>
          <a:sx n="125" d="100"/>
          <a:sy n="125" d="100"/>
        </p:scale>
        <p:origin x="230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Prepared by Thân</a:t>
            </a:r>
            <a:r>
              <a:rPr lang="en-GB" baseline="0" dirty="0"/>
              <a:t> Văn Sử</a:t>
            </a:r>
          </a:p>
          <a:p>
            <a:endParaRPr lang="en-GB" baseline="0" dirty="0"/>
          </a:p>
          <a:p>
            <a:r>
              <a:rPr lang="en-GB" baseline="0" dirty="0"/>
              <a:t>These slides are prepared using step-by-step approach, students can study by themselves.</a:t>
            </a:r>
          </a:p>
          <a:p>
            <a:r>
              <a:rPr lang="en-GB" baseline="0" dirty="0"/>
              <a:t>All needed concepts are presented on </a:t>
            </a:r>
            <a:r>
              <a:rPr lang="en-GB" baseline="0"/>
              <a:t>each slide</a:t>
            </a:r>
          </a:p>
          <a:p>
            <a:endParaRPr lang="en-GB" baseline="0"/>
          </a:p>
          <a:p>
            <a:r>
              <a:rPr lang="en-GB" baseline="0"/>
              <a:t>Teachers should explain sample code, memory map of  programs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13 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3/14/2021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3/14/2021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4714884"/>
            <a:ext cx="378621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To pay more attention to </a:t>
            </a:r>
            <a:r>
              <a:rPr lang="en-US" sz="3200" b="1">
                <a:solidFill>
                  <a:schemeClr val="bg1"/>
                </a:solidFill>
              </a:rPr>
              <a:t>gain better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 -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51" y="932314"/>
            <a:ext cx="4643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; «« Comment begins with ';' to the end of a line </a:t>
            </a:r>
          </a:p>
          <a:p>
            <a:r>
              <a:rPr lang="en-US" sz="900" dirty="0"/>
              <a:t>; From masm32\tutorial\console\demo1  </a:t>
            </a:r>
          </a:p>
          <a:p>
            <a:r>
              <a:rPr lang="en-US" sz="900" dirty="0"/>
              <a:t>;</a:t>
            </a:r>
          </a:p>
          <a:p>
            <a:r>
              <a:rPr lang="en-US" sz="900" dirty="0"/>
              <a:t>; Build this with the "Project" menu using  </a:t>
            </a:r>
          </a:p>
          <a:p>
            <a:r>
              <a:rPr lang="en-US" sz="900" dirty="0"/>
              <a:t>; "Console Assemble and Link"</a:t>
            </a:r>
          </a:p>
          <a:p>
            <a:r>
              <a:rPr lang="en-US" sz="900" dirty="0"/>
              <a:t>; «««««««««««««««««««««««««««««««««««««««««««««««««««««««««</a:t>
            </a:r>
          </a:p>
          <a:p>
            <a:endParaRPr lang="en-US" sz="900" dirty="0"/>
          </a:p>
          <a:p>
            <a:r>
              <a:rPr lang="en-US" sz="900" dirty="0"/>
              <a:t>    .486                                       ; create 32 bit code</a:t>
            </a:r>
          </a:p>
          <a:p>
            <a:r>
              <a:rPr lang="en-US" sz="900" dirty="0"/>
              <a:t>    .model flat, stdcall                       ; 32 bit memory model</a:t>
            </a:r>
          </a:p>
          <a:p>
            <a:r>
              <a:rPr lang="en-US" sz="900" dirty="0"/>
              <a:t>    option casemap :none                       ; case sensitive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/>
              <a:t>    include \masm32\include\windows.inc        ; always first</a:t>
            </a:r>
          </a:p>
          <a:p>
            <a:r>
              <a:rPr lang="en-US" sz="900" dirty="0"/>
              <a:t>    include \masm32\macros\macros.asm          ; MASM support macros</a:t>
            </a:r>
          </a:p>
          <a:p>
            <a:endParaRPr lang="en-US" sz="900" dirty="0"/>
          </a:p>
          <a:p>
            <a:r>
              <a:rPr lang="en-US" sz="900" dirty="0"/>
              <a:t>  ; -----------------------------------------------------------------</a:t>
            </a:r>
          </a:p>
          <a:p>
            <a:r>
              <a:rPr lang="en-US" sz="900" dirty="0"/>
              <a:t>  ; include files that have MASM format prototypes for function calls</a:t>
            </a:r>
          </a:p>
          <a:p>
            <a:r>
              <a:rPr lang="en-US" sz="900" dirty="0"/>
              <a:t>  ; -----------------------------------------------------------------</a:t>
            </a:r>
          </a:p>
          <a:p>
            <a:r>
              <a:rPr lang="en-US" sz="900" dirty="0"/>
              <a:t>    include \masm32\include\masm32.inc</a:t>
            </a:r>
          </a:p>
          <a:p>
            <a:r>
              <a:rPr lang="en-US" sz="900" dirty="0"/>
              <a:t>    include \masm32\include\gdi32.inc</a:t>
            </a:r>
          </a:p>
          <a:p>
            <a:r>
              <a:rPr lang="en-US" sz="900" dirty="0"/>
              <a:t>    include \masm32\include\user32.inc</a:t>
            </a:r>
          </a:p>
          <a:p>
            <a:r>
              <a:rPr lang="en-US" sz="900" dirty="0"/>
              <a:t>    include \masm32\include\kernel32.inc</a:t>
            </a:r>
          </a:p>
          <a:p>
            <a:r>
              <a:rPr lang="en-US" sz="900" dirty="0"/>
              <a:t>  ; ------------------------------------------------</a:t>
            </a:r>
          </a:p>
          <a:p>
            <a:r>
              <a:rPr lang="en-US" sz="900" dirty="0"/>
              <a:t>  ; Library files that have definitions for function exports </a:t>
            </a:r>
          </a:p>
          <a:p>
            <a:r>
              <a:rPr lang="en-US" sz="900" dirty="0"/>
              <a:t>  ; and tested reliable prebuilt code.</a:t>
            </a:r>
          </a:p>
          <a:p>
            <a:r>
              <a:rPr lang="en-US" sz="900" dirty="0"/>
              <a:t>  ; ------------------------------------------------</a:t>
            </a:r>
          </a:p>
          <a:p>
            <a:r>
              <a:rPr lang="en-US" sz="900" dirty="0"/>
              <a:t>    includelib \masm32\lib\masm32.lib</a:t>
            </a:r>
          </a:p>
          <a:p>
            <a:r>
              <a:rPr lang="en-US" sz="900" dirty="0"/>
              <a:t>    includelib \masm32\lib\gdi32.lib</a:t>
            </a:r>
          </a:p>
          <a:p>
            <a:r>
              <a:rPr lang="en-US" sz="900" dirty="0"/>
              <a:t>    includelib \masm32\lib\user32.lib</a:t>
            </a:r>
          </a:p>
          <a:p>
            <a:r>
              <a:rPr lang="en-US" sz="900" dirty="0"/>
              <a:t>    includelib \masm32\lib\kernel32.lib</a:t>
            </a:r>
          </a:p>
          <a:p>
            <a:endParaRPr lang="en-US" sz="900" dirty="0"/>
          </a:p>
          <a:p>
            <a:r>
              <a:rPr lang="en-US" sz="900" dirty="0"/>
              <a:t>    .code                       ; Tell MASM where the code starts</a:t>
            </a:r>
          </a:p>
          <a:p>
            <a:endParaRPr lang="en-US" sz="900" dirty="0"/>
          </a:p>
          <a:p>
            <a:r>
              <a:rPr lang="en-US" sz="900" dirty="0"/>
              <a:t>    start:                          ; The CODE entry point to the program</a:t>
            </a:r>
          </a:p>
          <a:p>
            <a:r>
              <a:rPr lang="en-US" sz="900" dirty="0"/>
              <a:t>        print chr$("Hello world!",13,10) ; 13: carriage return, 10: new line</a:t>
            </a:r>
          </a:p>
          <a:p>
            <a:r>
              <a:rPr lang="en-US" sz="900" dirty="0"/>
              <a:t>    exit                            ; exit the program</a:t>
            </a:r>
          </a:p>
          <a:p>
            <a:endParaRPr lang="en-US" sz="900" dirty="0"/>
          </a:p>
          <a:p>
            <a:r>
              <a:rPr lang="en-US" sz="900" dirty="0"/>
              <a:t>  ; -------------------------------</a:t>
            </a:r>
          </a:p>
          <a:p>
            <a:r>
              <a:rPr lang="en-US" sz="900" dirty="0"/>
              <a:t>    end start                       ; Tell MASM where the program ends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14942" y="700062"/>
            <a:ext cx="3714776" cy="1228740"/>
            <a:chOff x="3855314" y="700063"/>
            <a:chExt cx="3795576" cy="15144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5314" y="700063"/>
              <a:ext cx="3795576" cy="1514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429388" y="1357298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Results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86248" y="204770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to run the program and we can see it?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rgbClr val="0000CC"/>
                </a:solidFill>
              </a:rPr>
              <a:t>Create EX01_Hello.bat file the  run it.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75" y="5006677"/>
            <a:ext cx="51911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3390907"/>
            <a:ext cx="3000396" cy="142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3819535"/>
            <a:ext cx="2114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 program using the 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File/Cmd Prompt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85728"/>
            <a:ext cx="2667032" cy="14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871683"/>
            <a:ext cx="67913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00892" y="2071678"/>
            <a:ext cx="214314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command </a:t>
            </a:r>
            <a:r>
              <a:rPr lang="en-US" b="1" dirty="0"/>
              <a:t>dir *.exe</a:t>
            </a:r>
            <a:r>
              <a:rPr lang="en-US" dirty="0"/>
              <a:t> will show all exe files stored in the current folder.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0860" y="4500570"/>
            <a:ext cx="2143140" cy="1938992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an application by it’s file name (.exe can be ignored)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143504" y="5429264"/>
            <a:ext cx="1785950" cy="1588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5072066" y="2786058"/>
            <a:ext cx="1928826" cy="43978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2" y="930646"/>
            <a:ext cx="8715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b="1" dirty="0">
                <a:solidFill>
                  <a:srgbClr val="0000CC"/>
                </a:solidFill>
              </a:rPr>
              <a:t>Procedures</a:t>
            </a:r>
            <a:r>
              <a:rPr lang="en-US" dirty="0">
                <a:solidFill>
                  <a:srgbClr val="0000CC"/>
                </a:solidFill>
              </a:rPr>
              <a:t> are a fundamental building block of programs that are</a:t>
            </a:r>
          </a:p>
          <a:p>
            <a:r>
              <a:rPr lang="en-US" dirty="0">
                <a:solidFill>
                  <a:srgbClr val="0000CC"/>
                </a:solidFill>
              </a:rPr>
              <a:t>build directly into the processor using CALL and RET instructions. This shows how simple it is to do in MASM.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This code is in the directory  </a:t>
            </a:r>
            <a:r>
              <a:rPr lang="en-US" b="1" dirty="0">
                <a:solidFill>
                  <a:srgbClr val="002060"/>
                </a:solidFill>
              </a:rPr>
              <a:t>masm32\tutorial\console\demo2\Proc.asm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40" y="2786058"/>
            <a:ext cx="1428760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Procedure syntax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715140" y="3643314"/>
            <a:ext cx="1071570" cy="928694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76" y="3571858"/>
            <a:ext cx="7439120" cy="314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714348" y="4714884"/>
            <a:ext cx="642942" cy="500066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785786" y="5000636"/>
            <a:ext cx="857256" cy="428628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EX02_ProcDemo.asm- Source/Run</a:t>
            </a:r>
          </a:p>
        </p:txBody>
      </p:sp>
      <p:sp>
        <p:nvSpPr>
          <p:cNvPr id="7" name="Rectangle 6"/>
          <p:cNvSpPr/>
          <p:nvPr/>
        </p:nvSpPr>
        <p:spPr>
          <a:xfrm>
            <a:off x="-32" y="767437"/>
            <a:ext cx="42148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From masm32\tutorial\console\demo2 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    Build this with the "Project" menu using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        "Console Assemble and Link"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««««««««««««««««««««««««««««««««««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.486                                    ; create 32 bit code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.model flat, stdcall                    ; 32 bit memory model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option casemap :none                    ; case sensitive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\masm32\include\windows.inc     ; always first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\masm32\macros\macros.asm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include files for function calls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\masm32\include\masm32.inc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\masm32\include\gdi32.inc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\masm32\include\user32.inc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\masm32\include\kernel32.inc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Library files that have definitions for function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exports and tested reliable prebuilt code.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\masm32\lib\masm32.lib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\masm32\lib\gdi32.lib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\masm32\lib\user32.lib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\masm32\lib\kernel32.lib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429264"/>
            <a:ext cx="5657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0" y="1428736"/>
            <a:ext cx="407195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.code                       ; Tell MASM where the code starts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start:                ; The CODE entry point to the program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call main                   ; branch to the "main" procedure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exit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main proc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print chr$("Hi, I am in the 'main' procedure",13,10)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ret                         ; return to the next instruction after "call"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main endp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end start                       ; Tell MASM where the program ends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MASM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9522" y="752757"/>
            <a:ext cx="8933040" cy="5676639"/>
            <a:chOff x="139522" y="752757"/>
            <a:chExt cx="8933040" cy="5676639"/>
          </a:xfrm>
        </p:grpSpPr>
        <p:grpSp>
          <p:nvGrpSpPr>
            <p:cNvPr id="20" name="Group 19"/>
            <p:cNvGrpSpPr/>
            <p:nvPr/>
          </p:nvGrpSpPr>
          <p:grpSpPr>
            <a:xfrm>
              <a:off x="139522" y="1552590"/>
              <a:ext cx="7361436" cy="4876806"/>
              <a:chOff x="139522" y="1552590"/>
              <a:chExt cx="7361436" cy="4876806"/>
            </a:xfrm>
          </p:grpSpPr>
          <p:pic>
            <p:nvPicPr>
              <p:cNvPr id="5130" name="Picture 1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9522" y="1552590"/>
                <a:ext cx="7361436" cy="4876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572264" y="5572140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FF00"/>
                    </a:solidFill>
                  </a:rPr>
                  <a:t>Code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00496" y="3169507"/>
              <a:ext cx="5072066" cy="830997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COMMENT </a:t>
              </a:r>
              <a:r>
                <a:rPr lang="en-US" sz="1600" b="1" dirty="0">
                  <a:solidFill>
                    <a:srgbClr val="FF0000"/>
                  </a:solidFill>
                </a:rPr>
                <a:t>delimiter</a:t>
              </a:r>
              <a:r>
                <a:rPr lang="en-US" sz="1600" b="1" dirty="0"/>
                <a:t> </a:t>
              </a:r>
            </a:p>
            <a:p>
              <a:r>
                <a:rPr lang="en-US" sz="1600" b="1" dirty="0"/>
                <a:t>    [Comment block,  extending to the </a:t>
              </a:r>
              <a:r>
                <a:rPr lang="en-US" sz="1600" b="1" dirty="0">
                  <a:solidFill>
                    <a:srgbClr val="FF0000"/>
                  </a:solidFill>
                </a:rPr>
                <a:t>closing delimiter</a:t>
              </a:r>
              <a:r>
                <a:rPr lang="en-US" sz="1600" b="1" dirty="0"/>
                <a:t>]</a:t>
              </a:r>
              <a:br>
                <a:rPr lang="en-US" sz="1600" b="1" dirty="0"/>
              </a:br>
              <a:r>
                <a:rPr lang="en-US" sz="1600" b="1" dirty="0"/>
                <a:t>  </a:t>
              </a:r>
              <a:r>
                <a:rPr lang="en-US" sz="1600" b="1" dirty="0">
                  <a:solidFill>
                    <a:srgbClr val="FF0000"/>
                  </a:solidFill>
                </a:rPr>
                <a:t>delimiter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5720" y="752757"/>
              <a:ext cx="5500726" cy="461665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b="1" dirty="0"/>
                <a:t>Comments are ignored by the assembler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6446" y="1702346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</a:rPr>
                <a:t>; Comment line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357290" y="2500306"/>
              <a:ext cx="2643206" cy="714380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00628" y="4000504"/>
              <a:ext cx="2143140" cy="85725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500043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Print a string declared in the program using the operator OFFSET.</a:t>
            </a:r>
          </a:p>
          <a:p>
            <a:r>
              <a:rPr lang="en-US" sz="1800" dirty="0"/>
              <a:t>The OFFSET operator tells MASM that the text data is at an OFFSET within the file which means in this instance that it is in the </a:t>
            </a:r>
            <a:r>
              <a:rPr lang="en-US" sz="1800" b="1" dirty="0">
                <a:solidFill>
                  <a:srgbClr val="FF0000"/>
                </a:solidFill>
              </a:rPr>
              <a:t>.DATA</a:t>
            </a:r>
            <a:r>
              <a:rPr lang="en-US" sz="1800" dirty="0"/>
              <a:t> section.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572140"/>
            <a:ext cx="4095816" cy="10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644" y="1528726"/>
            <a:ext cx="7738504" cy="39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57950" y="1500174"/>
            <a:ext cx="25717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Data are declared in the </a:t>
            </a:r>
            <a:r>
              <a:rPr lang="en-US" sz="1800" b="1" dirty="0"/>
              <a:t>.data </a:t>
            </a:r>
            <a:r>
              <a:rPr lang="en-US" sz="1800" dirty="0"/>
              <a:t>are called as global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Data Types in MASM32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1472" y="732482"/>
          <a:ext cx="807249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</a:p>
                    <a:p>
                      <a:r>
                        <a:rPr lang="en-US" sz="1200" dirty="0"/>
                        <a:t>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  <a:r>
                        <a:rPr lang="en-US" sz="1200" baseline="0" dirty="0"/>
                        <a:t>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Types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-128.. 127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Character,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-32768..32767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16-bit near ptr,</a:t>
                      </a:r>
                      <a:r>
                        <a:rPr lang="en-US" sz="1200" baseline="0" dirty="0"/>
                        <a:t> 2 characters, double-byte character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-2Gig..(4Gig-1)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16-bit far per, 32-bit near ptr, 32-bit long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32-bit far 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QWORD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64-bit long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BCD, 10-byte binary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Single-precision floating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Double-precision floating number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10-byte 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2844" y="4743965"/>
            <a:ext cx="4786346" cy="1600438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Initialized data has this form: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.data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var1  dd  0         </a:t>
            </a:r>
            <a:r>
              <a:rPr lang="en-US" sz="1400" dirty="0"/>
              <a:t>; 32 bit value initialized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var2  dd  125     </a:t>
            </a:r>
            <a:r>
              <a:rPr lang="en-US" sz="1400" dirty="0"/>
              <a:t>; 32 bit value initialized to 125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txt1  db  "This is text in MASM",0  </a:t>
            </a:r>
            <a:r>
              <a:rPr lang="en-US" sz="1400" dirty="0"/>
              <a:t>; Initialize a  NULL string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array dd 1,2,3,4,5,6,7,8   </a:t>
            </a:r>
            <a:r>
              <a:rPr lang="en-US" sz="1400" dirty="0"/>
              <a:t>; array of 8 initialized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5189537"/>
            <a:ext cx="3786182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Uninitialized data has this form: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.data?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udat1 dd ?     </a:t>
            </a:r>
            <a:r>
              <a:rPr lang="en-US" sz="1400" dirty="0"/>
              <a:t>; Uninitialized single 32 bit space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buffa db 128 dup (?)               </a:t>
            </a:r>
            <a:r>
              <a:rPr lang="en-US" sz="1400" dirty="0"/>
              <a:t>; buffer 128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2264" y="242886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D: Defined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 - 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84" y="500042"/>
            <a:ext cx="407196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; From K:\masm32\tutorial\console\demo3</a:t>
            </a:r>
          </a:p>
          <a:p>
            <a:r>
              <a:rPr lang="en-US" sz="1050" dirty="0"/>
              <a:t>;                 Build this with the "Project" menu using</a:t>
            </a:r>
          </a:p>
          <a:p>
            <a:r>
              <a:rPr lang="en-US" sz="1050" dirty="0"/>
              <a:t>;                       "Console Assemble and Link"</a:t>
            </a:r>
          </a:p>
          <a:p>
            <a:endParaRPr lang="en-US" sz="1050" dirty="0"/>
          </a:p>
          <a:p>
            <a:r>
              <a:rPr lang="en-US" sz="1050" dirty="0"/>
              <a:t>    .486                                    ; create 32 bit code</a:t>
            </a:r>
          </a:p>
          <a:p>
            <a:r>
              <a:rPr lang="en-US" sz="1050" dirty="0"/>
              <a:t>    .model flat, stdcall                    ; 32 bit memory model</a:t>
            </a:r>
          </a:p>
          <a:p>
            <a:r>
              <a:rPr lang="en-US" sz="1050" dirty="0"/>
              <a:t>    option casemap :none                    ; case sensitive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    include \masm32\include\windows.inc     ; always first</a:t>
            </a:r>
          </a:p>
          <a:p>
            <a:r>
              <a:rPr lang="en-US" sz="1050" dirty="0"/>
              <a:t>    include \masm32\macros\macros.asm       ; MASM support macros</a:t>
            </a:r>
          </a:p>
          <a:p>
            <a:r>
              <a:rPr lang="en-US" sz="1050" dirty="0"/>
              <a:t>    include \masm32\include\masm32.inc</a:t>
            </a:r>
          </a:p>
          <a:p>
            <a:r>
              <a:rPr lang="en-US" sz="1050" dirty="0"/>
              <a:t>    include \masm32\include\gdi32.inc</a:t>
            </a:r>
          </a:p>
          <a:p>
            <a:r>
              <a:rPr lang="en-US" sz="1050" dirty="0"/>
              <a:t>    include \masm32\include\user32.inc</a:t>
            </a:r>
          </a:p>
          <a:p>
            <a:r>
              <a:rPr lang="en-US" sz="1050" dirty="0"/>
              <a:t>    include \masm32\include\kernel32.inc</a:t>
            </a:r>
          </a:p>
          <a:p>
            <a:r>
              <a:rPr lang="en-US" sz="1050" dirty="0"/>
              <a:t>     includelib \masm32\lib\masm32.lib</a:t>
            </a:r>
          </a:p>
          <a:p>
            <a:r>
              <a:rPr lang="en-US" sz="1050" dirty="0"/>
              <a:t>    includelib \masm32\lib\gdi32.lib</a:t>
            </a:r>
          </a:p>
          <a:p>
            <a:r>
              <a:rPr lang="en-US" sz="1050" dirty="0"/>
              <a:t>    includelib \masm32\lib\user32.lib</a:t>
            </a:r>
          </a:p>
          <a:p>
            <a:r>
              <a:rPr lang="en-US" sz="1050" dirty="0"/>
              <a:t>    includelib \masm32\lib\kernel32.lib</a:t>
            </a:r>
          </a:p>
          <a:p>
            <a:endParaRPr lang="en-US" sz="1050" dirty="0"/>
          </a:p>
          <a:p>
            <a:r>
              <a:rPr lang="en-US" sz="1050" dirty="0"/>
              <a:t>    .data</a:t>
            </a:r>
          </a:p>
          <a:p>
            <a:r>
              <a:rPr lang="en-US" sz="1050" dirty="0"/>
              <a:t>      txtmsg db "I am data in the initialised data section",0</a:t>
            </a:r>
          </a:p>
          <a:p>
            <a:endParaRPr lang="en-US" sz="1050" dirty="0"/>
          </a:p>
          <a:p>
            <a:r>
              <a:rPr lang="en-US" sz="1050" dirty="0"/>
              <a:t>    .code                       ; Tell MASM where the code starts</a:t>
            </a:r>
          </a:p>
          <a:p>
            <a:r>
              <a:rPr lang="en-US" sz="1050" dirty="0"/>
              <a:t>; ««««««««««««««««««««««««««««««««««««««««««««««</a:t>
            </a:r>
          </a:p>
          <a:p>
            <a:r>
              <a:rPr lang="en-US" sz="1050" dirty="0"/>
              <a:t>start:                          ; The CODE entry point to the program</a:t>
            </a:r>
          </a:p>
          <a:p>
            <a:r>
              <a:rPr lang="en-US" sz="1050" dirty="0"/>
              <a:t>    call main                   ; branch to the "main" procedure</a:t>
            </a:r>
          </a:p>
          <a:p>
            <a:r>
              <a:rPr lang="en-US" sz="1050" dirty="0"/>
              <a:t>    exit</a:t>
            </a:r>
          </a:p>
          <a:p>
            <a:r>
              <a:rPr lang="en-US" sz="1050" dirty="0"/>
              <a:t>; ««««««««««««««««««««««««««««««««««««««««««««««««««</a:t>
            </a:r>
          </a:p>
          <a:p>
            <a:r>
              <a:rPr lang="en-US" sz="1050" dirty="0"/>
              <a:t>main proc</a:t>
            </a:r>
          </a:p>
          <a:p>
            <a:r>
              <a:rPr lang="en-US" sz="1050" dirty="0"/>
              <a:t>    print OFFSET txtmsg</a:t>
            </a:r>
          </a:p>
          <a:p>
            <a:r>
              <a:rPr lang="en-US" sz="1050" dirty="0"/>
              <a:t>    ret                         ; return to the next instruction after "call“</a:t>
            </a:r>
          </a:p>
          <a:p>
            <a:r>
              <a:rPr lang="en-US" sz="1050" dirty="0"/>
              <a:t>main endp</a:t>
            </a:r>
          </a:p>
          <a:p>
            <a:r>
              <a:rPr lang="en-US" sz="1050" dirty="0"/>
              <a:t>; ««««««««««««««««««««««««««««««««««««««««««««««««««</a:t>
            </a:r>
          </a:p>
          <a:p>
            <a:endParaRPr lang="en-US" sz="1050" dirty="0"/>
          </a:p>
          <a:p>
            <a:r>
              <a:rPr lang="en-US" sz="1050" dirty="0"/>
              <a:t>end start                       ; Tell MASM where the program ends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1000670"/>
            <a:ext cx="8501122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use of LOCAL variables declared in a procedure?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When the procedure is called, these variables are allocated in program’s stack</a:t>
            </a:r>
          </a:p>
          <a:p>
            <a:r>
              <a:rPr lang="en-US" sz="2000" b="1" u="sng" dirty="0">
                <a:solidFill>
                  <a:srgbClr val="002060"/>
                </a:solidFill>
              </a:rPr>
              <a:t>DECLARE LOCAL VARIABLES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LOCAL MyVar:DWORD       ; allocate a 32 bit space on the stack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LOCAL Buffer[128]:BYTE    ; allocate 128 BYTEs of space for TEXT data.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3105693"/>
            <a:ext cx="8929718" cy="1015663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How to PROTOTYPE and implement a procedure along with it’s parameters?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How to call user-defined procedure?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How can program receive input from user?  </a:t>
            </a:r>
            <a:r>
              <a:rPr lang="en-US" sz="2000" dirty="0">
                <a:solidFill>
                  <a:srgbClr val="002060"/>
                </a:solidFill>
                <a:sym typeface="Wingdings" pitchFamily="2" charset="2"/>
              </a:rPr>
              <a:t> Build-in function: input(“warning:”)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286256"/>
            <a:ext cx="5400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5565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(Source code)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214290"/>
            <a:ext cx="564357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/>
            <a:r>
              <a:rPr lang="en-US" sz="1000" dirty="0"/>
              <a:t>; Source code From masm32\tutorial\console\demo4\locals.asm</a:t>
            </a:r>
          </a:p>
          <a:p>
            <a:pPr marL="519113"/>
            <a:r>
              <a:rPr lang="en-US" sz="1000" dirty="0"/>
              <a:t>    .486                                    ; create 32 bit code</a:t>
            </a:r>
          </a:p>
          <a:p>
            <a:pPr marL="519113"/>
            <a:r>
              <a:rPr lang="en-US" sz="1000" dirty="0"/>
              <a:t>    .model flat, stdcall                    ; 32 bit memory model</a:t>
            </a:r>
          </a:p>
          <a:p>
            <a:pPr marL="519113"/>
            <a:r>
              <a:rPr lang="en-US" sz="1000" dirty="0"/>
              <a:t>    option casemap :none                    ; case sensitive</a:t>
            </a:r>
          </a:p>
          <a:p>
            <a:pPr marL="519113"/>
            <a:r>
              <a:rPr lang="en-US" sz="1000" dirty="0"/>
              <a:t> </a:t>
            </a:r>
          </a:p>
          <a:p>
            <a:pPr marL="519113"/>
            <a:r>
              <a:rPr lang="en-US" sz="1000" dirty="0"/>
              <a:t>    include \masm32\include\windows.inc     ; always first</a:t>
            </a:r>
          </a:p>
          <a:p>
            <a:pPr marL="519113"/>
            <a:r>
              <a:rPr lang="en-US" sz="1000" dirty="0"/>
              <a:t>    include \masm32\macros\macros.asm       ; MASM support macros</a:t>
            </a:r>
          </a:p>
          <a:p>
            <a:pPr marL="519113"/>
            <a:r>
              <a:rPr lang="en-US" sz="1000" dirty="0"/>
              <a:t>    include \masm32\include\masm32.inc</a:t>
            </a:r>
          </a:p>
          <a:p>
            <a:pPr marL="519113"/>
            <a:r>
              <a:rPr lang="en-US" sz="1000" dirty="0"/>
              <a:t>    include \masm32\include\gdi32.inc</a:t>
            </a:r>
          </a:p>
          <a:p>
            <a:pPr marL="519113"/>
            <a:r>
              <a:rPr lang="en-US" sz="1000" dirty="0"/>
              <a:t>    include \masm32\include\user32.inc</a:t>
            </a:r>
          </a:p>
          <a:p>
            <a:pPr marL="519113"/>
            <a:r>
              <a:rPr lang="en-US" sz="1000" dirty="0"/>
              <a:t>    include \masm32\include\kernel32.inc</a:t>
            </a:r>
          </a:p>
          <a:p>
            <a:pPr marL="519113"/>
            <a:r>
              <a:rPr lang="en-US" sz="1000" dirty="0"/>
              <a:t>    includelib \masm32\lib\masm32.lib</a:t>
            </a:r>
          </a:p>
          <a:p>
            <a:pPr marL="519113"/>
            <a:r>
              <a:rPr lang="en-US" sz="1000" dirty="0"/>
              <a:t>    includelib \masm32\lib\gdi32.lib</a:t>
            </a:r>
          </a:p>
          <a:p>
            <a:pPr marL="519113"/>
            <a:r>
              <a:rPr lang="en-US" sz="1000" dirty="0"/>
              <a:t>    includelib \masm32\lib\user32.lib</a:t>
            </a:r>
          </a:p>
          <a:p>
            <a:pPr marL="519113"/>
            <a:r>
              <a:rPr lang="en-US" sz="1000" dirty="0"/>
              <a:t>    includelib \masm32\lib\kernel32.lib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    show_text PROTO :DWORD      ;  prototype a method + type of parameter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    .code                       ; Tell MASM where the code starts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start:                          ; The CODE entry point to the program</a:t>
            </a:r>
          </a:p>
          <a:p>
            <a:pPr marL="519113"/>
            <a:r>
              <a:rPr lang="en-US" sz="1000" dirty="0"/>
              <a:t>    call main                   ; branch to the "main" procedure</a:t>
            </a:r>
          </a:p>
          <a:p>
            <a:pPr marL="519113"/>
            <a:r>
              <a:rPr lang="en-US" sz="1000" dirty="0"/>
              <a:t>    exit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main proc</a:t>
            </a:r>
          </a:p>
          <a:p>
            <a:pPr marL="519113"/>
            <a:r>
              <a:rPr lang="en-US" sz="1000" dirty="0"/>
              <a:t>    LOCAL txtinput:DWORD        ; a "handle" for the text returned by "input"</a:t>
            </a:r>
          </a:p>
          <a:p>
            <a:pPr marL="519113"/>
            <a:r>
              <a:rPr lang="en-US" sz="1000" dirty="0"/>
              <a:t>    mov txtinput, input("Type some text at the cursor : ") ; get input string</a:t>
            </a:r>
          </a:p>
          <a:p>
            <a:pPr marL="519113"/>
            <a:r>
              <a:rPr lang="en-US" sz="1000" dirty="0"/>
              <a:t>    invoke show_text, txtinput  ; show inputted string</a:t>
            </a:r>
          </a:p>
          <a:p>
            <a:pPr marL="519113"/>
            <a:r>
              <a:rPr lang="en-US" sz="1000" dirty="0"/>
              <a:t>    ret</a:t>
            </a:r>
          </a:p>
          <a:p>
            <a:pPr marL="519113"/>
            <a:r>
              <a:rPr lang="en-US" sz="1000" dirty="0"/>
              <a:t>main endp</a:t>
            </a:r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show_text proc string:DWORD</a:t>
            </a:r>
          </a:p>
          <a:p>
            <a:pPr marL="519113"/>
            <a:r>
              <a:rPr lang="en-US" sz="1000" dirty="0"/>
              <a:t>    print chr$("This is what you typed at the cursor",13,10,"     *** ")</a:t>
            </a:r>
          </a:p>
          <a:p>
            <a:pPr marL="519113"/>
            <a:r>
              <a:rPr lang="en-US" sz="1000" dirty="0"/>
              <a:t>    print string                ; show the string at the console</a:t>
            </a:r>
          </a:p>
          <a:p>
            <a:pPr marL="519113"/>
            <a:r>
              <a:rPr lang="en-US" sz="1000" dirty="0"/>
              <a:t>    print chr$(" ***",13,10)</a:t>
            </a:r>
          </a:p>
          <a:p>
            <a:pPr marL="519113"/>
            <a:r>
              <a:rPr lang="en-US" sz="1000" dirty="0"/>
              <a:t>    ret</a:t>
            </a:r>
          </a:p>
          <a:p>
            <a:pPr marL="519113"/>
            <a:r>
              <a:rPr lang="en-US" sz="1000" dirty="0"/>
              <a:t>show_text endp</a:t>
            </a:r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end start                       ; Tell MASM where the program ends</a:t>
            </a:r>
          </a:p>
          <a:p>
            <a:pPr marL="519113"/>
            <a:endParaRPr 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28800"/>
            <a:ext cx="60769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785926"/>
            <a:ext cx="7931178" cy="4125923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800" dirty="0">
                <a:solidFill>
                  <a:srgbClr val="002060"/>
                </a:solidFill>
              </a:rPr>
              <a:t>After studying this part, you should be able to: 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Familiarize yourself with the assembly language, a low level language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Understand how a program is compiled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Develop some basic console applications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1200173"/>
            <a:ext cx="90582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32-bit Registers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928670"/>
            <a:ext cx="1704994" cy="152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285752"/>
            <a:ext cx="2185974" cy="235743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Registers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6050" y="285728"/>
          <a:ext cx="5143536" cy="5648325"/>
        </p:xfrm>
        <a:graphic>
          <a:graphicData uri="http://schemas.openxmlformats.org/drawingml/2006/table">
            <a:tbl>
              <a:tblPr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64-bit register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32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16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8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cl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r8d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r8w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r8b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r9d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r9w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r9b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r10d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r10w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r10b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r11d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r11w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r11b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r12d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r12w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r12b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r13d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r13w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r13b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r14d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r14w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r14b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r15d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r15w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r15b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6274378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https://msdn.microsoft.com/en-us/library/windows/hardware/ff561499(v=vs.85).aspx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3214686"/>
            <a:ext cx="2214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CS</a:t>
            </a:r>
            <a:r>
              <a:rPr lang="en-US" sz="1800" b="1" dirty="0"/>
              <a:t> Code</a:t>
            </a:r>
            <a:r>
              <a:rPr lang="en-US" sz="1800" dirty="0"/>
              <a:t> </a:t>
            </a:r>
            <a:r>
              <a:rPr lang="en-US" sz="1800" b="1" dirty="0"/>
              <a:t>Segment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DS</a:t>
            </a:r>
            <a:r>
              <a:rPr lang="en-US" sz="1800" b="1" dirty="0"/>
              <a:t>: Data Segment 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SS</a:t>
            </a:r>
            <a:r>
              <a:rPr lang="en-US" sz="1800" dirty="0"/>
              <a:t>: </a:t>
            </a:r>
            <a:r>
              <a:rPr lang="en-US" sz="1800" b="1" dirty="0"/>
              <a:t>Stack Segment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/>
              <a:t>(1) How to receive numbers from user?</a:t>
            </a:r>
          </a:p>
          <a:p>
            <a:pPr marL="457200" indent="-457200"/>
            <a:r>
              <a:rPr lang="en-US" sz="2000" dirty="0"/>
              <a:t>    Raw data from keyboard are string. The function </a:t>
            </a:r>
            <a:r>
              <a:rPr lang="en-US" sz="2000" b="1" dirty="0">
                <a:solidFill>
                  <a:srgbClr val="0000CC"/>
                </a:solidFill>
              </a:rPr>
              <a:t>sval(string)</a:t>
            </a:r>
            <a:r>
              <a:rPr lang="en-US" sz="2000" dirty="0"/>
              <a:t> will convert num-string to signed number. </a:t>
            </a:r>
          </a:p>
          <a:p>
            <a:pPr marL="457200" indent="-457200"/>
            <a:r>
              <a:rPr lang="en-US" sz="2000" dirty="0"/>
              <a:t>(2) How to perform a simple addition using registers 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    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add reg1, reg2 </a:t>
            </a:r>
            <a:r>
              <a:rPr lang="en-US" sz="2000" dirty="0">
                <a:sym typeface="Wingdings" pitchFamily="2" charset="2"/>
              </a:rPr>
              <a:t>will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accumulate value in reg2 to reg1</a:t>
            </a:r>
          </a:p>
          <a:p>
            <a:pPr marL="457200" indent="-457200"/>
            <a:r>
              <a:rPr lang="en-US" sz="2000" dirty="0"/>
              <a:t>(3) How to print value in a register/variable to screen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     Function </a:t>
            </a:r>
            <a:r>
              <a:rPr lang="en-US" sz="2000" b="1" dirty="0">
                <a:solidFill>
                  <a:srgbClr val="0000CC"/>
                </a:solidFill>
                <a:sym typeface="Wingdings" pitchFamily="2" charset="2"/>
              </a:rPr>
              <a:t>str$(number) </a:t>
            </a:r>
            <a:r>
              <a:rPr lang="en-US" sz="2000" dirty="0">
                <a:sym typeface="Wingdings" pitchFamily="2" charset="2"/>
              </a:rPr>
              <a:t> num-string</a:t>
            </a:r>
          </a:p>
          <a:p>
            <a:pPr marL="457200" indent="-457200"/>
            <a:r>
              <a:rPr lang="en-US" sz="2000" dirty="0"/>
              <a:t>(4) How to compare a memory variable to an immediate number</a:t>
            </a:r>
          </a:p>
          <a:p>
            <a:pPr marL="457200" indent="-457200"/>
            <a:r>
              <a:rPr lang="en-US" sz="2000" dirty="0"/>
              <a:t>      Use the instruction  </a:t>
            </a:r>
            <a:r>
              <a:rPr lang="en-US" sz="2000" dirty="0">
                <a:solidFill>
                  <a:srgbClr val="0000CC"/>
                </a:solidFill>
              </a:rPr>
              <a:t>CMP  reg, reg/ CMP reg, var/ CMP var, reg/ CMP  mem, immed/ CMP reg, immed (immed= immediate value)</a:t>
            </a:r>
          </a:p>
          <a:p>
            <a:pPr marL="457200" indent="-457200"/>
            <a:r>
              <a:rPr lang="en-US" sz="2000" dirty="0"/>
              <a:t>(5) How to branching to different labels after camparation?</a:t>
            </a:r>
          </a:p>
          <a:p>
            <a:pPr marL="457200" indent="-457200"/>
            <a:r>
              <a:rPr lang="en-US" sz="2000" dirty="0"/>
              <a:t>     Use </a:t>
            </a:r>
            <a:r>
              <a:rPr lang="en-US" sz="2000" b="1" dirty="0"/>
              <a:t>j</a:t>
            </a:r>
            <a:r>
              <a:rPr lang="en-US" sz="2000" dirty="0"/>
              <a:t>umps: </a:t>
            </a:r>
            <a:r>
              <a:rPr lang="en-US" sz="2000" b="1" dirty="0">
                <a:solidFill>
                  <a:srgbClr val="0000CC"/>
                </a:solidFill>
              </a:rPr>
              <a:t>J</a:t>
            </a:r>
            <a:r>
              <a:rPr lang="en-US" sz="2000" dirty="0">
                <a:solidFill>
                  <a:srgbClr val="0000CC"/>
                </a:solidFill>
              </a:rPr>
              <a:t>E </a:t>
            </a:r>
            <a:r>
              <a:rPr lang="en-US" sz="2000" dirty="0"/>
              <a:t>(equal), </a:t>
            </a:r>
            <a:r>
              <a:rPr lang="en-US" sz="2000" dirty="0">
                <a:solidFill>
                  <a:srgbClr val="0000CC"/>
                </a:solidFill>
              </a:rPr>
              <a:t>JG</a:t>
            </a:r>
            <a:r>
              <a:rPr lang="en-US" sz="2000" dirty="0"/>
              <a:t> (greater than), </a:t>
            </a:r>
            <a:r>
              <a:rPr lang="en-US" sz="2000" dirty="0">
                <a:solidFill>
                  <a:srgbClr val="0000CC"/>
                </a:solidFill>
              </a:rPr>
              <a:t>JL</a:t>
            </a:r>
            <a:r>
              <a:rPr lang="en-US" sz="2000" dirty="0"/>
              <a:t> (less than)</a:t>
            </a:r>
          </a:p>
          <a:p>
            <a:pPr marL="457200" indent="-457200">
              <a:buAutoNum type="arabicParenBoth"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4657725"/>
            <a:ext cx="6105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6858016" y="3857628"/>
            <a:ext cx="1943124" cy="2910652"/>
            <a:chOff x="6858016" y="3857628"/>
            <a:chExt cx="1943124" cy="2910652"/>
          </a:xfrm>
        </p:grpSpPr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6" y="4214818"/>
              <a:ext cx="1943124" cy="255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858016" y="3857628"/>
              <a:ext cx="1928826" cy="338554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Instruction Syntax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EX05-Numbrers.asm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Declarations,  Input data, Converting data types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7947" y="1285860"/>
            <a:ext cx="8288108" cy="5357850"/>
            <a:chOff x="427947" y="1285860"/>
            <a:chExt cx="8288108" cy="53578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947" y="1500174"/>
              <a:ext cx="8288108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16200000" flipH="1">
              <a:off x="678629" y="2393149"/>
              <a:ext cx="2571768" cy="35719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928662" y="3286124"/>
              <a:ext cx="4786346" cy="78581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1928794" y="1714488"/>
              <a:ext cx="4143404" cy="328614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464447" y="2035959"/>
              <a:ext cx="4929222" cy="3429024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107154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and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740" y="1857364"/>
            <a:ext cx="79825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06" y="2190833"/>
            <a:ext cx="5357850" cy="452431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 ; compare 2 variables and process the result</a:t>
            </a:r>
          </a:p>
          <a:p>
            <a:r>
              <a:rPr lang="en-US" sz="1200" dirty="0"/>
              <a:t>    mov eax, var1               ; copy var1 to eax</a:t>
            </a:r>
          </a:p>
          <a:p>
            <a:r>
              <a:rPr lang="en-US" sz="1200" dirty="0"/>
              <a:t>    cmp eax, var2               ; CMP REG, VAR</a:t>
            </a:r>
          </a:p>
          <a:p>
            <a:r>
              <a:rPr lang="en-US" sz="1200" dirty="0"/>
              <a:t>    je equal                    ; jump if var1 is equal to 100 to "equal"</a:t>
            </a:r>
          </a:p>
          <a:p>
            <a:r>
              <a:rPr lang="en-US" sz="1200" dirty="0"/>
              <a:t>    jg bigger                   ; jump if var1 is greater than 100 to "bigger"</a:t>
            </a:r>
          </a:p>
          <a:p>
            <a:r>
              <a:rPr lang="en-US" sz="1200" dirty="0"/>
              <a:t>    jl smaller                  ; jump if var1 is less than 100 to "smaller"</a:t>
            </a:r>
          </a:p>
          <a:p>
            <a:endParaRPr lang="en-US" sz="1200" dirty="0"/>
          </a:p>
          <a:p>
            <a:r>
              <a:rPr lang="en-US" sz="1200" dirty="0"/>
              <a:t>  equal:</a:t>
            </a:r>
          </a:p>
          <a:p>
            <a:r>
              <a:rPr lang="en-US" sz="1200" dirty="0"/>
              <a:t>    print chr$("2 numbers you entered are equal.",13,10)</a:t>
            </a:r>
          </a:p>
          <a:p>
            <a:r>
              <a:rPr lang="en-US" sz="1200" dirty="0"/>
              <a:t>    jmp over</a:t>
            </a:r>
          </a:p>
          <a:p>
            <a:endParaRPr lang="en-US" sz="1200" dirty="0"/>
          </a:p>
          <a:p>
            <a:r>
              <a:rPr lang="en-US" sz="1200" dirty="0"/>
              <a:t>  bigger:</a:t>
            </a:r>
          </a:p>
          <a:p>
            <a:r>
              <a:rPr lang="en-US" sz="1200" dirty="0"/>
              <a:t>    print chr$("The number 1 you entered is greater than number 2",13,10)</a:t>
            </a:r>
          </a:p>
          <a:p>
            <a:r>
              <a:rPr lang="en-US" sz="1200" dirty="0"/>
              <a:t>    jmp over</a:t>
            </a:r>
          </a:p>
          <a:p>
            <a:endParaRPr lang="en-US" sz="1200" dirty="0"/>
          </a:p>
          <a:p>
            <a:r>
              <a:rPr lang="en-US" sz="1200" dirty="0"/>
              <a:t>  smaller:</a:t>
            </a:r>
          </a:p>
          <a:p>
            <a:r>
              <a:rPr lang="en-US" sz="1200" dirty="0"/>
              <a:t>    print chr$("The number 1 you entered is smaller than number 2",13,10)</a:t>
            </a:r>
          </a:p>
          <a:p>
            <a:endParaRPr lang="en-US" sz="1200" dirty="0"/>
          </a:p>
          <a:p>
            <a:r>
              <a:rPr lang="en-US" sz="1200" dirty="0"/>
              <a:t>  over:</a:t>
            </a:r>
          </a:p>
          <a:p>
            <a:r>
              <a:rPr lang="en-US" sz="1200" dirty="0"/>
              <a:t>    ret</a:t>
            </a:r>
          </a:p>
          <a:p>
            <a:r>
              <a:rPr lang="en-US" sz="1200" dirty="0"/>
              <a:t>main endp</a:t>
            </a:r>
          </a:p>
          <a:p>
            <a:r>
              <a:rPr lang="en-US" sz="1200" dirty="0"/>
              <a:t>; «««««««««««««««««««««««««««««««««««««««««««««</a:t>
            </a:r>
          </a:p>
          <a:p>
            <a:endParaRPr lang="en-US" sz="1200" dirty="0"/>
          </a:p>
          <a:p>
            <a:r>
              <a:rPr lang="en-US" sz="1200" dirty="0"/>
              <a:t>end start                       ; Tell MASM where the program ends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4286280" cy="1214422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562" y="38939"/>
            <a:ext cx="4572032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; EX05_Numbers.asm</a:t>
            </a:r>
          </a:p>
          <a:p>
            <a:r>
              <a:rPr lang="en-US" sz="1000" dirty="0"/>
              <a:t>; Declare program model and all libraries using only one file</a:t>
            </a:r>
          </a:p>
          <a:p>
            <a:endParaRPr lang="en-US" sz="1000" dirty="0"/>
          </a:p>
          <a:p>
            <a:r>
              <a:rPr lang="en-US" sz="1000" dirty="0"/>
              <a:t>  include \masm32\include\masm32rt.inc 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.code                       </a:t>
            </a:r>
          </a:p>
          <a:p>
            <a:r>
              <a:rPr lang="en-US" sz="1000" dirty="0"/>
              <a:t>start:                          ; The CODE entry point to the program</a:t>
            </a:r>
          </a:p>
          <a:p>
            <a:r>
              <a:rPr lang="en-US" sz="1000" dirty="0"/>
              <a:t>    call main                   ; branch to the "main" procedure</a:t>
            </a:r>
          </a:p>
          <a:p>
            <a:r>
              <a:rPr lang="en-US" sz="1000" dirty="0"/>
              <a:t>    exit</a:t>
            </a:r>
          </a:p>
          <a:p>
            <a:r>
              <a:rPr lang="en-US" sz="1000" dirty="0"/>
              <a:t>; «««««««««««««««««««««««««««««««««««««««««««««««««««««««««««««</a:t>
            </a:r>
          </a:p>
          <a:p>
            <a:r>
              <a:rPr lang="en-US" sz="1000" dirty="0"/>
              <a:t>main proc</a:t>
            </a:r>
          </a:p>
          <a:p>
            <a:r>
              <a:rPr lang="en-US" sz="1000" dirty="0"/>
              <a:t>    LOCAL var1:DWORD            ; 2 DWORD integral variables</a:t>
            </a:r>
          </a:p>
          <a:p>
            <a:r>
              <a:rPr lang="en-US" sz="1000" dirty="0"/>
              <a:t>    LOCAL var2:DWORD            ; </a:t>
            </a:r>
          </a:p>
          <a:p>
            <a:r>
              <a:rPr lang="en-US" sz="1000" dirty="0"/>
              <a:t>    LOCAL str1:DWORD            ; a string handle for the input data</a:t>
            </a:r>
          </a:p>
          <a:p>
            <a:endParaRPr lang="en-US" sz="1000" dirty="0"/>
          </a:p>
          <a:p>
            <a:r>
              <a:rPr lang="en-US" sz="1000" dirty="0"/>
              <a:t>  ; test the MOV and ADD instructions</a:t>
            </a:r>
          </a:p>
          <a:p>
            <a:r>
              <a:rPr lang="en-US" sz="1000" dirty="0"/>
              <a:t>    print chr$("Add 2 registers: 100 + 250= ") </a:t>
            </a:r>
          </a:p>
          <a:p>
            <a:r>
              <a:rPr lang="en-US" sz="1000" dirty="0"/>
              <a:t>    mov eax, 100                ; copy the IMMEDIATE number 100 into the EAX register</a:t>
            </a:r>
          </a:p>
          <a:p>
            <a:r>
              <a:rPr lang="en-US" sz="1000" dirty="0"/>
              <a:t>    mov ecx, 250                ; copy the IMMEDIATE number 250 into the ECX register</a:t>
            </a:r>
          </a:p>
          <a:p>
            <a:r>
              <a:rPr lang="en-US" sz="1000" dirty="0"/>
              <a:t>    add ecx, eax                ; ADD EAX to ECX</a:t>
            </a:r>
          </a:p>
          <a:p>
            <a:r>
              <a:rPr lang="en-US" sz="1000" dirty="0"/>
              <a:t>    print str$(ecx)             ; show the result at the console</a:t>
            </a:r>
          </a:p>
          <a:p>
            <a:r>
              <a:rPr lang="en-US" sz="1000" dirty="0"/>
              <a:t>    print chr$(13,10,13,10)     ; 2 empty lines</a:t>
            </a:r>
          </a:p>
          <a:p>
            <a:endParaRPr lang="en-US" sz="1000" dirty="0"/>
          </a:p>
          <a:p>
            <a:r>
              <a:rPr lang="en-US" sz="1000" dirty="0"/>
              <a:t>  ; Input 2 integers</a:t>
            </a:r>
          </a:p>
          <a:p>
            <a:r>
              <a:rPr lang="en-US" sz="1000" dirty="0"/>
              <a:t>    mov var1, sval(input("Enter number 1 : "))</a:t>
            </a:r>
          </a:p>
          <a:p>
            <a:r>
              <a:rPr lang="en-US" sz="1000" dirty="0"/>
              <a:t>    mov var2, sval(input("Enter number 2 : "))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976812"/>
            <a:ext cx="8429684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Ex1: </a:t>
            </a:r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Opcodes help </a:t>
            </a:r>
            <a:r>
              <a:rPr lang="en-US" dirty="0"/>
              <a:t>of the menu Help, describe syntaxes of following MASM instructions</a:t>
            </a:r>
          </a:p>
          <a:p>
            <a:pPr marL="457200" indent="-457200">
              <a:buAutoNum type="arabicParenBoth"/>
            </a:pPr>
            <a:r>
              <a:rPr lang="en-US" dirty="0"/>
              <a:t>ADD:    </a:t>
            </a:r>
            <a:r>
              <a:rPr lang="en-US" dirty="0">
                <a:solidFill>
                  <a:srgbClr val="FF0000"/>
                </a:solidFill>
              </a:rPr>
              <a:t>ADD destination, source</a:t>
            </a:r>
          </a:p>
          <a:p>
            <a:pPr marL="457200" indent="-457200">
              <a:buAutoNum type="arabicParenBoth"/>
            </a:pPr>
            <a:r>
              <a:rPr lang="en-US" dirty="0"/>
              <a:t>SUB:    </a:t>
            </a:r>
            <a:r>
              <a:rPr lang="en-US" dirty="0">
                <a:solidFill>
                  <a:srgbClr val="FF0000"/>
                </a:solidFill>
              </a:rPr>
              <a:t>SUB destination, source</a:t>
            </a:r>
          </a:p>
          <a:p>
            <a:pPr marL="457200" indent="-457200">
              <a:buAutoNum type="arabicParenBoth"/>
            </a:pPr>
            <a:r>
              <a:rPr lang="en-US" dirty="0"/>
              <a:t>MUL, IMUL:   </a:t>
            </a:r>
            <a:r>
              <a:rPr lang="en-US" dirty="0">
                <a:solidFill>
                  <a:srgbClr val="FF0000"/>
                </a:solidFill>
              </a:rPr>
              <a:t>MUL/IMUL source</a:t>
            </a:r>
          </a:p>
          <a:p>
            <a:pPr marL="457200" indent="-457200">
              <a:buAutoNum type="arabicParenBoth"/>
            </a:pPr>
            <a:r>
              <a:rPr lang="en-US" dirty="0"/>
              <a:t>DIV, IDIV. Which  register will store the remainder ?</a:t>
            </a:r>
          </a:p>
          <a:p>
            <a:r>
              <a:rPr lang="en-US" dirty="0">
                <a:solidFill>
                  <a:srgbClr val="FF0000"/>
                </a:solidFill>
              </a:rPr>
              <a:t>DIV/IDIV source  //remainder will be stored in DX register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357694"/>
            <a:ext cx="5143534" cy="213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3857628"/>
            <a:ext cx="3143272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Ex2</a:t>
            </a:r>
            <a:r>
              <a:rPr lang="en-US" b="1" dirty="0">
                <a:solidFill>
                  <a:srgbClr val="0000CC"/>
                </a:solidFill>
              </a:rPr>
              <a:t>:</a:t>
            </a:r>
          </a:p>
          <a:p>
            <a:r>
              <a:rPr lang="en-US" dirty="0">
                <a:solidFill>
                  <a:srgbClr val="0000CC"/>
                </a:solidFill>
              </a:rPr>
              <a:t>Write a MASM program that will print the following cantor of Hàn Mặc Tử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Ex3</a:t>
            </a:r>
            <a:r>
              <a:rPr lang="en-US" sz="2800" dirty="0"/>
              <a:t>: Write a program that will accept 3 numbers, then sum of them and their average will be printed out.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2214554"/>
            <a:ext cx="8572560" cy="954107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Ex4</a:t>
            </a:r>
            <a:r>
              <a:rPr lang="en-US" sz="2800" dirty="0"/>
              <a:t>: Write a MASM program that will solve the equation </a:t>
            </a:r>
            <a:r>
              <a:rPr lang="en-US" sz="2800" dirty="0" err="1"/>
              <a:t>ax+b</a:t>
            </a:r>
            <a:r>
              <a:rPr lang="en-US" sz="2800" dirty="0"/>
              <a:t>=0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720" y="3401327"/>
            <a:ext cx="85725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Ex5</a:t>
            </a:r>
            <a:r>
              <a:rPr lang="en-US" sz="2800" dirty="0"/>
              <a:t>: Write a MASM program that will accept 2 numbers, v1, v2 then print out v1+v2, v1-v2, v1*v2, v1/v2.</a:t>
            </a:r>
          </a:p>
          <a:p>
            <a:r>
              <a:rPr lang="en-US" sz="2800" dirty="0"/>
              <a:t>Attention: The case in which v2=0 must be managed.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8217864" cy="35480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Form of a MASM program</a:t>
            </a:r>
          </a:p>
          <a:p>
            <a:r>
              <a:rPr lang="en-US" sz="2400" dirty="0">
                <a:solidFill>
                  <a:srgbClr val="002060"/>
                </a:solidFill>
              </a:rPr>
              <a:t>Variable declarations: DB, DD, DW, …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Basic input, output operations: print, chr$(…), str$(…)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Data type conversion: sval(..),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Procedure with parameters: CALL, INVOKE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Instructions: MOV, ADD, CMP, JE, JG, JL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8359806" cy="21621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1- Install 32/64-bit MASM – MS Macro Assembly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2- MASM Integrated Development Environment(IDE)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3- Introduction to Microsoft  Macro Assembly Language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Some sample programs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Install 32-bit MSAM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278608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Microsoft Macro Assembler:  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tx1"/>
                </a:solidFill>
              </a:rPr>
              <a:t>an x86 assembler that uses the Intel syntax for MS-DOS and Microsoft Windows. Beginning with MASM 8.0 there are two versions of the assembler - one for 16-bit and 32-bit assembly sources, and another (</a:t>
            </a:r>
            <a:r>
              <a:rPr lang="en-US" sz="2800" b="1" dirty="0">
                <a:solidFill>
                  <a:schemeClr val="tx1"/>
                </a:solidFill>
              </a:rPr>
              <a:t>ML64</a:t>
            </a:r>
            <a:r>
              <a:rPr lang="en-US" sz="2800" dirty="0">
                <a:solidFill>
                  <a:schemeClr val="tx1"/>
                </a:solidFill>
              </a:rPr>
              <a:t>) for 64-bit sources only (Wiki)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Unzip: masm32v11r.zip </a:t>
            </a:r>
            <a:r>
              <a:rPr lang="en-US" sz="2800" dirty="0">
                <a:solidFill>
                  <a:srgbClr val="002060"/>
                </a:solidFill>
                <a:sym typeface="Wingdings" pitchFamily="2" charset="2"/>
              </a:rPr>
              <a:t> Install.exe  Run for installation</a:t>
            </a:r>
          </a:p>
          <a:p>
            <a:r>
              <a:rPr lang="en-US" sz="2800" dirty="0">
                <a:solidFill>
                  <a:srgbClr val="002060"/>
                </a:solidFill>
                <a:sym typeface="Wingdings" pitchFamily="2" charset="2"/>
              </a:rPr>
              <a:t>Interface after installation: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7115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32-bit MSAM…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9"/>
            <a:ext cx="7556313" cy="57150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Installed Contents: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857364"/>
            <a:ext cx="7820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65348"/>
            <a:ext cx="1019186" cy="133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14480" y="5214950"/>
            <a:ext cx="69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Icon of MASM, executable file: </a:t>
            </a:r>
            <a:r>
              <a:rPr lang="en-US" b="1" dirty="0"/>
              <a:t>qeditor.exe</a:t>
            </a:r>
          </a:p>
          <a:p>
            <a:r>
              <a:rPr lang="en-US" dirty="0"/>
              <a:t>Compiler: bin/ml.exe (32 bit),  ml64.exe (64 bit)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6072206"/>
            <a:ext cx="66437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333FF"/>
                </a:solidFill>
              </a:rPr>
              <a:t>You should create a folder as a storage of your exercises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734" y="1740820"/>
            <a:ext cx="2619316" cy="468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56926"/>
            <a:ext cx="2519086" cy="36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928926" y="1775760"/>
            <a:ext cx="142876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  <a:r>
              <a:rPr lang="en-US" b="1" dirty="0"/>
              <a:t>file </a:t>
            </a:r>
            <a:r>
              <a:rPr lang="en-US" dirty="0"/>
              <a:t>allows user working with files, run program,…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86644" y="1751476"/>
            <a:ext cx="1500198" cy="2677656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  <a:r>
              <a:rPr lang="en-US" b="1" dirty="0"/>
              <a:t>Project</a:t>
            </a:r>
            <a:r>
              <a:rPr lang="en-US" dirty="0"/>
              <a:t> allows user compiling program,…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4380" y="1643050"/>
            <a:ext cx="8001024" cy="4500594"/>
            <a:chOff x="714380" y="1643050"/>
            <a:chExt cx="8001024" cy="45005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80" y="1785926"/>
              <a:ext cx="2962561" cy="4357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3857652" y="1643050"/>
              <a:ext cx="4857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Menu </a:t>
              </a:r>
              <a:r>
                <a:rPr lang="en-US" b="1" dirty="0"/>
                <a:t>Help</a:t>
              </a:r>
              <a:r>
                <a:rPr lang="en-US" dirty="0"/>
                <a:t> allows user referencing to relative topics: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4776" y="2600262"/>
              <a:ext cx="1457450" cy="400110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>
              <a:spAutoFit/>
            </a:bodyPr>
            <a:lstStyle/>
            <a:p>
              <a:r>
                <a:rPr lang="en-US" sz="2000" dirty="0"/>
                <a:t>Using editor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14776" y="3143248"/>
              <a:ext cx="3135795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Build-in Libraries in MASM</a:t>
              </a:r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14776" y="5007130"/>
              <a:ext cx="3643338" cy="707886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Opcodes of Intel CPU</a:t>
              </a:r>
            </a:p>
            <a:p>
              <a:r>
                <a:rPr lang="en-US" sz="2000" dirty="0"/>
                <a:t>Syntaxes of  MASM language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0"/>
            <a:ext cx="8186766" cy="8572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Introduction to MS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785794"/>
            <a:ext cx="1857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Demo 1: Write an Assembly program that displays the string 'Hello World' on the screen: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" y="4312515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 of a MASM program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00275" y="1128736"/>
            <a:ext cx="7143725" cy="5657850"/>
            <a:chOff x="2000275" y="857232"/>
            <a:chExt cx="7143725" cy="5657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75" y="857232"/>
              <a:ext cx="614362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7500958" y="1785926"/>
              <a:ext cx="1643042" cy="1077218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CC"/>
                  </a:solidFill>
                </a:rPr>
                <a:t>Directives helps the program will conform to Windows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15272" y="3786190"/>
              <a:ext cx="1285884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How to create it? NEXT SLIDE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00232" y="763769"/>
            <a:ext cx="714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flat memory model</a:t>
            </a:r>
            <a:r>
              <a:rPr lang="en-US" sz="1400" dirty="0"/>
              <a:t> is a </a:t>
            </a:r>
            <a:r>
              <a:rPr lang="en-US" sz="1400" i="1" dirty="0"/>
              <a:t>non-segmented</a:t>
            </a:r>
            <a:r>
              <a:rPr lang="en-US" sz="1400" dirty="0"/>
              <a:t> configuration available in 32-bit operating systems.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7786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Open MASM/ Menu File/ New</a:t>
            </a:r>
          </a:p>
          <a:p>
            <a:r>
              <a:rPr lang="en-US" dirty="0"/>
              <a:t>Step 2: Copy and paste the code in the next slide to it’s editor</a:t>
            </a:r>
          </a:p>
          <a:p>
            <a:r>
              <a:rPr lang="en-US" dirty="0"/>
              <a:t>Step 3: Save file/EX1_Hello.asm</a:t>
            </a:r>
          </a:p>
          <a:p>
            <a:r>
              <a:rPr lang="en-US" dirty="0"/>
              <a:t>Step 4: Menu Project/ Console Assemble&amp;Link</a:t>
            </a:r>
          </a:p>
          <a:p>
            <a:r>
              <a:rPr lang="en-US" dirty="0"/>
              <a:t>Step 5: View results in containing folder</a:t>
            </a:r>
          </a:p>
          <a:p>
            <a:r>
              <a:rPr lang="en-US" dirty="0"/>
              <a:t>Step 6: Run the program: Click the EX01_Hello.exe</a:t>
            </a:r>
          </a:p>
          <a:p>
            <a:r>
              <a:rPr lang="en-US" dirty="0"/>
              <a:t>            A black window will show then disappear because </a:t>
            </a:r>
          </a:p>
          <a:p>
            <a:r>
              <a:rPr lang="en-US" dirty="0"/>
              <a:t>            there is no code to block 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4286256"/>
            <a:ext cx="64294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 Assembly source code is a file whose extension MUST BE .ASM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5214950"/>
            <a:ext cx="6429420" cy="1200329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</a:rPr>
              <a:t>What is the result of compilation?</a:t>
            </a:r>
          </a:p>
          <a:p>
            <a:pPr algn="ctr"/>
            <a:r>
              <a:rPr lang="en-US" dirty="0">
                <a:solidFill>
                  <a:srgbClr val="0000CC"/>
                </a:solidFill>
              </a:rPr>
              <a:t>You can see them in the folder containing you ASM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6769</TotalTime>
  <Words>2980</Words>
  <Application>Microsoft Office PowerPoint</Application>
  <PresentationFormat>On-screen Show (4:3)</PresentationFormat>
  <Paragraphs>471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Rockwell</vt:lpstr>
      <vt:lpstr>Segoe UI</vt:lpstr>
      <vt:lpstr>Times New Roman</vt:lpstr>
      <vt:lpstr>Wingdings</vt:lpstr>
      <vt:lpstr>Advantage</vt:lpstr>
      <vt:lpstr>PowerPoint Presentation</vt:lpstr>
      <vt:lpstr>Objectives</vt:lpstr>
      <vt:lpstr>Contents</vt:lpstr>
      <vt:lpstr>1- Install 32-bit MSAM</vt:lpstr>
      <vt:lpstr>Install 32-bit MSAM…</vt:lpstr>
      <vt:lpstr>2- MASM Integrated Development Environment</vt:lpstr>
      <vt:lpstr>2- MASM Integrated Development Environment</vt:lpstr>
      <vt:lpstr>3- Introduction to MS Assembly</vt:lpstr>
      <vt:lpstr>EX01_Hello.asm</vt:lpstr>
      <vt:lpstr>EX01_Hello.asm - Code</vt:lpstr>
      <vt:lpstr>Run a program using the  Menu File/Cmd Prompt</vt:lpstr>
      <vt:lpstr>EX02_ProcDemo.asm</vt:lpstr>
      <vt:lpstr>EX02_ProcDemo.asm- Source/Run</vt:lpstr>
      <vt:lpstr>Comments in MASM</vt:lpstr>
      <vt:lpstr>EX03_Data.asm</vt:lpstr>
      <vt:lpstr>Basic Data Types in MASM32</vt:lpstr>
      <vt:lpstr>EX03_Data.asm - Source</vt:lpstr>
      <vt:lpstr>EX04_Locals.asm</vt:lpstr>
      <vt:lpstr>EX04_Locals.asm (Source code)</vt:lpstr>
      <vt:lpstr>Intel CPU 32-bit Registers</vt:lpstr>
      <vt:lpstr>Intel CPU Registers</vt:lpstr>
      <vt:lpstr>EX05-Numbers.asm</vt:lpstr>
      <vt:lpstr>EX05-Numbrers.asm Variables Declarations,  Input data, Converting data types</vt:lpstr>
      <vt:lpstr>EX05-Numbers.asm Comparing and Branching</vt:lpstr>
      <vt:lpstr>EX05-Numbers.asm Source code</vt:lpstr>
      <vt:lpstr>Exercises</vt:lpstr>
      <vt:lpstr>Exercises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Hoà Nguyễn</cp:lastModifiedBy>
  <cp:revision>126</cp:revision>
  <dcterms:created xsi:type="dcterms:W3CDTF">2012-07-21T04:30:17Z</dcterms:created>
  <dcterms:modified xsi:type="dcterms:W3CDTF">2021-03-14T09:49:49Z</dcterms:modified>
</cp:coreProperties>
</file>