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6" r:id="rId3"/>
    <p:sldId id="257" r:id="rId4"/>
    <p:sldId id="262" r:id="rId5"/>
    <p:sldId id="264" r:id="rId6"/>
    <p:sldId id="267" r:id="rId7"/>
    <p:sldId id="268" r:id="rId8"/>
    <p:sldId id="269" r:id="rId9"/>
    <p:sldId id="277" r:id="rId10"/>
    <p:sldId id="258" r:id="rId11"/>
    <p:sldId id="259" r:id="rId12"/>
    <p:sldId id="260"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FE1C91-00E9-16F6-BC3B-DE533929E77B}" v="19" dt="2024-03-28T07:46:44.189"/>
    <p1510:client id="{29494B3F-7227-BCCC-6FE4-3831D4AE5C24}" v="97" dt="2024-03-27T04:37:53.370"/>
    <p1510:client id="{4C1BDD64-9B13-0649-52BD-80D9246C8801}" v="29" dt="2024-03-27T04:41:33.904"/>
    <p1510:client id="{7F8A7BB6-A99E-4C04-462D-CA57E8447D6F}" v="2" dt="2024-03-27T04:44:05.430"/>
    <p1510:client id="{95FFC440-5368-EBED-273E-B68FFB213545}" v="144" dt="2024-03-27T05:06:31.631"/>
    <p1510:client id="{CBCA5B88-AEC4-9A3D-D6EB-E80D0E5881F3}" v="89" dt="2024-03-27T22:58:48.139"/>
    <p1510:client id="{D0A2CA03-4176-AE8E-606B-7FDB42A0046E}" v="1211" dt="2024-03-28T08:08:55.110"/>
    <p1510:client id="{E99AD05F-47CE-2851-37D5-8392C76238B0}" v="1369" dt="2024-03-28T19:47:55.650"/>
    <p1510:client id="{EACED7F5-D0D4-FFCE-D758-7921AD98C50C}" v="91" dt="2024-03-29T01:43:47.320"/>
    <p1510:client id="{EC3DB3C5-838D-0844-AF5C-9142E871F163}" v="87" dt="2024-03-28T02:29:44.0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270" y="2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37F0B8-4A21-4580-BA89-15D375B1B5C0}" type="doc">
      <dgm:prSet loTypeId="urn:microsoft.com/office/officeart/2016/7/layout/BasicProcessNew" loCatId="process" qsTypeId="urn:microsoft.com/office/officeart/2005/8/quickstyle/simple1" qsCatId="simple" csTypeId="urn:microsoft.com/office/officeart/2005/8/colors/accent1_2" csCatId="accent1"/>
      <dgm:spPr/>
      <dgm:t>
        <a:bodyPr/>
        <a:lstStyle/>
        <a:p>
          <a:endParaRPr lang="en-US"/>
        </a:p>
      </dgm:t>
    </dgm:pt>
    <dgm:pt modelId="{922E1CAA-4D96-4823-853F-9B4D6A7BD606}">
      <dgm:prSet/>
      <dgm:spPr/>
      <dgm:t>
        <a:bodyPr/>
        <a:lstStyle/>
        <a:p>
          <a:r>
            <a:rPr lang="en-US" b="1" i="0"/>
            <a:t>Key Indicator: MAPE</a:t>
          </a:r>
          <a:endParaRPr lang="en-US"/>
        </a:p>
      </dgm:t>
    </dgm:pt>
    <dgm:pt modelId="{DCCBF634-89EB-4FE6-B559-7B3857273CC2}" type="parTrans" cxnId="{01C41406-B67C-4640-81F9-CCE103D22EAE}">
      <dgm:prSet/>
      <dgm:spPr/>
      <dgm:t>
        <a:bodyPr/>
        <a:lstStyle/>
        <a:p>
          <a:endParaRPr lang="en-US"/>
        </a:p>
      </dgm:t>
    </dgm:pt>
    <dgm:pt modelId="{AE562366-FB84-4B32-9B04-3D211B6BBB06}" type="sibTrans" cxnId="{01C41406-B67C-4640-81F9-CCE103D22EAE}">
      <dgm:prSet/>
      <dgm:spPr/>
      <dgm:t>
        <a:bodyPr/>
        <a:lstStyle/>
        <a:p>
          <a:endParaRPr lang="en-US"/>
        </a:p>
      </dgm:t>
    </dgm:pt>
    <dgm:pt modelId="{EDC907A7-67F6-4DEF-BB86-0CA8ECC0F89B}">
      <dgm:prSet/>
      <dgm:spPr/>
      <dgm:t>
        <a:bodyPr/>
        <a:lstStyle/>
        <a:p>
          <a:r>
            <a:rPr lang="en-US" b="0" i="0"/>
            <a:t>Mean Absolute Percentage Error (MAPE) critical for analysis accuracy.</a:t>
          </a:r>
          <a:endParaRPr lang="en-US"/>
        </a:p>
      </dgm:t>
    </dgm:pt>
    <dgm:pt modelId="{801768A4-9B4F-4F26-B01E-519CC568D3EA}" type="parTrans" cxnId="{527E1253-5A62-456C-82FF-790ACF08B149}">
      <dgm:prSet/>
      <dgm:spPr/>
      <dgm:t>
        <a:bodyPr/>
        <a:lstStyle/>
        <a:p>
          <a:endParaRPr lang="en-US"/>
        </a:p>
      </dgm:t>
    </dgm:pt>
    <dgm:pt modelId="{921E214F-17AE-4B6B-836E-E75B61FCC73D}" type="sibTrans" cxnId="{527E1253-5A62-456C-82FF-790ACF08B149}">
      <dgm:prSet/>
      <dgm:spPr/>
      <dgm:t>
        <a:bodyPr/>
        <a:lstStyle/>
        <a:p>
          <a:endParaRPr lang="en-US"/>
        </a:p>
      </dgm:t>
    </dgm:pt>
    <dgm:pt modelId="{44E9F654-F310-411E-8287-1808909AD330}">
      <dgm:prSet/>
      <dgm:spPr/>
      <dgm:t>
        <a:bodyPr/>
        <a:lstStyle/>
        <a:p>
          <a:r>
            <a:rPr lang="en-US" b="0" i="0"/>
            <a:t>Copiers stand out with a MAPE under 50%.</a:t>
          </a:r>
          <a:endParaRPr lang="en-US"/>
        </a:p>
      </dgm:t>
    </dgm:pt>
    <dgm:pt modelId="{3D073ABC-04F4-46EF-A86D-6D92A19A9455}" type="parTrans" cxnId="{FCFC0C2C-596F-4B10-BD55-DC3139C59148}">
      <dgm:prSet/>
      <dgm:spPr/>
      <dgm:t>
        <a:bodyPr/>
        <a:lstStyle/>
        <a:p>
          <a:endParaRPr lang="en-US"/>
        </a:p>
      </dgm:t>
    </dgm:pt>
    <dgm:pt modelId="{70662A1F-E8E5-4F15-A7ED-2373BA5244EC}" type="sibTrans" cxnId="{FCFC0C2C-596F-4B10-BD55-DC3139C59148}">
      <dgm:prSet/>
      <dgm:spPr/>
      <dgm:t>
        <a:bodyPr/>
        <a:lstStyle/>
        <a:p>
          <a:endParaRPr lang="en-US"/>
        </a:p>
      </dgm:t>
    </dgm:pt>
    <dgm:pt modelId="{9E3E6AA3-9250-4D01-99C0-C6A2206CAD9E}">
      <dgm:prSet/>
      <dgm:spPr/>
      <dgm:t>
        <a:bodyPr/>
        <a:lstStyle/>
        <a:p>
          <a:r>
            <a:rPr lang="en-US" b="1" i="0"/>
            <a:t>High MAPE Concerns</a:t>
          </a:r>
          <a:endParaRPr lang="en-US"/>
        </a:p>
      </dgm:t>
    </dgm:pt>
    <dgm:pt modelId="{9C2E1C8C-AA98-424D-8902-662907117D3F}" type="parTrans" cxnId="{319ED162-784A-4AF9-8ABE-5F611AAE1BCD}">
      <dgm:prSet/>
      <dgm:spPr/>
      <dgm:t>
        <a:bodyPr/>
        <a:lstStyle/>
        <a:p>
          <a:endParaRPr lang="en-US"/>
        </a:p>
      </dgm:t>
    </dgm:pt>
    <dgm:pt modelId="{7DBE0DE7-1D5C-4DDD-BC77-DC51BA85B700}" type="sibTrans" cxnId="{319ED162-784A-4AF9-8ABE-5F611AAE1BCD}">
      <dgm:prSet/>
      <dgm:spPr/>
      <dgm:t>
        <a:bodyPr/>
        <a:lstStyle/>
        <a:p>
          <a:endParaRPr lang="en-US"/>
        </a:p>
      </dgm:t>
    </dgm:pt>
    <dgm:pt modelId="{6035D6CA-314D-4708-8787-3BEF4EA2B3E1}">
      <dgm:prSet/>
      <dgm:spPr/>
      <dgm:t>
        <a:bodyPr/>
        <a:lstStyle/>
        <a:p>
          <a:r>
            <a:rPr lang="en-US" b="0" i="0"/>
            <a:t>Categories with MAPE &gt; 100% require closer examination.</a:t>
          </a:r>
          <a:endParaRPr lang="en-US"/>
        </a:p>
      </dgm:t>
    </dgm:pt>
    <dgm:pt modelId="{CF8F9E22-82CA-48D5-A627-2AFFF25E50BA}" type="parTrans" cxnId="{D890A3B6-868C-4640-A453-5E9E49B3E0C5}">
      <dgm:prSet/>
      <dgm:spPr/>
      <dgm:t>
        <a:bodyPr/>
        <a:lstStyle/>
        <a:p>
          <a:endParaRPr lang="en-US"/>
        </a:p>
      </dgm:t>
    </dgm:pt>
    <dgm:pt modelId="{8330E7B8-7693-49ED-A78A-EED3A794B000}" type="sibTrans" cxnId="{D890A3B6-868C-4640-A453-5E9E49B3E0C5}">
      <dgm:prSet/>
      <dgm:spPr/>
      <dgm:t>
        <a:bodyPr/>
        <a:lstStyle/>
        <a:p>
          <a:endParaRPr lang="en-US"/>
        </a:p>
      </dgm:t>
    </dgm:pt>
    <dgm:pt modelId="{4B8CC879-5C94-41C7-BBEE-B3E5520FBC76}">
      <dgm:prSet/>
      <dgm:spPr/>
      <dgm:t>
        <a:bodyPr/>
        <a:lstStyle/>
        <a:p>
          <a:r>
            <a:rPr lang="en-US" b="0" i="0"/>
            <a:t>High MAPE signifies lower prediction accuracy.</a:t>
          </a:r>
          <a:endParaRPr lang="en-US"/>
        </a:p>
      </dgm:t>
    </dgm:pt>
    <dgm:pt modelId="{988B3EF5-3042-405E-B9FF-30B09BFA984A}" type="parTrans" cxnId="{CA5ED342-08D8-411C-87B3-9028F23A02C4}">
      <dgm:prSet/>
      <dgm:spPr/>
      <dgm:t>
        <a:bodyPr/>
        <a:lstStyle/>
        <a:p>
          <a:endParaRPr lang="en-US"/>
        </a:p>
      </dgm:t>
    </dgm:pt>
    <dgm:pt modelId="{0C73399B-3617-45D7-9DFF-A4482ACE1831}" type="sibTrans" cxnId="{CA5ED342-08D8-411C-87B3-9028F23A02C4}">
      <dgm:prSet/>
      <dgm:spPr/>
      <dgm:t>
        <a:bodyPr/>
        <a:lstStyle/>
        <a:p>
          <a:endParaRPr lang="en-US"/>
        </a:p>
      </dgm:t>
    </dgm:pt>
    <dgm:pt modelId="{7EC49054-46D6-4241-B334-18DDB469B88F}">
      <dgm:prSet/>
      <dgm:spPr/>
      <dgm:t>
        <a:bodyPr/>
        <a:lstStyle/>
        <a:p>
          <a:r>
            <a:rPr lang="en-US" b="1" i="0"/>
            <a:t>Category Analysis</a:t>
          </a:r>
          <a:endParaRPr lang="en-US"/>
        </a:p>
      </dgm:t>
    </dgm:pt>
    <dgm:pt modelId="{46D25299-238D-4406-AE70-2514AF9EE148}" type="parTrans" cxnId="{1C302B7B-5E49-4E1B-964C-850935F23B93}">
      <dgm:prSet/>
      <dgm:spPr/>
      <dgm:t>
        <a:bodyPr/>
        <a:lstStyle/>
        <a:p>
          <a:endParaRPr lang="en-US"/>
        </a:p>
      </dgm:t>
    </dgm:pt>
    <dgm:pt modelId="{8C6E2092-8B34-4AB4-AC7E-55758C136034}" type="sibTrans" cxnId="{1C302B7B-5E49-4E1B-964C-850935F23B93}">
      <dgm:prSet/>
      <dgm:spPr/>
      <dgm:t>
        <a:bodyPr/>
        <a:lstStyle/>
        <a:p>
          <a:endParaRPr lang="en-US"/>
        </a:p>
      </dgm:t>
    </dgm:pt>
    <dgm:pt modelId="{C2DFF6D6-4C17-4616-B6E7-B4BDC3F601A6}">
      <dgm:prSet/>
      <dgm:spPr/>
      <dgm:t>
        <a:bodyPr/>
        <a:lstStyle/>
        <a:p>
          <a:r>
            <a:rPr lang="en-US" b="0" i="0"/>
            <a:t>Most categories exhibit MAPE &gt; 100%, indicating potential for misdirected focus.</a:t>
          </a:r>
          <a:endParaRPr lang="en-US"/>
        </a:p>
      </dgm:t>
    </dgm:pt>
    <dgm:pt modelId="{4EF341CB-A069-4648-8A62-086E0556A6E4}" type="parTrans" cxnId="{08686E0D-0C9C-4890-B59D-DF45C07C5F70}">
      <dgm:prSet/>
      <dgm:spPr/>
      <dgm:t>
        <a:bodyPr/>
        <a:lstStyle/>
        <a:p>
          <a:endParaRPr lang="en-US"/>
        </a:p>
      </dgm:t>
    </dgm:pt>
    <dgm:pt modelId="{4058D8E1-4221-4188-AA77-C76D80A777E1}" type="sibTrans" cxnId="{08686E0D-0C9C-4890-B59D-DF45C07C5F70}">
      <dgm:prSet/>
      <dgm:spPr/>
      <dgm:t>
        <a:bodyPr/>
        <a:lstStyle/>
        <a:p>
          <a:endParaRPr lang="en-US"/>
        </a:p>
      </dgm:t>
    </dgm:pt>
    <dgm:pt modelId="{994A7BB8-57CB-4F95-B86A-70F7E15C67DE}">
      <dgm:prSet/>
      <dgm:spPr/>
      <dgm:t>
        <a:bodyPr/>
        <a:lstStyle/>
        <a:p>
          <a:r>
            <a:rPr lang="en-US" b="0" i="0"/>
            <a:t>High MAPE values suggest unprofitability in these categories.</a:t>
          </a:r>
          <a:endParaRPr lang="en-US"/>
        </a:p>
      </dgm:t>
    </dgm:pt>
    <dgm:pt modelId="{8B1302B8-EBA7-426B-9048-F372AD73B1F8}" type="parTrans" cxnId="{01B7BAB7-0670-413B-883A-D1DE31D72407}">
      <dgm:prSet/>
      <dgm:spPr/>
      <dgm:t>
        <a:bodyPr/>
        <a:lstStyle/>
        <a:p>
          <a:endParaRPr lang="en-US"/>
        </a:p>
      </dgm:t>
    </dgm:pt>
    <dgm:pt modelId="{D28BDE87-7B54-448E-B332-3A347D22E11F}" type="sibTrans" cxnId="{01B7BAB7-0670-413B-883A-D1DE31D72407}">
      <dgm:prSet/>
      <dgm:spPr/>
      <dgm:t>
        <a:bodyPr/>
        <a:lstStyle/>
        <a:p>
          <a:endParaRPr lang="en-US"/>
        </a:p>
      </dgm:t>
    </dgm:pt>
    <dgm:pt modelId="{317228F8-160C-4DAB-9267-319372E229E3}">
      <dgm:prSet/>
      <dgm:spPr/>
      <dgm:t>
        <a:bodyPr/>
        <a:lstStyle/>
        <a:p>
          <a:r>
            <a:rPr lang="en-US" b="1" i="0"/>
            <a:t>Accuracy Highlights</a:t>
          </a:r>
          <a:endParaRPr lang="en-US"/>
        </a:p>
      </dgm:t>
    </dgm:pt>
    <dgm:pt modelId="{90B77026-D885-4A56-91C4-8FFEB803CF49}" type="parTrans" cxnId="{0FE41DF1-D5E6-43EE-B69A-D7EC5D19C6F8}">
      <dgm:prSet/>
      <dgm:spPr/>
      <dgm:t>
        <a:bodyPr/>
        <a:lstStyle/>
        <a:p>
          <a:endParaRPr lang="en-US"/>
        </a:p>
      </dgm:t>
    </dgm:pt>
    <dgm:pt modelId="{2821F2CA-67F0-4D96-A036-330C27B26159}" type="sibTrans" cxnId="{0FE41DF1-D5E6-43EE-B69A-D7EC5D19C6F8}">
      <dgm:prSet/>
      <dgm:spPr/>
      <dgm:t>
        <a:bodyPr/>
        <a:lstStyle/>
        <a:p>
          <a:endParaRPr lang="en-US"/>
        </a:p>
      </dgm:t>
    </dgm:pt>
    <dgm:pt modelId="{709AC9E5-AA6A-4FEB-BCF9-8D0BAFA34756}">
      <dgm:prSet/>
      <dgm:spPr/>
      <dgm:t>
        <a:bodyPr/>
        <a:lstStyle/>
        <a:p>
          <a:r>
            <a:rPr lang="en-US" b="0" i="0"/>
            <a:t>Copiers show highest accuracy with 49.65% MAPE.</a:t>
          </a:r>
          <a:endParaRPr lang="en-US"/>
        </a:p>
      </dgm:t>
    </dgm:pt>
    <dgm:pt modelId="{5AEF97EC-DBEE-4E46-8E52-60B962CAFE50}" type="parTrans" cxnId="{02EBB3B9-468F-47B1-96FC-28707880A6B3}">
      <dgm:prSet/>
      <dgm:spPr/>
      <dgm:t>
        <a:bodyPr/>
        <a:lstStyle/>
        <a:p>
          <a:endParaRPr lang="en-US"/>
        </a:p>
      </dgm:t>
    </dgm:pt>
    <dgm:pt modelId="{249866A8-857F-46DD-8F15-A82089ACBBFE}" type="sibTrans" cxnId="{02EBB3B9-468F-47B1-96FC-28707880A6B3}">
      <dgm:prSet/>
      <dgm:spPr/>
      <dgm:t>
        <a:bodyPr/>
        <a:lstStyle/>
        <a:p>
          <a:endParaRPr lang="en-US"/>
        </a:p>
      </dgm:t>
    </dgm:pt>
    <dgm:pt modelId="{DA705F9D-365F-49D6-8F07-11EBF8450FEF}">
      <dgm:prSet/>
      <dgm:spPr/>
      <dgm:t>
        <a:bodyPr/>
        <a:lstStyle/>
        <a:p>
          <a:r>
            <a:rPr lang="en-US" b="0" i="0"/>
            <a:t>Fasteners and Bookcases have MAPEs of 107.33% and 116.07%, respectively.</a:t>
          </a:r>
          <a:endParaRPr lang="en-US"/>
        </a:p>
      </dgm:t>
    </dgm:pt>
    <dgm:pt modelId="{6F11929A-089A-4CF1-9AB0-B54BE7B2B482}" type="parTrans" cxnId="{42CADFF6-C570-4552-812F-525639FB61B2}">
      <dgm:prSet/>
      <dgm:spPr/>
      <dgm:t>
        <a:bodyPr/>
        <a:lstStyle/>
        <a:p>
          <a:endParaRPr lang="en-US"/>
        </a:p>
      </dgm:t>
    </dgm:pt>
    <dgm:pt modelId="{9261BA1E-3239-47CF-88E3-AB46574FCB80}" type="sibTrans" cxnId="{42CADFF6-C570-4552-812F-525639FB61B2}">
      <dgm:prSet/>
      <dgm:spPr/>
      <dgm:t>
        <a:bodyPr/>
        <a:lstStyle/>
        <a:p>
          <a:endParaRPr lang="en-US"/>
        </a:p>
      </dgm:t>
    </dgm:pt>
    <dgm:pt modelId="{6BDDED4F-FF76-47E7-AA72-EB0D48352A44}">
      <dgm:prSet/>
      <dgm:spPr/>
      <dgm:t>
        <a:bodyPr/>
        <a:lstStyle/>
        <a:p>
          <a:r>
            <a:rPr lang="en-US" b="0" i="0"/>
            <a:t>MAPE &gt; 20% generally deemed inaccurate, yet Copiers provide a notable exception.</a:t>
          </a:r>
          <a:endParaRPr lang="en-US"/>
        </a:p>
      </dgm:t>
    </dgm:pt>
    <dgm:pt modelId="{FAC713A1-A4E2-4F59-8E35-404928F1E897}" type="parTrans" cxnId="{1AA06BC7-72F3-4FC2-984F-F4FA6A4313AE}">
      <dgm:prSet/>
      <dgm:spPr/>
      <dgm:t>
        <a:bodyPr/>
        <a:lstStyle/>
        <a:p>
          <a:endParaRPr lang="en-US"/>
        </a:p>
      </dgm:t>
    </dgm:pt>
    <dgm:pt modelId="{C9DAD8A2-46FA-4B3F-9397-5940DE9B7FA9}" type="sibTrans" cxnId="{1AA06BC7-72F3-4FC2-984F-F4FA6A4313AE}">
      <dgm:prSet/>
      <dgm:spPr/>
      <dgm:t>
        <a:bodyPr/>
        <a:lstStyle/>
        <a:p>
          <a:endParaRPr lang="en-US"/>
        </a:p>
      </dgm:t>
    </dgm:pt>
    <dgm:pt modelId="{1E208AC7-0996-48CF-81FE-AB23F92FFBF3}" type="pres">
      <dgm:prSet presAssocID="{B437F0B8-4A21-4580-BA89-15D375B1B5C0}" presName="Name0" presStyleCnt="0">
        <dgm:presLayoutVars>
          <dgm:dir/>
          <dgm:resizeHandles val="exact"/>
        </dgm:presLayoutVars>
      </dgm:prSet>
      <dgm:spPr/>
    </dgm:pt>
    <dgm:pt modelId="{220F22B8-1406-4161-A2C2-6F337E8F7E33}" type="pres">
      <dgm:prSet presAssocID="{922E1CAA-4D96-4823-853F-9B4D6A7BD606}" presName="node" presStyleLbl="node1" presStyleIdx="0" presStyleCnt="7">
        <dgm:presLayoutVars>
          <dgm:bulletEnabled val="1"/>
        </dgm:presLayoutVars>
      </dgm:prSet>
      <dgm:spPr/>
    </dgm:pt>
    <dgm:pt modelId="{8F8D9A8F-C400-4A55-A2C4-C890360F1A8A}" type="pres">
      <dgm:prSet presAssocID="{AE562366-FB84-4B32-9B04-3D211B6BBB06}" presName="sibTransSpacerBeforeConnector" presStyleCnt="0"/>
      <dgm:spPr/>
    </dgm:pt>
    <dgm:pt modelId="{6C9CE2C0-F194-4923-82DB-A25B1DEB2259}" type="pres">
      <dgm:prSet presAssocID="{AE562366-FB84-4B32-9B04-3D211B6BBB06}" presName="sibTrans" presStyleLbl="node1" presStyleIdx="1" presStyleCnt="7"/>
      <dgm:spPr/>
    </dgm:pt>
    <dgm:pt modelId="{0F2B836A-99A0-4887-983A-F955B40BF3B9}" type="pres">
      <dgm:prSet presAssocID="{AE562366-FB84-4B32-9B04-3D211B6BBB06}" presName="sibTransSpacerAfterConnector" presStyleCnt="0"/>
      <dgm:spPr/>
    </dgm:pt>
    <dgm:pt modelId="{AA33A12F-65E4-49AB-B336-78F75BCEC4A1}" type="pres">
      <dgm:prSet presAssocID="{9E3E6AA3-9250-4D01-99C0-C6A2206CAD9E}" presName="node" presStyleLbl="node1" presStyleIdx="2" presStyleCnt="7">
        <dgm:presLayoutVars>
          <dgm:bulletEnabled val="1"/>
        </dgm:presLayoutVars>
      </dgm:prSet>
      <dgm:spPr/>
    </dgm:pt>
    <dgm:pt modelId="{0B23E831-1F14-44E7-B4C2-726038C61945}" type="pres">
      <dgm:prSet presAssocID="{7DBE0DE7-1D5C-4DDD-BC77-DC51BA85B700}" presName="sibTransSpacerBeforeConnector" presStyleCnt="0"/>
      <dgm:spPr/>
    </dgm:pt>
    <dgm:pt modelId="{7B7D6C20-15A9-4FB9-B9C0-E9B3E8BE6695}" type="pres">
      <dgm:prSet presAssocID="{7DBE0DE7-1D5C-4DDD-BC77-DC51BA85B700}" presName="sibTrans" presStyleLbl="node1" presStyleIdx="3" presStyleCnt="7"/>
      <dgm:spPr/>
    </dgm:pt>
    <dgm:pt modelId="{62274761-1A32-4B45-B2D0-4E6C93BDEC21}" type="pres">
      <dgm:prSet presAssocID="{7DBE0DE7-1D5C-4DDD-BC77-DC51BA85B700}" presName="sibTransSpacerAfterConnector" presStyleCnt="0"/>
      <dgm:spPr/>
    </dgm:pt>
    <dgm:pt modelId="{36F739A0-0C08-43D8-B2EF-5702A5C19D45}" type="pres">
      <dgm:prSet presAssocID="{7EC49054-46D6-4241-B334-18DDB469B88F}" presName="node" presStyleLbl="node1" presStyleIdx="4" presStyleCnt="7">
        <dgm:presLayoutVars>
          <dgm:bulletEnabled val="1"/>
        </dgm:presLayoutVars>
      </dgm:prSet>
      <dgm:spPr/>
    </dgm:pt>
    <dgm:pt modelId="{FF6B5316-DFA7-47CA-A2DC-C260FA49D724}" type="pres">
      <dgm:prSet presAssocID="{8C6E2092-8B34-4AB4-AC7E-55758C136034}" presName="sibTransSpacerBeforeConnector" presStyleCnt="0"/>
      <dgm:spPr/>
    </dgm:pt>
    <dgm:pt modelId="{73E88539-C5E7-4CC5-9C47-6C41B83CBF28}" type="pres">
      <dgm:prSet presAssocID="{8C6E2092-8B34-4AB4-AC7E-55758C136034}" presName="sibTrans" presStyleLbl="node1" presStyleIdx="5" presStyleCnt="7"/>
      <dgm:spPr/>
    </dgm:pt>
    <dgm:pt modelId="{BC84A8BA-AB04-4B1B-94C2-5CB91A201688}" type="pres">
      <dgm:prSet presAssocID="{8C6E2092-8B34-4AB4-AC7E-55758C136034}" presName="sibTransSpacerAfterConnector" presStyleCnt="0"/>
      <dgm:spPr/>
    </dgm:pt>
    <dgm:pt modelId="{A44F1E5E-9EAF-4DF9-8C0F-1DCB5D8B6040}" type="pres">
      <dgm:prSet presAssocID="{317228F8-160C-4DAB-9267-319372E229E3}" presName="node" presStyleLbl="node1" presStyleIdx="6" presStyleCnt="7" custLinFactX="1946" custLinFactNeighborX="100000" custLinFactNeighborY="455">
        <dgm:presLayoutVars>
          <dgm:bulletEnabled val="1"/>
        </dgm:presLayoutVars>
      </dgm:prSet>
      <dgm:spPr/>
    </dgm:pt>
  </dgm:ptLst>
  <dgm:cxnLst>
    <dgm:cxn modelId="{01C41406-B67C-4640-81F9-CCE103D22EAE}" srcId="{B437F0B8-4A21-4580-BA89-15D375B1B5C0}" destId="{922E1CAA-4D96-4823-853F-9B4D6A7BD606}" srcOrd="0" destOrd="0" parTransId="{DCCBF634-89EB-4FE6-B559-7B3857273CC2}" sibTransId="{AE562366-FB84-4B32-9B04-3D211B6BBB06}"/>
    <dgm:cxn modelId="{6708FC0B-FEDA-454A-BB33-EE958107D7EF}" type="presOf" srcId="{6035D6CA-314D-4708-8787-3BEF4EA2B3E1}" destId="{AA33A12F-65E4-49AB-B336-78F75BCEC4A1}" srcOrd="0" destOrd="1" presId="urn:microsoft.com/office/officeart/2016/7/layout/BasicProcessNew"/>
    <dgm:cxn modelId="{08686E0D-0C9C-4890-B59D-DF45C07C5F70}" srcId="{7EC49054-46D6-4241-B334-18DDB469B88F}" destId="{C2DFF6D6-4C17-4616-B6E7-B4BDC3F601A6}" srcOrd="0" destOrd="0" parTransId="{4EF341CB-A069-4648-8A62-086E0556A6E4}" sibTransId="{4058D8E1-4221-4188-AA77-C76D80A777E1}"/>
    <dgm:cxn modelId="{550B6110-9CB3-4303-8601-9D613BBD85E3}" type="presOf" srcId="{B437F0B8-4A21-4580-BA89-15D375B1B5C0}" destId="{1E208AC7-0996-48CF-81FE-AB23F92FFBF3}" srcOrd="0" destOrd="0" presId="urn:microsoft.com/office/officeart/2016/7/layout/BasicProcessNew"/>
    <dgm:cxn modelId="{E4538618-C222-41D9-83EB-A4F35B3BB8F3}" type="presOf" srcId="{709AC9E5-AA6A-4FEB-BCF9-8D0BAFA34756}" destId="{A44F1E5E-9EAF-4DF9-8C0F-1DCB5D8B6040}" srcOrd="0" destOrd="1" presId="urn:microsoft.com/office/officeart/2016/7/layout/BasicProcessNew"/>
    <dgm:cxn modelId="{FCFC0C2C-596F-4B10-BD55-DC3139C59148}" srcId="{922E1CAA-4D96-4823-853F-9B4D6A7BD606}" destId="{44E9F654-F310-411E-8287-1808909AD330}" srcOrd="1" destOrd="0" parTransId="{3D073ABC-04F4-46EF-A86D-6D92A19A9455}" sibTransId="{70662A1F-E8E5-4F15-A7ED-2373BA5244EC}"/>
    <dgm:cxn modelId="{93E71A3A-AA71-4149-8E8E-3608C749FA64}" type="presOf" srcId="{994A7BB8-57CB-4F95-B86A-70F7E15C67DE}" destId="{36F739A0-0C08-43D8-B2EF-5702A5C19D45}" srcOrd="0" destOrd="2" presId="urn:microsoft.com/office/officeart/2016/7/layout/BasicProcessNew"/>
    <dgm:cxn modelId="{319ED162-784A-4AF9-8ABE-5F611AAE1BCD}" srcId="{B437F0B8-4A21-4580-BA89-15D375B1B5C0}" destId="{9E3E6AA3-9250-4D01-99C0-C6A2206CAD9E}" srcOrd="1" destOrd="0" parTransId="{9C2E1C8C-AA98-424D-8902-662907117D3F}" sibTransId="{7DBE0DE7-1D5C-4DDD-BC77-DC51BA85B700}"/>
    <dgm:cxn modelId="{CA5ED342-08D8-411C-87B3-9028F23A02C4}" srcId="{9E3E6AA3-9250-4D01-99C0-C6A2206CAD9E}" destId="{4B8CC879-5C94-41C7-BBEE-B3E5520FBC76}" srcOrd="1" destOrd="0" parTransId="{988B3EF5-3042-405E-B9FF-30B09BFA984A}" sibTransId="{0C73399B-3617-45D7-9DFF-A4482ACE1831}"/>
    <dgm:cxn modelId="{0B6C636B-78A3-4574-9482-1336EF044227}" type="presOf" srcId="{DA705F9D-365F-49D6-8F07-11EBF8450FEF}" destId="{A44F1E5E-9EAF-4DF9-8C0F-1DCB5D8B6040}" srcOrd="0" destOrd="2" presId="urn:microsoft.com/office/officeart/2016/7/layout/BasicProcessNew"/>
    <dgm:cxn modelId="{DE7CED72-8860-48C6-B2AD-672007EE4499}" type="presOf" srcId="{922E1CAA-4D96-4823-853F-9B4D6A7BD606}" destId="{220F22B8-1406-4161-A2C2-6F337E8F7E33}" srcOrd="0" destOrd="0" presId="urn:microsoft.com/office/officeart/2016/7/layout/BasicProcessNew"/>
    <dgm:cxn modelId="{527E1253-5A62-456C-82FF-790ACF08B149}" srcId="{922E1CAA-4D96-4823-853F-9B4D6A7BD606}" destId="{EDC907A7-67F6-4DEF-BB86-0CA8ECC0F89B}" srcOrd="0" destOrd="0" parTransId="{801768A4-9B4F-4F26-B01E-519CC568D3EA}" sibTransId="{921E214F-17AE-4B6B-836E-E75B61FCC73D}"/>
    <dgm:cxn modelId="{4D8B2B58-2598-4DCF-99F0-5D0A61BB5805}" type="presOf" srcId="{EDC907A7-67F6-4DEF-BB86-0CA8ECC0F89B}" destId="{220F22B8-1406-4161-A2C2-6F337E8F7E33}" srcOrd="0" destOrd="1" presId="urn:microsoft.com/office/officeart/2016/7/layout/BasicProcessNew"/>
    <dgm:cxn modelId="{D2475859-E4A6-4F13-B87D-FD1D71946466}" type="presOf" srcId="{6BDDED4F-FF76-47E7-AA72-EB0D48352A44}" destId="{A44F1E5E-9EAF-4DF9-8C0F-1DCB5D8B6040}" srcOrd="0" destOrd="3" presId="urn:microsoft.com/office/officeart/2016/7/layout/BasicProcessNew"/>
    <dgm:cxn modelId="{EF880A5A-3F5A-4B81-B1F2-9A646DD097F4}" type="presOf" srcId="{7DBE0DE7-1D5C-4DDD-BC77-DC51BA85B700}" destId="{7B7D6C20-15A9-4FB9-B9C0-E9B3E8BE6695}" srcOrd="0" destOrd="0" presId="urn:microsoft.com/office/officeart/2016/7/layout/BasicProcessNew"/>
    <dgm:cxn modelId="{1C302B7B-5E49-4E1B-964C-850935F23B93}" srcId="{B437F0B8-4A21-4580-BA89-15D375B1B5C0}" destId="{7EC49054-46D6-4241-B334-18DDB469B88F}" srcOrd="2" destOrd="0" parTransId="{46D25299-238D-4406-AE70-2514AF9EE148}" sibTransId="{8C6E2092-8B34-4AB4-AC7E-55758C136034}"/>
    <dgm:cxn modelId="{D890A3B6-868C-4640-A453-5E9E49B3E0C5}" srcId="{9E3E6AA3-9250-4D01-99C0-C6A2206CAD9E}" destId="{6035D6CA-314D-4708-8787-3BEF4EA2B3E1}" srcOrd="0" destOrd="0" parTransId="{CF8F9E22-82CA-48D5-A627-2AFFF25E50BA}" sibTransId="{8330E7B8-7693-49ED-A78A-EED3A794B000}"/>
    <dgm:cxn modelId="{01B7BAB7-0670-413B-883A-D1DE31D72407}" srcId="{7EC49054-46D6-4241-B334-18DDB469B88F}" destId="{994A7BB8-57CB-4F95-B86A-70F7E15C67DE}" srcOrd="1" destOrd="0" parTransId="{8B1302B8-EBA7-426B-9048-F372AD73B1F8}" sibTransId="{D28BDE87-7B54-448E-B332-3A347D22E11F}"/>
    <dgm:cxn modelId="{02EBB3B9-468F-47B1-96FC-28707880A6B3}" srcId="{317228F8-160C-4DAB-9267-319372E229E3}" destId="{709AC9E5-AA6A-4FEB-BCF9-8D0BAFA34756}" srcOrd="0" destOrd="0" parTransId="{5AEF97EC-DBEE-4E46-8E52-60B962CAFE50}" sibTransId="{249866A8-857F-46DD-8F15-A82089ACBBFE}"/>
    <dgm:cxn modelId="{1AA06BC7-72F3-4FC2-984F-F4FA6A4313AE}" srcId="{317228F8-160C-4DAB-9267-319372E229E3}" destId="{6BDDED4F-FF76-47E7-AA72-EB0D48352A44}" srcOrd="2" destOrd="0" parTransId="{FAC713A1-A4E2-4F59-8E35-404928F1E897}" sibTransId="{C9DAD8A2-46FA-4B3F-9397-5940DE9B7FA9}"/>
    <dgm:cxn modelId="{E0B6DBC8-1020-46AF-89E6-A059FD343A68}" type="presOf" srcId="{8C6E2092-8B34-4AB4-AC7E-55758C136034}" destId="{73E88539-C5E7-4CC5-9C47-6C41B83CBF28}" srcOrd="0" destOrd="0" presId="urn:microsoft.com/office/officeart/2016/7/layout/BasicProcessNew"/>
    <dgm:cxn modelId="{610560CE-12A4-47D9-A57B-F55C81478A04}" type="presOf" srcId="{C2DFF6D6-4C17-4616-B6E7-B4BDC3F601A6}" destId="{36F739A0-0C08-43D8-B2EF-5702A5C19D45}" srcOrd="0" destOrd="1" presId="urn:microsoft.com/office/officeart/2016/7/layout/BasicProcessNew"/>
    <dgm:cxn modelId="{1B3F72CF-AF04-44BF-9FF9-B4A4AB0D62C9}" type="presOf" srcId="{4B8CC879-5C94-41C7-BBEE-B3E5520FBC76}" destId="{AA33A12F-65E4-49AB-B336-78F75BCEC4A1}" srcOrd="0" destOrd="2" presId="urn:microsoft.com/office/officeart/2016/7/layout/BasicProcessNew"/>
    <dgm:cxn modelId="{D347B1D6-EC3A-40CF-B8AF-E8652E737F60}" type="presOf" srcId="{7EC49054-46D6-4241-B334-18DDB469B88F}" destId="{36F739A0-0C08-43D8-B2EF-5702A5C19D45}" srcOrd="0" destOrd="0" presId="urn:microsoft.com/office/officeart/2016/7/layout/BasicProcessNew"/>
    <dgm:cxn modelId="{E3D1B3DC-CDF0-4E6B-AD02-B37808A4A80F}" type="presOf" srcId="{AE562366-FB84-4B32-9B04-3D211B6BBB06}" destId="{6C9CE2C0-F194-4923-82DB-A25B1DEB2259}" srcOrd="0" destOrd="0" presId="urn:microsoft.com/office/officeart/2016/7/layout/BasicProcessNew"/>
    <dgm:cxn modelId="{36AC27E6-1642-44DD-8BD0-2558680DAD73}" type="presOf" srcId="{44E9F654-F310-411E-8287-1808909AD330}" destId="{220F22B8-1406-4161-A2C2-6F337E8F7E33}" srcOrd="0" destOrd="2" presId="urn:microsoft.com/office/officeart/2016/7/layout/BasicProcessNew"/>
    <dgm:cxn modelId="{0FE41DF1-D5E6-43EE-B69A-D7EC5D19C6F8}" srcId="{B437F0B8-4A21-4580-BA89-15D375B1B5C0}" destId="{317228F8-160C-4DAB-9267-319372E229E3}" srcOrd="3" destOrd="0" parTransId="{90B77026-D885-4A56-91C4-8FFEB803CF49}" sibTransId="{2821F2CA-67F0-4D96-A036-330C27B26159}"/>
    <dgm:cxn modelId="{3F86ECF4-E33E-433F-8490-ADF831F5C26F}" type="presOf" srcId="{9E3E6AA3-9250-4D01-99C0-C6A2206CAD9E}" destId="{AA33A12F-65E4-49AB-B336-78F75BCEC4A1}" srcOrd="0" destOrd="0" presId="urn:microsoft.com/office/officeart/2016/7/layout/BasicProcessNew"/>
    <dgm:cxn modelId="{7C33D7F6-5988-4B46-BBAB-EA0A1BA1CD36}" type="presOf" srcId="{317228F8-160C-4DAB-9267-319372E229E3}" destId="{A44F1E5E-9EAF-4DF9-8C0F-1DCB5D8B6040}" srcOrd="0" destOrd="0" presId="urn:microsoft.com/office/officeart/2016/7/layout/BasicProcessNew"/>
    <dgm:cxn modelId="{42CADFF6-C570-4552-812F-525639FB61B2}" srcId="{317228F8-160C-4DAB-9267-319372E229E3}" destId="{DA705F9D-365F-49D6-8F07-11EBF8450FEF}" srcOrd="1" destOrd="0" parTransId="{6F11929A-089A-4CF1-9AB0-B54BE7B2B482}" sibTransId="{9261BA1E-3239-47CF-88E3-AB46574FCB80}"/>
    <dgm:cxn modelId="{7C81F8E8-E856-49CB-91B7-947E9FF80317}" type="presParOf" srcId="{1E208AC7-0996-48CF-81FE-AB23F92FFBF3}" destId="{220F22B8-1406-4161-A2C2-6F337E8F7E33}" srcOrd="0" destOrd="0" presId="urn:microsoft.com/office/officeart/2016/7/layout/BasicProcessNew"/>
    <dgm:cxn modelId="{0B80D071-4361-41BB-8DE0-19B81890D237}" type="presParOf" srcId="{1E208AC7-0996-48CF-81FE-AB23F92FFBF3}" destId="{8F8D9A8F-C400-4A55-A2C4-C890360F1A8A}" srcOrd="1" destOrd="0" presId="urn:microsoft.com/office/officeart/2016/7/layout/BasicProcessNew"/>
    <dgm:cxn modelId="{2B84BF5D-F243-4642-98D3-936ADD6AE57D}" type="presParOf" srcId="{1E208AC7-0996-48CF-81FE-AB23F92FFBF3}" destId="{6C9CE2C0-F194-4923-82DB-A25B1DEB2259}" srcOrd="2" destOrd="0" presId="urn:microsoft.com/office/officeart/2016/7/layout/BasicProcessNew"/>
    <dgm:cxn modelId="{246E7A29-EDE4-412E-A3AE-DDA71416678E}" type="presParOf" srcId="{1E208AC7-0996-48CF-81FE-AB23F92FFBF3}" destId="{0F2B836A-99A0-4887-983A-F955B40BF3B9}" srcOrd="3" destOrd="0" presId="urn:microsoft.com/office/officeart/2016/7/layout/BasicProcessNew"/>
    <dgm:cxn modelId="{29D2AF41-E1CE-4ED4-B9AB-F47717D5A6C1}" type="presParOf" srcId="{1E208AC7-0996-48CF-81FE-AB23F92FFBF3}" destId="{AA33A12F-65E4-49AB-B336-78F75BCEC4A1}" srcOrd="4" destOrd="0" presId="urn:microsoft.com/office/officeart/2016/7/layout/BasicProcessNew"/>
    <dgm:cxn modelId="{84B7E557-362E-492D-B998-C659809EF384}" type="presParOf" srcId="{1E208AC7-0996-48CF-81FE-AB23F92FFBF3}" destId="{0B23E831-1F14-44E7-B4C2-726038C61945}" srcOrd="5" destOrd="0" presId="urn:microsoft.com/office/officeart/2016/7/layout/BasicProcessNew"/>
    <dgm:cxn modelId="{C9DA5D92-C578-4FCD-A5FB-C4759F3A30EA}" type="presParOf" srcId="{1E208AC7-0996-48CF-81FE-AB23F92FFBF3}" destId="{7B7D6C20-15A9-4FB9-B9C0-E9B3E8BE6695}" srcOrd="6" destOrd="0" presId="urn:microsoft.com/office/officeart/2016/7/layout/BasicProcessNew"/>
    <dgm:cxn modelId="{9D2C331F-94E0-4670-ADE6-FDC6A1534F3A}" type="presParOf" srcId="{1E208AC7-0996-48CF-81FE-AB23F92FFBF3}" destId="{62274761-1A32-4B45-B2D0-4E6C93BDEC21}" srcOrd="7" destOrd="0" presId="urn:microsoft.com/office/officeart/2016/7/layout/BasicProcessNew"/>
    <dgm:cxn modelId="{270454A8-94EB-4241-B1FA-D32504042340}" type="presParOf" srcId="{1E208AC7-0996-48CF-81FE-AB23F92FFBF3}" destId="{36F739A0-0C08-43D8-B2EF-5702A5C19D45}" srcOrd="8" destOrd="0" presId="urn:microsoft.com/office/officeart/2016/7/layout/BasicProcessNew"/>
    <dgm:cxn modelId="{2C80B58D-3773-4BDB-9CAF-65ADD498CA65}" type="presParOf" srcId="{1E208AC7-0996-48CF-81FE-AB23F92FFBF3}" destId="{FF6B5316-DFA7-47CA-A2DC-C260FA49D724}" srcOrd="9" destOrd="0" presId="urn:microsoft.com/office/officeart/2016/7/layout/BasicProcessNew"/>
    <dgm:cxn modelId="{B5E77F0C-8BDB-4BE9-9460-4BA6BCCCD968}" type="presParOf" srcId="{1E208AC7-0996-48CF-81FE-AB23F92FFBF3}" destId="{73E88539-C5E7-4CC5-9C47-6C41B83CBF28}" srcOrd="10" destOrd="0" presId="urn:microsoft.com/office/officeart/2016/7/layout/BasicProcessNew"/>
    <dgm:cxn modelId="{ECD457C0-3821-49C4-80CB-3BC0C4AC5FC5}" type="presParOf" srcId="{1E208AC7-0996-48CF-81FE-AB23F92FFBF3}" destId="{BC84A8BA-AB04-4B1B-94C2-5CB91A201688}" srcOrd="11" destOrd="0" presId="urn:microsoft.com/office/officeart/2016/7/layout/BasicProcessNew"/>
    <dgm:cxn modelId="{CDFA4080-B902-4428-A975-733055AAECDD}" type="presParOf" srcId="{1E208AC7-0996-48CF-81FE-AB23F92FFBF3}" destId="{A44F1E5E-9EAF-4DF9-8C0F-1DCB5D8B6040}" srcOrd="12"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F22B8-1406-4161-A2C2-6F337E8F7E33}">
      <dsp:nvSpPr>
        <dsp:cNvPr id="0" name=""/>
        <dsp:cNvSpPr/>
      </dsp:nvSpPr>
      <dsp:spPr>
        <a:xfrm>
          <a:off x="5862" y="820545"/>
          <a:ext cx="2480477" cy="148828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533400">
            <a:lnSpc>
              <a:spcPct val="90000"/>
            </a:lnSpc>
            <a:spcBef>
              <a:spcPct val="0"/>
            </a:spcBef>
            <a:spcAft>
              <a:spcPct val="35000"/>
            </a:spcAft>
            <a:buNone/>
          </a:pPr>
          <a:r>
            <a:rPr lang="en-US" sz="1200" b="1" i="0" kern="1200"/>
            <a:t>Key Indicator: MAPE</a:t>
          </a:r>
          <a:endParaRPr lang="en-US" sz="1200" kern="1200"/>
        </a:p>
        <a:p>
          <a:pPr marL="57150" lvl="1" indent="-57150" algn="l" defTabSz="400050">
            <a:lnSpc>
              <a:spcPct val="90000"/>
            </a:lnSpc>
            <a:spcBef>
              <a:spcPct val="0"/>
            </a:spcBef>
            <a:spcAft>
              <a:spcPct val="15000"/>
            </a:spcAft>
            <a:buChar char="•"/>
          </a:pPr>
          <a:r>
            <a:rPr lang="en-US" sz="900" b="0" i="0" kern="1200"/>
            <a:t>Mean Absolute Percentage Error (MAPE) critical for analysis accuracy.</a:t>
          </a:r>
          <a:endParaRPr lang="en-US" sz="900" kern="1200"/>
        </a:p>
        <a:p>
          <a:pPr marL="57150" lvl="1" indent="-57150" algn="l" defTabSz="400050">
            <a:lnSpc>
              <a:spcPct val="90000"/>
            </a:lnSpc>
            <a:spcBef>
              <a:spcPct val="0"/>
            </a:spcBef>
            <a:spcAft>
              <a:spcPct val="15000"/>
            </a:spcAft>
            <a:buChar char="•"/>
          </a:pPr>
          <a:r>
            <a:rPr lang="en-US" sz="900" b="0" i="0" kern="1200"/>
            <a:t>Copiers stand out with a MAPE under 50%.</a:t>
          </a:r>
          <a:endParaRPr lang="en-US" sz="900" kern="1200"/>
        </a:p>
      </dsp:txBody>
      <dsp:txXfrm>
        <a:off x="5862" y="820545"/>
        <a:ext cx="2480477" cy="1488286"/>
      </dsp:txXfrm>
    </dsp:sp>
    <dsp:sp modelId="{6C9CE2C0-F194-4923-82DB-A25B1DEB2259}">
      <dsp:nvSpPr>
        <dsp:cNvPr id="0" name=""/>
        <dsp:cNvSpPr/>
      </dsp:nvSpPr>
      <dsp:spPr>
        <a:xfrm>
          <a:off x="2522013" y="1443189"/>
          <a:ext cx="372071" cy="243000"/>
        </a:xfrm>
        <a:prstGeom prst="rightArrow">
          <a:avLst>
            <a:gd name="adj1" fmla="val 50000"/>
            <a:gd name="adj2" fmla="val 5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33A12F-65E4-49AB-B336-78F75BCEC4A1}">
      <dsp:nvSpPr>
        <dsp:cNvPr id="0" name=""/>
        <dsp:cNvSpPr/>
      </dsp:nvSpPr>
      <dsp:spPr>
        <a:xfrm>
          <a:off x="2929760" y="820545"/>
          <a:ext cx="2480477" cy="148828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533400">
            <a:lnSpc>
              <a:spcPct val="90000"/>
            </a:lnSpc>
            <a:spcBef>
              <a:spcPct val="0"/>
            </a:spcBef>
            <a:spcAft>
              <a:spcPct val="35000"/>
            </a:spcAft>
            <a:buNone/>
          </a:pPr>
          <a:r>
            <a:rPr lang="en-US" sz="1200" b="1" i="0" kern="1200"/>
            <a:t>High MAPE Concerns</a:t>
          </a:r>
          <a:endParaRPr lang="en-US" sz="1200" kern="1200"/>
        </a:p>
        <a:p>
          <a:pPr marL="57150" lvl="1" indent="-57150" algn="l" defTabSz="400050">
            <a:lnSpc>
              <a:spcPct val="90000"/>
            </a:lnSpc>
            <a:spcBef>
              <a:spcPct val="0"/>
            </a:spcBef>
            <a:spcAft>
              <a:spcPct val="15000"/>
            </a:spcAft>
            <a:buChar char="•"/>
          </a:pPr>
          <a:r>
            <a:rPr lang="en-US" sz="900" b="0" i="0" kern="1200"/>
            <a:t>Categories with MAPE &gt; 100% require closer examination.</a:t>
          </a:r>
          <a:endParaRPr lang="en-US" sz="900" kern="1200"/>
        </a:p>
        <a:p>
          <a:pPr marL="57150" lvl="1" indent="-57150" algn="l" defTabSz="400050">
            <a:lnSpc>
              <a:spcPct val="90000"/>
            </a:lnSpc>
            <a:spcBef>
              <a:spcPct val="0"/>
            </a:spcBef>
            <a:spcAft>
              <a:spcPct val="15000"/>
            </a:spcAft>
            <a:buChar char="•"/>
          </a:pPr>
          <a:r>
            <a:rPr lang="en-US" sz="900" b="0" i="0" kern="1200"/>
            <a:t>High MAPE signifies lower prediction accuracy.</a:t>
          </a:r>
          <a:endParaRPr lang="en-US" sz="900" kern="1200"/>
        </a:p>
      </dsp:txBody>
      <dsp:txXfrm>
        <a:off x="2929760" y="820545"/>
        <a:ext cx="2480477" cy="1488286"/>
      </dsp:txXfrm>
    </dsp:sp>
    <dsp:sp modelId="{7B7D6C20-15A9-4FB9-B9C0-E9B3E8BE6695}">
      <dsp:nvSpPr>
        <dsp:cNvPr id="0" name=""/>
        <dsp:cNvSpPr/>
      </dsp:nvSpPr>
      <dsp:spPr>
        <a:xfrm>
          <a:off x="5445912" y="1443189"/>
          <a:ext cx="372071" cy="243000"/>
        </a:xfrm>
        <a:prstGeom prst="rightArrow">
          <a:avLst>
            <a:gd name="adj1" fmla="val 50000"/>
            <a:gd name="adj2" fmla="val 5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F739A0-0C08-43D8-B2EF-5702A5C19D45}">
      <dsp:nvSpPr>
        <dsp:cNvPr id="0" name=""/>
        <dsp:cNvSpPr/>
      </dsp:nvSpPr>
      <dsp:spPr>
        <a:xfrm>
          <a:off x="5853658" y="820545"/>
          <a:ext cx="2480477" cy="148828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533400">
            <a:lnSpc>
              <a:spcPct val="90000"/>
            </a:lnSpc>
            <a:spcBef>
              <a:spcPct val="0"/>
            </a:spcBef>
            <a:spcAft>
              <a:spcPct val="35000"/>
            </a:spcAft>
            <a:buNone/>
          </a:pPr>
          <a:r>
            <a:rPr lang="en-US" sz="1200" b="1" i="0" kern="1200"/>
            <a:t>Category Analysis</a:t>
          </a:r>
          <a:endParaRPr lang="en-US" sz="1200" kern="1200"/>
        </a:p>
        <a:p>
          <a:pPr marL="57150" lvl="1" indent="-57150" algn="l" defTabSz="400050">
            <a:lnSpc>
              <a:spcPct val="90000"/>
            </a:lnSpc>
            <a:spcBef>
              <a:spcPct val="0"/>
            </a:spcBef>
            <a:spcAft>
              <a:spcPct val="15000"/>
            </a:spcAft>
            <a:buChar char="•"/>
          </a:pPr>
          <a:r>
            <a:rPr lang="en-US" sz="900" b="0" i="0" kern="1200"/>
            <a:t>Most categories exhibit MAPE &gt; 100%, indicating potential for misdirected focus.</a:t>
          </a:r>
          <a:endParaRPr lang="en-US" sz="900" kern="1200"/>
        </a:p>
        <a:p>
          <a:pPr marL="57150" lvl="1" indent="-57150" algn="l" defTabSz="400050">
            <a:lnSpc>
              <a:spcPct val="90000"/>
            </a:lnSpc>
            <a:spcBef>
              <a:spcPct val="0"/>
            </a:spcBef>
            <a:spcAft>
              <a:spcPct val="15000"/>
            </a:spcAft>
            <a:buChar char="•"/>
          </a:pPr>
          <a:r>
            <a:rPr lang="en-US" sz="900" b="0" i="0" kern="1200"/>
            <a:t>High MAPE values suggest unprofitability in these categories.</a:t>
          </a:r>
          <a:endParaRPr lang="en-US" sz="900" kern="1200"/>
        </a:p>
      </dsp:txBody>
      <dsp:txXfrm>
        <a:off x="5853658" y="820545"/>
        <a:ext cx="2480477" cy="1488286"/>
      </dsp:txXfrm>
    </dsp:sp>
    <dsp:sp modelId="{73E88539-C5E7-4CC5-9C47-6C41B83CBF28}">
      <dsp:nvSpPr>
        <dsp:cNvPr id="0" name=""/>
        <dsp:cNvSpPr/>
      </dsp:nvSpPr>
      <dsp:spPr>
        <a:xfrm>
          <a:off x="8369810" y="1443189"/>
          <a:ext cx="372071" cy="243000"/>
        </a:xfrm>
        <a:prstGeom prst="rightArrow">
          <a:avLst>
            <a:gd name="adj1" fmla="val 50000"/>
            <a:gd name="adj2" fmla="val 5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4F1E5E-9EAF-4DF9-8C0F-1DCB5D8B6040}">
      <dsp:nvSpPr>
        <dsp:cNvPr id="0" name=""/>
        <dsp:cNvSpPr/>
      </dsp:nvSpPr>
      <dsp:spPr>
        <a:xfrm>
          <a:off x="8783418" y="827317"/>
          <a:ext cx="2480477" cy="148828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533400">
            <a:lnSpc>
              <a:spcPct val="90000"/>
            </a:lnSpc>
            <a:spcBef>
              <a:spcPct val="0"/>
            </a:spcBef>
            <a:spcAft>
              <a:spcPct val="35000"/>
            </a:spcAft>
            <a:buNone/>
          </a:pPr>
          <a:r>
            <a:rPr lang="en-US" sz="1200" b="1" i="0" kern="1200"/>
            <a:t>Accuracy Highlights</a:t>
          </a:r>
          <a:endParaRPr lang="en-US" sz="1200" kern="1200"/>
        </a:p>
        <a:p>
          <a:pPr marL="57150" lvl="1" indent="-57150" algn="l" defTabSz="400050">
            <a:lnSpc>
              <a:spcPct val="90000"/>
            </a:lnSpc>
            <a:spcBef>
              <a:spcPct val="0"/>
            </a:spcBef>
            <a:spcAft>
              <a:spcPct val="15000"/>
            </a:spcAft>
            <a:buChar char="•"/>
          </a:pPr>
          <a:r>
            <a:rPr lang="en-US" sz="900" b="0" i="0" kern="1200"/>
            <a:t>Copiers show highest accuracy with 49.65% MAPE.</a:t>
          </a:r>
          <a:endParaRPr lang="en-US" sz="900" kern="1200"/>
        </a:p>
        <a:p>
          <a:pPr marL="57150" lvl="1" indent="-57150" algn="l" defTabSz="400050">
            <a:lnSpc>
              <a:spcPct val="90000"/>
            </a:lnSpc>
            <a:spcBef>
              <a:spcPct val="0"/>
            </a:spcBef>
            <a:spcAft>
              <a:spcPct val="15000"/>
            </a:spcAft>
            <a:buChar char="•"/>
          </a:pPr>
          <a:r>
            <a:rPr lang="en-US" sz="900" b="0" i="0" kern="1200"/>
            <a:t>Fasteners and Bookcases have MAPEs of 107.33% and 116.07%, respectively.</a:t>
          </a:r>
          <a:endParaRPr lang="en-US" sz="900" kern="1200"/>
        </a:p>
        <a:p>
          <a:pPr marL="57150" lvl="1" indent="-57150" algn="l" defTabSz="400050">
            <a:lnSpc>
              <a:spcPct val="90000"/>
            </a:lnSpc>
            <a:spcBef>
              <a:spcPct val="0"/>
            </a:spcBef>
            <a:spcAft>
              <a:spcPct val="15000"/>
            </a:spcAft>
            <a:buChar char="•"/>
          </a:pPr>
          <a:r>
            <a:rPr lang="en-US" sz="900" b="0" i="0" kern="1200"/>
            <a:t>MAPE &gt; 20% generally deemed inaccurate, yet Copiers provide a notable exception.</a:t>
          </a:r>
          <a:endParaRPr lang="en-US" sz="900" kern="1200"/>
        </a:p>
      </dsp:txBody>
      <dsp:txXfrm>
        <a:off x="8783418" y="827317"/>
        <a:ext cx="2480477" cy="1488286"/>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70577-EB37-4CFF-999C-F7AF7460D7FF}" type="datetimeFigureOut">
              <a:t>3/30/2024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977EF-D7A7-481A-A7CA-8064C59EAE9F}" type="slidenum">
              <a:t>‹#›</a:t>
            </a:fld>
            <a:endParaRPr lang="en-US"/>
          </a:p>
        </p:txBody>
      </p:sp>
    </p:spTree>
    <p:extLst>
      <p:ext uri="{BB962C8B-B14F-4D97-AF65-F5344CB8AC3E}">
        <p14:creationId xmlns:p14="http://schemas.microsoft.com/office/powerpoint/2010/main" val="455053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f4e3d1513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f4e3d1513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f4e3d1513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f4e3d1513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a:t>
            </a:fld>
            <a:endParaRPr/>
          </a:p>
        </p:txBody>
      </p:sp>
    </p:spTree>
    <p:extLst>
      <p:ext uri="{BB962C8B-B14F-4D97-AF65-F5344CB8AC3E}">
        <p14:creationId xmlns:p14="http://schemas.microsoft.com/office/powerpoint/2010/main" val="1019413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alstatela.instructure.com/courses/99816/users/86045" TargetMode="External"/><Relationship Id="rId7" Type="http://schemas.openxmlformats.org/officeDocument/2006/relationships/hyperlink" Target="https://higher-education.us10.sapanalytics.cloud/sap/fpa/ui/tenants/81639/bo/story/6E840B837DEA0F00B1E6FE38A7620A3C" TargetMode="External"/><Relationship Id="rId2" Type="http://schemas.openxmlformats.org/officeDocument/2006/relationships/hyperlink" Target="https://calstatela.instructure.com/courses/99816/users/11199" TargetMode="External"/><Relationship Id="rId1" Type="http://schemas.openxmlformats.org/officeDocument/2006/relationships/slideLayout" Target="../slideLayouts/slideLayout1.xml"/><Relationship Id="rId6" Type="http://schemas.openxmlformats.org/officeDocument/2006/relationships/hyperlink" Target="https://github.com/HoaPCS/BUS5021" TargetMode="External"/><Relationship Id="rId5" Type="http://schemas.openxmlformats.org/officeDocument/2006/relationships/hyperlink" Target="https://calstatela.instructure.com/courses/99816/users/13399" TargetMode="External"/><Relationship Id="rId4" Type="http://schemas.openxmlformats.org/officeDocument/2006/relationships/hyperlink" Target="https://calstatela.instructure.com/courses/99816/users/72822"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219231" y="407187"/>
            <a:ext cx="14136809" cy="1472972"/>
          </a:xfrm>
        </p:spPr>
        <p:txBody>
          <a:bodyPr vert="horz" lIns="91440" tIns="45720" rIns="91440" bIns="45720" rtlCol="0" anchor="ctr">
            <a:normAutofit/>
          </a:bodyPr>
          <a:lstStyle/>
          <a:p>
            <a:r>
              <a:rPr lang="en-US" sz="4800" b="1" kern="1200" dirty="0">
                <a:latin typeface="+mj-lt"/>
                <a:ea typeface="+mj-ea"/>
                <a:cs typeface="+mj-cs"/>
              </a:rPr>
              <a:t>Rosemary’s Copier with Advance </a:t>
            </a:r>
            <a:br>
              <a:rPr lang="en-US" sz="4800" b="1" dirty="0"/>
            </a:br>
            <a:r>
              <a:rPr lang="en-US" sz="4800" b="1" kern="1200" dirty="0">
                <a:latin typeface="+mj-lt"/>
                <a:ea typeface="+mj-ea"/>
                <a:cs typeface="+mj-cs"/>
              </a:rPr>
              <a:t>Wireless Print Technology</a:t>
            </a:r>
            <a:r>
              <a:rPr lang="en-US" sz="4800" b="1" dirty="0"/>
              <a:t> </a:t>
            </a:r>
            <a:endParaRPr lang="en-US" sz="4800"/>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029FC0C3-D9EE-D5D8-9596-3118AF8A9423}"/>
              </a:ext>
            </a:extLst>
          </p:cNvPr>
          <p:cNvSpPr txBox="1"/>
          <p:nvPr/>
        </p:nvSpPr>
        <p:spPr>
          <a:xfrm>
            <a:off x="815690" y="4597003"/>
            <a:ext cx="10906918" cy="206943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2400" dirty="0"/>
              <a:t>Author: </a:t>
            </a:r>
            <a:r>
              <a:rPr lang="en-US" sz="2400" dirty="0">
                <a:hlinkClick r:id="rId2"/>
              </a:rPr>
              <a:t>Teresa Hernandez Ramos</a:t>
            </a:r>
            <a:r>
              <a:rPr lang="en-US" sz="2400" dirty="0"/>
              <a:t>, </a:t>
            </a:r>
            <a:r>
              <a:rPr lang="en-US" sz="2400" dirty="0">
                <a:hlinkClick r:id="rId3"/>
              </a:rPr>
              <a:t>Rosemary Mosquera</a:t>
            </a:r>
            <a:r>
              <a:rPr lang="en-US" sz="2400" dirty="0"/>
              <a:t>, </a:t>
            </a:r>
            <a:r>
              <a:rPr lang="en-US" sz="2400" dirty="0">
                <a:hlinkClick r:id="rId4"/>
              </a:rPr>
              <a:t>Long Zhang</a:t>
            </a:r>
            <a:r>
              <a:rPr lang="en-US" sz="2400" dirty="0"/>
              <a:t>, </a:t>
            </a:r>
            <a:r>
              <a:rPr lang="en-US" sz="2400" dirty="0">
                <a:hlinkClick r:id="rId5"/>
              </a:rPr>
              <a:t>Hoa Pham</a:t>
            </a:r>
            <a:endParaRPr lang="en-US" sz="2400" dirty="0"/>
          </a:p>
          <a:p>
            <a:pPr indent="-228600" algn="r">
              <a:lnSpc>
                <a:spcPct val="90000"/>
              </a:lnSpc>
              <a:spcAft>
                <a:spcPts val="600"/>
              </a:spcAft>
              <a:buFont typeface="Arial" panose="020B0604020202020204" pitchFamily="34" charset="0"/>
              <a:buChar char="•"/>
            </a:pPr>
            <a:endParaRPr lang="en-US" sz="2400" dirty="0"/>
          </a:p>
          <a:p>
            <a:pPr indent="-228600" algn="r">
              <a:lnSpc>
                <a:spcPct val="90000"/>
              </a:lnSpc>
              <a:spcAft>
                <a:spcPts val="600"/>
              </a:spcAft>
              <a:buFont typeface="Arial" panose="020B0604020202020204" pitchFamily="34" charset="0"/>
              <a:buChar char="•"/>
            </a:pPr>
            <a:r>
              <a:rPr lang="en-US" sz="2400" dirty="0"/>
              <a:t>California State University Los Angeles BUS5100-93 </a:t>
            </a:r>
          </a:p>
          <a:p>
            <a:pPr indent="-228600" algn="r">
              <a:lnSpc>
                <a:spcPct val="90000"/>
              </a:lnSpc>
              <a:spcAft>
                <a:spcPts val="600"/>
              </a:spcAft>
              <a:buFont typeface="Arial" panose="020B0604020202020204" pitchFamily="34" charset="0"/>
              <a:buChar char="•"/>
            </a:pPr>
            <a:endParaRPr lang="en-US" sz="2400" dirty="0"/>
          </a:p>
          <a:p>
            <a:pPr indent="-228600" algn="r">
              <a:lnSpc>
                <a:spcPct val="90000"/>
              </a:lnSpc>
              <a:spcAft>
                <a:spcPts val="600"/>
              </a:spcAft>
              <a:buFont typeface="Arial" panose="020B0604020202020204" pitchFamily="34" charset="0"/>
              <a:buChar char="•"/>
            </a:pPr>
            <a:r>
              <a:rPr lang="en-US" sz="2400" dirty="0"/>
              <a:t>Introduction To Business Analytic</a:t>
            </a:r>
            <a:r>
              <a:rPr lang="en-US" sz="1600" dirty="0"/>
              <a:t>s</a:t>
            </a:r>
          </a:p>
          <a:p>
            <a:pPr indent="-228600" algn="r">
              <a:lnSpc>
                <a:spcPct val="90000"/>
              </a:lnSpc>
              <a:spcAft>
                <a:spcPts val="600"/>
              </a:spcAft>
              <a:buFont typeface="Arial" panose="020B0604020202020204" pitchFamily="34" charset="0"/>
              <a:buChar char="•"/>
            </a:pPr>
            <a:endParaRPr lang="en-US" sz="2200" dirty="0"/>
          </a:p>
        </p:txBody>
      </p:sp>
      <p:sp>
        <p:nvSpPr>
          <p:cNvPr id="3" name="TextBox 2">
            <a:extLst>
              <a:ext uri="{FF2B5EF4-FFF2-40B4-BE49-F238E27FC236}">
                <a16:creationId xmlns:a16="http://schemas.microsoft.com/office/drawing/2014/main" id="{9EC1F5A7-BBB9-39DA-0743-BCA2F2364AA9}"/>
              </a:ext>
            </a:extLst>
          </p:cNvPr>
          <p:cNvSpPr txBox="1"/>
          <p:nvPr/>
        </p:nvSpPr>
        <p:spPr>
          <a:xfrm>
            <a:off x="2483012" y="2011680"/>
            <a:ext cx="761695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pPr algn="ctr"/>
            <a:r>
              <a:rPr lang="en-US" dirty="0" err="1">
                <a:solidFill>
                  <a:srgbClr val="FF0000"/>
                </a:solidFill>
              </a:rPr>
              <a:t>Github</a:t>
            </a:r>
            <a:r>
              <a:rPr lang="en-US" dirty="0">
                <a:solidFill>
                  <a:srgbClr val="FF0000"/>
                </a:solidFill>
              </a:rPr>
              <a:t> Link: </a:t>
            </a:r>
            <a:r>
              <a:rPr lang="en-US" dirty="0">
                <a:solidFill>
                  <a:srgbClr val="FF0000"/>
                </a:solidFill>
                <a:hlinkClick r:id="rId6"/>
              </a:rPr>
              <a:t>https://github.com/HoaPCS/BUS5021</a:t>
            </a:r>
            <a:endParaRPr lang="en-US" dirty="0">
              <a:solidFill>
                <a:srgbClr val="FF0000"/>
              </a:solidFill>
            </a:endParaRPr>
          </a:p>
          <a:p>
            <a:pPr algn="ctr"/>
            <a:r>
              <a:rPr lang="en-US" dirty="0">
                <a:solidFill>
                  <a:srgbClr val="FF0000"/>
                </a:solidFill>
              </a:rPr>
              <a:t>SAP Link:</a:t>
            </a:r>
          </a:p>
          <a:p>
            <a:pPr algn="ctr"/>
            <a:r>
              <a:rPr lang="en-US" b="0" i="0" dirty="0">
                <a:solidFill>
                  <a:srgbClr val="333333"/>
                </a:solidFill>
                <a:effectLst/>
                <a:latin typeface="72"/>
                <a:hlinkClick r:id="rId7"/>
              </a:rPr>
              <a:t>https://higher-education.us10.sapanalytics.cloud/sap/fpa/ui/tenants/81639/bo/story/6E840B837DEA0F00B1E6FE38A7620A3C</a:t>
            </a:r>
            <a:endParaRPr lang="en-US" b="0" i="0" dirty="0">
              <a:solidFill>
                <a:srgbClr val="333333"/>
              </a:solidFill>
              <a:effectLst/>
              <a:latin typeface="72"/>
            </a:endParaRPr>
          </a:p>
          <a:p>
            <a:pPr algn="ctr"/>
            <a:r>
              <a:rPr lang="en-US" dirty="0">
                <a:solidFill>
                  <a:srgbClr val="FF0000"/>
                </a:solidFill>
                <a:latin typeface="72"/>
              </a:rPr>
              <a:t>Data Source:</a:t>
            </a:r>
          </a:p>
          <a:p>
            <a:pPr algn="ctr"/>
            <a:r>
              <a:rPr lang="en-US" dirty="0"/>
              <a:t>https://community.tableau.com/s/question/0D54T00000CWeX8SAL/sample-superstore-sales-excelxls</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59FDC4B6-6471-B209-F53A-677F3564F967}"/>
              </a:ext>
            </a:extLst>
          </p:cNvPr>
          <p:cNvSpPr>
            <a:spLocks noChangeArrowheads="1"/>
          </p:cNvSpPr>
          <p:nvPr/>
        </p:nvSpPr>
        <p:spPr bwMode="auto">
          <a:xfrm>
            <a:off x="340465" y="1816371"/>
            <a:ext cx="8081763" cy="481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Linear Regression Insights</a:t>
            </a: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Predicts steady profit growth; forecast at $52.18.</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Suggests increased profitability for super stores.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Triple Exponential Smoothing Insights</a:t>
            </a: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Highlights seasonal trends; conservative forecast at $27.52.</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Offers nuanced risk management, preferred for cautious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Forecast Comparison</a:t>
            </a: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Linear regression predicts 47.25% higher profits than triple smoothing.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Choice of model affects strategy and risk tolerance.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6">
            <a:extLst>
              <a:ext uri="{FF2B5EF4-FFF2-40B4-BE49-F238E27FC236}">
                <a16:creationId xmlns:a16="http://schemas.microsoft.com/office/drawing/2014/main" id="{2902D293-A174-BADD-A22A-7C34DB6CF12E}"/>
              </a:ext>
            </a:extLst>
          </p:cNvPr>
          <p:cNvSpPr>
            <a:spLocks noChangeArrowheads="1"/>
          </p:cNvSpPr>
          <p:nvPr/>
        </p:nvSpPr>
        <p:spPr bwMode="auto">
          <a:xfrm>
            <a:off x="0" y="0"/>
            <a:ext cx="81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graph with green and white lines&#10;&#10;Description automatically generated">
            <a:extLst>
              <a:ext uri="{FF2B5EF4-FFF2-40B4-BE49-F238E27FC236}">
                <a16:creationId xmlns:a16="http://schemas.microsoft.com/office/drawing/2014/main" id="{B1A06A53-B844-2E70-490F-7CA6B25086F6}"/>
              </a:ext>
            </a:extLst>
          </p:cNvPr>
          <p:cNvPicPr>
            <a:picLocks noChangeAspect="1"/>
          </p:cNvPicPr>
          <p:nvPr/>
        </p:nvPicPr>
        <p:blipFill>
          <a:blip r:embed="rId2"/>
          <a:stretch>
            <a:fillRect/>
          </a:stretch>
        </p:blipFill>
        <p:spPr>
          <a:xfrm>
            <a:off x="8422228" y="3578385"/>
            <a:ext cx="3640186" cy="3189215"/>
          </a:xfrm>
          <a:prstGeom prst="rect">
            <a:avLst/>
          </a:prstGeom>
        </p:spPr>
      </p:pic>
      <p:pic>
        <p:nvPicPr>
          <p:cNvPr id="11" name="Picture 10" descr="A screenshot of a graph&#10;&#10;Description automatically generated">
            <a:extLst>
              <a:ext uri="{FF2B5EF4-FFF2-40B4-BE49-F238E27FC236}">
                <a16:creationId xmlns:a16="http://schemas.microsoft.com/office/drawing/2014/main" id="{89645240-386C-EA0C-C984-573079D8B0B5}"/>
              </a:ext>
            </a:extLst>
          </p:cNvPr>
          <p:cNvPicPr>
            <a:picLocks noChangeAspect="1"/>
          </p:cNvPicPr>
          <p:nvPr/>
        </p:nvPicPr>
        <p:blipFill>
          <a:blip r:embed="rId3"/>
          <a:stretch>
            <a:fillRect/>
          </a:stretch>
        </p:blipFill>
        <p:spPr>
          <a:xfrm>
            <a:off x="8299794" y="484219"/>
            <a:ext cx="3525893" cy="2795396"/>
          </a:xfrm>
          <a:prstGeom prst="rect">
            <a:avLst/>
          </a:prstGeom>
        </p:spPr>
      </p:pic>
      <p:sp>
        <p:nvSpPr>
          <p:cNvPr id="14" name="TextBox 13">
            <a:extLst>
              <a:ext uri="{FF2B5EF4-FFF2-40B4-BE49-F238E27FC236}">
                <a16:creationId xmlns:a16="http://schemas.microsoft.com/office/drawing/2014/main" id="{99DD0446-1941-66D1-973D-2CBD7EADCFA1}"/>
              </a:ext>
            </a:extLst>
          </p:cNvPr>
          <p:cNvSpPr txBox="1"/>
          <p:nvPr/>
        </p:nvSpPr>
        <p:spPr>
          <a:xfrm>
            <a:off x="519157" y="362599"/>
            <a:ext cx="7037561" cy="707886"/>
          </a:xfrm>
          <a:prstGeom prst="rect">
            <a:avLst/>
          </a:prstGeom>
          <a:noFill/>
        </p:spPr>
        <p:txBody>
          <a:bodyPr wrap="square" rtlCol="0">
            <a:spAutoFit/>
          </a:bodyPr>
          <a:lstStyle/>
          <a:p>
            <a:r>
              <a:rPr lang="en-US" sz="4000" b="1" u="sng">
                <a:latin typeface="Times New Roman" panose="02020603050405020304" pitchFamily="18" charset="0"/>
                <a:cs typeface="Times New Roman" panose="02020603050405020304" pitchFamily="18" charset="0"/>
              </a:rPr>
              <a:t>Profit Forecast Summary</a:t>
            </a:r>
          </a:p>
        </p:txBody>
      </p:sp>
    </p:spTree>
    <p:extLst>
      <p:ext uri="{BB962C8B-B14F-4D97-AF65-F5344CB8AC3E}">
        <p14:creationId xmlns:p14="http://schemas.microsoft.com/office/powerpoint/2010/main" val="28657938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68F043D-1E05-7063-AAF4-EEEF627FB946}"/>
              </a:ext>
            </a:extLst>
          </p:cNvPr>
          <p:cNvPicPr>
            <a:picLocks noChangeAspect="1"/>
          </p:cNvPicPr>
          <p:nvPr/>
        </p:nvPicPr>
        <p:blipFill>
          <a:blip r:embed="rId2"/>
          <a:stretch>
            <a:fillRect/>
          </a:stretch>
        </p:blipFill>
        <p:spPr>
          <a:xfrm>
            <a:off x="273340" y="1103086"/>
            <a:ext cx="5770705" cy="2576436"/>
          </a:xfrm>
          <a:prstGeom prst="rect">
            <a:avLst/>
          </a:prstGeom>
        </p:spPr>
      </p:pic>
      <p:sp>
        <p:nvSpPr>
          <p:cNvPr id="8" name="Rectangle 5">
            <a:extLst>
              <a:ext uri="{FF2B5EF4-FFF2-40B4-BE49-F238E27FC236}">
                <a16:creationId xmlns:a16="http://schemas.microsoft.com/office/drawing/2014/main" id="{FDE90E65-A517-BF09-9DE0-D6D32A000FC5}"/>
              </a:ext>
            </a:extLst>
          </p:cNvPr>
          <p:cNvSpPr>
            <a:spLocks noChangeArrowheads="1"/>
          </p:cNvSpPr>
          <p:nvPr/>
        </p:nvSpPr>
        <p:spPr bwMode="auto">
          <a:xfrm>
            <a:off x="6376439" y="1103086"/>
            <a:ext cx="5733143" cy="553749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4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1" i="0" u="none" strike="noStrike" cap="none" normalizeH="0" baseline="0">
                <a:ln>
                  <a:noFill/>
                </a:ln>
                <a:effectLst/>
                <a:latin typeface="Times New Roman"/>
                <a:cs typeface="Times New Roman"/>
              </a:rPr>
              <a:t>Importance of Category Analysis</a:t>
            </a:r>
            <a:endParaRPr lang="en-US" altLang="en-US" sz="2400" b="0" i="0" u="none" strike="noStrike" cap="none" normalizeH="0" baseline="0">
              <a:ln>
                <a:noFill/>
              </a:ln>
              <a:effectLst/>
              <a:latin typeface="Times New Roman"/>
              <a:cs typeface="Times New Roman"/>
            </a:endParaRP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a:ln>
                  <a:noFill/>
                </a:ln>
                <a:effectLst/>
                <a:latin typeface="Times New Roman"/>
                <a:cs typeface="Times New Roman"/>
              </a:rPr>
              <a:t>Essential for identifying top trending categories and products.</a:t>
            </a:r>
            <a:endParaRPr lang="en-US" altLang="en-US" sz="2400" b="0" i="0" u="none" strike="noStrike" cap="none" normalizeH="0" baseline="0">
              <a:ln>
                <a:noFill/>
              </a:ln>
              <a:effectLst/>
              <a:latin typeface="Times New Roman"/>
              <a:cs typeface="Times New Roman"/>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1" i="0" u="none" strike="noStrike" cap="none" normalizeH="0" baseline="0">
                <a:ln>
                  <a:noFill/>
                </a:ln>
                <a:effectLst/>
                <a:latin typeface="Times New Roman"/>
                <a:cs typeface="Times New Roman"/>
              </a:rPr>
              <a:t>Key Findings</a:t>
            </a:r>
            <a:endParaRPr lang="en-US" altLang="en-US" sz="2400" b="0" i="0" u="none" strike="noStrike" cap="none" normalizeH="0" baseline="0">
              <a:ln>
                <a:noFill/>
              </a:ln>
              <a:effectLst/>
              <a:latin typeface="Times New Roman"/>
              <a:cs typeface="Times New Roman"/>
            </a:endParaRPr>
          </a:p>
          <a:p>
            <a:pPr lvl="1" indent="-228600" fontAlgn="base">
              <a:lnSpc>
                <a:spcPct val="90000"/>
              </a:lnSpc>
              <a:spcBef>
                <a:spcPct val="0"/>
              </a:spcBef>
              <a:spcAft>
                <a:spcPts val="600"/>
              </a:spcAft>
              <a:buFont typeface="Arial" panose="020B0604020202020204" pitchFamily="34" charset="0"/>
              <a:buChar char="•"/>
            </a:pPr>
            <a:r>
              <a:rPr lang="en-US" altLang="en-US" sz="2400">
                <a:latin typeface="Times New Roman"/>
                <a:cs typeface="Times New Roman"/>
              </a:rPr>
              <a:t>Printers/Copiers are among top sub-categories throughout all of the super stores in the United States.</a:t>
            </a:r>
            <a:endParaRPr lang="en-US" altLang="en-US" sz="2400" b="0" i="0" u="none" strike="noStrike" cap="none" normalizeH="0" baseline="0">
              <a:ln>
                <a:noFill/>
              </a:ln>
              <a:effectLst/>
              <a:latin typeface="Times New Roman"/>
              <a:cs typeface="Times New Roman"/>
            </a:endParaRPr>
          </a:p>
          <a:p>
            <a:pPr marR="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1" i="0" u="none" strike="noStrike" cap="none" normalizeH="0" baseline="0">
                <a:ln>
                  <a:noFill/>
                </a:ln>
                <a:effectLst/>
                <a:latin typeface="Times New Roman"/>
                <a:cs typeface="Times New Roman"/>
              </a:rPr>
              <a:t>Strategic Implications</a:t>
            </a:r>
            <a:endParaRPr lang="en-US" altLang="en-US" sz="2400" b="0" i="0" u="none" strike="noStrike" cap="none" normalizeH="0" baseline="0">
              <a:ln>
                <a:noFill/>
              </a:ln>
              <a:effectLst/>
              <a:latin typeface="Times New Roman"/>
              <a:cs typeface="Times New Roman"/>
            </a:endParaRP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a:ln>
                  <a:noFill/>
                </a:ln>
                <a:effectLst/>
                <a:latin typeface="Times New Roman"/>
                <a:cs typeface="Times New Roman"/>
              </a:rPr>
              <a:t>Trends inform inventory and marketing focus.</a:t>
            </a:r>
            <a:endParaRPr lang="en-US" altLang="en-US" sz="2400" b="0" i="0" u="none" strike="noStrike" cap="none" normalizeH="0" baseline="0">
              <a:ln>
                <a:noFill/>
              </a:ln>
              <a:effectLst/>
              <a:latin typeface="Times New Roman"/>
              <a:cs typeface="Times New Roman"/>
            </a:endParaRP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a:ln>
                  <a:noFill/>
                </a:ln>
                <a:effectLst/>
                <a:latin typeface="Times New Roman"/>
                <a:cs typeface="Times New Roman"/>
              </a:rPr>
              <a:t>Prioritize resources towards trending categories for optimal sales growth.</a:t>
            </a:r>
            <a:endParaRPr lang="en-US" altLang="en-US" sz="2400" b="0" i="0" u="none" strike="noStrike" cap="none" normalizeH="0" baseline="0">
              <a:ln>
                <a:noFill/>
              </a:ln>
              <a:effectLst/>
              <a:latin typeface="Times New Roman"/>
              <a:cs typeface="Times New Roman"/>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400" b="0" i="0" u="none" strike="noStrike" cap="none" normalizeH="0" baseline="0">
              <a:ln>
                <a:noFill/>
              </a:ln>
              <a:effectLst/>
            </a:endParaRPr>
          </a:p>
        </p:txBody>
      </p:sp>
      <p:sp>
        <p:nvSpPr>
          <p:cNvPr id="9" name="Rectangle 6">
            <a:extLst>
              <a:ext uri="{FF2B5EF4-FFF2-40B4-BE49-F238E27FC236}">
                <a16:creationId xmlns:a16="http://schemas.microsoft.com/office/drawing/2014/main" id="{DFFE2E68-CEA6-5080-7962-1A908361C900}"/>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FCA52671-AC07-ABE7-E257-1BFB7AAA18B0}"/>
              </a:ext>
            </a:extLst>
          </p:cNvPr>
          <p:cNvSpPr txBox="1"/>
          <p:nvPr/>
        </p:nvSpPr>
        <p:spPr>
          <a:xfrm>
            <a:off x="5874929" y="177776"/>
            <a:ext cx="6556915" cy="707886"/>
          </a:xfrm>
          <a:prstGeom prst="rect">
            <a:avLst/>
          </a:prstGeom>
          <a:noFill/>
        </p:spPr>
        <p:txBody>
          <a:bodyPr wrap="square" rtlCol="0">
            <a:spAutoFit/>
          </a:bodyPr>
          <a:lstStyle/>
          <a:p>
            <a:r>
              <a:rPr lang="en-US" sz="4000" b="1" u="sng">
                <a:latin typeface="Times New Roman" panose="02020603050405020304" pitchFamily="18" charset="0"/>
                <a:cs typeface="Times New Roman" panose="02020603050405020304" pitchFamily="18" charset="0"/>
              </a:rPr>
              <a:t>Sales Analysis by Category</a:t>
            </a:r>
          </a:p>
        </p:txBody>
      </p:sp>
      <p:pic>
        <p:nvPicPr>
          <p:cNvPr id="3" name="Picture 2">
            <a:extLst>
              <a:ext uri="{FF2B5EF4-FFF2-40B4-BE49-F238E27FC236}">
                <a16:creationId xmlns:a16="http://schemas.microsoft.com/office/drawing/2014/main" id="{D022E72D-5D0B-EC15-AFF4-3580A6BF228D}"/>
              </a:ext>
            </a:extLst>
          </p:cNvPr>
          <p:cNvPicPr>
            <a:picLocks noChangeAspect="1"/>
          </p:cNvPicPr>
          <p:nvPr/>
        </p:nvPicPr>
        <p:blipFill>
          <a:blip r:embed="rId3"/>
          <a:stretch>
            <a:fillRect/>
          </a:stretch>
        </p:blipFill>
        <p:spPr>
          <a:xfrm>
            <a:off x="184731" y="3730947"/>
            <a:ext cx="5859314" cy="2632412"/>
          </a:xfrm>
          <a:prstGeom prst="rect">
            <a:avLst/>
          </a:prstGeom>
        </p:spPr>
      </p:pic>
    </p:spTree>
    <p:extLst>
      <p:ext uri="{BB962C8B-B14F-4D97-AF65-F5344CB8AC3E}">
        <p14:creationId xmlns:p14="http://schemas.microsoft.com/office/powerpoint/2010/main" val="1205543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7521D29A-114A-A508-0EBA-877BC7AA2E9E}"/>
              </a:ext>
            </a:extLst>
          </p:cNvPr>
          <p:cNvGraphicFramePr>
            <a:graphicFrameLocks noGrp="1"/>
          </p:cNvGraphicFramePr>
          <p:nvPr>
            <p:ph idx="1"/>
            <p:extLst>
              <p:ext uri="{D42A27DB-BD31-4B8C-83A1-F6EECF244321}">
                <p14:modId xmlns:p14="http://schemas.microsoft.com/office/powerpoint/2010/main" val="371515372"/>
              </p:ext>
            </p:extLst>
          </p:nvPr>
        </p:nvGraphicFramePr>
        <p:xfrm>
          <a:off x="508379" y="649968"/>
          <a:ext cx="11263896" cy="3129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screenshot of a computer&#10;&#10;Description automatically generated">
            <a:extLst>
              <a:ext uri="{FF2B5EF4-FFF2-40B4-BE49-F238E27FC236}">
                <a16:creationId xmlns:a16="http://schemas.microsoft.com/office/drawing/2014/main" id="{5952E096-F887-8D1E-7D1B-E7292C634B9F}"/>
              </a:ext>
            </a:extLst>
          </p:cNvPr>
          <p:cNvPicPr>
            <a:picLocks noChangeAspect="1"/>
          </p:cNvPicPr>
          <p:nvPr/>
        </p:nvPicPr>
        <p:blipFill>
          <a:blip r:embed="rId7"/>
          <a:stretch>
            <a:fillRect/>
          </a:stretch>
        </p:blipFill>
        <p:spPr>
          <a:xfrm>
            <a:off x="1449825" y="3122917"/>
            <a:ext cx="9451574" cy="3669768"/>
          </a:xfrm>
          <a:prstGeom prst="rect">
            <a:avLst/>
          </a:prstGeom>
        </p:spPr>
      </p:pic>
      <p:sp>
        <p:nvSpPr>
          <p:cNvPr id="7" name="TextBox 6">
            <a:extLst>
              <a:ext uri="{FF2B5EF4-FFF2-40B4-BE49-F238E27FC236}">
                <a16:creationId xmlns:a16="http://schemas.microsoft.com/office/drawing/2014/main" id="{F900ABD7-234A-E08E-1BB7-C4AC56459826}"/>
              </a:ext>
            </a:extLst>
          </p:cNvPr>
          <p:cNvSpPr txBox="1"/>
          <p:nvPr/>
        </p:nvSpPr>
        <p:spPr>
          <a:xfrm>
            <a:off x="351810" y="316694"/>
            <a:ext cx="11678255" cy="523220"/>
          </a:xfrm>
          <a:prstGeom prst="rect">
            <a:avLst/>
          </a:prstGeom>
          <a:noFill/>
        </p:spPr>
        <p:txBody>
          <a:bodyPr wrap="square" lIns="91440" tIns="45720" rIns="91440" bIns="45720" anchor="t">
            <a:spAutoFit/>
          </a:bodyPr>
          <a:lstStyle/>
          <a:p>
            <a:r>
              <a:rPr lang="en-US" sz="2800" b="1" u="sng">
                <a:latin typeface="Times New Roman"/>
                <a:cs typeface="Times New Roman"/>
              </a:rPr>
              <a:t>Predictive Analysis using Time Series(Mean Absolute Percentage Error)</a:t>
            </a:r>
          </a:p>
        </p:txBody>
      </p:sp>
    </p:spTree>
    <p:extLst>
      <p:ext uri="{BB962C8B-B14F-4D97-AF65-F5344CB8AC3E}">
        <p14:creationId xmlns:p14="http://schemas.microsoft.com/office/powerpoint/2010/main" val="1588357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hand opening a copier&#10;&#10;Description automatically generated">
            <a:extLst>
              <a:ext uri="{FF2B5EF4-FFF2-40B4-BE49-F238E27FC236}">
                <a16:creationId xmlns:a16="http://schemas.microsoft.com/office/drawing/2014/main" id="{FF2AFE26-4A37-41A3-483F-E3180E795526}"/>
              </a:ext>
            </a:extLst>
          </p:cNvPr>
          <p:cNvPicPr>
            <a:picLocks noChangeAspect="1"/>
          </p:cNvPicPr>
          <p:nvPr/>
        </p:nvPicPr>
        <p:blipFill rotWithShape="1">
          <a:blip r:embed="rId2"/>
          <a:srcRect t="853" r="1" b="13268"/>
          <a:stretch/>
        </p:blipFill>
        <p:spPr>
          <a:xfrm>
            <a:off x="-1" y="-2"/>
            <a:ext cx="5410198" cy="6858002"/>
          </a:xfrm>
          <a:prstGeom prst="rect">
            <a:avLst/>
          </a:prstGeom>
        </p:spPr>
      </p:pic>
      <p:sp useBgFill="1">
        <p:nvSpPr>
          <p:cNvPr id="44" name="Rectangle 43">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35B60-D160-687C-4B24-64D4AE597627}"/>
              </a:ext>
            </a:extLst>
          </p:cNvPr>
          <p:cNvSpPr>
            <a:spLocks noGrp="1"/>
          </p:cNvSpPr>
          <p:nvPr>
            <p:ph type="title"/>
          </p:nvPr>
        </p:nvSpPr>
        <p:spPr>
          <a:xfrm>
            <a:off x="6102826" y="130866"/>
            <a:ext cx="5477459" cy="782759"/>
          </a:xfrm>
        </p:spPr>
        <p:txBody>
          <a:bodyPr vert="horz" lIns="91440" tIns="45720" rIns="91440" bIns="45720" rtlCol="0" anchor="ctr">
            <a:normAutofit/>
          </a:bodyPr>
          <a:lstStyle/>
          <a:p>
            <a:pPr algn="ctr">
              <a:spcBef>
                <a:spcPct val="0"/>
              </a:spcBef>
            </a:pPr>
            <a:r>
              <a:rPr lang="en-US" b="1" u="sng">
                <a:latin typeface="Times New Roman"/>
                <a:cs typeface="Times New Roman"/>
              </a:rPr>
              <a:t>Conclusion</a:t>
            </a:r>
          </a:p>
        </p:txBody>
      </p:sp>
      <p:sp>
        <p:nvSpPr>
          <p:cNvPr id="3" name="Text Placeholder 2">
            <a:extLst>
              <a:ext uri="{FF2B5EF4-FFF2-40B4-BE49-F238E27FC236}">
                <a16:creationId xmlns:a16="http://schemas.microsoft.com/office/drawing/2014/main" id="{B48A4879-DF6F-4316-AE17-04333F91E78A}"/>
              </a:ext>
            </a:extLst>
          </p:cNvPr>
          <p:cNvSpPr>
            <a:spLocks noGrp="1"/>
          </p:cNvSpPr>
          <p:nvPr>
            <p:ph type="body" idx="1"/>
          </p:nvPr>
        </p:nvSpPr>
        <p:spPr>
          <a:xfrm>
            <a:off x="6103944" y="707411"/>
            <a:ext cx="5554414" cy="6030660"/>
          </a:xfrm>
        </p:spPr>
        <p:txBody>
          <a:bodyPr spcFirstLastPara="1" vert="horz" wrap="square" lIns="91440" tIns="45720" rIns="91440" bIns="45720" rtlCol="0" anchor="ctr" anchorCtr="0">
            <a:noAutofit/>
          </a:bodyPr>
          <a:lstStyle/>
          <a:p>
            <a:pPr marL="0" indent="0">
              <a:spcAft>
                <a:spcPts val="600"/>
              </a:spcAft>
              <a:buNone/>
            </a:pPr>
            <a:r>
              <a:rPr lang="en-US" sz="2400">
                <a:latin typeface="Times New Roman"/>
                <a:cs typeface="Times New Roman"/>
              </a:rPr>
              <a:t>Throughout the analysis for the creation of "Rosemary's Copier with Advance wireless print technology," we can conclude:</a:t>
            </a:r>
            <a:endParaRPr lang="en-US"/>
          </a:p>
          <a:p>
            <a:pPr marL="571500" indent="-342900">
              <a:spcAft>
                <a:spcPts val="600"/>
              </a:spcAft>
              <a:buFont typeface="Arial" panose="020B0604020202020204" pitchFamily="34" charset="0"/>
              <a:buChar char="•"/>
            </a:pPr>
            <a:r>
              <a:rPr lang="en-US" sz="2400">
                <a:latin typeface="Times New Roman"/>
                <a:cs typeface="Times New Roman"/>
              </a:rPr>
              <a:t>The product should only be sold in Washington State, New York, California and expand to Georgia after a successful campaign</a:t>
            </a:r>
          </a:p>
          <a:p>
            <a:pPr marL="571500" indent="-342900">
              <a:spcAft>
                <a:spcPts val="600"/>
              </a:spcAft>
              <a:buFont typeface="Arial" panose="020B0604020202020204" pitchFamily="34" charset="0"/>
              <a:buChar char="•"/>
            </a:pPr>
            <a:r>
              <a:rPr lang="en-US" sz="2400">
                <a:latin typeface="Times New Roman"/>
                <a:cs typeface="Times New Roman"/>
              </a:rPr>
              <a:t>Even though stores have massive inventory on products, choosing a copier machine with printing functionality might be the best bet as data is leaning towards these two categories.</a:t>
            </a:r>
          </a:p>
          <a:p>
            <a:pPr marL="571500" indent="-342900">
              <a:spcAft>
                <a:spcPts val="600"/>
              </a:spcAft>
              <a:buFont typeface="Arial" panose="020B0604020202020204" pitchFamily="34" charset="0"/>
              <a:buChar char="•"/>
            </a:pPr>
            <a:r>
              <a:rPr lang="en-US" sz="2400">
                <a:latin typeface="Times New Roman"/>
                <a:cs typeface="Times New Roman"/>
              </a:rPr>
              <a:t>Launch date would have to be around October, as sales are starting to accelerate from October until March. </a:t>
            </a:r>
          </a:p>
          <a:p>
            <a:pPr marL="609600" indent="-228600">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2640413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22F6364A-B358-4BEE-B158-0734D2C93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8202" y="1570814"/>
            <a:ext cx="0" cy="3710227"/>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4" name="Picture 3" descr="A blue text on a white background&#10;&#10;Description automatically generated">
            <a:extLst>
              <a:ext uri="{FF2B5EF4-FFF2-40B4-BE49-F238E27FC236}">
                <a16:creationId xmlns:a16="http://schemas.microsoft.com/office/drawing/2014/main" id="{CCDE88C9-41DA-31E1-612B-31EA3F3FD9C3}"/>
              </a:ext>
            </a:extLst>
          </p:cNvPr>
          <p:cNvPicPr>
            <a:picLocks noChangeAspect="1"/>
          </p:cNvPicPr>
          <p:nvPr/>
        </p:nvPicPr>
        <p:blipFill>
          <a:blip r:embed="rId2"/>
          <a:stretch>
            <a:fillRect/>
          </a:stretch>
        </p:blipFill>
        <p:spPr>
          <a:xfrm>
            <a:off x="4061860" y="1123527"/>
            <a:ext cx="6139733" cy="4604800"/>
          </a:xfrm>
          <a:prstGeom prst="rect">
            <a:avLst/>
          </a:prstGeom>
        </p:spPr>
      </p:pic>
    </p:spTree>
    <p:extLst>
      <p:ext uri="{BB962C8B-B14F-4D97-AF65-F5344CB8AC3E}">
        <p14:creationId xmlns:p14="http://schemas.microsoft.com/office/powerpoint/2010/main" val="1690397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A6B788-4AA2-9565-CFB3-3DA99A0EB61C}"/>
              </a:ext>
            </a:extLst>
          </p:cNvPr>
          <p:cNvSpPr>
            <a:spLocks noGrp="1"/>
          </p:cNvSpPr>
          <p:nvPr>
            <p:ph type="title"/>
          </p:nvPr>
        </p:nvSpPr>
        <p:spPr>
          <a:xfrm>
            <a:off x="1137033" y="352112"/>
            <a:ext cx="4683321" cy="2467288"/>
          </a:xfrm>
        </p:spPr>
        <p:txBody>
          <a:bodyPr anchor="t">
            <a:normAutofit/>
          </a:bodyPr>
          <a:lstStyle/>
          <a:p>
            <a:r>
              <a:rPr lang="en-US" sz="6000" b="1">
                <a:latin typeface="Times New Roman"/>
                <a:cs typeface="Times New Roman"/>
              </a:rPr>
              <a:t>Introduction  </a:t>
            </a:r>
            <a:r>
              <a:rPr lang="en-US" sz="5400" b="1">
                <a:latin typeface="Times New Roman"/>
                <a:cs typeface="Times New Roman"/>
              </a:rPr>
              <a:t>  </a:t>
            </a:r>
            <a:r>
              <a:rPr lang="en-US">
                <a:latin typeface="Aptos Display"/>
                <a:cs typeface="Times New Roman"/>
              </a:rPr>
              <a:t>   </a:t>
            </a:r>
            <a:endParaRPr lang="en-US"/>
          </a:p>
        </p:txBody>
      </p:sp>
      <p:pic>
        <p:nvPicPr>
          <p:cNvPr id="5" name="Picture 4" descr="A group of people holding gears&#10;&#10;Description automatically generated">
            <a:extLst>
              <a:ext uri="{FF2B5EF4-FFF2-40B4-BE49-F238E27FC236}">
                <a16:creationId xmlns:a16="http://schemas.microsoft.com/office/drawing/2014/main" id="{B0291A71-A48E-8CF8-7326-317F58281B9A}"/>
              </a:ext>
            </a:extLst>
          </p:cNvPr>
          <p:cNvPicPr>
            <a:picLocks noChangeAspect="1"/>
          </p:cNvPicPr>
          <p:nvPr/>
        </p:nvPicPr>
        <p:blipFill rotWithShape="1">
          <a:blip r:embed="rId2"/>
          <a:srcRect t="887" b="888"/>
          <a:stretch/>
        </p:blipFill>
        <p:spPr>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3" name="Content Placeholder 2">
            <a:extLst>
              <a:ext uri="{FF2B5EF4-FFF2-40B4-BE49-F238E27FC236}">
                <a16:creationId xmlns:a16="http://schemas.microsoft.com/office/drawing/2014/main" id="{00C09921-F207-90C7-934D-64EE0AE5EBEF}"/>
              </a:ext>
            </a:extLst>
          </p:cNvPr>
          <p:cNvSpPr>
            <a:spLocks noGrp="1"/>
          </p:cNvSpPr>
          <p:nvPr>
            <p:ph idx="1"/>
          </p:nvPr>
        </p:nvSpPr>
        <p:spPr>
          <a:xfrm>
            <a:off x="6797004" y="670559"/>
            <a:ext cx="5397393" cy="5956867"/>
          </a:xfrm>
        </p:spPr>
        <p:txBody>
          <a:bodyPr vert="horz" lIns="91440" tIns="45720" rIns="91440" bIns="45720" rtlCol="0" anchor="t">
            <a:normAutofit/>
          </a:bodyPr>
          <a:lstStyle/>
          <a:p>
            <a:pPr lvl="1"/>
            <a:r>
              <a:rPr lang="en-US">
                <a:latin typeface="Times New Roman"/>
                <a:cs typeface="Times New Roman"/>
              </a:rPr>
              <a:t>Identify emerging opportunities for our flagship project "Rosemary's Copier with Advance wireless print technology" across various channels determining the optimal launchpad for our startup through strategic locations </a:t>
            </a:r>
          </a:p>
          <a:p>
            <a:pPr lvl="1"/>
            <a:r>
              <a:rPr lang="en-US">
                <a:latin typeface="Times New Roman"/>
                <a:cs typeface="Times New Roman"/>
              </a:rPr>
              <a:t>Analyzing data trends to forecast future marker directions. </a:t>
            </a:r>
          </a:p>
          <a:p>
            <a:pPr lvl="1"/>
            <a:r>
              <a:rPr lang="en-US">
                <a:latin typeface="Times New Roman"/>
                <a:cs typeface="Times New Roman"/>
              </a:rPr>
              <a:t>Using SAP's geolocation tools, our analysis focuses on locations that present more projectable trends through time series analysis, regression and exponential smoothing that tests for precise risks in creating our products. </a:t>
            </a:r>
          </a:p>
          <a:p>
            <a:pPr lvl="1"/>
            <a:endParaRPr lang="en-US" sz="2000"/>
          </a:p>
        </p:txBody>
      </p:sp>
    </p:spTree>
    <p:extLst>
      <p:ext uri="{BB962C8B-B14F-4D97-AF65-F5344CB8AC3E}">
        <p14:creationId xmlns:p14="http://schemas.microsoft.com/office/powerpoint/2010/main" val="2406608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A3C210E6-A35A-4F68-8D60-801A019C7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Freeform: Shape 50">
            <a:extLst>
              <a:ext uri="{FF2B5EF4-FFF2-40B4-BE49-F238E27FC236}">
                <a16:creationId xmlns:a16="http://schemas.microsoft.com/office/drawing/2014/main" id="{AC0D06B0-F19C-459E-B221-A34B506FB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3" name="Freeform: Shape 52">
            <a:extLst>
              <a:ext uri="{FF2B5EF4-FFF2-40B4-BE49-F238E27FC236}">
                <a16:creationId xmlns:a16="http://schemas.microsoft.com/office/drawing/2014/main" id="{345B26DA-1C6B-4C66-81C9-9C1877FC2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256C39-1889-BC2F-3339-B2E5951A280E}"/>
              </a:ext>
            </a:extLst>
          </p:cNvPr>
          <p:cNvSpPr>
            <a:spLocks noGrp="1"/>
          </p:cNvSpPr>
          <p:nvPr>
            <p:ph type="title"/>
          </p:nvPr>
        </p:nvSpPr>
        <p:spPr>
          <a:xfrm>
            <a:off x="436683" y="117144"/>
            <a:ext cx="2829954" cy="620430"/>
          </a:xfrm>
        </p:spPr>
        <p:txBody>
          <a:bodyPr vert="horz" lIns="91440" tIns="45720" rIns="91440" bIns="45720" rtlCol="0" anchor="ctr">
            <a:normAutofit/>
          </a:bodyPr>
          <a:lstStyle/>
          <a:p>
            <a:r>
              <a:rPr lang="en-US" sz="3200" kern="1200">
                <a:latin typeface="+mj-lt"/>
                <a:ea typeface="+mj-ea"/>
                <a:cs typeface="+mj-cs"/>
              </a:rPr>
              <a:t>Related Work </a:t>
            </a:r>
          </a:p>
        </p:txBody>
      </p:sp>
      <p:sp>
        <p:nvSpPr>
          <p:cNvPr id="55" name="Rectangle 54">
            <a:extLst>
              <a:ext uri="{FF2B5EF4-FFF2-40B4-BE49-F238E27FC236}">
                <a16:creationId xmlns:a16="http://schemas.microsoft.com/office/drawing/2014/main" id="{98DE6C44-43F8-4DE4-AB81-66853FFEA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05840"/>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2409529B-9B56-4F10-BE4D-F934DB89E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B4B7AA88-F3FB-C69A-E5E7-F5B80484B2A7}"/>
              </a:ext>
            </a:extLst>
          </p:cNvPr>
          <p:cNvSpPr>
            <a:spLocks noGrp="1"/>
          </p:cNvSpPr>
          <p:nvPr>
            <p:ph idx="1"/>
          </p:nvPr>
        </p:nvSpPr>
        <p:spPr>
          <a:xfrm>
            <a:off x="144519" y="797635"/>
            <a:ext cx="3384300" cy="5264666"/>
          </a:xfrm>
        </p:spPr>
        <p:txBody>
          <a:bodyPr vert="horz" lIns="91440" tIns="45720" rIns="91440" bIns="45720" rtlCol="0" anchor="t">
            <a:noAutofit/>
          </a:bodyPr>
          <a:lstStyle/>
          <a:p>
            <a:pPr>
              <a:spcAft>
                <a:spcPts val="600"/>
              </a:spcAft>
            </a:pPr>
            <a:r>
              <a:rPr lang="en-US" sz="2400" dirty="0"/>
              <a:t>How data  from superstores has been widely utilized in the community.</a:t>
            </a:r>
          </a:p>
          <a:p>
            <a:pPr>
              <a:spcAft>
                <a:spcPts val="600"/>
              </a:spcAft>
            </a:pPr>
            <a:r>
              <a:rPr lang="en-US" sz="2400" dirty="0"/>
              <a:t>Explore the common strategies employed by publications to present insights:</a:t>
            </a:r>
          </a:p>
          <a:p>
            <a:pPr marL="800100" lvl="2" indent="-342900">
              <a:spcAft>
                <a:spcPts val="600"/>
              </a:spcAft>
              <a:buFont typeface="Wingdings" panose="020B0604020202020204" pitchFamily="34" charset="0"/>
              <a:buChar char="v"/>
            </a:pPr>
            <a:r>
              <a:rPr lang="en-US" sz="2400" dirty="0"/>
              <a:t>Visualization Techniques:</a:t>
            </a:r>
          </a:p>
          <a:p>
            <a:pPr marL="685800" lvl="3" indent="0">
              <a:spcAft>
                <a:spcPts val="600"/>
              </a:spcAft>
              <a:buNone/>
            </a:pPr>
            <a:r>
              <a:rPr lang="en-US" sz="2400" dirty="0"/>
              <a:t>❏Bubble Charts</a:t>
            </a:r>
          </a:p>
          <a:p>
            <a:pPr marL="685800" lvl="3" indent="0">
              <a:spcAft>
                <a:spcPts val="600"/>
              </a:spcAft>
              <a:buNone/>
            </a:pPr>
            <a:r>
              <a:rPr lang="en-US" sz="2400" dirty="0"/>
              <a:t>❏Bar Charts</a:t>
            </a:r>
          </a:p>
          <a:p>
            <a:pPr marL="685800" lvl="3" indent="0">
              <a:spcAft>
                <a:spcPts val="600"/>
              </a:spcAft>
              <a:buNone/>
            </a:pPr>
            <a:r>
              <a:rPr lang="en-US" sz="2400" dirty="0"/>
              <a:t>❏Stacked Columns</a:t>
            </a:r>
          </a:p>
          <a:p>
            <a:pPr marL="685800" lvl="3" indent="0">
              <a:spcAft>
                <a:spcPts val="600"/>
              </a:spcAft>
              <a:buNone/>
            </a:pPr>
            <a:r>
              <a:rPr lang="en-US" sz="2400" dirty="0"/>
              <a:t>❏Scatter Charts</a:t>
            </a:r>
          </a:p>
          <a:p>
            <a:pPr>
              <a:spcAft>
                <a:spcPts val="600"/>
              </a:spcAft>
            </a:pPr>
            <a:endParaRPr lang="en-US" sz="2400" dirty="0"/>
          </a:p>
        </p:txBody>
      </p:sp>
      <p:pic>
        <p:nvPicPr>
          <p:cNvPr id="3" name="Picture 2" descr="A screenshot of a graph&#10;&#10;Description automatically generated">
            <a:extLst>
              <a:ext uri="{FF2B5EF4-FFF2-40B4-BE49-F238E27FC236}">
                <a16:creationId xmlns:a16="http://schemas.microsoft.com/office/drawing/2014/main" id="{D31D8B28-875E-54FD-1E4F-F8600273F06D}"/>
              </a:ext>
            </a:extLst>
          </p:cNvPr>
          <p:cNvPicPr>
            <a:picLocks noChangeAspect="1"/>
          </p:cNvPicPr>
          <p:nvPr/>
        </p:nvPicPr>
        <p:blipFill>
          <a:blip r:embed="rId2"/>
          <a:stretch>
            <a:fillRect/>
          </a:stretch>
        </p:blipFill>
        <p:spPr>
          <a:xfrm>
            <a:off x="4079679" y="124934"/>
            <a:ext cx="7792133" cy="3455613"/>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49ED668A-6DB4-A9E4-7D0A-465A3C8A565D}"/>
              </a:ext>
            </a:extLst>
          </p:cNvPr>
          <p:cNvPicPr>
            <a:picLocks noChangeAspect="1"/>
          </p:cNvPicPr>
          <p:nvPr/>
        </p:nvPicPr>
        <p:blipFill>
          <a:blip r:embed="rId3"/>
          <a:stretch>
            <a:fillRect/>
          </a:stretch>
        </p:blipFill>
        <p:spPr>
          <a:xfrm>
            <a:off x="7975234" y="3829578"/>
            <a:ext cx="3927315" cy="2340036"/>
          </a:xfrm>
          <a:prstGeom prst="rect">
            <a:avLst/>
          </a:prstGeom>
        </p:spPr>
      </p:pic>
      <p:pic>
        <p:nvPicPr>
          <p:cNvPr id="7" name="Picture 6" descr="A screenshot of a graph&#10;&#10;Description automatically generated">
            <a:extLst>
              <a:ext uri="{FF2B5EF4-FFF2-40B4-BE49-F238E27FC236}">
                <a16:creationId xmlns:a16="http://schemas.microsoft.com/office/drawing/2014/main" id="{DC272C97-4C42-7A99-0F12-817FC9F5CA62}"/>
              </a:ext>
            </a:extLst>
          </p:cNvPr>
          <p:cNvPicPr>
            <a:picLocks noChangeAspect="1"/>
          </p:cNvPicPr>
          <p:nvPr/>
        </p:nvPicPr>
        <p:blipFill>
          <a:blip r:embed="rId4"/>
          <a:stretch>
            <a:fillRect/>
          </a:stretch>
        </p:blipFill>
        <p:spPr>
          <a:xfrm>
            <a:off x="3989810" y="3905574"/>
            <a:ext cx="3828637" cy="2177080"/>
          </a:xfrm>
          <a:prstGeom prst="rect">
            <a:avLst/>
          </a:prstGeom>
        </p:spPr>
      </p:pic>
    </p:spTree>
    <p:extLst>
      <p:ext uri="{BB962C8B-B14F-4D97-AF65-F5344CB8AC3E}">
        <p14:creationId xmlns:p14="http://schemas.microsoft.com/office/powerpoint/2010/main" val="2788132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7"/>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82" descr="Graph on document with pen">
            <a:extLst>
              <a:ext uri="{FF2B5EF4-FFF2-40B4-BE49-F238E27FC236}">
                <a16:creationId xmlns:a16="http://schemas.microsoft.com/office/drawing/2014/main" id="{096F567B-E8B5-B6C1-13FF-ADE159CB0DAF}"/>
              </a:ext>
            </a:extLst>
          </p:cNvPr>
          <p:cNvPicPr>
            <a:picLocks noChangeAspect="1"/>
          </p:cNvPicPr>
          <p:nvPr/>
        </p:nvPicPr>
        <p:blipFill rotWithShape="1">
          <a:blip r:embed="rId3"/>
          <a:srcRect t="9063" r="-2" b="21963"/>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sp useBgFill="1">
        <p:nvSpPr>
          <p:cNvPr id="99" name="Freeform: Shape 98">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1" name="Freeform: Shape 100">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8" name="Google Shape;68;p15"/>
          <p:cNvSpPr txBox="1">
            <a:spLocks noGrp="1"/>
          </p:cNvSpPr>
          <p:nvPr>
            <p:ph type="title"/>
          </p:nvPr>
        </p:nvSpPr>
        <p:spPr>
          <a:xfrm>
            <a:off x="448056" y="108910"/>
            <a:ext cx="4832802" cy="868271"/>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90000"/>
              </a:lnSpc>
              <a:spcBef>
                <a:spcPct val="0"/>
              </a:spcBef>
              <a:buSzPts val="990"/>
            </a:pPr>
            <a:r>
              <a:rPr lang="en-US" altLang="zh-CN" sz="2800" b="1" kern="1200">
                <a:solidFill>
                  <a:schemeClr val="tx1"/>
                </a:solidFill>
                <a:latin typeface="+mj-lt"/>
                <a:ea typeface="宋体"/>
                <a:cs typeface="+mj-cs"/>
              </a:rPr>
              <a:t>Comparative Study </a:t>
            </a:r>
            <a:br>
              <a:rPr lang="en-US" altLang="zh-CN" sz="2800" b="1" kern="1200">
                <a:latin typeface="+mj-lt"/>
                <a:ea typeface="+mj-ea"/>
                <a:cs typeface="+mj-cs"/>
              </a:rPr>
            </a:br>
            <a:r>
              <a:rPr lang="en-US" altLang="zh-CN" sz="2800" b="1">
                <a:solidFill>
                  <a:schemeClr val="tx1"/>
                </a:solidFill>
                <a:latin typeface="+mj-lt"/>
                <a:ea typeface="宋体"/>
                <a:cs typeface="+mj-cs"/>
              </a:rPr>
              <a:t>of Two</a:t>
            </a:r>
            <a:r>
              <a:rPr lang="en-US" altLang="zh-CN" sz="2800" b="1" kern="1200">
                <a:solidFill>
                  <a:schemeClr val="tx1"/>
                </a:solidFill>
                <a:latin typeface="+mj-lt"/>
                <a:ea typeface="宋体"/>
                <a:cs typeface="+mj-cs"/>
              </a:rPr>
              <a:t> Notable Publications</a:t>
            </a:r>
            <a:endParaRPr lang="en-US" sz="2800" b="1" kern="1200">
              <a:solidFill>
                <a:schemeClr val="tx1"/>
              </a:solidFill>
              <a:latin typeface="+mj-lt"/>
              <a:ea typeface="宋体"/>
              <a:cs typeface="+mj-cs"/>
            </a:endParaRPr>
          </a:p>
        </p:txBody>
      </p:sp>
      <p:sp>
        <p:nvSpPr>
          <p:cNvPr id="103" name="Rectangle 102">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05" name="Rectangle 10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Rectangle 106">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5" name="Google Shape;69;p15"/>
          <p:cNvSpPr txBox="1">
            <a:spLocks noGrp="1"/>
          </p:cNvSpPr>
          <p:nvPr>
            <p:ph type="body" idx="1"/>
          </p:nvPr>
        </p:nvSpPr>
        <p:spPr>
          <a:xfrm>
            <a:off x="129609" y="977240"/>
            <a:ext cx="5503816" cy="5880804"/>
          </a:xfrm>
          <a:prstGeom prst="rect">
            <a:avLst/>
          </a:prstGeom>
        </p:spPr>
        <p:txBody>
          <a:bodyPr spcFirstLastPara="1" vert="horz" wrap="square" lIns="91440" tIns="45720" rIns="91440" bIns="45720" rtlCol="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8965" lvl="0" indent="-228600">
              <a:lnSpc>
                <a:spcPct val="90000"/>
              </a:lnSpc>
              <a:spcBef>
                <a:spcPts val="1600"/>
              </a:spcBef>
              <a:spcAft>
                <a:spcPts val="0"/>
              </a:spcAft>
              <a:buSzPct val="100000"/>
              <a:buFont typeface="Arial" panose="020B0604020202020204" pitchFamily="34" charset="0"/>
              <a:buChar char="•"/>
            </a:pPr>
            <a:r>
              <a:rPr lang="en-US" altLang="zh-CN" sz="2400" err="1">
                <a:solidFill>
                  <a:schemeClr val="tx1"/>
                </a:solidFill>
                <a:latin typeface="Times New Roman"/>
                <a:ea typeface="宋体"/>
                <a:cs typeface="Times New Roman"/>
              </a:rPr>
              <a:t>Mreza’s</a:t>
            </a:r>
            <a:r>
              <a:rPr lang="en-US" altLang="zh-CN" sz="2400">
                <a:solidFill>
                  <a:schemeClr val="tx1"/>
                </a:solidFill>
                <a:latin typeface="Times New Roman"/>
                <a:ea typeface="宋体"/>
                <a:cs typeface="Times New Roman"/>
              </a:rPr>
              <a:t> study focused on sales and trends in superstores during the specified period.</a:t>
            </a:r>
            <a:endParaRPr lang="en-US" sz="2400">
              <a:solidFill>
                <a:schemeClr val="tx1"/>
              </a:solidFill>
              <a:latin typeface="Times New Roman"/>
              <a:ea typeface="宋体"/>
              <a:cs typeface="Times New Roman"/>
            </a:endParaRPr>
          </a:p>
          <a:p>
            <a:pPr marL="608965" lvl="0" indent="-228600">
              <a:lnSpc>
                <a:spcPct val="90000"/>
              </a:lnSpc>
              <a:spcBef>
                <a:spcPts val="0"/>
              </a:spcBef>
              <a:spcAft>
                <a:spcPts val="0"/>
              </a:spcAft>
              <a:buSzPct val="100000"/>
              <a:buFont typeface="Arial" panose="020B0604020202020204" pitchFamily="34" charset="0"/>
              <a:buChar char="•"/>
            </a:pPr>
            <a:r>
              <a:rPr lang="en-US" altLang="zh-CN" sz="2400">
                <a:solidFill>
                  <a:schemeClr val="tx1"/>
                </a:solidFill>
                <a:latin typeface="Times New Roman"/>
                <a:ea typeface="宋体"/>
                <a:cs typeface="Times New Roman"/>
              </a:rPr>
              <a:t>Key Findings:</a:t>
            </a:r>
            <a:endParaRPr lang="en-US" sz="2400">
              <a:solidFill>
                <a:schemeClr val="tx1"/>
              </a:solidFill>
              <a:latin typeface="Times New Roman"/>
              <a:ea typeface="宋体"/>
              <a:cs typeface="Times New Roman"/>
            </a:endParaRPr>
          </a:p>
          <a:p>
            <a:pPr marL="1218565" lvl="1" indent="-228600">
              <a:lnSpc>
                <a:spcPct val="90000"/>
              </a:lnSpc>
              <a:spcBef>
                <a:spcPts val="0"/>
              </a:spcBef>
              <a:spcAft>
                <a:spcPts val="0"/>
              </a:spcAft>
              <a:buSzPct val="100000"/>
              <a:buFont typeface="Arial" panose="020B0604020202020204" pitchFamily="34" charset="0"/>
              <a:buChar char="•"/>
            </a:pPr>
            <a:r>
              <a:rPr lang="en-US" altLang="zh-CN" sz="2400">
                <a:solidFill>
                  <a:schemeClr val="tx1"/>
                </a:solidFill>
                <a:latin typeface="Times New Roman"/>
                <a:ea typeface="宋体"/>
                <a:cs typeface="Times New Roman"/>
              </a:rPr>
              <a:t>Trend analysis based on item categories.</a:t>
            </a:r>
            <a:endParaRPr lang="en-US" sz="2400">
              <a:solidFill>
                <a:schemeClr val="tx1"/>
              </a:solidFill>
              <a:latin typeface="Times New Roman"/>
              <a:ea typeface="宋体"/>
              <a:cs typeface="Times New Roman"/>
            </a:endParaRPr>
          </a:p>
          <a:p>
            <a:pPr marL="1218565" lvl="1" indent="-228600">
              <a:lnSpc>
                <a:spcPct val="90000"/>
              </a:lnSpc>
              <a:spcBef>
                <a:spcPts val="0"/>
              </a:spcBef>
              <a:spcAft>
                <a:spcPts val="0"/>
              </a:spcAft>
              <a:buSzPct val="100000"/>
              <a:buFont typeface="Arial" panose="020B0604020202020204" pitchFamily="34" charset="0"/>
              <a:buChar char="•"/>
            </a:pPr>
            <a:r>
              <a:rPr lang="en-US" altLang="zh-CN" sz="2400">
                <a:solidFill>
                  <a:schemeClr val="tx1"/>
                </a:solidFill>
                <a:latin typeface="Times New Roman"/>
                <a:ea typeface="宋体"/>
                <a:cs typeface="Times New Roman"/>
              </a:rPr>
              <a:t>Visualization methods used: Pie Charts and Sales Bar Charts.</a:t>
            </a:r>
            <a:endParaRPr lang="en-US" sz="2400">
              <a:solidFill>
                <a:schemeClr val="tx1"/>
              </a:solidFill>
              <a:latin typeface="Times New Roman"/>
              <a:ea typeface="宋体"/>
              <a:cs typeface="Times New Roman"/>
            </a:endParaRPr>
          </a:p>
          <a:p>
            <a:pPr marL="1218565" lvl="1" indent="-228600">
              <a:lnSpc>
                <a:spcPct val="90000"/>
              </a:lnSpc>
              <a:spcBef>
                <a:spcPts val="0"/>
              </a:spcBef>
              <a:spcAft>
                <a:spcPts val="0"/>
              </a:spcAft>
              <a:buSzPct val="100000"/>
              <a:buFont typeface="Arial" panose="020B0604020202020204" pitchFamily="34" charset="0"/>
              <a:buChar char="•"/>
            </a:pPr>
            <a:r>
              <a:rPr lang="en-US" altLang="zh-CN" sz="2400">
                <a:solidFill>
                  <a:schemeClr val="tx1"/>
                </a:solidFill>
                <a:latin typeface="Times New Roman"/>
                <a:ea typeface="宋体"/>
                <a:cs typeface="Times New Roman"/>
              </a:rPr>
              <a:t>Identified top-performing categories and items.</a:t>
            </a:r>
            <a:endParaRPr lang="en-US" sz="2400">
              <a:solidFill>
                <a:schemeClr val="tx1"/>
              </a:solidFill>
              <a:latin typeface="Times New Roman"/>
              <a:ea typeface="宋体"/>
              <a:cs typeface="Times New Roman"/>
            </a:endParaRPr>
          </a:p>
          <a:p>
            <a:pPr marL="608965" lvl="0" indent="-228600">
              <a:lnSpc>
                <a:spcPct val="90000"/>
              </a:lnSpc>
              <a:spcBef>
                <a:spcPts val="0"/>
              </a:spcBef>
              <a:spcAft>
                <a:spcPts val="0"/>
              </a:spcAft>
              <a:buSzPct val="100000"/>
              <a:buFont typeface="Arial" panose="020B0604020202020204" pitchFamily="34" charset="0"/>
              <a:buChar char="•"/>
            </a:pPr>
            <a:r>
              <a:rPr lang="en-US" altLang="zh-CN" sz="2400">
                <a:solidFill>
                  <a:schemeClr val="tx1"/>
                </a:solidFill>
                <a:latin typeface="Times New Roman"/>
                <a:ea typeface="宋体"/>
                <a:cs typeface="Times New Roman"/>
              </a:rPr>
              <a:t>Our Approach:</a:t>
            </a:r>
            <a:endParaRPr lang="en-US" sz="2400">
              <a:solidFill>
                <a:schemeClr val="tx1"/>
              </a:solidFill>
              <a:latin typeface="Times New Roman"/>
              <a:ea typeface="宋体"/>
              <a:cs typeface="Times New Roman"/>
            </a:endParaRPr>
          </a:p>
          <a:p>
            <a:pPr marL="1218565" lvl="0" indent="-228600">
              <a:lnSpc>
                <a:spcPct val="90000"/>
              </a:lnSpc>
              <a:spcBef>
                <a:spcPts val="0"/>
              </a:spcBef>
              <a:spcAft>
                <a:spcPts val="0"/>
              </a:spcAft>
              <a:buSzPct val="100000"/>
              <a:buFont typeface="Arial" panose="020B0604020202020204" pitchFamily="34" charset="0"/>
              <a:buChar char="•"/>
            </a:pPr>
            <a:r>
              <a:rPr lang="en-US" altLang="zh-CN" sz="2400">
                <a:solidFill>
                  <a:schemeClr val="tx1"/>
                </a:solidFill>
                <a:latin typeface="Times New Roman"/>
                <a:ea typeface="宋体"/>
                <a:cs typeface="Times New Roman"/>
              </a:rPr>
              <a:t>Projectable Trends:</a:t>
            </a:r>
            <a:endParaRPr lang="en-US" sz="2400">
              <a:solidFill>
                <a:schemeClr val="tx1"/>
              </a:solidFill>
              <a:latin typeface="Times New Roman"/>
              <a:ea typeface="宋体"/>
              <a:cs typeface="Times New Roman"/>
            </a:endParaRPr>
          </a:p>
          <a:p>
            <a:pPr marL="1828165" lvl="0" indent="-228600">
              <a:lnSpc>
                <a:spcPct val="90000"/>
              </a:lnSpc>
              <a:spcBef>
                <a:spcPts val="0"/>
              </a:spcBef>
              <a:spcAft>
                <a:spcPts val="0"/>
              </a:spcAft>
              <a:buSzPct val="100000"/>
              <a:buFont typeface="Arial" panose="020B0604020202020204" pitchFamily="34" charset="0"/>
              <a:buChar char="•"/>
            </a:pPr>
            <a:r>
              <a:rPr lang="en-US" altLang="zh-CN" sz="2400">
                <a:solidFill>
                  <a:schemeClr val="tx1"/>
                </a:solidFill>
                <a:latin typeface="Times New Roman"/>
                <a:ea typeface="宋体"/>
                <a:cs typeface="Times New Roman"/>
              </a:rPr>
              <a:t>Utilizing time series analysis, regression, and exponential smoothing.</a:t>
            </a:r>
            <a:endParaRPr lang="en-US" sz="2400">
              <a:solidFill>
                <a:schemeClr val="tx1"/>
              </a:solidFill>
              <a:latin typeface="Times New Roman"/>
              <a:ea typeface="宋体"/>
              <a:cs typeface="Times New Roman"/>
            </a:endParaRPr>
          </a:p>
          <a:p>
            <a:pPr marL="1828165" lvl="0" indent="-228600">
              <a:lnSpc>
                <a:spcPct val="90000"/>
              </a:lnSpc>
              <a:spcBef>
                <a:spcPts val="0"/>
              </a:spcBef>
              <a:spcAft>
                <a:spcPts val="0"/>
              </a:spcAft>
              <a:buSzPct val="100000"/>
              <a:buFont typeface="Arial" panose="020B0604020202020204" pitchFamily="34" charset="0"/>
              <a:buChar char="•"/>
            </a:pPr>
            <a:r>
              <a:rPr lang="en-US" altLang="zh-CN" sz="2400">
                <a:solidFill>
                  <a:schemeClr val="tx1"/>
                </a:solidFill>
                <a:latin typeface="Times New Roman"/>
                <a:ea typeface="宋体"/>
                <a:cs typeface="Times New Roman"/>
              </a:rPr>
              <a:t>Assessing precise risks for product creation.</a:t>
            </a:r>
            <a:endParaRPr lang="en-US" sz="2400">
              <a:solidFill>
                <a:schemeClr val="tx1"/>
              </a:solidFill>
              <a:latin typeface="Times New Roman"/>
              <a:ea typeface="宋体"/>
              <a:cs typeface="Times New Roman"/>
            </a:endParaRPr>
          </a:p>
          <a:p>
            <a:pPr marL="0" lvl="0" indent="-228600">
              <a:lnSpc>
                <a:spcPct val="90000"/>
              </a:lnSpc>
              <a:spcBef>
                <a:spcPts val="1600"/>
              </a:spcBef>
              <a:spcAft>
                <a:spcPts val="1600"/>
              </a:spcAft>
              <a:buFont typeface="Arial" panose="020B0604020202020204" pitchFamily="34" charset="0"/>
              <a:buChar char="•"/>
            </a:pPr>
            <a:endParaRPr lang="en-US" sz="1400">
              <a:solidFill>
                <a:schemeClr val="tx1"/>
              </a:solidFill>
              <a:latin typeface="+mn-lt"/>
              <a:ea typeface="+mn-ea"/>
              <a:cs typeface="+mn-cs"/>
            </a:endParaRPr>
          </a:p>
        </p:txBody>
      </p:sp>
      <p:pic>
        <p:nvPicPr>
          <p:cNvPr id="3" name="Picture 2" descr="A screenshot of a graph&#10;&#10;Description automatically generated">
            <a:extLst>
              <a:ext uri="{FF2B5EF4-FFF2-40B4-BE49-F238E27FC236}">
                <a16:creationId xmlns:a16="http://schemas.microsoft.com/office/drawing/2014/main" id="{B05945A9-2A57-CCA0-6B0E-56619C412E0C}"/>
              </a:ext>
            </a:extLst>
          </p:cNvPr>
          <p:cNvPicPr>
            <a:picLocks noChangeAspect="1"/>
          </p:cNvPicPr>
          <p:nvPr/>
        </p:nvPicPr>
        <p:blipFill>
          <a:blip r:embed="rId4"/>
          <a:stretch>
            <a:fillRect/>
          </a:stretch>
        </p:blipFill>
        <p:spPr>
          <a:xfrm>
            <a:off x="6091443" y="3426292"/>
            <a:ext cx="6083185" cy="3245284"/>
          </a:xfrm>
          <a:prstGeom prst="rect">
            <a:avLst/>
          </a:prstGeom>
        </p:spPr>
      </p:pic>
    </p:spTree>
    <p:extLst>
      <p:ext uri="{BB962C8B-B14F-4D97-AF65-F5344CB8AC3E}">
        <p14:creationId xmlns:p14="http://schemas.microsoft.com/office/powerpoint/2010/main" val="38354959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1"/>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Google Shape;82;p17"/>
          <p:cNvSpPr txBox="1">
            <a:spLocks noGrp="1"/>
          </p:cNvSpPr>
          <p:nvPr>
            <p:ph type="title"/>
          </p:nvPr>
        </p:nvSpPr>
        <p:spPr>
          <a:xfrm>
            <a:off x="612648" y="365125"/>
            <a:ext cx="6986015" cy="1776484"/>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nSpc>
                <a:spcPct val="90000"/>
              </a:lnSpc>
              <a:spcBef>
                <a:spcPct val="0"/>
              </a:spcBef>
              <a:spcAft>
                <a:spcPts val="0"/>
              </a:spcAft>
            </a:pPr>
            <a:r>
              <a:rPr lang="en-US" altLang="zh-CN" sz="5400">
                <a:solidFill>
                  <a:schemeClr val="tx1"/>
                </a:solidFill>
                <a:latin typeface="+mj-lt"/>
                <a:ea typeface="+mj-ea"/>
                <a:cs typeface="+mj-cs"/>
              </a:rPr>
              <a:t>Swasti Khurana’s Insights (Future Trends)</a:t>
            </a:r>
            <a:endParaRPr lang="en-US" sz="540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39885922-F2E0-BEE1-28BB-63E62A4C17B3}"/>
              </a:ext>
            </a:extLst>
          </p:cNvPr>
          <p:cNvPicPr>
            <a:picLocks noChangeAspect="1"/>
          </p:cNvPicPr>
          <p:nvPr/>
        </p:nvPicPr>
        <p:blipFill rotWithShape="1">
          <a:blip r:embed="rId3"/>
          <a:srcRect l="12606" r="35592" b="-1"/>
          <a:stretch/>
        </p:blipFill>
        <p:spPr>
          <a:xfrm>
            <a:off x="8921474" y="261991"/>
            <a:ext cx="2447906" cy="1890220"/>
          </a:xfrm>
          <a:prstGeom prst="rect">
            <a:avLst/>
          </a:prstGeom>
        </p:spPr>
      </p:pic>
      <p:sp>
        <p:nvSpPr>
          <p:cNvPr id="138"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Google Shape;83;p17"/>
          <p:cNvSpPr txBox="1">
            <a:spLocks noGrp="1"/>
          </p:cNvSpPr>
          <p:nvPr>
            <p:ph type="body" idx="1"/>
          </p:nvPr>
        </p:nvSpPr>
        <p:spPr>
          <a:xfrm>
            <a:off x="612648" y="2504819"/>
            <a:ext cx="6986016" cy="3672144"/>
          </a:xfrm>
          <a:prstGeom prst="rect">
            <a:avLst/>
          </a:prstGeom>
        </p:spPr>
        <p:txBody>
          <a:bodyPr spcFirstLastPara="1" vert="horz" wrap="square" lIns="91440" tIns="45720" rIns="91440" bIns="45720" rtlCol="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8965" lvl="0" indent="-228600">
              <a:lnSpc>
                <a:spcPct val="90000"/>
              </a:lnSpc>
              <a:spcBef>
                <a:spcPts val="1600"/>
              </a:spcBef>
              <a:spcAft>
                <a:spcPts val="0"/>
              </a:spcAft>
              <a:buSzPts val="1800"/>
              <a:buFont typeface="Arial" panose="020B0604020202020204" pitchFamily="34" charset="0"/>
              <a:buChar char="•"/>
            </a:pPr>
            <a:r>
              <a:rPr lang="en-US" altLang="zh-CN" sz="2400" dirty="0">
                <a:solidFill>
                  <a:schemeClr val="tx1"/>
                </a:solidFill>
                <a:latin typeface="+mn-lt"/>
                <a:ea typeface="宋体"/>
                <a:cs typeface="+mn-cs"/>
              </a:rPr>
              <a:t>Swasti Khurana’s work also explored sales trend analysis.</a:t>
            </a:r>
            <a:endParaRPr lang="en-US" sz="2400" dirty="0">
              <a:solidFill>
                <a:schemeClr val="tx1"/>
              </a:solidFill>
              <a:latin typeface="+mn-lt"/>
              <a:ea typeface="宋体"/>
              <a:cs typeface="+mn-cs"/>
            </a:endParaRPr>
          </a:p>
          <a:p>
            <a:pPr marL="608965" lvl="0" indent="-228600">
              <a:lnSpc>
                <a:spcPct val="90000"/>
              </a:lnSpc>
              <a:spcBef>
                <a:spcPts val="0"/>
              </a:spcBef>
              <a:spcAft>
                <a:spcPts val="0"/>
              </a:spcAft>
              <a:buSzPts val="1800"/>
              <a:buFont typeface="Arial" panose="020B0604020202020204" pitchFamily="34" charset="0"/>
              <a:buChar char="•"/>
            </a:pPr>
            <a:r>
              <a:rPr lang="en-US" altLang="zh-CN" sz="2400" dirty="0">
                <a:solidFill>
                  <a:schemeClr val="tx1"/>
                </a:solidFill>
                <a:latin typeface="+mn-lt"/>
                <a:ea typeface="宋体"/>
                <a:cs typeface="+mn-cs"/>
              </a:rPr>
              <a:t>Unique Aspect:</a:t>
            </a:r>
            <a:endParaRPr lang="en-US" sz="2400" dirty="0">
              <a:solidFill>
                <a:schemeClr val="tx1"/>
              </a:solidFill>
              <a:latin typeface="+mn-lt"/>
              <a:ea typeface="宋体"/>
              <a:cs typeface="+mn-cs"/>
            </a:endParaRPr>
          </a:p>
          <a:p>
            <a:pPr marL="1218565" lvl="1" indent="-228600">
              <a:lnSpc>
                <a:spcPct val="90000"/>
              </a:lnSpc>
              <a:spcBef>
                <a:spcPts val="0"/>
              </a:spcBef>
              <a:spcAft>
                <a:spcPts val="0"/>
              </a:spcAft>
              <a:buSzPts val="1400"/>
              <a:buFont typeface="Arial" panose="020B0604020202020204" pitchFamily="34" charset="0"/>
              <a:buChar char="•"/>
            </a:pPr>
            <a:r>
              <a:rPr lang="en-US" altLang="zh-CN" sz="2400" dirty="0">
                <a:solidFill>
                  <a:schemeClr val="tx1"/>
                </a:solidFill>
                <a:latin typeface="+mn-lt"/>
                <a:ea typeface="宋体"/>
                <a:cs typeface="+mn-cs"/>
              </a:rPr>
              <a:t>Projectable Trends for the Future:</a:t>
            </a:r>
            <a:endParaRPr lang="en-US" sz="2400" dirty="0">
              <a:solidFill>
                <a:schemeClr val="tx1"/>
              </a:solidFill>
              <a:latin typeface="+mn-lt"/>
              <a:ea typeface="宋体"/>
              <a:cs typeface="+mn-cs"/>
            </a:endParaRPr>
          </a:p>
          <a:p>
            <a:pPr marL="1218565" lvl="1" indent="-228600">
              <a:lnSpc>
                <a:spcPct val="90000"/>
              </a:lnSpc>
              <a:spcBef>
                <a:spcPts val="0"/>
              </a:spcBef>
              <a:spcAft>
                <a:spcPts val="0"/>
              </a:spcAft>
              <a:buSzPts val="1400"/>
              <a:buFont typeface="Arial" panose="020B0604020202020204" pitchFamily="34" charset="0"/>
              <a:buChar char="•"/>
            </a:pPr>
            <a:r>
              <a:rPr lang="en-US" altLang="zh-CN" sz="2400" dirty="0">
                <a:solidFill>
                  <a:schemeClr val="tx1"/>
                </a:solidFill>
                <a:latin typeface="+mn-lt"/>
                <a:ea typeface="宋体"/>
                <a:cs typeface="+mn-cs"/>
              </a:rPr>
              <a:t>Analyzing upcoming trends.</a:t>
            </a:r>
            <a:endParaRPr lang="en-US" sz="2400" dirty="0">
              <a:solidFill>
                <a:schemeClr val="tx1"/>
              </a:solidFill>
              <a:latin typeface="+mn-lt"/>
              <a:ea typeface="宋体"/>
              <a:cs typeface="+mn-cs"/>
            </a:endParaRPr>
          </a:p>
          <a:p>
            <a:pPr marL="608965" lvl="0" indent="-228600">
              <a:lnSpc>
                <a:spcPct val="90000"/>
              </a:lnSpc>
              <a:spcBef>
                <a:spcPts val="0"/>
              </a:spcBef>
              <a:spcAft>
                <a:spcPts val="0"/>
              </a:spcAft>
              <a:buSzPts val="1800"/>
              <a:buFont typeface="Arial" panose="020B0604020202020204" pitchFamily="34" charset="0"/>
              <a:buChar char="•"/>
            </a:pPr>
            <a:r>
              <a:rPr lang="en-US" altLang="zh-CN" sz="2400" dirty="0">
                <a:solidFill>
                  <a:schemeClr val="tx1"/>
                </a:solidFill>
                <a:latin typeface="+mn-lt"/>
                <a:ea typeface="宋体"/>
                <a:cs typeface="+mn-cs"/>
              </a:rPr>
              <a:t>Our Additional Focus:</a:t>
            </a:r>
            <a:endParaRPr lang="en-US" sz="2400" dirty="0">
              <a:solidFill>
                <a:schemeClr val="tx1"/>
              </a:solidFill>
              <a:latin typeface="+mn-lt"/>
              <a:ea typeface="宋体"/>
              <a:cs typeface="+mn-cs"/>
            </a:endParaRPr>
          </a:p>
          <a:p>
            <a:pPr marL="1218565" lvl="1" indent="-228600">
              <a:lnSpc>
                <a:spcPct val="90000"/>
              </a:lnSpc>
              <a:spcBef>
                <a:spcPts val="0"/>
              </a:spcBef>
              <a:spcAft>
                <a:spcPts val="0"/>
              </a:spcAft>
              <a:buSzPts val="1400"/>
              <a:buFont typeface="Arial" panose="020B0604020202020204" pitchFamily="34" charset="0"/>
              <a:buChar char="•"/>
            </a:pPr>
            <a:r>
              <a:rPr lang="en-US" altLang="zh-CN" sz="2400" dirty="0">
                <a:solidFill>
                  <a:schemeClr val="tx1"/>
                </a:solidFill>
                <a:latin typeface="+mn-lt"/>
                <a:ea typeface="宋体"/>
                <a:cs typeface="+mn-cs"/>
              </a:rPr>
              <a:t>State-Level Profitability:</a:t>
            </a:r>
            <a:endParaRPr lang="en-US" sz="2400" dirty="0">
              <a:solidFill>
                <a:schemeClr val="tx1"/>
              </a:solidFill>
              <a:latin typeface="+mn-lt"/>
              <a:ea typeface="宋体"/>
              <a:cs typeface="+mn-cs"/>
            </a:endParaRPr>
          </a:p>
          <a:p>
            <a:pPr marL="1828165" lvl="2" indent="-228600">
              <a:lnSpc>
                <a:spcPct val="90000"/>
              </a:lnSpc>
              <a:spcBef>
                <a:spcPts val="0"/>
              </a:spcBef>
              <a:spcAft>
                <a:spcPts val="0"/>
              </a:spcAft>
              <a:buSzPts val="1400"/>
              <a:buFont typeface="Arial" panose="020B0604020202020204" pitchFamily="34" charset="0"/>
              <a:buChar char="•"/>
            </a:pPr>
            <a:r>
              <a:rPr lang="en-US" altLang="zh-CN" sz="2400" dirty="0">
                <a:solidFill>
                  <a:schemeClr val="tx1"/>
                </a:solidFill>
                <a:latin typeface="+mn-lt"/>
                <a:ea typeface="宋体"/>
                <a:cs typeface="+mn-cs"/>
              </a:rPr>
              <a:t>Identifying which states yield the highest profits.</a:t>
            </a:r>
            <a:endParaRPr lang="en-US" sz="2400" dirty="0">
              <a:solidFill>
                <a:schemeClr val="tx1"/>
              </a:solidFill>
              <a:latin typeface="+mn-lt"/>
              <a:ea typeface="宋体"/>
              <a:cs typeface="+mn-cs"/>
            </a:endParaRPr>
          </a:p>
          <a:p>
            <a:pPr marL="1828165" lvl="2" indent="-228600">
              <a:lnSpc>
                <a:spcPct val="90000"/>
              </a:lnSpc>
              <a:spcBef>
                <a:spcPts val="0"/>
              </a:spcBef>
              <a:spcAft>
                <a:spcPts val="0"/>
              </a:spcAft>
              <a:buSzPts val="1400"/>
              <a:buFont typeface="Arial" panose="020B0604020202020204" pitchFamily="34" charset="0"/>
              <a:buChar char="•"/>
            </a:pPr>
            <a:r>
              <a:rPr lang="en-US" altLang="zh-CN" sz="2400" dirty="0">
                <a:solidFill>
                  <a:schemeClr val="tx1"/>
                </a:solidFill>
                <a:latin typeface="+mn-lt"/>
                <a:ea typeface="宋体"/>
                <a:cs typeface="+mn-cs"/>
              </a:rPr>
              <a:t>Strategic targeting based on profitability.</a:t>
            </a:r>
            <a:endParaRPr lang="en-US" sz="2400" dirty="0">
              <a:solidFill>
                <a:schemeClr val="tx1"/>
              </a:solidFill>
              <a:latin typeface="+mn-lt"/>
              <a:ea typeface="宋体"/>
              <a:cs typeface="+mn-cs"/>
            </a:endParaRPr>
          </a:p>
          <a:p>
            <a:pPr marL="0" lvl="0" indent="-228600">
              <a:lnSpc>
                <a:spcPct val="90000"/>
              </a:lnSpc>
              <a:spcBef>
                <a:spcPts val="1600"/>
              </a:spcBef>
              <a:spcAft>
                <a:spcPts val="1600"/>
              </a:spcAft>
              <a:buFont typeface="Arial" panose="020B0604020202020204" pitchFamily="34" charset="0"/>
              <a:buChar char="•"/>
            </a:pPr>
            <a:endParaRPr lang="en-US" sz="2200">
              <a:solidFill>
                <a:schemeClr val="tx1"/>
              </a:solidFill>
              <a:latin typeface="+mn-lt"/>
              <a:ea typeface="+mn-ea"/>
              <a:cs typeface="+mn-cs"/>
            </a:endParaRPr>
          </a:p>
        </p:txBody>
      </p:sp>
      <p:pic>
        <p:nvPicPr>
          <p:cNvPr id="4" name="Picture 3" descr="A screen shot of a graph&#10;&#10;Description automatically generated">
            <a:extLst>
              <a:ext uri="{FF2B5EF4-FFF2-40B4-BE49-F238E27FC236}">
                <a16:creationId xmlns:a16="http://schemas.microsoft.com/office/drawing/2014/main" id="{0E72E85B-25AF-86A0-7DC2-C9BB1E47E507}"/>
              </a:ext>
            </a:extLst>
          </p:cNvPr>
          <p:cNvPicPr>
            <a:picLocks noChangeAspect="1"/>
          </p:cNvPicPr>
          <p:nvPr/>
        </p:nvPicPr>
        <p:blipFill rotWithShape="1">
          <a:blip r:embed="rId4"/>
          <a:srcRect l="5535" r="35271" b="-1"/>
          <a:stretch/>
        </p:blipFill>
        <p:spPr>
          <a:xfrm>
            <a:off x="9206051" y="2310086"/>
            <a:ext cx="1880479" cy="1890220"/>
          </a:xfrm>
          <a:prstGeom prst="rect">
            <a:avLst/>
          </a:prstGeom>
        </p:spPr>
      </p:pic>
      <p:pic>
        <p:nvPicPr>
          <p:cNvPr id="6" name="Picture 5" descr="A screenshot of a graph&#10;&#10;Description automatically generated">
            <a:extLst>
              <a:ext uri="{FF2B5EF4-FFF2-40B4-BE49-F238E27FC236}">
                <a16:creationId xmlns:a16="http://schemas.microsoft.com/office/drawing/2014/main" id="{53259C0D-9DEC-FD27-00B6-750EDECF48CD}"/>
              </a:ext>
            </a:extLst>
          </p:cNvPr>
          <p:cNvPicPr>
            <a:picLocks noChangeAspect="1"/>
          </p:cNvPicPr>
          <p:nvPr/>
        </p:nvPicPr>
        <p:blipFill rotWithShape="1">
          <a:blip r:embed="rId5"/>
          <a:srcRect l="8773" r="31349"/>
          <a:stretch/>
        </p:blipFill>
        <p:spPr>
          <a:xfrm>
            <a:off x="8839320" y="4341735"/>
            <a:ext cx="2613940" cy="1895702"/>
          </a:xfrm>
          <a:prstGeom prst="rect">
            <a:avLst/>
          </a:prstGeom>
        </p:spPr>
      </p:pic>
    </p:spTree>
    <p:extLst>
      <p:ext uri="{BB962C8B-B14F-4D97-AF65-F5344CB8AC3E}">
        <p14:creationId xmlns:p14="http://schemas.microsoft.com/office/powerpoint/2010/main" val="1542466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FE385E-B91A-6211-BD16-2BFFCD189A17}"/>
              </a:ext>
            </a:extLst>
          </p:cNvPr>
          <p:cNvSpPr>
            <a:spLocks noGrp="1"/>
          </p:cNvSpPr>
          <p:nvPr>
            <p:ph type="title"/>
          </p:nvPr>
        </p:nvSpPr>
        <p:spPr>
          <a:xfrm>
            <a:off x="838201" y="431107"/>
            <a:ext cx="3888526" cy="1201496"/>
          </a:xfrm>
        </p:spPr>
        <p:txBody>
          <a:bodyPr vert="horz" lIns="91440" tIns="45720" rIns="91440" bIns="45720" rtlCol="0" anchor="ctr">
            <a:noAutofit/>
          </a:bodyPr>
          <a:lstStyle/>
          <a:p>
            <a:pPr>
              <a:spcBef>
                <a:spcPct val="0"/>
              </a:spcBef>
            </a:pPr>
            <a:r>
              <a:rPr lang="en-US" sz="4800" b="1" kern="1200">
                <a:solidFill>
                  <a:schemeClr val="tx1"/>
                </a:solidFill>
                <a:latin typeface="+mj-lt"/>
                <a:ea typeface="+mj-ea"/>
                <a:cs typeface="+mj-cs"/>
              </a:rPr>
              <a:t>File Specification</a:t>
            </a:r>
          </a:p>
        </p:txBody>
      </p:sp>
      <p:sp>
        <p:nvSpPr>
          <p:cNvPr id="65" name="TextBox 64">
            <a:extLst>
              <a:ext uri="{FF2B5EF4-FFF2-40B4-BE49-F238E27FC236}">
                <a16:creationId xmlns:a16="http://schemas.microsoft.com/office/drawing/2014/main" id="{F924787B-FEF0-58A9-D6D5-0730C7B41C1B}"/>
              </a:ext>
            </a:extLst>
          </p:cNvPr>
          <p:cNvSpPr txBox="1"/>
          <p:nvPr/>
        </p:nvSpPr>
        <p:spPr>
          <a:xfrm>
            <a:off x="838201" y="1978612"/>
            <a:ext cx="3888528" cy="476105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r>
              <a:rPr lang="en-US" sz="2400" dirty="0"/>
              <a:t>Fundamental for driving into sales  trends</a:t>
            </a:r>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r>
              <a:rPr lang="en-US" sz="2400" dirty="0"/>
              <a:t>Understanding customer preference, evaluating product performance and offering solid foundation for data analytics</a:t>
            </a:r>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r>
              <a:rPr lang="en-US" sz="2400" dirty="0"/>
              <a:t>Size ensures a  comprehensive  research  of business intelligence concepts </a:t>
            </a:r>
          </a:p>
          <a:p>
            <a:pPr marL="285750" indent="-228600">
              <a:lnSpc>
                <a:spcPct val="90000"/>
              </a:lnSpc>
              <a:spcAft>
                <a:spcPts val="600"/>
              </a:spcAft>
              <a:buFont typeface="Arial" panose="020B0604020202020204" pitchFamily="34" charset="0"/>
              <a:buChar char="•"/>
            </a:pPr>
            <a:endParaRPr lang="en-US" sz="2400"/>
          </a:p>
        </p:txBody>
      </p:sp>
      <p:graphicFrame>
        <p:nvGraphicFramePr>
          <p:cNvPr id="5" name="Table 4">
            <a:extLst>
              <a:ext uri="{FF2B5EF4-FFF2-40B4-BE49-F238E27FC236}">
                <a16:creationId xmlns:a16="http://schemas.microsoft.com/office/drawing/2014/main" id="{4A74BD86-298E-9763-CAB3-9D0D47DE14CA}"/>
              </a:ext>
            </a:extLst>
          </p:cNvPr>
          <p:cNvGraphicFramePr>
            <a:graphicFrameLocks noGrp="1"/>
          </p:cNvGraphicFramePr>
          <p:nvPr>
            <p:extLst>
              <p:ext uri="{D42A27DB-BD31-4B8C-83A1-F6EECF244321}">
                <p14:modId xmlns:p14="http://schemas.microsoft.com/office/powerpoint/2010/main" val="1011434249"/>
              </p:ext>
            </p:extLst>
          </p:nvPr>
        </p:nvGraphicFramePr>
        <p:xfrm>
          <a:off x="6800986" y="1623794"/>
          <a:ext cx="4747548" cy="3638758"/>
        </p:xfrm>
        <a:graphic>
          <a:graphicData uri="http://schemas.openxmlformats.org/drawingml/2006/table">
            <a:tbl>
              <a:tblPr bandRow="1">
                <a:noFill/>
                <a:tableStyleId>{5C22544A-7EE6-4342-B048-85BDC9FD1C3A}</a:tableStyleId>
              </a:tblPr>
              <a:tblGrid>
                <a:gridCol w="2024417">
                  <a:extLst>
                    <a:ext uri="{9D8B030D-6E8A-4147-A177-3AD203B41FA5}">
                      <a16:colId xmlns:a16="http://schemas.microsoft.com/office/drawing/2014/main" val="3078353328"/>
                    </a:ext>
                  </a:extLst>
                </a:gridCol>
                <a:gridCol w="2723131">
                  <a:extLst>
                    <a:ext uri="{9D8B030D-6E8A-4147-A177-3AD203B41FA5}">
                      <a16:colId xmlns:a16="http://schemas.microsoft.com/office/drawing/2014/main" val="3551625698"/>
                    </a:ext>
                  </a:extLst>
                </a:gridCol>
              </a:tblGrid>
              <a:tr h="1199068">
                <a:tc>
                  <a:txBody>
                    <a:bodyPr/>
                    <a:lstStyle/>
                    <a:p>
                      <a:pPr algn="l" rtl="0" fontAlgn="base"/>
                      <a:r>
                        <a:rPr lang="en-US" sz="2500" b="0" i="0">
                          <a:solidFill>
                            <a:schemeClr val="tx1">
                              <a:lumMod val="75000"/>
                              <a:lumOff val="25000"/>
                            </a:schemeClr>
                          </a:solidFill>
                          <a:effectLst/>
                          <a:latin typeface="Times New Roman" panose="02020603050405020304" pitchFamily="18" charset="0"/>
                        </a:rPr>
                        <a:t>Data Set </a:t>
                      </a:r>
                      <a:endParaRPr lang="en-US" sz="2500" b="0" i="0">
                        <a:solidFill>
                          <a:schemeClr val="tx1">
                            <a:lumMod val="75000"/>
                            <a:lumOff val="25000"/>
                          </a:schemeClr>
                        </a:solidFill>
                        <a:effectLst/>
                      </a:endParaRPr>
                    </a:p>
                  </a:txBody>
                  <a:tcPr marL="356159" marR="267119" marT="178079" marB="178079">
                    <a:lnL w="12700" cmpd="sng">
                      <a:noFill/>
                      <a:prstDash val="solid"/>
                    </a:lnL>
                    <a:lnR w="12700" cmpd="sng">
                      <a:noFill/>
                      <a:prstDash val="solid"/>
                    </a:lnR>
                    <a:lnT w="12700" cmpd="sng">
                      <a:noFill/>
                      <a:prstDash val="solid"/>
                    </a:lnT>
                    <a:lnB w="9525" cap="flat" cmpd="sng" algn="ctr">
                      <a:solidFill>
                        <a:srgbClr val="C7C6C1"/>
                      </a:solidFill>
                      <a:prstDash val="solid"/>
                    </a:lnB>
                    <a:noFill/>
                  </a:tcPr>
                </a:tc>
                <a:tc>
                  <a:txBody>
                    <a:bodyPr/>
                    <a:lstStyle/>
                    <a:p>
                      <a:pPr algn="l" rtl="0" fontAlgn="base"/>
                      <a:r>
                        <a:rPr lang="en-US" sz="2500" b="0" i="0">
                          <a:solidFill>
                            <a:schemeClr val="tx1">
                              <a:lumMod val="75000"/>
                              <a:lumOff val="25000"/>
                            </a:schemeClr>
                          </a:solidFill>
                          <a:effectLst/>
                          <a:latin typeface="Times New Roman" panose="02020603050405020304" pitchFamily="18" charset="0"/>
                        </a:rPr>
                        <a:t>Size: Total 3.2 MGB </a:t>
                      </a:r>
                      <a:endParaRPr lang="en-US" sz="2500" b="0" i="0">
                        <a:solidFill>
                          <a:schemeClr val="tx1">
                            <a:lumMod val="75000"/>
                            <a:lumOff val="25000"/>
                          </a:schemeClr>
                        </a:solidFill>
                        <a:effectLst/>
                      </a:endParaRPr>
                    </a:p>
                  </a:txBody>
                  <a:tcPr marL="356159" marR="267119" marT="178079" marB="178079">
                    <a:lnL w="12700" cmpd="sng">
                      <a:noFill/>
                      <a:prstDash val="solid"/>
                    </a:lnL>
                    <a:lnR w="12700" cmpd="sng">
                      <a:noFill/>
                      <a:prstDash val="solid"/>
                    </a:lnR>
                    <a:lnT w="12700" cmpd="sng">
                      <a:noFill/>
                      <a:prstDash val="solid"/>
                    </a:lnT>
                    <a:lnB w="9525" cap="flat" cmpd="sng" algn="ctr">
                      <a:solidFill>
                        <a:srgbClr val="C7C6C1"/>
                      </a:solidFill>
                      <a:prstDash val="solid"/>
                    </a:lnB>
                    <a:noFill/>
                  </a:tcPr>
                </a:tc>
                <a:extLst>
                  <a:ext uri="{0D108BD9-81ED-4DB2-BD59-A6C34878D82A}">
                    <a16:rowId xmlns:a16="http://schemas.microsoft.com/office/drawing/2014/main" val="4184682914"/>
                  </a:ext>
                </a:extLst>
              </a:tr>
              <a:tr h="813230">
                <a:tc>
                  <a:txBody>
                    <a:bodyPr/>
                    <a:lstStyle/>
                    <a:p>
                      <a:pPr algn="l" rtl="0" fontAlgn="base"/>
                      <a:r>
                        <a:rPr lang="en-US" sz="2500" b="0" i="0">
                          <a:solidFill>
                            <a:schemeClr val="tx1">
                              <a:lumMod val="75000"/>
                              <a:lumOff val="25000"/>
                            </a:schemeClr>
                          </a:solidFill>
                          <a:effectLst/>
                          <a:latin typeface="Times New Roman" panose="02020603050405020304" pitchFamily="18" charset="0"/>
                        </a:rPr>
                        <a:t>Orders </a:t>
                      </a:r>
                      <a:endParaRPr lang="en-US" sz="2500" b="0" i="0">
                        <a:solidFill>
                          <a:schemeClr val="tx1">
                            <a:lumMod val="75000"/>
                            <a:lumOff val="25000"/>
                          </a:schemeClr>
                        </a:solidFill>
                        <a:effectLst/>
                      </a:endParaRPr>
                    </a:p>
                  </a:txBody>
                  <a:tcPr marL="356159" marR="267119" marT="178079" marB="1780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rtl="0" fontAlgn="base"/>
                      <a:r>
                        <a:rPr lang="en-US" sz="2500" b="0" i="0">
                          <a:solidFill>
                            <a:schemeClr val="tx1">
                              <a:lumMod val="75000"/>
                              <a:lumOff val="25000"/>
                            </a:schemeClr>
                          </a:solidFill>
                          <a:effectLst/>
                          <a:latin typeface="Times New Roman" panose="02020603050405020304" pitchFamily="18" charset="0"/>
                        </a:rPr>
                        <a:t>3.19 MGB </a:t>
                      </a:r>
                      <a:endParaRPr lang="en-US" sz="2500" b="0" i="0">
                        <a:solidFill>
                          <a:schemeClr val="tx1">
                            <a:lumMod val="75000"/>
                            <a:lumOff val="25000"/>
                          </a:schemeClr>
                        </a:solidFill>
                        <a:effectLst/>
                      </a:endParaRPr>
                    </a:p>
                  </a:txBody>
                  <a:tcPr marL="356159" marR="267119" marT="178079" marB="1780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91471094"/>
                  </a:ext>
                </a:extLst>
              </a:tr>
              <a:tr h="813230">
                <a:tc>
                  <a:txBody>
                    <a:bodyPr/>
                    <a:lstStyle/>
                    <a:p>
                      <a:pPr algn="l" rtl="0" fontAlgn="base"/>
                      <a:r>
                        <a:rPr lang="en-US" sz="2500" b="0" i="0">
                          <a:solidFill>
                            <a:schemeClr val="tx1">
                              <a:lumMod val="75000"/>
                              <a:lumOff val="25000"/>
                            </a:schemeClr>
                          </a:solidFill>
                          <a:effectLst/>
                          <a:latin typeface="Times New Roman" panose="02020603050405020304" pitchFamily="18" charset="0"/>
                        </a:rPr>
                        <a:t>Returns </a:t>
                      </a:r>
                      <a:endParaRPr lang="en-US" sz="2500" b="0" i="0">
                        <a:solidFill>
                          <a:schemeClr val="tx1">
                            <a:lumMod val="75000"/>
                            <a:lumOff val="25000"/>
                          </a:schemeClr>
                        </a:solidFill>
                        <a:effectLst/>
                      </a:endParaRPr>
                    </a:p>
                  </a:txBody>
                  <a:tcPr marL="356159" marR="267119" marT="178079" marB="1780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rtl="0" fontAlgn="base"/>
                      <a:r>
                        <a:rPr lang="en-US" sz="2500" b="0" i="0">
                          <a:solidFill>
                            <a:schemeClr val="tx1">
                              <a:lumMod val="75000"/>
                              <a:lumOff val="25000"/>
                            </a:schemeClr>
                          </a:solidFill>
                          <a:effectLst/>
                          <a:latin typeface="Times New Roman" panose="02020603050405020304" pitchFamily="18" charset="0"/>
                        </a:rPr>
                        <a:t>13.7 KB </a:t>
                      </a:r>
                      <a:endParaRPr lang="en-US" sz="2500" b="0" i="0">
                        <a:solidFill>
                          <a:schemeClr val="tx1">
                            <a:lumMod val="75000"/>
                            <a:lumOff val="25000"/>
                          </a:schemeClr>
                        </a:solidFill>
                        <a:effectLst/>
                      </a:endParaRPr>
                    </a:p>
                  </a:txBody>
                  <a:tcPr marL="356159" marR="267119" marT="178079" marB="1780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29679904"/>
                  </a:ext>
                </a:extLst>
              </a:tr>
              <a:tr h="813230">
                <a:tc>
                  <a:txBody>
                    <a:bodyPr/>
                    <a:lstStyle/>
                    <a:p>
                      <a:pPr algn="l" rtl="0" fontAlgn="base"/>
                      <a:r>
                        <a:rPr lang="en-US" sz="2500" b="0" i="0">
                          <a:solidFill>
                            <a:schemeClr val="tx1">
                              <a:lumMod val="75000"/>
                              <a:lumOff val="25000"/>
                            </a:schemeClr>
                          </a:solidFill>
                          <a:effectLst/>
                          <a:latin typeface="Times New Roman" panose="02020603050405020304" pitchFamily="18" charset="0"/>
                        </a:rPr>
                        <a:t>People </a:t>
                      </a:r>
                      <a:endParaRPr lang="en-US" sz="2500" b="0" i="0">
                        <a:solidFill>
                          <a:schemeClr val="tx1">
                            <a:lumMod val="75000"/>
                            <a:lumOff val="25000"/>
                          </a:schemeClr>
                        </a:solidFill>
                        <a:effectLst/>
                      </a:endParaRPr>
                    </a:p>
                  </a:txBody>
                  <a:tcPr marL="356159" marR="267119" marT="178079" marB="1780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rtl="0" fontAlgn="base"/>
                      <a:r>
                        <a:rPr lang="en-US" sz="2500" b="0" i="0">
                          <a:solidFill>
                            <a:schemeClr val="tx1">
                              <a:lumMod val="75000"/>
                              <a:lumOff val="25000"/>
                            </a:schemeClr>
                          </a:solidFill>
                          <a:effectLst/>
                          <a:latin typeface="Times New Roman" panose="02020603050405020304" pitchFamily="18" charset="0"/>
                        </a:rPr>
                        <a:t>8.63 KB </a:t>
                      </a:r>
                      <a:endParaRPr lang="en-US" sz="2500" b="0" i="0">
                        <a:solidFill>
                          <a:schemeClr val="tx1">
                            <a:lumMod val="75000"/>
                            <a:lumOff val="25000"/>
                          </a:schemeClr>
                        </a:solidFill>
                        <a:effectLst/>
                      </a:endParaRPr>
                    </a:p>
                  </a:txBody>
                  <a:tcPr marL="356159" marR="267119" marT="178079" marB="1780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6270134"/>
                  </a:ext>
                </a:extLst>
              </a:tr>
            </a:tbl>
          </a:graphicData>
        </a:graphic>
      </p:graphicFrame>
    </p:spTree>
    <p:extLst>
      <p:ext uri="{BB962C8B-B14F-4D97-AF65-F5344CB8AC3E}">
        <p14:creationId xmlns:p14="http://schemas.microsoft.com/office/powerpoint/2010/main" val="40870350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Customer </a:t>
            </a:r>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F1756C-CB8E-C4E6-6E09-2323E968FBAC}"/>
              </a:ext>
            </a:extLst>
          </p:cNvPr>
          <p:cNvSpPr>
            <a:spLocks noGrp="1"/>
          </p:cNvSpPr>
          <p:nvPr>
            <p:ph type="title"/>
          </p:nvPr>
        </p:nvSpPr>
        <p:spPr>
          <a:xfrm>
            <a:off x="1115568" y="298432"/>
            <a:ext cx="10168128" cy="1418411"/>
          </a:xfrm>
        </p:spPr>
        <p:txBody>
          <a:bodyPr vert="horz" lIns="91440" tIns="45720" rIns="91440" bIns="45720" rtlCol="0" anchor="ctr">
            <a:normAutofit/>
          </a:bodyPr>
          <a:lstStyle/>
          <a:p>
            <a:pPr>
              <a:spcBef>
                <a:spcPct val="0"/>
              </a:spcBef>
            </a:pPr>
            <a:r>
              <a:rPr lang="en-US" sz="4800" kern="1200">
                <a:latin typeface="+mj-lt"/>
                <a:ea typeface="+mj-ea"/>
                <a:cs typeface="+mj-cs"/>
              </a:rPr>
              <a:t>Data Cleaning</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13A086E5-9942-71E8-CD90-E38431E38B61}"/>
              </a:ext>
            </a:extLst>
          </p:cNvPr>
          <p:cNvSpPr>
            <a:spLocks noGrp="1"/>
          </p:cNvSpPr>
          <p:nvPr>
            <p:ph type="body" idx="1"/>
          </p:nvPr>
        </p:nvSpPr>
        <p:spPr>
          <a:xfrm>
            <a:off x="395137" y="2092660"/>
            <a:ext cx="10168128" cy="3695020"/>
          </a:xfrm>
        </p:spPr>
        <p:txBody>
          <a:bodyPr vert="horz" lIns="91440" tIns="45720" rIns="91440" bIns="45720" rtlCol="0">
            <a:normAutofit/>
          </a:bodyPr>
          <a:lstStyle/>
          <a:p>
            <a:pPr marL="723265" indent="-342900"/>
            <a:r>
              <a:rPr lang="en-US" sz="2400"/>
              <a:t>Geocoding </a:t>
            </a:r>
          </a:p>
          <a:p>
            <a:pPr marL="1218565" lvl="1" indent="-422910"/>
            <a:r>
              <a:rPr lang="en-US"/>
              <a:t>Generate longitude and latitude for each </a:t>
            </a:r>
          </a:p>
          <a:p>
            <a:pPr marL="795655" lvl="1" indent="0">
              <a:buNone/>
            </a:pPr>
            <a:r>
              <a:rPr lang="en-US"/>
              <a:t>    customer base.</a:t>
            </a:r>
          </a:p>
          <a:p>
            <a:pPr marL="1332865" lvl="1" indent="-422910">
              <a:buFont typeface="Courier New" panose="020B0604020202020204" pitchFamily="34" charset="0"/>
              <a:buChar char="o"/>
            </a:pPr>
            <a:endParaRPr lang="en-US"/>
          </a:p>
          <a:p>
            <a:pPr marL="723265" indent="-342900"/>
            <a:r>
              <a:rPr lang="en-US" sz="2400"/>
              <a:t>Hierarchy </a:t>
            </a:r>
          </a:p>
          <a:p>
            <a:pPr marL="1218565" lvl="1" indent="-422910"/>
            <a:r>
              <a:rPr lang="en-US"/>
              <a:t>Customer Location.</a:t>
            </a:r>
          </a:p>
          <a:p>
            <a:pPr marL="1218565" lvl="1" indent="-422910"/>
            <a:r>
              <a:rPr lang="en-US"/>
              <a:t>Product  hierarchy.</a:t>
            </a:r>
          </a:p>
          <a:p>
            <a:pPr marL="795655" lvl="1" indent="0">
              <a:buNone/>
            </a:pPr>
            <a:endParaRPr lang="en-US"/>
          </a:p>
        </p:txBody>
      </p:sp>
      <p:pic>
        <p:nvPicPr>
          <p:cNvPr id="4" name="Picture 3" descr="A screenshot of a computer&#10;&#10;Description automatically generated">
            <a:extLst>
              <a:ext uri="{FF2B5EF4-FFF2-40B4-BE49-F238E27FC236}">
                <a16:creationId xmlns:a16="http://schemas.microsoft.com/office/drawing/2014/main" id="{A4B30C03-5C1E-FA3F-2C4D-4F17A40611A4}"/>
              </a:ext>
            </a:extLst>
          </p:cNvPr>
          <p:cNvPicPr>
            <a:picLocks noChangeAspect="1"/>
          </p:cNvPicPr>
          <p:nvPr/>
        </p:nvPicPr>
        <p:blipFill>
          <a:blip r:embed="rId2"/>
          <a:stretch>
            <a:fillRect/>
          </a:stretch>
        </p:blipFill>
        <p:spPr>
          <a:xfrm>
            <a:off x="4798661" y="1105727"/>
            <a:ext cx="7395194" cy="5710776"/>
          </a:xfrm>
          <a:prstGeom prst="rect">
            <a:avLst/>
          </a:prstGeom>
        </p:spPr>
      </p:pic>
    </p:spTree>
    <p:extLst>
      <p:ext uri="{BB962C8B-B14F-4D97-AF65-F5344CB8AC3E}">
        <p14:creationId xmlns:p14="http://schemas.microsoft.com/office/powerpoint/2010/main" val="1272074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D10-00BD-1E0B-589A-5C6DE9AA5FF5}"/>
              </a:ext>
            </a:extLst>
          </p:cNvPr>
          <p:cNvSpPr>
            <a:spLocks noGrp="1"/>
          </p:cNvSpPr>
          <p:nvPr>
            <p:ph type="title"/>
          </p:nvPr>
        </p:nvSpPr>
        <p:spPr/>
        <p:txBody>
          <a:bodyPr vert="horz" lIns="91440" tIns="45720" rIns="91440" bIns="45720" rtlCol="0" anchor="ctr">
            <a:normAutofit/>
          </a:bodyPr>
          <a:lstStyle/>
          <a:p>
            <a:pPr>
              <a:spcBef>
                <a:spcPct val="0"/>
              </a:spcBef>
            </a:pPr>
            <a:r>
              <a:rPr lang="en-US" sz="4000" b="1" kern="1200">
                <a:latin typeface="+mj-lt"/>
                <a:ea typeface="+mj-ea"/>
                <a:cs typeface="+mj-cs"/>
              </a:rPr>
              <a:t>Implementation flow chart</a:t>
            </a:r>
          </a:p>
        </p:txBody>
      </p:sp>
      <p:sp>
        <p:nvSpPr>
          <p:cNvPr id="3" name="Text Placeholder 2">
            <a:extLst>
              <a:ext uri="{FF2B5EF4-FFF2-40B4-BE49-F238E27FC236}">
                <a16:creationId xmlns:a16="http://schemas.microsoft.com/office/drawing/2014/main" id="{2A6036CE-4B46-8852-D792-560826190E49}"/>
              </a:ext>
            </a:extLst>
          </p:cNvPr>
          <p:cNvSpPr>
            <a:spLocks noGrp="1"/>
          </p:cNvSpPr>
          <p:nvPr>
            <p:ph type="body" idx="1"/>
          </p:nvPr>
        </p:nvSpPr>
        <p:spPr/>
        <p:txBody>
          <a:bodyPr vert="horz" lIns="91440" tIns="45720" rIns="91440" bIns="45720" rtlCol="0" anchor="ctr">
            <a:normAutofit/>
          </a:bodyPr>
          <a:lstStyle/>
          <a:p>
            <a:pPr marL="380365" indent="0">
              <a:buNone/>
            </a:pPr>
            <a:endParaRPr lang="en-US" sz="2400">
              <a:solidFill>
                <a:srgbClr val="000000"/>
              </a:solidFill>
              <a:latin typeface="WordVisi_MSFontService"/>
              <a:ea typeface="WordVisi_MSFontService"/>
              <a:cs typeface="WordVisi_MSFontService"/>
            </a:endParaRPr>
          </a:p>
          <a:p>
            <a:pPr marL="608965" indent="-228600">
              <a:buFont typeface="Arial" panose="020B0604020202020204" pitchFamily="34" charset="0"/>
              <a:buChar char="•"/>
            </a:pPr>
            <a:endParaRPr lang="en-US">
              <a:latin typeface="WordVisi_MSFontService"/>
            </a:endParaRPr>
          </a:p>
        </p:txBody>
      </p:sp>
      <p:pic>
        <p:nvPicPr>
          <p:cNvPr id="4" name="Content Placeholder 3" descr="A diagram of a software process&#10;&#10;Description automatically generated">
            <a:extLst>
              <a:ext uri="{FF2B5EF4-FFF2-40B4-BE49-F238E27FC236}">
                <a16:creationId xmlns:a16="http://schemas.microsoft.com/office/drawing/2014/main" id="{6811D821-D902-1D42-5114-6DB998AB0DE6}"/>
              </a:ext>
            </a:extLst>
          </p:cNvPr>
          <p:cNvPicPr>
            <a:picLocks noGrp="1" noChangeAspect="1"/>
          </p:cNvPicPr>
          <p:nvPr>
            <p:ph sz="half" idx="2"/>
          </p:nvPr>
        </p:nvPicPr>
        <p:blipFill>
          <a:blip r:embed="rId2"/>
          <a:stretch>
            <a:fillRect/>
          </a:stretch>
        </p:blipFill>
        <p:spPr>
          <a:xfrm>
            <a:off x="682793" y="1512190"/>
            <a:ext cx="5410200" cy="4038600"/>
          </a:xfrm>
        </p:spPr>
      </p:pic>
      <p:sp>
        <p:nvSpPr>
          <p:cNvPr id="9" name="Content Placeholder 8">
            <a:extLst>
              <a:ext uri="{FF2B5EF4-FFF2-40B4-BE49-F238E27FC236}">
                <a16:creationId xmlns:a16="http://schemas.microsoft.com/office/drawing/2014/main" id="{B02CD021-9238-C3EF-D30D-695508FE37D6}"/>
              </a:ext>
            </a:extLst>
          </p:cNvPr>
          <p:cNvSpPr>
            <a:spLocks noGrp="1"/>
          </p:cNvSpPr>
          <p:nvPr>
            <p:ph sz="quarter" idx="4"/>
          </p:nvPr>
        </p:nvSpPr>
        <p:spPr>
          <a:xfrm>
            <a:off x="6172200" y="1182359"/>
            <a:ext cx="5183188" cy="5007304"/>
          </a:xfrm>
        </p:spPr>
        <p:txBody>
          <a:bodyPr vert="horz" lIns="91440" tIns="45720" rIns="91440" bIns="45720" rtlCol="0" anchor="t">
            <a:normAutofit/>
          </a:bodyPr>
          <a:lstStyle/>
          <a:p>
            <a:endParaRPr lang="en-US">
              <a:solidFill>
                <a:srgbClr val="000000"/>
              </a:solidFill>
              <a:latin typeface="WordVisi_MSFontService"/>
              <a:ea typeface="WordVisi_MSFontService"/>
              <a:cs typeface="WordVisi_MSFontService"/>
            </a:endParaRPr>
          </a:p>
          <a:p>
            <a:r>
              <a:rPr lang="en-US" sz="2400">
                <a:solidFill>
                  <a:srgbClr val="000000"/>
                </a:solidFill>
                <a:latin typeface="WordVisi_MSFontService"/>
                <a:ea typeface="WordVisi_MSFontService"/>
                <a:cs typeface="WordVisi_MSFontService"/>
              </a:rPr>
              <a:t>CSV files required reorganization and the addition of a few critical elements </a:t>
            </a:r>
          </a:p>
          <a:p>
            <a:r>
              <a:rPr lang="en-US" sz="2400">
                <a:solidFill>
                  <a:srgbClr val="000000"/>
                </a:solidFill>
                <a:latin typeface="WordVisi_MSFontService"/>
                <a:ea typeface="WordVisi_MSFontService"/>
                <a:cs typeface="WordVisi_MSFontService"/>
              </a:rPr>
              <a:t>Preparatory step was essential to ensure the data was compatible with SAP requirements</a:t>
            </a:r>
            <a:endParaRPr lang="en-US" sz="2400"/>
          </a:p>
          <a:p>
            <a:r>
              <a:rPr lang="en-US" sz="2400">
                <a:solidFill>
                  <a:srgbClr val="000000"/>
                </a:solidFill>
                <a:latin typeface="WordVisi_MSFontService"/>
                <a:ea typeface="WordVisi_MSFontService"/>
                <a:cs typeface="WordVisi_MSFontService"/>
              </a:rPr>
              <a:t>Fully</a:t>
            </a:r>
            <a:r>
              <a:rPr lang="en-US" sz="2400" b="0" i="0" u="none" strike="noStrike">
                <a:solidFill>
                  <a:srgbClr val="000000"/>
                </a:solidFill>
                <a:latin typeface="WordVisi_MSFontService"/>
                <a:ea typeface="WordVisi_MSFontService"/>
                <a:cs typeface="WordVisi_MSFontService"/>
              </a:rPr>
              <a:t> leverage the analytical capabilities of the platform</a:t>
            </a:r>
          </a:p>
          <a:p>
            <a:r>
              <a:rPr lang="en-US" sz="2400">
                <a:latin typeface="WordVisi_MSFontService"/>
              </a:rPr>
              <a:t>Models then transitioned into a power point</a:t>
            </a:r>
          </a:p>
          <a:p>
            <a:endParaRPr lang="en-US" sz="2400">
              <a:latin typeface="WordVisi_MSFontService"/>
            </a:endParaRPr>
          </a:p>
        </p:txBody>
      </p:sp>
    </p:spTree>
    <p:extLst>
      <p:ext uri="{BB962C8B-B14F-4D97-AF65-F5344CB8AC3E}">
        <p14:creationId xmlns:p14="http://schemas.microsoft.com/office/powerpoint/2010/main" val="1559650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5F49B7-C8FA-2152-7E91-A46918C9F1AE}"/>
              </a:ext>
            </a:extLst>
          </p:cNvPr>
          <p:cNvSpPr>
            <a:spLocks noGrp="1"/>
          </p:cNvSpPr>
          <p:nvPr>
            <p:ph idx="1"/>
          </p:nvPr>
        </p:nvSpPr>
        <p:spPr>
          <a:xfrm>
            <a:off x="245534" y="1147230"/>
            <a:ext cx="6207548" cy="5659362"/>
          </a:xfrm>
        </p:spPr>
        <p:txBody>
          <a:bodyPr vert="horz" lIns="91440" tIns="45720" rIns="91440" bIns="45720" rtlCol="0" anchor="t">
            <a:normAutofit/>
          </a:bodyPr>
          <a:lstStyle/>
          <a:p>
            <a:pPr>
              <a:buFont typeface="Arial" panose="020B0604020202020204" pitchFamily="34" charset="0"/>
              <a:buChar char="•"/>
            </a:pPr>
            <a:r>
              <a:rPr lang="en-US" sz="2400" b="1" i="0">
                <a:effectLst/>
                <a:latin typeface="Times New Roman" panose="02020603050405020304" pitchFamily="18" charset="0"/>
                <a:cs typeface="Times New Roman" panose="02020603050405020304" pitchFamily="18" charset="0"/>
              </a:rPr>
              <a:t>Highly Profitable States</a:t>
            </a:r>
            <a:endParaRPr lang="en-US" sz="2400" b="0" i="0">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atin typeface="Times New Roman"/>
                <a:cs typeface="Times New Roman"/>
              </a:rPr>
              <a:t>Washington</a:t>
            </a:r>
            <a:r>
              <a:rPr lang="en-US" b="0" i="0">
                <a:effectLst/>
                <a:latin typeface="Times New Roman"/>
                <a:cs typeface="Times New Roman"/>
              </a:rPr>
              <a:t>, California, and New York.</a:t>
            </a:r>
          </a:p>
          <a:p>
            <a:pPr marL="742950" lvl="1" indent="-285750">
              <a:buFont typeface="Arial" panose="020B0604020202020204" pitchFamily="34" charset="0"/>
              <a:buChar char="•"/>
            </a:pPr>
            <a:r>
              <a:rPr lang="en-US" b="0" i="0">
                <a:effectLst/>
                <a:latin typeface="Times New Roman" panose="02020603050405020304" pitchFamily="18" charset="0"/>
                <a:cs typeface="Times New Roman" panose="02020603050405020304" pitchFamily="18" charset="0"/>
              </a:rPr>
              <a:t>Significant sales and market growth potential identified.</a:t>
            </a:r>
          </a:p>
          <a:p>
            <a:pPr>
              <a:buFont typeface="Arial" panose="020B0604020202020204" pitchFamily="34" charset="0"/>
              <a:buChar char="•"/>
            </a:pPr>
            <a:r>
              <a:rPr lang="en-US" sz="2400" b="1" i="0">
                <a:effectLst/>
                <a:latin typeface="Times New Roman" panose="02020603050405020304" pitchFamily="18" charset="0"/>
                <a:cs typeface="Times New Roman" panose="02020603050405020304" pitchFamily="18" charset="0"/>
              </a:rPr>
              <a:t>Neutral Opportunity for Expansion</a:t>
            </a:r>
            <a:endParaRPr lang="en-US" sz="2400" b="0" i="0">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0" i="0">
                <a:effectLst/>
                <a:latin typeface="Times New Roman" panose="02020603050405020304" pitchFamily="18" charset="0"/>
                <a:cs typeface="Times New Roman" panose="02020603050405020304" pitchFamily="18" charset="0"/>
              </a:rPr>
              <a:t>Georgia identified as a steady opportunity state.</a:t>
            </a:r>
          </a:p>
          <a:p>
            <a:pPr marL="742950" lvl="1" indent="-285750">
              <a:buFont typeface="Arial" panose="020B0604020202020204" pitchFamily="34" charset="0"/>
              <a:buChar char="•"/>
            </a:pPr>
            <a:r>
              <a:rPr lang="en-US" b="0" i="0">
                <a:effectLst/>
                <a:latin typeface="Times New Roman" panose="02020603050405020304" pitchFamily="18" charset="0"/>
                <a:cs typeface="Times New Roman" panose="02020603050405020304" pitchFamily="18" charset="0"/>
              </a:rPr>
              <a:t>Presents less pronounced but stable potential for expansion.</a:t>
            </a:r>
          </a:p>
          <a:p>
            <a:pPr>
              <a:buFont typeface="Arial" panose="020B0604020202020204" pitchFamily="34" charset="0"/>
              <a:buChar char="•"/>
            </a:pPr>
            <a:r>
              <a:rPr lang="en-US" sz="2400" b="1" i="0">
                <a:effectLst/>
                <a:latin typeface="Times New Roman" panose="02020603050405020304" pitchFamily="18" charset="0"/>
                <a:cs typeface="Times New Roman" panose="02020603050405020304" pitchFamily="18" charset="0"/>
              </a:rPr>
              <a:t>Strategic Benefits</a:t>
            </a:r>
            <a:endParaRPr lang="en-US" sz="2400" b="0" i="0">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0" i="0">
                <a:effectLst/>
                <a:latin typeface="Times New Roman"/>
                <a:cs typeface="Times New Roman"/>
              </a:rPr>
              <a:t>Enables effective allocation of resources.</a:t>
            </a:r>
          </a:p>
          <a:p>
            <a:pPr marL="742950" lvl="1" indent="-285750">
              <a:buFont typeface="Arial" panose="020B0604020202020204" pitchFamily="34" charset="0"/>
              <a:buChar char="•"/>
            </a:pPr>
            <a:r>
              <a:rPr lang="en-US" b="0" i="0">
                <a:effectLst/>
                <a:latin typeface="Times New Roman"/>
                <a:cs typeface="Times New Roman"/>
              </a:rPr>
              <a:t>Tailors marketing strategies to regions with highest returns</a:t>
            </a:r>
          </a:p>
          <a:p>
            <a:endParaRPr lang="en-US"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E655FB2-8528-EE7B-6736-FA6804B4A8D5}"/>
              </a:ext>
            </a:extLst>
          </p:cNvPr>
          <p:cNvPicPr>
            <a:picLocks noChangeAspect="1"/>
          </p:cNvPicPr>
          <p:nvPr/>
        </p:nvPicPr>
        <p:blipFill>
          <a:blip r:embed="rId2"/>
          <a:stretch>
            <a:fillRect/>
          </a:stretch>
        </p:blipFill>
        <p:spPr>
          <a:xfrm>
            <a:off x="7198010" y="1003828"/>
            <a:ext cx="3975651" cy="2743200"/>
          </a:xfrm>
          <a:prstGeom prst="rect">
            <a:avLst/>
          </a:prstGeom>
        </p:spPr>
      </p:pic>
      <p:pic>
        <p:nvPicPr>
          <p:cNvPr id="4" name="Picture 3" descr="A map of the united states&#10;&#10;Description automatically generated">
            <a:extLst>
              <a:ext uri="{FF2B5EF4-FFF2-40B4-BE49-F238E27FC236}">
                <a16:creationId xmlns:a16="http://schemas.microsoft.com/office/drawing/2014/main" id="{58AAF03B-222C-CD84-EF4A-B4A3439D2C0F}"/>
              </a:ext>
            </a:extLst>
          </p:cNvPr>
          <p:cNvPicPr>
            <a:picLocks noChangeAspect="1"/>
          </p:cNvPicPr>
          <p:nvPr/>
        </p:nvPicPr>
        <p:blipFill>
          <a:blip r:embed="rId3"/>
          <a:stretch>
            <a:fillRect/>
          </a:stretch>
        </p:blipFill>
        <p:spPr>
          <a:xfrm>
            <a:off x="6810162" y="3900714"/>
            <a:ext cx="4750128" cy="2743200"/>
          </a:xfrm>
          <a:prstGeom prst="rect">
            <a:avLst/>
          </a:prstGeom>
        </p:spPr>
      </p:pic>
      <p:sp>
        <p:nvSpPr>
          <p:cNvPr id="6" name="TextBox 5">
            <a:extLst>
              <a:ext uri="{FF2B5EF4-FFF2-40B4-BE49-F238E27FC236}">
                <a16:creationId xmlns:a16="http://schemas.microsoft.com/office/drawing/2014/main" id="{5E0534E5-8825-48B9-6E00-B02D0448450E}"/>
              </a:ext>
            </a:extLst>
          </p:cNvPr>
          <p:cNvSpPr txBox="1"/>
          <p:nvPr/>
        </p:nvSpPr>
        <p:spPr>
          <a:xfrm>
            <a:off x="4192430" y="185344"/>
            <a:ext cx="3504583" cy="769441"/>
          </a:xfrm>
          <a:prstGeom prst="rect">
            <a:avLst/>
          </a:prstGeom>
          <a:noFill/>
        </p:spPr>
        <p:txBody>
          <a:bodyPr wrap="square" lIns="91440" tIns="45720" rIns="91440" bIns="45720" rtlCol="0" anchor="t">
            <a:spAutoFit/>
          </a:bodyPr>
          <a:lstStyle/>
          <a:p>
            <a:r>
              <a:rPr lang="en-US" sz="4400" b="1" u="sng">
                <a:latin typeface="Times New Roman"/>
                <a:cs typeface="Times New Roman"/>
              </a:rPr>
              <a:t>Focus States</a:t>
            </a:r>
          </a:p>
        </p:txBody>
      </p:sp>
    </p:spTree>
    <p:extLst>
      <p:ext uri="{BB962C8B-B14F-4D97-AF65-F5344CB8AC3E}">
        <p14:creationId xmlns:p14="http://schemas.microsoft.com/office/powerpoint/2010/main" val="21877386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TotalTime>
  <Words>833</Words>
  <Application>Microsoft Office PowerPoint</Application>
  <PresentationFormat>Widescreen</PresentationFormat>
  <Paragraphs>123</Paragraphs>
  <Slides>14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72</vt:lpstr>
      <vt:lpstr>Aptos</vt:lpstr>
      <vt:lpstr>Aptos Display</vt:lpstr>
      <vt:lpstr>Arial</vt:lpstr>
      <vt:lpstr>Calibri</vt:lpstr>
      <vt:lpstr>Courier New</vt:lpstr>
      <vt:lpstr>Söhne</vt:lpstr>
      <vt:lpstr>Times New Roman</vt:lpstr>
      <vt:lpstr>Wingdings</vt:lpstr>
      <vt:lpstr>WordVisi_MSFontService</vt:lpstr>
      <vt:lpstr>office theme</vt:lpstr>
      <vt:lpstr>Rosemary’s Copier with Advance  Wireless Print Technology </vt:lpstr>
      <vt:lpstr>Introduction       </vt:lpstr>
      <vt:lpstr>Related Work </vt:lpstr>
      <vt:lpstr>Comparative Study  of Two Notable Publications</vt:lpstr>
      <vt:lpstr>Swasti Khurana’s Insights (Future Trends)</vt:lpstr>
      <vt:lpstr>File Specification</vt:lpstr>
      <vt:lpstr>Data Cleaning</vt:lpstr>
      <vt:lpstr>Implementation flow chart</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 Pham</dc:creator>
  <cp:lastModifiedBy>Hoa Pham</cp:lastModifiedBy>
  <cp:revision>91</cp:revision>
  <dcterms:created xsi:type="dcterms:W3CDTF">2024-03-26T02:58:06Z</dcterms:created>
  <dcterms:modified xsi:type="dcterms:W3CDTF">2024-03-30T21:50:32Z</dcterms:modified>
</cp:coreProperties>
</file>