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Medium"/>
      <p:regular r:id="rId15"/>
      <p:bold r:id="rId16"/>
      <p:italic r:id="rId17"/>
      <p:boldItalic r:id="rId18"/>
    </p:embeddedFon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Medium-regular.fntdata"/><Relationship Id="rId14" Type="http://schemas.openxmlformats.org/officeDocument/2006/relationships/slide" Target="slides/slide9.xml"/><Relationship Id="rId17" Type="http://schemas.openxmlformats.org/officeDocument/2006/relationships/font" Target="fonts/RobotoMedium-italic.fntdata"/><Relationship Id="rId16" Type="http://schemas.openxmlformats.org/officeDocument/2006/relationships/font" Target="fonts/RobotoMedium-bold.fntdata"/><Relationship Id="rId19" Type="http://schemas.openxmlformats.org/officeDocument/2006/relationships/font" Target="fonts/Roboto-regular.fntdata"/><Relationship Id="rId18" Type="http://schemas.openxmlformats.org/officeDocument/2006/relationships/font" Target="fonts/Roboto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6af698a0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76af698a0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56e326c41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56e326c4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56e326c4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56e326c4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56e326c41_0_2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56e326c41_0_2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eafa37c37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eafa37c37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eafa37c37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eafa37c37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eafa37c37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eafa37c37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b442b692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eb442b692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datasets/dngphan/vietnamesestopwor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dbfa7iF3UlzM5Qwav4l-B9ctI9W5ERf/view" TargetMode="External"/><Relationship Id="rId4" Type="http://schemas.openxmlformats.org/officeDocument/2006/relationships/hyperlink" Target="http://drive.google.com/file/d/1-dbfa7iF3UlzM5Qwav4l-B9ctI9W5ERf/view" TargetMode="External"/><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920625"/>
            <a:ext cx="78699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TÌM HIỂU VÀ CÀI ĐẶT CÁC API</a:t>
            </a:r>
            <a:endParaRPr/>
          </a:p>
          <a:p>
            <a:pPr indent="0" lvl="0" marL="0" rtl="0" algn="ctr">
              <a:spcBef>
                <a:spcPts val="0"/>
              </a:spcBef>
              <a:spcAft>
                <a:spcPts val="0"/>
              </a:spcAft>
              <a:buNone/>
            </a:pPr>
            <a:r>
              <a:rPr lang="en"/>
              <a:t>XỬ LÝ VĂN BẢN TIẾNG VIỆT</a:t>
            </a:r>
            <a:endParaRPr/>
          </a:p>
        </p:txBody>
      </p:sp>
      <p:sp>
        <p:nvSpPr>
          <p:cNvPr id="278" name="Google Shape;278;p13"/>
          <p:cNvSpPr txBox="1"/>
          <p:nvPr>
            <p:ph idx="1" type="subTitle"/>
          </p:nvPr>
        </p:nvSpPr>
        <p:spPr>
          <a:xfrm>
            <a:off x="852200" y="3345625"/>
            <a:ext cx="26157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HV:</a:t>
            </a:r>
            <a:endParaRPr/>
          </a:p>
          <a:p>
            <a:pPr indent="0" lvl="0" marL="0" rtl="0" algn="l">
              <a:spcBef>
                <a:spcPts val="0"/>
              </a:spcBef>
              <a:spcAft>
                <a:spcPts val="0"/>
              </a:spcAft>
              <a:buNone/>
            </a:pPr>
            <a:r>
              <a:rPr lang="en"/>
              <a:t>PHẠM THỊ HOÀ</a:t>
            </a:r>
            <a:endParaRPr/>
          </a:p>
        </p:txBody>
      </p:sp>
      <p:sp>
        <p:nvSpPr>
          <p:cNvPr id="279" name="Google Shape;279;p13"/>
          <p:cNvSpPr txBox="1"/>
          <p:nvPr/>
        </p:nvSpPr>
        <p:spPr>
          <a:xfrm>
            <a:off x="6850025" y="2719975"/>
            <a:ext cx="2328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280" name="Google Shape;280;p13"/>
          <p:cNvSpPr txBox="1"/>
          <p:nvPr>
            <p:ph idx="1" type="subTitle"/>
          </p:nvPr>
        </p:nvSpPr>
        <p:spPr>
          <a:xfrm>
            <a:off x="5343450" y="3104875"/>
            <a:ext cx="3198000" cy="117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GVHD:</a:t>
            </a:r>
            <a:endParaRPr/>
          </a:p>
          <a:p>
            <a:pPr indent="0" lvl="0" marL="0" rtl="0" algn="l">
              <a:spcBef>
                <a:spcPts val="0"/>
              </a:spcBef>
              <a:spcAft>
                <a:spcPts val="0"/>
              </a:spcAft>
              <a:buNone/>
            </a:pPr>
            <a:r>
              <a:rPr lang="en"/>
              <a:t>PGS.TS. Đinh Điền</a:t>
            </a:r>
            <a:endParaRPr/>
          </a:p>
          <a:p>
            <a:pPr indent="0" lvl="0" marL="0" rtl="0" algn="l">
              <a:spcBef>
                <a:spcPts val="0"/>
              </a:spcBef>
              <a:spcAft>
                <a:spcPts val="0"/>
              </a:spcAft>
              <a:buNone/>
            </a:pPr>
            <a:r>
              <a:rPr lang="en"/>
              <a:t>TS. Nguyễn Hồng Bửu Long</a:t>
            </a:r>
            <a:endParaRPr/>
          </a:p>
          <a:p>
            <a:pPr indent="0" lvl="0" marL="0" rtl="0" algn="l">
              <a:spcBef>
                <a:spcPts val="0"/>
              </a:spcBef>
              <a:spcAft>
                <a:spcPts val="0"/>
              </a:spcAft>
              <a:buNone/>
            </a:pPr>
            <a:r>
              <a:rPr lang="en"/>
              <a:t>TS. Lương An Vinh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Nội dung</a:t>
            </a:r>
            <a:endParaRPr/>
          </a:p>
        </p:txBody>
      </p:sp>
      <p:grpSp>
        <p:nvGrpSpPr>
          <p:cNvPr id="286" name="Google Shape;286;p14"/>
          <p:cNvGrpSpPr/>
          <p:nvPr/>
        </p:nvGrpSpPr>
        <p:grpSpPr>
          <a:xfrm>
            <a:off x="177274" y="1551764"/>
            <a:ext cx="7300911" cy="731700"/>
            <a:chOff x="710674" y="1323164"/>
            <a:chExt cx="7300911" cy="731700"/>
          </a:xfrm>
        </p:grpSpPr>
        <p:sp>
          <p:nvSpPr>
            <p:cNvPr id="287" name="Google Shape;287;p14"/>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155B55"/>
                  </a:solidFill>
                  <a:latin typeface="Roboto Medium"/>
                  <a:ea typeface="Roboto Medium"/>
                  <a:cs typeface="Roboto Medium"/>
                  <a:sym typeface="Roboto Medium"/>
                </a:rPr>
                <a:t>1.</a:t>
              </a:r>
              <a:endParaRPr sz="4400">
                <a:solidFill>
                  <a:srgbClr val="155B55"/>
                </a:solidFill>
                <a:latin typeface="Roboto Medium"/>
                <a:ea typeface="Roboto Medium"/>
                <a:cs typeface="Roboto Medium"/>
                <a:sym typeface="Roboto Medium"/>
              </a:endParaRPr>
            </a:p>
          </p:txBody>
        </p:sp>
        <p:sp>
          <p:nvSpPr>
            <p:cNvPr id="288" name="Google Shape;288;p14"/>
            <p:cNvSpPr/>
            <p:nvPr/>
          </p:nvSpPr>
          <p:spPr>
            <a:xfrm>
              <a:off x="2789785" y="1323164"/>
              <a:ext cx="5221800" cy="731700"/>
            </a:xfrm>
            <a:prstGeom prst="rect">
              <a:avLst/>
            </a:prstGeom>
            <a:solidFill>
              <a:srgbClr val="155B5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4"/>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2200">
                  <a:solidFill>
                    <a:srgbClr val="FFFFFF"/>
                  </a:solidFill>
                  <a:latin typeface="Roboto"/>
                  <a:ea typeface="Roboto"/>
                  <a:cs typeface="Roboto"/>
                  <a:sym typeface="Roboto"/>
                </a:rPr>
                <a:t>Yêu cầu của đề tài</a:t>
              </a:r>
              <a:endParaRPr sz="2200">
                <a:solidFill>
                  <a:srgbClr val="FFFFFF"/>
                </a:solidFill>
                <a:latin typeface="Roboto"/>
                <a:ea typeface="Roboto"/>
                <a:cs typeface="Roboto"/>
                <a:sym typeface="Roboto"/>
              </a:endParaRPr>
            </a:p>
          </p:txBody>
        </p:sp>
      </p:grpSp>
      <p:grpSp>
        <p:nvGrpSpPr>
          <p:cNvPr id="290" name="Google Shape;290;p14"/>
          <p:cNvGrpSpPr/>
          <p:nvPr/>
        </p:nvGrpSpPr>
        <p:grpSpPr>
          <a:xfrm>
            <a:off x="-533393" y="2436125"/>
            <a:ext cx="7650080" cy="731700"/>
            <a:chOff x="7" y="2207525"/>
            <a:chExt cx="7650080" cy="731700"/>
          </a:xfrm>
        </p:grpSpPr>
        <p:sp>
          <p:nvSpPr>
            <p:cNvPr id="291" name="Google Shape;291;p14"/>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1B786F"/>
                  </a:solidFill>
                  <a:latin typeface="Roboto Medium"/>
                  <a:ea typeface="Roboto Medium"/>
                  <a:cs typeface="Roboto Medium"/>
                  <a:sym typeface="Roboto Medium"/>
                </a:rPr>
                <a:t>2.</a:t>
              </a:r>
              <a:endParaRPr sz="4400">
                <a:solidFill>
                  <a:srgbClr val="1B786F"/>
                </a:solidFill>
                <a:latin typeface="Roboto Medium"/>
                <a:ea typeface="Roboto Medium"/>
                <a:cs typeface="Roboto Medium"/>
                <a:sym typeface="Roboto Medium"/>
              </a:endParaRPr>
            </a:p>
          </p:txBody>
        </p:sp>
        <p:sp>
          <p:nvSpPr>
            <p:cNvPr id="292" name="Google Shape;292;p14"/>
            <p:cNvSpPr/>
            <p:nvPr/>
          </p:nvSpPr>
          <p:spPr>
            <a:xfrm>
              <a:off x="2789787" y="2207525"/>
              <a:ext cx="4860300" cy="731700"/>
            </a:xfrm>
            <a:prstGeom prst="rect">
              <a:avLst/>
            </a:prstGeom>
            <a:solidFill>
              <a:srgbClr val="1B786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4"/>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2200">
                  <a:solidFill>
                    <a:srgbClr val="FFFFFF"/>
                  </a:solidFill>
                  <a:latin typeface="Roboto"/>
                  <a:ea typeface="Roboto"/>
                  <a:cs typeface="Roboto"/>
                  <a:sym typeface="Roboto"/>
                </a:rPr>
                <a:t>Nội dung thực hiện</a:t>
              </a:r>
              <a:endParaRPr sz="2200">
                <a:solidFill>
                  <a:srgbClr val="FFFFFF"/>
                </a:solidFill>
                <a:latin typeface="Roboto"/>
                <a:ea typeface="Roboto"/>
                <a:cs typeface="Roboto"/>
                <a:sym typeface="Roboto"/>
              </a:endParaRPr>
            </a:p>
          </p:txBody>
        </p:sp>
      </p:grpSp>
      <p:grpSp>
        <p:nvGrpSpPr>
          <p:cNvPr id="294" name="Google Shape;294;p14"/>
          <p:cNvGrpSpPr/>
          <p:nvPr/>
        </p:nvGrpSpPr>
        <p:grpSpPr>
          <a:xfrm>
            <a:off x="221705" y="3317225"/>
            <a:ext cx="6532283" cy="731700"/>
            <a:chOff x="755105" y="3088625"/>
            <a:chExt cx="6532283" cy="731700"/>
          </a:xfrm>
        </p:grpSpPr>
        <p:sp>
          <p:nvSpPr>
            <p:cNvPr id="295" name="Google Shape;295;p14"/>
            <p:cNvSpPr txBox="1"/>
            <p:nvPr/>
          </p:nvSpPr>
          <p:spPr>
            <a:xfrm>
              <a:off x="755105" y="3138825"/>
              <a:ext cx="19599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1D7E75"/>
                  </a:solidFill>
                  <a:latin typeface="Roboto Medium"/>
                  <a:ea typeface="Roboto Medium"/>
                  <a:cs typeface="Roboto Medium"/>
                  <a:sym typeface="Roboto Medium"/>
                </a:rPr>
                <a:t>3.</a:t>
              </a:r>
              <a:endParaRPr sz="4400">
                <a:solidFill>
                  <a:srgbClr val="1D7E75"/>
                </a:solidFill>
                <a:latin typeface="Roboto Medium"/>
                <a:ea typeface="Roboto Medium"/>
                <a:cs typeface="Roboto Medium"/>
                <a:sym typeface="Roboto Medium"/>
              </a:endParaRPr>
            </a:p>
          </p:txBody>
        </p:sp>
        <p:sp>
          <p:nvSpPr>
            <p:cNvPr id="296" name="Google Shape;296;p14"/>
            <p:cNvSpPr/>
            <p:nvPr/>
          </p:nvSpPr>
          <p:spPr>
            <a:xfrm>
              <a:off x="2789787" y="3088625"/>
              <a:ext cx="4497600" cy="731700"/>
            </a:xfrm>
            <a:prstGeom prst="rect">
              <a:avLst/>
            </a:prstGeom>
            <a:solidFill>
              <a:srgbClr val="1D7E7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4"/>
            <p:cNvSpPr txBox="1"/>
            <p:nvPr/>
          </p:nvSpPr>
          <p:spPr>
            <a:xfrm>
              <a:off x="2914388" y="3295180"/>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2200">
                  <a:solidFill>
                    <a:srgbClr val="FFFFFF"/>
                  </a:solidFill>
                  <a:latin typeface="Roboto"/>
                  <a:ea typeface="Roboto"/>
                  <a:cs typeface="Roboto"/>
                  <a:sym typeface="Roboto"/>
                </a:rPr>
                <a:t>Demo</a:t>
              </a:r>
              <a:endParaRPr sz="2200">
                <a:solidFill>
                  <a:srgbClr val="FFFFF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Yêu c</a:t>
            </a:r>
            <a:r>
              <a:rPr lang="en"/>
              <a:t>ầu đề tài</a:t>
            </a:r>
            <a:endParaRPr/>
          </a:p>
        </p:txBody>
      </p:sp>
      <p:sp>
        <p:nvSpPr>
          <p:cNvPr id="303" name="Google Shape;303;p15"/>
          <p:cNvSpPr txBox="1"/>
          <p:nvPr>
            <p:ph idx="1" type="body"/>
          </p:nvPr>
        </p:nvSpPr>
        <p:spPr>
          <a:xfrm>
            <a:off x="1303800" y="1450775"/>
            <a:ext cx="7030500" cy="3081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200">
                <a:solidFill>
                  <a:srgbClr val="000000"/>
                </a:solidFill>
                <a:latin typeface="Roboto"/>
                <a:ea typeface="Roboto"/>
                <a:cs typeface="Roboto"/>
                <a:sym typeface="Roboto"/>
              </a:rPr>
              <a:t>Tìm hiểu và cài đặt các API xử lý văn bản tiếng Việt (tiền xử lý, chuẩn hóa encoding, dấu câu, dấu thanh, loại bỏ các ký tự đặc biệt/dư thừa/mã HTML..., tách câu). API có thể thực hiện riêng rẽ hoặc đồng thời nhiều thao tác cùng lúc.</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type="title"/>
          </p:nvPr>
        </p:nvSpPr>
        <p:spPr>
          <a:xfrm>
            <a:off x="1303800" y="3299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N</a:t>
            </a:r>
            <a:r>
              <a:rPr lang="en"/>
              <a:t>ội dung thực hiện</a:t>
            </a:r>
            <a:endParaRPr/>
          </a:p>
        </p:txBody>
      </p:sp>
      <p:grpSp>
        <p:nvGrpSpPr>
          <p:cNvPr id="309" name="Google Shape;309;p16"/>
          <p:cNvGrpSpPr/>
          <p:nvPr/>
        </p:nvGrpSpPr>
        <p:grpSpPr>
          <a:xfrm>
            <a:off x="386362" y="1406575"/>
            <a:ext cx="3558363" cy="924600"/>
            <a:chOff x="308850" y="1242975"/>
            <a:chExt cx="3558363" cy="924600"/>
          </a:xfrm>
        </p:grpSpPr>
        <p:cxnSp>
          <p:nvCxnSpPr>
            <p:cNvPr id="310" name="Google Shape;310;p16"/>
            <p:cNvCxnSpPr/>
            <p:nvPr/>
          </p:nvCxnSpPr>
          <p:spPr>
            <a:xfrm rot="10800000">
              <a:off x="2642013" y="1654113"/>
              <a:ext cx="1225200" cy="0"/>
            </a:xfrm>
            <a:prstGeom prst="straightConnector1">
              <a:avLst/>
            </a:prstGeom>
            <a:noFill/>
            <a:ln cap="flat" cmpd="sng" w="9525">
              <a:solidFill>
                <a:srgbClr val="249C91"/>
              </a:solidFill>
              <a:prstDash val="solid"/>
              <a:round/>
              <a:headEnd len="sm" w="sm" type="none"/>
              <a:tailEnd len="med" w="med" type="oval"/>
            </a:ln>
          </p:spPr>
        </p:cxnSp>
        <p:sp>
          <p:nvSpPr>
            <p:cNvPr id="311" name="Google Shape;311;p16"/>
            <p:cNvSpPr txBox="1"/>
            <p:nvPr/>
          </p:nvSpPr>
          <p:spPr>
            <a:xfrm>
              <a:off x="308850" y="1242975"/>
              <a:ext cx="2292300" cy="924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200">
                  <a:latin typeface="Roboto"/>
                  <a:ea typeface="Roboto"/>
                  <a:cs typeface="Roboto"/>
                  <a:sym typeface="Roboto"/>
                </a:rPr>
                <a:t>Loại bỏ nhiễu và dữ liệu không cần thiết</a:t>
              </a:r>
              <a:endParaRPr b="1" sz="1200">
                <a:latin typeface="Roboto"/>
                <a:ea typeface="Roboto"/>
                <a:cs typeface="Roboto"/>
                <a:sym typeface="Roboto"/>
              </a:endParaRPr>
            </a:p>
            <a:p>
              <a:pPr indent="0" lvl="0" marL="0" rtl="0" algn="just">
                <a:spcBef>
                  <a:spcPts val="0"/>
                </a:spcBef>
                <a:spcAft>
                  <a:spcPts val="0"/>
                </a:spcAft>
                <a:buNone/>
              </a:pPr>
              <a:r>
                <a:t/>
              </a:r>
              <a:endParaRPr b="1" sz="800">
                <a:latin typeface="Roboto"/>
                <a:ea typeface="Roboto"/>
                <a:cs typeface="Roboto"/>
                <a:sym typeface="Roboto"/>
              </a:endParaRPr>
            </a:p>
            <a:p>
              <a:pPr indent="0" lvl="0" marL="0" rtl="0" algn="just">
                <a:spcBef>
                  <a:spcPts val="0"/>
                </a:spcBef>
                <a:spcAft>
                  <a:spcPts val="1600"/>
                </a:spcAft>
                <a:buNone/>
              </a:pPr>
              <a:r>
                <a:rPr lang="en" sz="800">
                  <a:latin typeface="Roboto"/>
                  <a:ea typeface="Roboto"/>
                  <a:cs typeface="Roboto"/>
                  <a:sym typeface="Roboto"/>
                </a:rPr>
                <a:t>Văn bản thô thường chứa nhiều ký tự không cần thiết như dấu câu, ký tự đặc biệt, số, hoặc khoảng trắng thừa, mã html. Loại bỏ các thành phần này giúp giảm nhiễu trong dữ liệu và tập trung vào các thông tin có ý nghĩa.</a:t>
              </a:r>
              <a:endParaRPr b="1" sz="800">
                <a:latin typeface="Roboto"/>
                <a:ea typeface="Roboto"/>
                <a:cs typeface="Roboto"/>
                <a:sym typeface="Roboto"/>
              </a:endParaRPr>
            </a:p>
          </p:txBody>
        </p:sp>
      </p:grpSp>
      <p:grpSp>
        <p:nvGrpSpPr>
          <p:cNvPr id="312" name="Google Shape;312;p16"/>
          <p:cNvGrpSpPr/>
          <p:nvPr/>
        </p:nvGrpSpPr>
        <p:grpSpPr>
          <a:xfrm>
            <a:off x="245987" y="2854500"/>
            <a:ext cx="3403463" cy="924600"/>
            <a:chOff x="168475" y="2690900"/>
            <a:chExt cx="3403463" cy="924600"/>
          </a:xfrm>
        </p:grpSpPr>
        <p:cxnSp>
          <p:nvCxnSpPr>
            <p:cNvPr id="313" name="Google Shape;313;p16"/>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314" name="Google Shape;314;p16"/>
            <p:cNvSpPr txBox="1"/>
            <p:nvPr/>
          </p:nvSpPr>
          <p:spPr>
            <a:xfrm>
              <a:off x="168475" y="2690900"/>
              <a:ext cx="2404800" cy="924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 sz="1200">
                  <a:latin typeface="Roboto"/>
                  <a:ea typeface="Roboto"/>
                  <a:cs typeface="Roboto"/>
                  <a:sym typeface="Roboto"/>
                </a:rPr>
                <a:t>Chuẩn hóa văn bản</a:t>
              </a:r>
              <a:endParaRPr b="1" sz="1200">
                <a:latin typeface="Roboto"/>
                <a:ea typeface="Roboto"/>
                <a:cs typeface="Roboto"/>
                <a:sym typeface="Roboto"/>
              </a:endParaRPr>
            </a:p>
            <a:p>
              <a:pPr indent="0" lvl="0" marL="0" rtl="0" algn="just">
                <a:spcBef>
                  <a:spcPts val="0"/>
                </a:spcBef>
                <a:spcAft>
                  <a:spcPts val="0"/>
                </a:spcAft>
                <a:buNone/>
              </a:pPr>
              <a:r>
                <a:t/>
              </a:r>
              <a:endParaRPr b="1" sz="800">
                <a:latin typeface="Roboto"/>
                <a:ea typeface="Roboto"/>
                <a:cs typeface="Roboto"/>
                <a:sym typeface="Roboto"/>
              </a:endParaRPr>
            </a:p>
            <a:p>
              <a:pPr indent="-279400" lvl="0" marL="457200" rtl="0" algn="just">
                <a:spcBef>
                  <a:spcPts val="0"/>
                </a:spcBef>
                <a:spcAft>
                  <a:spcPts val="0"/>
                </a:spcAft>
                <a:buSzPts val="800"/>
                <a:buFont typeface="Roboto"/>
                <a:buChar char="●"/>
              </a:pPr>
              <a:r>
                <a:rPr lang="en" sz="800">
                  <a:latin typeface="Roboto"/>
                  <a:ea typeface="Roboto"/>
                  <a:cs typeface="Roboto"/>
                  <a:sym typeface="Roboto"/>
                </a:rPr>
                <a:t>Giảm thiểu sự phân biệt chữ hoa và chữ thường: chuy</a:t>
              </a:r>
              <a:r>
                <a:rPr lang="en" sz="800">
                  <a:latin typeface="Roboto"/>
                  <a:ea typeface="Roboto"/>
                  <a:cs typeface="Roboto"/>
                  <a:sym typeface="Roboto"/>
                </a:rPr>
                <a:t>ển hết về chữ thường</a:t>
              </a:r>
              <a:endParaRPr sz="800">
                <a:latin typeface="Roboto"/>
                <a:ea typeface="Roboto"/>
                <a:cs typeface="Roboto"/>
                <a:sym typeface="Roboto"/>
              </a:endParaRPr>
            </a:p>
            <a:p>
              <a:pPr indent="-279400" lvl="0" marL="457200" rtl="0" algn="just">
                <a:spcBef>
                  <a:spcPts val="0"/>
                </a:spcBef>
                <a:spcAft>
                  <a:spcPts val="0"/>
                </a:spcAft>
                <a:buSzPts val="800"/>
                <a:buFont typeface="Roboto"/>
                <a:buChar char="●"/>
              </a:pPr>
              <a:r>
                <a:rPr lang="en" sz="800">
                  <a:latin typeface="Roboto"/>
                  <a:ea typeface="Roboto"/>
                  <a:cs typeface="Roboto"/>
                  <a:sym typeface="Roboto"/>
                </a:rPr>
                <a:t>Chuẩn hóa encoding: </a:t>
              </a:r>
              <a:r>
                <a:rPr lang="en" sz="800">
                  <a:latin typeface="Roboto"/>
                  <a:ea typeface="Roboto"/>
                  <a:cs typeface="Roboto"/>
                  <a:sym typeface="Roboto"/>
                </a:rPr>
                <a:t>Thay thế cách gõ Unicode tổ hợp bằng cách gõ của Unicode dựng sẵn.</a:t>
              </a:r>
              <a:endParaRPr sz="800">
                <a:latin typeface="Roboto"/>
                <a:ea typeface="Roboto"/>
                <a:cs typeface="Roboto"/>
                <a:sym typeface="Roboto"/>
              </a:endParaRPr>
            </a:p>
            <a:p>
              <a:pPr indent="-279400" lvl="0" marL="457200" rtl="0" algn="just">
                <a:spcBef>
                  <a:spcPts val="0"/>
                </a:spcBef>
                <a:spcAft>
                  <a:spcPts val="0"/>
                </a:spcAft>
                <a:buSzPts val="800"/>
                <a:buFont typeface="Roboto"/>
                <a:buChar char="●"/>
              </a:pPr>
              <a:r>
                <a:rPr lang="en" sz="800">
                  <a:latin typeface="Roboto"/>
                  <a:ea typeface="Roboto"/>
                  <a:cs typeface="Roboto"/>
                  <a:sym typeface="Roboto"/>
                </a:rPr>
                <a:t>Chuẩn hoá dấu câu, dấu thanh</a:t>
              </a:r>
              <a:endParaRPr sz="800">
                <a:latin typeface="Roboto"/>
                <a:ea typeface="Roboto"/>
                <a:cs typeface="Roboto"/>
                <a:sym typeface="Roboto"/>
              </a:endParaRPr>
            </a:p>
          </p:txBody>
        </p:sp>
      </p:grpSp>
      <p:grpSp>
        <p:nvGrpSpPr>
          <p:cNvPr id="315" name="Google Shape;315;p16"/>
          <p:cNvGrpSpPr/>
          <p:nvPr/>
        </p:nvGrpSpPr>
        <p:grpSpPr>
          <a:xfrm>
            <a:off x="4735250" y="3555300"/>
            <a:ext cx="4408750" cy="924600"/>
            <a:chOff x="4657738" y="3391700"/>
            <a:chExt cx="4408750" cy="924600"/>
          </a:xfrm>
        </p:grpSpPr>
        <p:cxnSp>
          <p:nvCxnSpPr>
            <p:cNvPr id="316" name="Google Shape;316;p16"/>
            <p:cNvCxnSpPr/>
            <p:nvPr/>
          </p:nvCxnSpPr>
          <p:spPr>
            <a:xfrm>
              <a:off x="4657738" y="3854000"/>
              <a:ext cx="1838700" cy="0"/>
            </a:xfrm>
            <a:prstGeom prst="straightConnector1">
              <a:avLst/>
            </a:prstGeom>
            <a:noFill/>
            <a:ln cap="flat" cmpd="sng" w="9525">
              <a:solidFill>
                <a:srgbClr val="1D7E75"/>
              </a:solidFill>
              <a:prstDash val="solid"/>
              <a:round/>
              <a:headEnd len="sm" w="sm" type="none"/>
              <a:tailEnd len="med" w="med" type="oval"/>
            </a:ln>
          </p:spPr>
        </p:cxnSp>
        <p:sp>
          <p:nvSpPr>
            <p:cNvPr id="317" name="Google Shape;317;p16"/>
            <p:cNvSpPr txBox="1"/>
            <p:nvPr/>
          </p:nvSpPr>
          <p:spPr>
            <a:xfrm>
              <a:off x="6696488" y="3391700"/>
              <a:ext cx="2370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Tách từ</a:t>
              </a:r>
              <a:endParaRPr b="1" sz="1200">
                <a:latin typeface="Roboto"/>
                <a:ea typeface="Roboto"/>
                <a:cs typeface="Roboto"/>
                <a:sym typeface="Roboto"/>
              </a:endParaRPr>
            </a:p>
            <a:p>
              <a:pPr indent="0" lvl="0" marL="0" rtl="0" algn="just">
                <a:spcBef>
                  <a:spcPts val="0"/>
                </a:spcBef>
                <a:spcAft>
                  <a:spcPts val="0"/>
                </a:spcAft>
                <a:buNone/>
              </a:pPr>
              <a:r>
                <a:t/>
              </a:r>
              <a:endParaRPr b="1" sz="800">
                <a:latin typeface="Roboto"/>
                <a:ea typeface="Roboto"/>
                <a:cs typeface="Roboto"/>
                <a:sym typeface="Roboto"/>
              </a:endParaRPr>
            </a:p>
            <a:p>
              <a:pPr indent="0" lvl="0" marL="0" rtl="0" algn="just">
                <a:spcBef>
                  <a:spcPts val="0"/>
                </a:spcBef>
                <a:spcAft>
                  <a:spcPts val="1600"/>
                </a:spcAft>
                <a:buNone/>
              </a:pPr>
              <a:r>
                <a:rPr lang="en" sz="800">
                  <a:latin typeface="Roboto"/>
                  <a:ea typeface="Roboto"/>
                  <a:cs typeface="Roboto"/>
                  <a:sym typeface="Roboto"/>
                </a:rPr>
                <a:t>Tiếng Việt là ngôn ngữ đa âm tiết, việc tách từ giúp nhận diện rõ ràng các từ trong câu. Điều này rất quan trọng vì nhiều mô hình NLP yêu cầu dữ liệu đầu vào là các từ hoặc cụm từ.</a:t>
              </a:r>
              <a:endParaRPr b="1" sz="1200">
                <a:latin typeface="Roboto"/>
                <a:ea typeface="Roboto"/>
                <a:cs typeface="Roboto"/>
                <a:sym typeface="Roboto"/>
              </a:endParaRPr>
            </a:p>
          </p:txBody>
        </p:sp>
      </p:grpSp>
      <p:grpSp>
        <p:nvGrpSpPr>
          <p:cNvPr id="318" name="Google Shape;318;p16"/>
          <p:cNvGrpSpPr/>
          <p:nvPr/>
        </p:nvGrpSpPr>
        <p:grpSpPr>
          <a:xfrm>
            <a:off x="5287350" y="1406575"/>
            <a:ext cx="3707250" cy="924600"/>
            <a:chOff x="5209838" y="1242975"/>
            <a:chExt cx="3707250" cy="924600"/>
          </a:xfrm>
        </p:grpSpPr>
        <p:sp>
          <p:nvSpPr>
            <p:cNvPr id="319" name="Google Shape;319;p16"/>
            <p:cNvSpPr txBox="1"/>
            <p:nvPr/>
          </p:nvSpPr>
          <p:spPr>
            <a:xfrm>
              <a:off x="6696488" y="1242975"/>
              <a:ext cx="22206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Loại bỏ từ dừng (StopWords)</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just">
                <a:spcBef>
                  <a:spcPts val="0"/>
                </a:spcBef>
                <a:spcAft>
                  <a:spcPts val="1600"/>
                </a:spcAft>
                <a:buNone/>
              </a:pPr>
              <a:r>
                <a:rPr lang="en" sz="800">
                  <a:latin typeface="Roboto"/>
                  <a:ea typeface="Roboto"/>
                  <a:cs typeface="Roboto"/>
                  <a:sym typeface="Roboto"/>
                </a:rPr>
                <a:t>Loại bỏ các từ dừng không mang nhiều ý nghĩa như "là", "và", "nhưng", "với",...</a:t>
              </a:r>
              <a:endParaRPr b="1" sz="1200">
                <a:latin typeface="Roboto"/>
                <a:ea typeface="Roboto"/>
                <a:cs typeface="Roboto"/>
                <a:sym typeface="Roboto"/>
              </a:endParaRPr>
            </a:p>
          </p:txBody>
        </p:sp>
        <p:cxnSp>
          <p:nvCxnSpPr>
            <p:cNvPr id="320" name="Google Shape;320;p16"/>
            <p:cNvCxnSpPr/>
            <p:nvPr/>
          </p:nvCxnSpPr>
          <p:spPr>
            <a:xfrm>
              <a:off x="5209838" y="1654113"/>
              <a:ext cx="1286700" cy="0"/>
            </a:xfrm>
            <a:prstGeom prst="straightConnector1">
              <a:avLst/>
            </a:prstGeom>
            <a:noFill/>
            <a:ln cap="flat" cmpd="sng" w="9525">
              <a:solidFill>
                <a:srgbClr val="155B55"/>
              </a:solidFill>
              <a:prstDash val="solid"/>
              <a:round/>
              <a:headEnd len="sm" w="sm" type="none"/>
              <a:tailEnd len="med" w="med" type="oval"/>
            </a:ln>
          </p:spPr>
        </p:cxnSp>
      </p:grpSp>
      <p:grpSp>
        <p:nvGrpSpPr>
          <p:cNvPr id="321" name="Google Shape;321;p16"/>
          <p:cNvGrpSpPr/>
          <p:nvPr/>
        </p:nvGrpSpPr>
        <p:grpSpPr>
          <a:xfrm>
            <a:off x="5687800" y="2476950"/>
            <a:ext cx="3306800" cy="924600"/>
            <a:chOff x="5610288" y="2313350"/>
            <a:chExt cx="3306800" cy="924600"/>
          </a:xfrm>
        </p:grpSpPr>
        <p:cxnSp>
          <p:nvCxnSpPr>
            <p:cNvPr id="322" name="Google Shape;322;p16"/>
            <p:cNvCxnSpPr/>
            <p:nvPr/>
          </p:nvCxnSpPr>
          <p:spPr>
            <a:xfrm>
              <a:off x="5610288" y="2775650"/>
              <a:ext cx="886200" cy="0"/>
            </a:xfrm>
            <a:prstGeom prst="straightConnector1">
              <a:avLst/>
            </a:prstGeom>
            <a:noFill/>
            <a:ln cap="flat" cmpd="sng" w="9525">
              <a:solidFill>
                <a:srgbClr val="1B786F"/>
              </a:solidFill>
              <a:prstDash val="solid"/>
              <a:round/>
              <a:headEnd len="sm" w="sm" type="none"/>
              <a:tailEnd len="med" w="med" type="oval"/>
            </a:ln>
          </p:spPr>
        </p:cxnSp>
        <p:sp>
          <p:nvSpPr>
            <p:cNvPr id="323" name="Google Shape;323;p16"/>
            <p:cNvSpPr txBox="1"/>
            <p:nvPr/>
          </p:nvSpPr>
          <p:spPr>
            <a:xfrm>
              <a:off x="6696488" y="2313350"/>
              <a:ext cx="22206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Tách câu</a:t>
              </a:r>
              <a:endParaRPr b="1" sz="1200">
                <a:latin typeface="Roboto"/>
                <a:ea typeface="Roboto"/>
                <a:cs typeface="Roboto"/>
                <a:sym typeface="Roboto"/>
              </a:endParaRPr>
            </a:p>
            <a:p>
              <a:pPr indent="0" lvl="0" marL="0" rtl="0" algn="just">
                <a:spcBef>
                  <a:spcPts val="0"/>
                </a:spcBef>
                <a:spcAft>
                  <a:spcPts val="0"/>
                </a:spcAft>
                <a:buNone/>
              </a:pPr>
              <a:r>
                <a:t/>
              </a:r>
              <a:endParaRPr b="1" sz="800">
                <a:latin typeface="Roboto"/>
                <a:ea typeface="Roboto"/>
                <a:cs typeface="Roboto"/>
                <a:sym typeface="Roboto"/>
              </a:endParaRPr>
            </a:p>
            <a:p>
              <a:pPr indent="0" lvl="0" marL="0" rtl="0" algn="just">
                <a:spcBef>
                  <a:spcPts val="0"/>
                </a:spcBef>
                <a:spcAft>
                  <a:spcPts val="1600"/>
                </a:spcAft>
                <a:buNone/>
              </a:pPr>
              <a:r>
                <a:rPr lang="en" sz="800">
                  <a:latin typeface="Roboto"/>
                  <a:ea typeface="Roboto"/>
                  <a:cs typeface="Roboto"/>
                  <a:sym typeface="Roboto"/>
                </a:rPr>
                <a:t>Tách câu là một bước tiền xử lý quan trọng trong việc chuẩn bị dữ liệu cho nhiều tác vụ NLP khác nhau. Dữ liệu được tách câu sẽ dễ dàng hơn để gán nhãn, huấn luyện mô hình, và đánh giá kết quả</a:t>
              </a:r>
              <a:endParaRPr b="1" sz="800">
                <a:latin typeface="Roboto"/>
                <a:ea typeface="Roboto"/>
                <a:cs typeface="Roboto"/>
                <a:sym typeface="Roboto"/>
              </a:endParaRPr>
            </a:p>
          </p:txBody>
        </p:sp>
      </p:grpSp>
      <p:grpSp>
        <p:nvGrpSpPr>
          <p:cNvPr id="324" name="Google Shape;324;p16"/>
          <p:cNvGrpSpPr/>
          <p:nvPr/>
        </p:nvGrpSpPr>
        <p:grpSpPr>
          <a:xfrm>
            <a:off x="2678749" y="818551"/>
            <a:ext cx="3922200" cy="3915924"/>
            <a:chOff x="2610905" y="610653"/>
            <a:chExt cx="3922200" cy="3922200"/>
          </a:xfrm>
        </p:grpSpPr>
        <p:sp>
          <p:nvSpPr>
            <p:cNvPr id="325" name="Google Shape;325;p16"/>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rot="7920309">
              <a:off x="3183402" y="1183149"/>
              <a:ext cx="2777207" cy="2777207"/>
            </a:xfrm>
            <a:prstGeom prst="blockArc">
              <a:avLst>
                <a:gd fmla="val 12602522" name="adj1"/>
                <a:gd fmla="val 16867657" name="adj2"/>
                <a:gd fmla="val 20844" name="adj3"/>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rot="3600063">
              <a:off x="3186335" y="1195681"/>
              <a:ext cx="2777488" cy="2777488"/>
            </a:xfrm>
            <a:prstGeom prst="blockArc">
              <a:avLst>
                <a:gd fmla="val 12602522" name="adj1"/>
                <a:gd fmla="val 16867657" name="adj2"/>
                <a:gd fmla="val 20844" name="adj3"/>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rot="4024705">
              <a:off x="5326681" y="1940898"/>
              <a:ext cx="578477" cy="579147"/>
            </a:xfrm>
            <a:prstGeom prst="pie">
              <a:avLst>
                <a:gd fmla="val 6190354" name="adj1"/>
                <a:gd fmla="val 14996165" name="adj2"/>
              </a:avLst>
            </a:prstGeom>
            <a:solidFill>
              <a:srgbClr val="1B786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rot="-6816027">
              <a:off x="5326729" y="1940918"/>
              <a:ext cx="578485" cy="579035"/>
            </a:xfrm>
            <a:prstGeom prst="pie">
              <a:avLst>
                <a:gd fmla="val 4028252" name="adj1"/>
                <a:gd fmla="val 17183677" name="adj2"/>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rot="-9359762">
              <a:off x="3193941" y="1176205"/>
              <a:ext cx="2777287" cy="2777287"/>
            </a:xfrm>
            <a:prstGeom prst="blockArc">
              <a:avLst>
                <a:gd fmla="val 12602522" name="adj1"/>
                <a:gd fmla="val 16867657" name="adj2"/>
                <a:gd fmla="val 20844" name="adj3"/>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rot="-600092">
              <a:off x="3198852" y="1195456"/>
              <a:ext cx="2777611" cy="2777611"/>
            </a:xfrm>
            <a:prstGeom prst="blockArc">
              <a:avLst>
                <a:gd fmla="val 12513247" name="adj1"/>
                <a:gd fmla="val 16867657" name="adj2"/>
                <a:gd fmla="val 20844" name="adj3"/>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rot="-176551">
              <a:off x="4312105" y="1195442"/>
              <a:ext cx="578563" cy="579162"/>
            </a:xfrm>
            <a:prstGeom prst="pie">
              <a:avLst>
                <a:gd fmla="val 6190354" name="adj1"/>
                <a:gd fmla="val 14996165" name="adj2"/>
              </a:avLst>
            </a:prstGeom>
            <a:solidFill>
              <a:srgbClr val="155B5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rot="10584085">
              <a:off x="4312088" y="1195622"/>
              <a:ext cx="578340" cy="578939"/>
            </a:xfrm>
            <a:prstGeom prst="pie">
              <a:avLst>
                <a:gd fmla="val 4028252" name="adj1"/>
                <a:gd fmla="val 17183677"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rot="8344778">
              <a:off x="4940929" y="3162886"/>
              <a:ext cx="578465" cy="578888"/>
            </a:xfrm>
            <a:prstGeom prst="pie">
              <a:avLst>
                <a:gd fmla="val 6190354" name="adj1"/>
                <a:gd fmla="val 14996165" name="adj2"/>
              </a:avLst>
            </a:prstGeom>
            <a:solidFill>
              <a:srgbClr val="1D7E7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rot="-2495643">
              <a:off x="4941000" y="3162728"/>
              <a:ext cx="578445" cy="579093"/>
            </a:xfrm>
            <a:prstGeom prst="pie">
              <a:avLst>
                <a:gd fmla="val 4028252" name="adj1"/>
                <a:gd fmla="val 17183677" name="adj2"/>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rot="-4556960">
              <a:off x="3257335" y="1939059"/>
              <a:ext cx="578302" cy="578957"/>
            </a:xfrm>
            <a:prstGeom prst="pie">
              <a:avLst>
                <a:gd fmla="val 6190354" name="adj1"/>
                <a:gd fmla="val 14996165" name="adj2"/>
              </a:avLst>
            </a:prstGeom>
            <a:solidFill>
              <a:srgbClr val="249C9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rot="6204541">
              <a:off x="3257468" y="1938977"/>
              <a:ext cx="578264" cy="578917"/>
            </a:xfrm>
            <a:prstGeom prst="pie">
              <a:avLst>
                <a:gd fmla="val 4028252" name="adj1"/>
                <a:gd fmla="val 17183677" name="adj2"/>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341" name="Google Shape;341;p16"/>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342" name="Google Shape;342;p16"/>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343" name="Google Shape;343;p16"/>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344" name="Google Shape;344;p16"/>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pSp>
        <p:nvGrpSpPr>
          <p:cNvPr id="349" name="Google Shape;349;p17"/>
          <p:cNvGrpSpPr/>
          <p:nvPr/>
        </p:nvGrpSpPr>
        <p:grpSpPr>
          <a:xfrm>
            <a:off x="2593415" y="259918"/>
            <a:ext cx="5428632" cy="1703409"/>
            <a:chOff x="3977400" y="685869"/>
            <a:chExt cx="4094300" cy="1453793"/>
          </a:xfrm>
        </p:grpSpPr>
        <p:grpSp>
          <p:nvGrpSpPr>
            <p:cNvPr id="350" name="Google Shape;350;p17"/>
            <p:cNvGrpSpPr/>
            <p:nvPr/>
          </p:nvGrpSpPr>
          <p:grpSpPr>
            <a:xfrm>
              <a:off x="4732925" y="815811"/>
              <a:ext cx="529800" cy="1323850"/>
              <a:chOff x="4318975" y="890901"/>
              <a:chExt cx="529800" cy="783900"/>
            </a:xfrm>
          </p:grpSpPr>
          <p:sp>
            <p:nvSpPr>
              <p:cNvPr id="351" name="Google Shape;351;p17"/>
              <p:cNvSpPr/>
              <p:nvPr/>
            </p:nvSpPr>
            <p:spPr>
              <a:xfrm>
                <a:off x="4517130" y="890901"/>
                <a:ext cx="133500" cy="783900"/>
              </a:xfrm>
              <a:prstGeom prst="rect">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17"/>
              <p:cNvCxnSpPr/>
              <p:nvPr/>
            </p:nvCxnSpPr>
            <p:spPr>
              <a:xfrm rot="10800000">
                <a:off x="4318975" y="890906"/>
                <a:ext cx="529800" cy="0"/>
              </a:xfrm>
              <a:prstGeom prst="straightConnector1">
                <a:avLst/>
              </a:prstGeom>
              <a:noFill/>
              <a:ln cap="flat" cmpd="sng" w="9525">
                <a:solidFill>
                  <a:srgbClr val="155B55"/>
                </a:solidFill>
                <a:prstDash val="solid"/>
                <a:round/>
                <a:headEnd len="sm" w="sm" type="none"/>
                <a:tailEnd len="sm" w="sm" type="none"/>
              </a:ln>
            </p:spPr>
          </p:cxnSp>
        </p:grpSp>
        <p:sp>
          <p:nvSpPr>
            <p:cNvPr id="353" name="Google Shape;353;p17"/>
            <p:cNvSpPr txBox="1"/>
            <p:nvPr/>
          </p:nvSpPr>
          <p:spPr>
            <a:xfrm>
              <a:off x="5343500" y="685869"/>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155B55"/>
                  </a:solidFill>
                  <a:latin typeface="Roboto"/>
                  <a:ea typeface="Roboto"/>
                  <a:cs typeface="Roboto"/>
                  <a:sym typeface="Roboto"/>
                </a:rPr>
                <a:t>unicodedata: Dạng chuẩn hoá NFC</a:t>
              </a:r>
              <a:endParaRPr b="1" sz="1100">
                <a:solidFill>
                  <a:srgbClr val="155B55"/>
                </a:solidFill>
                <a:latin typeface="Roboto"/>
                <a:ea typeface="Roboto"/>
                <a:cs typeface="Roboto"/>
                <a:sym typeface="Roboto"/>
              </a:endParaRPr>
            </a:p>
          </p:txBody>
        </p:sp>
        <p:sp>
          <p:nvSpPr>
            <p:cNvPr id="354" name="Google Shape;354;p17"/>
            <p:cNvSpPr txBox="1"/>
            <p:nvPr/>
          </p:nvSpPr>
          <p:spPr>
            <a:xfrm>
              <a:off x="3977400" y="713558"/>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900">
                  <a:solidFill>
                    <a:srgbClr val="155B55"/>
                  </a:solidFill>
                  <a:latin typeface="Roboto"/>
                  <a:ea typeface="Roboto"/>
                  <a:cs typeface="Roboto"/>
                  <a:sym typeface="Roboto"/>
                </a:rPr>
                <a:t>Chuẩn hoá encoding</a:t>
              </a:r>
              <a:endParaRPr b="1" sz="900">
                <a:solidFill>
                  <a:srgbClr val="155B55"/>
                </a:solidFill>
                <a:latin typeface="Roboto"/>
                <a:ea typeface="Roboto"/>
                <a:cs typeface="Roboto"/>
                <a:sym typeface="Roboto"/>
              </a:endParaRPr>
            </a:p>
          </p:txBody>
        </p:sp>
      </p:grpSp>
      <p:grpSp>
        <p:nvGrpSpPr>
          <p:cNvPr id="355" name="Google Shape;355;p17"/>
          <p:cNvGrpSpPr/>
          <p:nvPr/>
        </p:nvGrpSpPr>
        <p:grpSpPr>
          <a:xfrm>
            <a:off x="2593415" y="1155908"/>
            <a:ext cx="6084153" cy="2837616"/>
            <a:chOff x="3977400" y="678286"/>
            <a:chExt cx="4588697" cy="2421794"/>
          </a:xfrm>
        </p:grpSpPr>
        <p:grpSp>
          <p:nvGrpSpPr>
            <p:cNvPr id="356" name="Google Shape;356;p17"/>
            <p:cNvGrpSpPr/>
            <p:nvPr/>
          </p:nvGrpSpPr>
          <p:grpSpPr>
            <a:xfrm>
              <a:off x="4732925" y="1145463"/>
              <a:ext cx="529800" cy="1954617"/>
              <a:chOff x="4318975" y="1086100"/>
              <a:chExt cx="529800" cy="1157400"/>
            </a:xfrm>
          </p:grpSpPr>
          <p:sp>
            <p:nvSpPr>
              <p:cNvPr id="357" name="Google Shape;357;p17"/>
              <p:cNvSpPr/>
              <p:nvPr/>
            </p:nvSpPr>
            <p:spPr>
              <a:xfrm>
                <a:off x="4517130" y="1086100"/>
                <a:ext cx="133500" cy="1157400"/>
              </a:xfrm>
              <a:prstGeom prst="rect">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17"/>
              <p:cNvCxnSpPr/>
              <p:nvPr/>
            </p:nvCxnSpPr>
            <p:spPr>
              <a:xfrm rot="10800000">
                <a:off x="4318975" y="1656593"/>
                <a:ext cx="529800" cy="0"/>
              </a:xfrm>
              <a:prstGeom prst="straightConnector1">
                <a:avLst/>
              </a:prstGeom>
              <a:noFill/>
              <a:ln cap="flat" cmpd="sng" w="9525">
                <a:solidFill>
                  <a:srgbClr val="155B55"/>
                </a:solidFill>
                <a:prstDash val="solid"/>
                <a:round/>
                <a:headEnd len="sm" w="sm" type="none"/>
                <a:tailEnd len="sm" w="sm" type="none"/>
              </a:ln>
            </p:spPr>
          </p:cxnSp>
        </p:grpSp>
        <p:sp>
          <p:nvSpPr>
            <p:cNvPr id="359" name="Google Shape;359;p17"/>
            <p:cNvSpPr txBox="1"/>
            <p:nvPr/>
          </p:nvSpPr>
          <p:spPr>
            <a:xfrm>
              <a:off x="5343500" y="678286"/>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155B55"/>
                  </a:solidFill>
                  <a:latin typeface="Roboto"/>
                  <a:ea typeface="Roboto"/>
                  <a:cs typeface="Roboto"/>
                  <a:sym typeface="Roboto"/>
                </a:rPr>
                <a:t>BeautifulSoup</a:t>
              </a:r>
              <a:endParaRPr b="1" sz="1100">
                <a:solidFill>
                  <a:srgbClr val="155B55"/>
                </a:solidFill>
                <a:latin typeface="Roboto"/>
                <a:ea typeface="Roboto"/>
                <a:cs typeface="Roboto"/>
                <a:sym typeface="Roboto"/>
              </a:endParaRPr>
            </a:p>
          </p:txBody>
        </p:sp>
        <p:sp>
          <p:nvSpPr>
            <p:cNvPr id="360" name="Google Shape;360;p17"/>
            <p:cNvSpPr txBox="1"/>
            <p:nvPr/>
          </p:nvSpPr>
          <p:spPr>
            <a:xfrm>
              <a:off x="5343497" y="952752"/>
              <a:ext cx="3222600" cy="103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155B55"/>
                  </a:solidFill>
                  <a:latin typeface="Roboto"/>
                  <a:ea typeface="Roboto"/>
                  <a:cs typeface="Roboto"/>
                  <a:sym typeface="Roboto"/>
                </a:rPr>
                <a:t>Hôm nay, Hà Nội ghi nhận 25 ca nhiễm mới covid-19!   Thành phố đang tăng cường các biện pháp phòng dịch   . Người dân cần tuân thủ các quy định về giãn cách xã hội . Thủ tướng chính phủ đã chỉ đạo các bộ, ngành cần hành động nhanh chóng   để ngăn chặn dịch bệnh lây lan, ông nói: "Chúng ta không được chủ quan"!!</a:t>
              </a:r>
              <a:endParaRPr sz="1100">
                <a:solidFill>
                  <a:srgbClr val="155B55"/>
                </a:solidFill>
                <a:latin typeface="Roboto"/>
                <a:ea typeface="Roboto"/>
                <a:cs typeface="Roboto"/>
                <a:sym typeface="Roboto"/>
              </a:endParaRPr>
            </a:p>
          </p:txBody>
        </p:sp>
        <p:sp>
          <p:nvSpPr>
            <p:cNvPr id="361" name="Google Shape;361;p17"/>
            <p:cNvSpPr txBox="1"/>
            <p:nvPr/>
          </p:nvSpPr>
          <p:spPr>
            <a:xfrm>
              <a:off x="3977400" y="705976"/>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900">
                  <a:solidFill>
                    <a:srgbClr val="155B55"/>
                  </a:solidFill>
                  <a:latin typeface="Roboto"/>
                  <a:ea typeface="Roboto"/>
                  <a:cs typeface="Roboto"/>
                  <a:sym typeface="Roboto"/>
                </a:rPr>
                <a:t>Thẻ HTML</a:t>
              </a:r>
              <a:endParaRPr b="1" sz="900">
                <a:solidFill>
                  <a:srgbClr val="155B55"/>
                </a:solidFill>
                <a:latin typeface="Roboto"/>
                <a:ea typeface="Roboto"/>
                <a:cs typeface="Roboto"/>
                <a:sym typeface="Roboto"/>
              </a:endParaRPr>
            </a:p>
          </p:txBody>
        </p:sp>
      </p:grpSp>
      <p:grpSp>
        <p:nvGrpSpPr>
          <p:cNvPr id="362" name="Google Shape;362;p17"/>
          <p:cNvGrpSpPr/>
          <p:nvPr/>
        </p:nvGrpSpPr>
        <p:grpSpPr>
          <a:xfrm>
            <a:off x="2593425" y="2672726"/>
            <a:ext cx="6084146" cy="1710380"/>
            <a:chOff x="3977407" y="679803"/>
            <a:chExt cx="4588691" cy="1459742"/>
          </a:xfrm>
        </p:grpSpPr>
        <p:grpSp>
          <p:nvGrpSpPr>
            <p:cNvPr id="363" name="Google Shape;363;p17"/>
            <p:cNvGrpSpPr/>
            <p:nvPr/>
          </p:nvGrpSpPr>
          <p:grpSpPr>
            <a:xfrm>
              <a:off x="4732925" y="876259"/>
              <a:ext cx="529800" cy="1263285"/>
              <a:chOff x="4318975" y="926695"/>
              <a:chExt cx="529800" cy="748037"/>
            </a:xfrm>
          </p:grpSpPr>
          <p:sp>
            <p:nvSpPr>
              <p:cNvPr id="364" name="Google Shape;364;p17"/>
              <p:cNvSpPr/>
              <p:nvPr/>
            </p:nvSpPr>
            <p:spPr>
              <a:xfrm>
                <a:off x="4517128" y="926832"/>
                <a:ext cx="133500" cy="7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155B55"/>
                  </a:highlight>
                </a:endParaRPr>
              </a:p>
            </p:txBody>
          </p:sp>
          <p:cxnSp>
            <p:nvCxnSpPr>
              <p:cNvPr id="365" name="Google Shape;365;p17"/>
              <p:cNvCxnSpPr/>
              <p:nvPr/>
            </p:nvCxnSpPr>
            <p:spPr>
              <a:xfrm rot="10800000">
                <a:off x="4318975" y="926695"/>
                <a:ext cx="529800" cy="0"/>
              </a:xfrm>
              <a:prstGeom prst="straightConnector1">
                <a:avLst/>
              </a:prstGeom>
              <a:noFill/>
              <a:ln>
                <a:noFill/>
              </a:ln>
            </p:spPr>
          </p:cxnSp>
        </p:grpSp>
        <p:sp>
          <p:nvSpPr>
            <p:cNvPr id="366" name="Google Shape;366;p17"/>
            <p:cNvSpPr txBox="1"/>
            <p:nvPr/>
          </p:nvSpPr>
          <p:spPr>
            <a:xfrm>
              <a:off x="5343500" y="6798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155B55"/>
                  </a:solidFill>
                  <a:latin typeface="Roboto"/>
                  <a:ea typeface="Roboto"/>
                  <a:cs typeface="Roboto"/>
                  <a:sym typeface="Roboto"/>
                </a:rPr>
                <a:t>Regular Expressions</a:t>
              </a:r>
              <a:endParaRPr b="1" sz="1100">
                <a:solidFill>
                  <a:srgbClr val="155B55"/>
                </a:solidFill>
                <a:latin typeface="Roboto"/>
                <a:ea typeface="Roboto"/>
                <a:cs typeface="Roboto"/>
                <a:sym typeface="Roboto"/>
              </a:endParaRPr>
            </a:p>
          </p:txBody>
        </p:sp>
        <p:sp>
          <p:nvSpPr>
            <p:cNvPr id="367" name="Google Shape;367;p17"/>
            <p:cNvSpPr txBox="1"/>
            <p:nvPr/>
          </p:nvSpPr>
          <p:spPr>
            <a:xfrm>
              <a:off x="5343499" y="889519"/>
              <a:ext cx="3222600" cy="1101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None/>
              </a:pPr>
              <a:r>
                <a:rPr lang="en" sz="1100">
                  <a:solidFill>
                    <a:srgbClr val="155B55"/>
                  </a:solidFill>
                  <a:latin typeface="Roboto"/>
                  <a:ea typeface="Roboto"/>
                  <a:cs typeface="Roboto"/>
                  <a:sym typeface="Roboto"/>
                </a:rPr>
                <a:t>Hôm nay Hà Nội ghi nhận 25 ca nhiễm mới covid 19 Thành phố đang tăng cường các biện pháp phòng dịch Người dân cần tuân thủ các quy định về giãn cách xã hội Thủ tướng chính phủ đã chỉ đạo các bộ ngành cần hành động nhanh chóng để ngăn chặn dịch bệnh lây lan ông nói Chúng ta không được chủ quan</a:t>
              </a:r>
              <a:endParaRPr sz="1100">
                <a:solidFill>
                  <a:srgbClr val="155B55"/>
                </a:solidFill>
                <a:latin typeface="Roboto"/>
                <a:ea typeface="Roboto"/>
                <a:cs typeface="Roboto"/>
                <a:sym typeface="Roboto"/>
              </a:endParaRPr>
            </a:p>
          </p:txBody>
        </p:sp>
        <p:sp>
          <p:nvSpPr>
            <p:cNvPr id="368" name="Google Shape;368;p17"/>
            <p:cNvSpPr txBox="1"/>
            <p:nvPr/>
          </p:nvSpPr>
          <p:spPr>
            <a:xfrm>
              <a:off x="3977407" y="707499"/>
              <a:ext cx="758400" cy="526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900">
                  <a:solidFill>
                    <a:srgbClr val="155B55"/>
                  </a:solidFill>
                  <a:latin typeface="Roboto"/>
                  <a:ea typeface="Roboto"/>
                  <a:cs typeface="Roboto"/>
                  <a:sym typeface="Roboto"/>
                </a:rPr>
                <a:t>Ký tự đặc biệt, dấu câu, và khoảng  trắng dư thừa</a:t>
              </a:r>
              <a:endParaRPr b="1" sz="900">
                <a:solidFill>
                  <a:srgbClr val="155B55"/>
                </a:solidFill>
                <a:latin typeface="Roboto"/>
                <a:ea typeface="Roboto"/>
                <a:cs typeface="Roboto"/>
                <a:sym typeface="Roboto"/>
              </a:endParaRPr>
            </a:p>
          </p:txBody>
        </p:sp>
      </p:grpSp>
      <p:sp>
        <p:nvSpPr>
          <p:cNvPr id="369" name="Google Shape;369;p17"/>
          <p:cNvSpPr txBox="1"/>
          <p:nvPr/>
        </p:nvSpPr>
        <p:spPr>
          <a:xfrm>
            <a:off x="539200" y="432150"/>
            <a:ext cx="1904100" cy="427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FF0000"/>
                </a:solidFill>
              </a:rPr>
              <a:t>&lt;p&gt;</a:t>
            </a:r>
            <a:r>
              <a:rPr lang="en"/>
              <a:t>Hôm nay, Hà Nội ghi nhận 25 ca nhiễm mới</a:t>
            </a:r>
            <a:r>
              <a:rPr lang="en">
                <a:highlight>
                  <a:srgbClr val="FF0000"/>
                </a:highlight>
              </a:rPr>
              <a:t> </a:t>
            </a:r>
            <a:r>
              <a:rPr lang="en"/>
              <a:t>covid-19</a:t>
            </a:r>
            <a:r>
              <a:rPr lang="en">
                <a:solidFill>
                  <a:srgbClr val="FF0000"/>
                </a:solidFill>
              </a:rPr>
              <a:t>!   </a:t>
            </a:r>
            <a:r>
              <a:rPr lang="en"/>
              <a:t>Thành phố đang tăng cường các biện pháp phòng dịch</a:t>
            </a:r>
            <a:r>
              <a:rPr lang="en">
                <a:highlight>
                  <a:srgbClr val="FF0000"/>
                </a:highlight>
              </a:rPr>
              <a:t>   .</a:t>
            </a:r>
            <a:r>
              <a:rPr lang="en"/>
              <a:t> Người dân cần tuân thủ các quy định về giãn cách xã hội</a:t>
            </a:r>
            <a:r>
              <a:rPr lang="en">
                <a:highlight>
                  <a:srgbClr val="FF0000"/>
                </a:highlight>
              </a:rPr>
              <a:t> . </a:t>
            </a:r>
            <a:r>
              <a:rPr lang="en"/>
              <a:t>Thủ tướng chính phủ đã chỉ đạo các bộ, ngành cần hành động nhanh chóng   để ngăn chặn dịch bệnh lây lan, ông nói</a:t>
            </a:r>
            <a:r>
              <a:rPr lang="en">
                <a:solidFill>
                  <a:srgbClr val="FF0000"/>
                </a:solidFill>
              </a:rPr>
              <a:t>: "</a:t>
            </a:r>
            <a:r>
              <a:rPr lang="en"/>
              <a:t>Chúng ta không được chủ quan</a:t>
            </a:r>
            <a:r>
              <a:rPr lang="en">
                <a:solidFill>
                  <a:srgbClr val="FF0000"/>
                </a:solidFill>
              </a:rPr>
              <a:t>"!!&lt;/p&gt;</a:t>
            </a:r>
            <a:endParaRPr>
              <a:solidFill>
                <a:srgbClr val="FF0000"/>
              </a:solidFill>
            </a:endParaRPr>
          </a:p>
          <a:p>
            <a:pPr indent="0" lvl="0" marL="0" rtl="0" algn="just">
              <a:spcBef>
                <a:spcPts val="0"/>
              </a:spcBef>
              <a:spcAft>
                <a:spcPts val="0"/>
              </a:spcAft>
              <a:buNone/>
            </a:pPr>
            <a:r>
              <a:t/>
            </a:r>
            <a:endParaRPr>
              <a:solidFill>
                <a:srgbClr val="FF0000"/>
              </a:solidFill>
            </a:endParaRPr>
          </a:p>
          <a:p>
            <a:pPr indent="0" lvl="0" marL="0" rtl="0" algn="just">
              <a:spcBef>
                <a:spcPts val="0"/>
              </a:spcBef>
              <a:spcAft>
                <a:spcPts val="0"/>
              </a:spcAft>
              <a:buNone/>
            </a:pPr>
            <a:r>
              <a:t/>
            </a:r>
            <a:endParaRPr/>
          </a:p>
        </p:txBody>
      </p:sp>
      <p:sp>
        <p:nvSpPr>
          <p:cNvPr id="370" name="Google Shape;370;p17"/>
          <p:cNvSpPr txBox="1"/>
          <p:nvPr/>
        </p:nvSpPr>
        <p:spPr>
          <a:xfrm>
            <a:off x="4404650" y="494950"/>
            <a:ext cx="4272900" cy="483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155B55"/>
                </a:solidFill>
                <a:latin typeface="Roboto"/>
                <a:ea typeface="Roboto"/>
                <a:cs typeface="Roboto"/>
                <a:sym typeface="Roboto"/>
              </a:rPr>
              <a:t>Normalization Form C: Các ký tự được ghép thành dạng ký tự đơn.</a:t>
            </a:r>
            <a:endParaRPr sz="1100">
              <a:solidFill>
                <a:srgbClr val="155B55"/>
              </a:solidFill>
              <a:latin typeface="Roboto"/>
              <a:ea typeface="Roboto"/>
              <a:cs typeface="Roboto"/>
              <a:sym typeface="Roboto"/>
            </a:endParaRPr>
          </a:p>
        </p:txBody>
      </p:sp>
      <p:cxnSp>
        <p:nvCxnSpPr>
          <p:cNvPr id="371" name="Google Shape;371;p17"/>
          <p:cNvCxnSpPr/>
          <p:nvPr/>
        </p:nvCxnSpPr>
        <p:spPr>
          <a:xfrm rot="10800000">
            <a:off x="3595027" y="1384371"/>
            <a:ext cx="702600" cy="0"/>
          </a:xfrm>
          <a:prstGeom prst="straightConnector1">
            <a:avLst/>
          </a:prstGeom>
          <a:noFill/>
          <a:ln cap="flat" cmpd="sng" w="9525">
            <a:solidFill>
              <a:srgbClr val="155B55"/>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pSp>
        <p:nvGrpSpPr>
          <p:cNvPr id="376" name="Google Shape;376;p18"/>
          <p:cNvGrpSpPr/>
          <p:nvPr/>
        </p:nvGrpSpPr>
        <p:grpSpPr>
          <a:xfrm>
            <a:off x="308684" y="1663957"/>
            <a:ext cx="2262560" cy="1366085"/>
            <a:chOff x="3811152" y="973683"/>
            <a:chExt cx="1253426" cy="1165900"/>
          </a:xfrm>
        </p:grpSpPr>
        <p:sp>
          <p:nvSpPr>
            <p:cNvPr id="377" name="Google Shape;377;p18"/>
            <p:cNvSpPr/>
            <p:nvPr/>
          </p:nvSpPr>
          <p:spPr>
            <a:xfrm>
              <a:off x="4931079" y="1140995"/>
              <a:ext cx="133500" cy="998587"/>
            </a:xfrm>
            <a:prstGeom prst="rect">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txBox="1"/>
            <p:nvPr/>
          </p:nvSpPr>
          <p:spPr>
            <a:xfrm>
              <a:off x="3811152" y="973683"/>
              <a:ext cx="9246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sz="900">
                <a:solidFill>
                  <a:srgbClr val="155B55"/>
                </a:solidFill>
                <a:latin typeface="Roboto"/>
                <a:ea typeface="Roboto"/>
                <a:cs typeface="Roboto"/>
                <a:sym typeface="Roboto"/>
              </a:endParaRPr>
            </a:p>
          </p:txBody>
        </p:sp>
      </p:grpSp>
      <p:grpSp>
        <p:nvGrpSpPr>
          <p:cNvPr id="379" name="Google Shape;379;p18"/>
          <p:cNvGrpSpPr/>
          <p:nvPr/>
        </p:nvGrpSpPr>
        <p:grpSpPr>
          <a:xfrm>
            <a:off x="227317" y="1761773"/>
            <a:ext cx="8544943" cy="2593860"/>
            <a:chOff x="3766076" y="479995"/>
            <a:chExt cx="4733778" cy="2213758"/>
          </a:xfrm>
        </p:grpSpPr>
        <p:grpSp>
          <p:nvGrpSpPr>
            <p:cNvPr id="380" name="Google Shape;380;p18"/>
            <p:cNvGrpSpPr/>
            <p:nvPr/>
          </p:nvGrpSpPr>
          <p:grpSpPr>
            <a:xfrm>
              <a:off x="4732925" y="678169"/>
              <a:ext cx="529800" cy="2015584"/>
              <a:chOff x="4318975" y="809398"/>
              <a:chExt cx="529800" cy="1193501"/>
            </a:xfrm>
          </p:grpSpPr>
          <p:sp>
            <p:nvSpPr>
              <p:cNvPr id="381" name="Google Shape;381;p18"/>
              <p:cNvSpPr/>
              <p:nvPr/>
            </p:nvSpPr>
            <p:spPr>
              <a:xfrm>
                <a:off x="4517135" y="1086099"/>
                <a:ext cx="133500" cy="916800"/>
              </a:xfrm>
              <a:prstGeom prst="rect">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18"/>
              <p:cNvCxnSpPr/>
              <p:nvPr/>
            </p:nvCxnSpPr>
            <p:spPr>
              <a:xfrm rot="10800000">
                <a:off x="4318975" y="809398"/>
                <a:ext cx="529800" cy="0"/>
              </a:xfrm>
              <a:prstGeom prst="straightConnector1">
                <a:avLst/>
              </a:prstGeom>
              <a:noFill/>
              <a:ln cap="flat" cmpd="sng" w="9525">
                <a:solidFill>
                  <a:srgbClr val="155B55"/>
                </a:solidFill>
                <a:prstDash val="solid"/>
                <a:round/>
                <a:headEnd len="sm" w="sm" type="none"/>
                <a:tailEnd len="sm" w="sm" type="none"/>
              </a:ln>
            </p:spPr>
          </p:cxnSp>
        </p:grpSp>
        <p:sp>
          <p:nvSpPr>
            <p:cNvPr id="383" name="Google Shape;383;p18"/>
            <p:cNvSpPr txBox="1"/>
            <p:nvPr/>
          </p:nvSpPr>
          <p:spPr>
            <a:xfrm>
              <a:off x="5277257" y="479995"/>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155B55"/>
                  </a:solidFill>
                  <a:latin typeface="Roboto"/>
                  <a:ea typeface="Roboto"/>
                  <a:cs typeface="Roboto"/>
                  <a:sym typeface="Roboto"/>
                </a:rPr>
                <a:t>underthesea  (text_normalize)</a:t>
              </a:r>
              <a:endParaRPr b="1" sz="1100">
                <a:solidFill>
                  <a:srgbClr val="155B55"/>
                </a:solidFill>
                <a:latin typeface="Roboto"/>
                <a:ea typeface="Roboto"/>
                <a:cs typeface="Roboto"/>
                <a:sym typeface="Roboto"/>
              </a:endParaRPr>
            </a:p>
          </p:txBody>
        </p:sp>
        <p:sp>
          <p:nvSpPr>
            <p:cNvPr id="384" name="Google Shape;384;p18"/>
            <p:cNvSpPr txBox="1"/>
            <p:nvPr/>
          </p:nvSpPr>
          <p:spPr>
            <a:xfrm>
              <a:off x="5277254" y="867609"/>
              <a:ext cx="3222600" cy="103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155B55"/>
                  </a:solidFill>
                  <a:latin typeface="Roboto"/>
                  <a:ea typeface="Roboto"/>
                  <a:cs typeface="Roboto"/>
                  <a:sym typeface="Roboto"/>
                </a:rPr>
                <a:t>Chuẩn hoá về kiểu đặt dấu thanh cũ</a:t>
              </a:r>
              <a:endParaRPr sz="1100">
                <a:solidFill>
                  <a:srgbClr val="155B55"/>
                </a:solidFill>
                <a:latin typeface="Roboto"/>
                <a:ea typeface="Roboto"/>
                <a:cs typeface="Roboto"/>
                <a:sym typeface="Roboto"/>
              </a:endParaRPr>
            </a:p>
          </p:txBody>
        </p:sp>
        <p:sp>
          <p:nvSpPr>
            <p:cNvPr id="385" name="Google Shape;385;p18"/>
            <p:cNvSpPr txBox="1"/>
            <p:nvPr/>
          </p:nvSpPr>
          <p:spPr>
            <a:xfrm>
              <a:off x="3766076" y="546270"/>
              <a:ext cx="9246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900">
                  <a:solidFill>
                    <a:srgbClr val="155B55"/>
                  </a:solidFill>
                  <a:latin typeface="Roboto"/>
                  <a:ea typeface="Roboto"/>
                  <a:cs typeface="Roboto"/>
                  <a:sym typeface="Roboto"/>
                </a:rPr>
                <a:t>Chuẩn hoá dấu thanh</a:t>
              </a:r>
              <a:endParaRPr b="1" sz="900">
                <a:solidFill>
                  <a:srgbClr val="155B55"/>
                </a:solidFill>
                <a:latin typeface="Roboto"/>
                <a:ea typeface="Roboto"/>
                <a:cs typeface="Roboto"/>
                <a:sym typeface="Roboto"/>
              </a:endParaRPr>
            </a:p>
          </p:txBody>
        </p:sp>
      </p:grpSp>
      <p:pic>
        <p:nvPicPr>
          <p:cNvPr id="386" name="Google Shape;386;p18"/>
          <p:cNvPicPr preferRelativeResize="0"/>
          <p:nvPr/>
        </p:nvPicPr>
        <p:blipFill>
          <a:blip r:embed="rId3">
            <a:alphaModFix/>
          </a:blip>
          <a:stretch>
            <a:fillRect/>
          </a:stretch>
        </p:blipFill>
        <p:spPr>
          <a:xfrm>
            <a:off x="5672675" y="2169300"/>
            <a:ext cx="2191301" cy="1146275"/>
          </a:xfrm>
          <a:prstGeom prst="rect">
            <a:avLst/>
          </a:prstGeom>
          <a:noFill/>
          <a:ln>
            <a:noFill/>
          </a:ln>
        </p:spPr>
      </p:pic>
      <p:grpSp>
        <p:nvGrpSpPr>
          <p:cNvPr id="387" name="Google Shape;387;p18"/>
          <p:cNvGrpSpPr/>
          <p:nvPr/>
        </p:nvGrpSpPr>
        <p:grpSpPr>
          <a:xfrm>
            <a:off x="825027" y="652100"/>
            <a:ext cx="7341555" cy="1066181"/>
            <a:chOff x="3873202" y="946003"/>
            <a:chExt cx="5019523" cy="828102"/>
          </a:xfrm>
        </p:grpSpPr>
        <p:sp>
          <p:nvSpPr>
            <p:cNvPr id="388" name="Google Shape;388;p18"/>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155B55"/>
                  </a:solidFill>
                  <a:latin typeface="Roboto"/>
                  <a:ea typeface="Roboto"/>
                  <a:cs typeface="Roboto"/>
                  <a:sym typeface="Roboto"/>
                </a:rPr>
                <a:t>Python Script (text.lower())</a:t>
              </a:r>
              <a:endParaRPr b="1" sz="1100">
                <a:solidFill>
                  <a:srgbClr val="155B55"/>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rgbClr val="155B55"/>
                </a:solidFill>
                <a:latin typeface="Roboto"/>
                <a:ea typeface="Roboto"/>
                <a:cs typeface="Roboto"/>
                <a:sym typeface="Roboto"/>
              </a:endParaRPr>
            </a:p>
          </p:txBody>
        </p:sp>
        <p:sp>
          <p:nvSpPr>
            <p:cNvPr id="389" name="Google Shape;389;p18"/>
            <p:cNvSpPr txBox="1"/>
            <p:nvPr/>
          </p:nvSpPr>
          <p:spPr>
            <a:xfrm>
              <a:off x="5343425" y="1094605"/>
              <a:ext cx="3549300" cy="67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155B55"/>
                  </a:solidFill>
                  <a:latin typeface="Roboto"/>
                  <a:ea typeface="Roboto"/>
                  <a:cs typeface="Roboto"/>
                  <a:sym typeface="Roboto"/>
                </a:rPr>
                <a:t>hôm nay hà nội ghi nhận 25 ca nhiễm mới covid 19 thành phố đang tăng cường các biện pháp phòng dịch người dân cần tuân thủ các quy định về giãn cách xã hội thủ tướng chính phủ đã chỉ đạo các bộ ngành cần hành động nhanh chóng để ngăn chặn dịch bệnh lây lan ông nói chúng ta không được chủ quan</a:t>
              </a:r>
              <a:endParaRPr sz="1100">
                <a:solidFill>
                  <a:srgbClr val="858585"/>
                </a:solidFill>
                <a:latin typeface="Roboto"/>
                <a:ea typeface="Roboto"/>
                <a:cs typeface="Roboto"/>
                <a:sym typeface="Roboto"/>
              </a:endParaRPr>
            </a:p>
          </p:txBody>
        </p:sp>
        <p:sp>
          <p:nvSpPr>
            <p:cNvPr id="390" name="Google Shape;390;p18"/>
            <p:cNvSpPr txBox="1"/>
            <p:nvPr/>
          </p:nvSpPr>
          <p:spPr>
            <a:xfrm>
              <a:off x="3873202"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000">
                  <a:solidFill>
                    <a:srgbClr val="155B55"/>
                  </a:solidFill>
                  <a:latin typeface="Roboto"/>
                  <a:ea typeface="Roboto"/>
                  <a:cs typeface="Roboto"/>
                  <a:sym typeface="Roboto"/>
                </a:rPr>
                <a:t>Chuẩn hoá về dạng chữ thường</a:t>
              </a:r>
              <a:endParaRPr b="1" sz="1000">
                <a:solidFill>
                  <a:srgbClr val="155B55"/>
                </a:solidFill>
                <a:latin typeface="Roboto"/>
                <a:ea typeface="Roboto"/>
                <a:cs typeface="Roboto"/>
                <a:sym typeface="Roboto"/>
              </a:endParaRPr>
            </a:p>
            <a:p>
              <a:pPr indent="0" lvl="0" marL="0" rtl="0" algn="r">
                <a:lnSpc>
                  <a:spcPct val="115000"/>
                </a:lnSpc>
                <a:spcBef>
                  <a:spcPts val="0"/>
                </a:spcBef>
                <a:spcAft>
                  <a:spcPts val="0"/>
                </a:spcAft>
                <a:buNone/>
              </a:pPr>
              <a:r>
                <a:t/>
              </a:r>
              <a:endParaRPr b="1" sz="1000">
                <a:solidFill>
                  <a:srgbClr val="155B55"/>
                </a:solidFill>
                <a:latin typeface="Roboto"/>
                <a:ea typeface="Roboto"/>
                <a:cs typeface="Roboto"/>
                <a:sym typeface="Roboto"/>
              </a:endParaRPr>
            </a:p>
          </p:txBody>
        </p:sp>
      </p:grpSp>
      <p:sp>
        <p:nvSpPr>
          <p:cNvPr id="391" name="Google Shape;391;p18"/>
          <p:cNvSpPr/>
          <p:nvPr/>
        </p:nvSpPr>
        <p:spPr>
          <a:xfrm>
            <a:off x="2330275" y="945600"/>
            <a:ext cx="240900" cy="1223700"/>
          </a:xfrm>
          <a:prstGeom prst="rect">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 name="Google Shape;392;p18"/>
          <p:cNvCxnSpPr/>
          <p:nvPr/>
        </p:nvCxnSpPr>
        <p:spPr>
          <a:xfrm rot="10800000">
            <a:off x="2000469" y="945588"/>
            <a:ext cx="956400" cy="0"/>
          </a:xfrm>
          <a:prstGeom prst="straightConnector1">
            <a:avLst/>
          </a:prstGeom>
          <a:noFill/>
          <a:ln cap="flat" cmpd="sng" w="9525">
            <a:solidFill>
              <a:srgbClr val="155B55"/>
            </a:solidFill>
            <a:prstDash val="solid"/>
            <a:round/>
            <a:headEnd len="sm" w="sm" type="none"/>
            <a:tailEnd len="sm" w="sm" type="none"/>
          </a:ln>
        </p:spPr>
      </p:cxnSp>
      <p:grpSp>
        <p:nvGrpSpPr>
          <p:cNvPr id="393" name="Google Shape;393;p18"/>
          <p:cNvGrpSpPr/>
          <p:nvPr/>
        </p:nvGrpSpPr>
        <p:grpSpPr>
          <a:xfrm>
            <a:off x="268393" y="3358522"/>
            <a:ext cx="7885600" cy="1392002"/>
            <a:chOff x="3786656" y="224567"/>
            <a:chExt cx="4779441" cy="1188019"/>
          </a:xfrm>
        </p:grpSpPr>
        <p:sp>
          <p:nvSpPr>
            <p:cNvPr id="394" name="Google Shape;394;p18"/>
            <p:cNvSpPr txBox="1"/>
            <p:nvPr/>
          </p:nvSpPr>
          <p:spPr>
            <a:xfrm>
              <a:off x="5343500" y="224567"/>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155B55"/>
                  </a:solidFill>
                  <a:latin typeface="Roboto"/>
                  <a:ea typeface="Roboto"/>
                  <a:cs typeface="Roboto"/>
                  <a:sym typeface="Roboto"/>
                </a:rPr>
                <a:t>pyvi  (ViTokenizer) + Regular Expressions</a:t>
              </a:r>
              <a:endParaRPr b="1" sz="1100">
                <a:solidFill>
                  <a:srgbClr val="155B55"/>
                </a:solidFill>
                <a:latin typeface="Roboto"/>
                <a:ea typeface="Roboto"/>
                <a:cs typeface="Roboto"/>
                <a:sym typeface="Roboto"/>
              </a:endParaRPr>
            </a:p>
          </p:txBody>
        </p:sp>
        <p:sp>
          <p:nvSpPr>
            <p:cNvPr id="395" name="Google Shape;395;p18"/>
            <p:cNvSpPr txBox="1"/>
            <p:nvPr/>
          </p:nvSpPr>
          <p:spPr>
            <a:xfrm>
              <a:off x="5343498" y="434286"/>
              <a:ext cx="3222600" cy="97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155B55"/>
                  </a:solidFill>
                  <a:latin typeface="Roboto"/>
                  <a:ea typeface="Roboto"/>
                  <a:cs typeface="Roboto"/>
                  <a:sym typeface="Roboto"/>
                </a:rPr>
                <a:t>hôm_nay hà_nội ghi_nhận 25 ca nhiễm mới covid 19 thành_phố đang tăng_cường các biện_pháp phòng_dịch người dân cần tuân_thủ các quy_định về giãn cách xã_hội thủ_tướng chính_phủ đã chỉ_đạo các bộ ngành cần hành_động nhanh_chóng để ngăn_chặn dịch_bệnh lây_lan ông nói chúng_ta không được chủ_quan</a:t>
              </a:r>
              <a:endParaRPr sz="1100">
                <a:solidFill>
                  <a:srgbClr val="858585"/>
                </a:solidFill>
                <a:latin typeface="Roboto"/>
                <a:ea typeface="Roboto"/>
                <a:cs typeface="Roboto"/>
                <a:sym typeface="Roboto"/>
              </a:endParaRPr>
            </a:p>
          </p:txBody>
        </p:sp>
        <p:sp>
          <p:nvSpPr>
            <p:cNvPr id="396" name="Google Shape;396;p18"/>
            <p:cNvSpPr txBox="1"/>
            <p:nvPr/>
          </p:nvSpPr>
          <p:spPr>
            <a:xfrm>
              <a:off x="3786656" y="252282"/>
              <a:ext cx="9246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900">
                  <a:solidFill>
                    <a:srgbClr val="155B55"/>
                  </a:solidFill>
                  <a:latin typeface="Roboto"/>
                  <a:ea typeface="Roboto"/>
                  <a:cs typeface="Roboto"/>
                  <a:sym typeface="Roboto"/>
                </a:rPr>
                <a:t>Tách từ</a:t>
              </a:r>
              <a:endParaRPr b="1" sz="900">
                <a:solidFill>
                  <a:srgbClr val="155B55"/>
                </a:solidFill>
                <a:latin typeface="Roboto"/>
                <a:ea typeface="Roboto"/>
                <a:cs typeface="Roboto"/>
                <a:sym typeface="Roboto"/>
              </a:endParaRPr>
            </a:p>
            <a:p>
              <a:pPr indent="0" lvl="0" marL="0" rtl="0" algn="r">
                <a:lnSpc>
                  <a:spcPct val="115000"/>
                </a:lnSpc>
                <a:spcBef>
                  <a:spcPts val="0"/>
                </a:spcBef>
                <a:spcAft>
                  <a:spcPts val="0"/>
                </a:spcAft>
                <a:buNone/>
              </a:pPr>
              <a:r>
                <a:t/>
              </a:r>
              <a:endParaRPr b="1" sz="900">
                <a:solidFill>
                  <a:srgbClr val="858585"/>
                </a:solidFill>
                <a:latin typeface="Roboto"/>
                <a:ea typeface="Roboto"/>
                <a:cs typeface="Roboto"/>
                <a:sym typeface="Roboto"/>
              </a:endParaRPr>
            </a:p>
          </p:txBody>
        </p:sp>
      </p:grpSp>
      <p:cxnSp>
        <p:nvCxnSpPr>
          <p:cNvPr id="397" name="Google Shape;397;p18"/>
          <p:cNvCxnSpPr/>
          <p:nvPr/>
        </p:nvCxnSpPr>
        <p:spPr>
          <a:xfrm rot="10800000">
            <a:off x="1896319" y="3594173"/>
            <a:ext cx="956400" cy="0"/>
          </a:xfrm>
          <a:prstGeom prst="straightConnector1">
            <a:avLst/>
          </a:prstGeom>
          <a:noFill/>
          <a:ln cap="flat" cmpd="sng" w="9525">
            <a:solidFill>
              <a:srgbClr val="155B55"/>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grpSp>
        <p:nvGrpSpPr>
          <p:cNvPr id="402" name="Google Shape;402;p19"/>
          <p:cNvGrpSpPr/>
          <p:nvPr/>
        </p:nvGrpSpPr>
        <p:grpSpPr>
          <a:xfrm>
            <a:off x="232484" y="183725"/>
            <a:ext cx="7690715" cy="1904887"/>
            <a:chOff x="3811152" y="946003"/>
            <a:chExt cx="4260548" cy="1625747"/>
          </a:xfrm>
        </p:grpSpPr>
        <p:grpSp>
          <p:nvGrpSpPr>
            <p:cNvPr id="403" name="Google Shape;403;p19"/>
            <p:cNvGrpSpPr/>
            <p:nvPr/>
          </p:nvGrpSpPr>
          <p:grpSpPr>
            <a:xfrm>
              <a:off x="4732925" y="1140987"/>
              <a:ext cx="529800" cy="1430763"/>
              <a:chOff x="4318975" y="1083450"/>
              <a:chExt cx="529800" cy="847207"/>
            </a:xfrm>
          </p:grpSpPr>
          <p:sp>
            <p:nvSpPr>
              <p:cNvPr id="404" name="Google Shape;404;p19"/>
              <p:cNvSpPr/>
              <p:nvPr/>
            </p:nvSpPr>
            <p:spPr>
              <a:xfrm>
                <a:off x="4517135" y="1083457"/>
                <a:ext cx="133500" cy="847200"/>
              </a:xfrm>
              <a:prstGeom prst="rect">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5" name="Google Shape;405;p19"/>
              <p:cNvCxnSpPr/>
              <p:nvPr/>
            </p:nvCxnSpPr>
            <p:spPr>
              <a:xfrm rot="10800000">
                <a:off x="4318975" y="1083450"/>
                <a:ext cx="529800" cy="0"/>
              </a:xfrm>
              <a:prstGeom prst="straightConnector1">
                <a:avLst/>
              </a:prstGeom>
              <a:noFill/>
              <a:ln cap="flat" cmpd="sng" w="9525">
                <a:solidFill>
                  <a:srgbClr val="155B55"/>
                </a:solidFill>
                <a:prstDash val="solid"/>
                <a:round/>
                <a:headEnd len="sm" w="sm" type="none"/>
                <a:tailEnd len="sm" w="sm" type="none"/>
              </a:ln>
            </p:spPr>
          </p:cxnSp>
        </p:grpSp>
        <p:sp>
          <p:nvSpPr>
            <p:cNvPr id="406" name="Google Shape;406;p19"/>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155B55"/>
                  </a:solidFill>
                  <a:latin typeface="Roboto"/>
                  <a:ea typeface="Roboto"/>
                  <a:cs typeface="Roboto"/>
                  <a:sym typeface="Roboto"/>
                </a:rPr>
                <a:t>underthesea (sent_tokenize) + Regular Expressions</a:t>
              </a:r>
              <a:endParaRPr b="1" sz="1100">
                <a:solidFill>
                  <a:srgbClr val="155B55"/>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rgbClr val="155B55"/>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rgbClr val="155B55"/>
                </a:solidFill>
                <a:latin typeface="Roboto"/>
                <a:ea typeface="Roboto"/>
                <a:cs typeface="Roboto"/>
                <a:sym typeface="Roboto"/>
              </a:endParaRPr>
            </a:p>
          </p:txBody>
        </p:sp>
        <p:sp>
          <p:nvSpPr>
            <p:cNvPr id="407" name="Google Shape;407;p19"/>
            <p:cNvSpPr txBox="1"/>
            <p:nvPr/>
          </p:nvSpPr>
          <p:spPr>
            <a:xfrm>
              <a:off x="3811152" y="973683"/>
              <a:ext cx="9246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900">
                  <a:solidFill>
                    <a:srgbClr val="155B55"/>
                  </a:solidFill>
                  <a:latin typeface="Roboto"/>
                  <a:ea typeface="Roboto"/>
                  <a:cs typeface="Roboto"/>
                  <a:sym typeface="Roboto"/>
                </a:rPr>
                <a:t>Tách câu</a:t>
              </a:r>
              <a:endParaRPr b="1" sz="900">
                <a:solidFill>
                  <a:srgbClr val="155B55"/>
                </a:solidFill>
                <a:latin typeface="Roboto"/>
                <a:ea typeface="Roboto"/>
                <a:cs typeface="Roboto"/>
                <a:sym typeface="Roboto"/>
              </a:endParaRPr>
            </a:p>
          </p:txBody>
        </p:sp>
      </p:grpSp>
      <p:grpSp>
        <p:nvGrpSpPr>
          <p:cNvPr id="408" name="Google Shape;408;p19"/>
          <p:cNvGrpSpPr/>
          <p:nvPr/>
        </p:nvGrpSpPr>
        <p:grpSpPr>
          <a:xfrm>
            <a:off x="1896389" y="477524"/>
            <a:ext cx="6919201" cy="1687248"/>
            <a:chOff x="4732932" y="-355926"/>
            <a:chExt cx="3833140" cy="1440000"/>
          </a:xfrm>
        </p:grpSpPr>
        <p:cxnSp>
          <p:nvCxnSpPr>
            <p:cNvPr id="409" name="Google Shape;409;p19"/>
            <p:cNvCxnSpPr/>
            <p:nvPr/>
          </p:nvCxnSpPr>
          <p:spPr>
            <a:xfrm rot="10800000">
              <a:off x="4732932" y="1025421"/>
              <a:ext cx="529800" cy="0"/>
            </a:xfrm>
            <a:prstGeom prst="straightConnector1">
              <a:avLst/>
            </a:prstGeom>
            <a:noFill/>
            <a:ln cap="flat" cmpd="sng" w="9525">
              <a:solidFill>
                <a:srgbClr val="155B55"/>
              </a:solidFill>
              <a:prstDash val="solid"/>
              <a:round/>
              <a:headEnd len="sm" w="sm" type="none"/>
              <a:tailEnd len="sm" w="sm" type="none"/>
            </a:ln>
          </p:spPr>
        </p:cxnSp>
        <p:sp>
          <p:nvSpPr>
            <p:cNvPr id="410" name="Google Shape;410;p19"/>
            <p:cNvSpPr txBox="1"/>
            <p:nvPr/>
          </p:nvSpPr>
          <p:spPr>
            <a:xfrm>
              <a:off x="5343472" y="-355926"/>
              <a:ext cx="3222600" cy="14400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rgbClr val="155B55"/>
                </a:buClr>
                <a:buSzPts val="1100"/>
                <a:buFont typeface="Roboto"/>
                <a:buAutoNum type="arabicPeriod"/>
              </a:pPr>
              <a:r>
                <a:rPr lang="en" sz="1100">
                  <a:solidFill>
                    <a:srgbClr val="155B55"/>
                  </a:solidFill>
                  <a:latin typeface="Roboto"/>
                  <a:ea typeface="Roboto"/>
                  <a:cs typeface="Roboto"/>
                  <a:sym typeface="Roboto"/>
                </a:rPr>
                <a:t>hôm_nay hà_nội ghi_nhận 25 ca nhiễm mới covid19</a:t>
              </a:r>
              <a:endParaRPr sz="1100">
                <a:solidFill>
                  <a:srgbClr val="155B55"/>
                </a:solidFill>
                <a:latin typeface="Roboto"/>
                <a:ea typeface="Roboto"/>
                <a:cs typeface="Roboto"/>
                <a:sym typeface="Roboto"/>
              </a:endParaRPr>
            </a:p>
            <a:p>
              <a:pPr indent="-298450" lvl="0" marL="457200" rtl="0" algn="just">
                <a:lnSpc>
                  <a:spcPct val="115000"/>
                </a:lnSpc>
                <a:spcBef>
                  <a:spcPts val="0"/>
                </a:spcBef>
                <a:spcAft>
                  <a:spcPts val="0"/>
                </a:spcAft>
                <a:buClr>
                  <a:srgbClr val="155B55"/>
                </a:buClr>
                <a:buSzPts val="1100"/>
                <a:buFont typeface="Roboto"/>
                <a:buAutoNum type="arabicPeriod"/>
              </a:pPr>
              <a:r>
                <a:rPr lang="en" sz="1100">
                  <a:solidFill>
                    <a:srgbClr val="155B55"/>
                  </a:solidFill>
                  <a:latin typeface="Roboto"/>
                  <a:ea typeface="Roboto"/>
                  <a:cs typeface="Roboto"/>
                  <a:sym typeface="Roboto"/>
                </a:rPr>
                <a:t>thành_phố đang tăng_cường các biện_pháp phòng_dịch</a:t>
              </a:r>
              <a:endParaRPr sz="1100">
                <a:solidFill>
                  <a:srgbClr val="155B55"/>
                </a:solidFill>
                <a:latin typeface="Roboto"/>
                <a:ea typeface="Roboto"/>
                <a:cs typeface="Roboto"/>
                <a:sym typeface="Roboto"/>
              </a:endParaRPr>
            </a:p>
            <a:p>
              <a:pPr indent="-298450" lvl="0" marL="457200" rtl="0" algn="just">
                <a:lnSpc>
                  <a:spcPct val="115000"/>
                </a:lnSpc>
                <a:spcBef>
                  <a:spcPts val="0"/>
                </a:spcBef>
                <a:spcAft>
                  <a:spcPts val="0"/>
                </a:spcAft>
                <a:buClr>
                  <a:srgbClr val="155B55"/>
                </a:buClr>
                <a:buSzPts val="1100"/>
                <a:buFont typeface="Roboto"/>
                <a:buAutoNum type="arabicPeriod"/>
              </a:pPr>
              <a:r>
                <a:rPr lang="en" sz="1100">
                  <a:solidFill>
                    <a:srgbClr val="155B55"/>
                  </a:solidFill>
                  <a:latin typeface="Roboto"/>
                  <a:ea typeface="Roboto"/>
                  <a:cs typeface="Roboto"/>
                  <a:sym typeface="Roboto"/>
                </a:rPr>
                <a:t>người dân cần tuân_thủ các quy_định về giãn cách xã_hội</a:t>
              </a:r>
              <a:endParaRPr sz="1100">
                <a:solidFill>
                  <a:srgbClr val="155B55"/>
                </a:solidFill>
                <a:latin typeface="Roboto"/>
                <a:ea typeface="Roboto"/>
                <a:cs typeface="Roboto"/>
                <a:sym typeface="Roboto"/>
              </a:endParaRPr>
            </a:p>
            <a:p>
              <a:pPr indent="-298450" lvl="0" marL="457200" rtl="0" algn="just">
                <a:lnSpc>
                  <a:spcPct val="115000"/>
                </a:lnSpc>
                <a:spcBef>
                  <a:spcPts val="0"/>
                </a:spcBef>
                <a:spcAft>
                  <a:spcPts val="0"/>
                </a:spcAft>
                <a:buClr>
                  <a:srgbClr val="155B55"/>
                </a:buClr>
                <a:buSzPts val="1100"/>
                <a:buFont typeface="Roboto"/>
                <a:buAutoNum type="arabicPeriod"/>
              </a:pPr>
              <a:r>
                <a:rPr lang="en" sz="1100">
                  <a:solidFill>
                    <a:srgbClr val="155B55"/>
                  </a:solidFill>
                  <a:latin typeface="Roboto"/>
                  <a:ea typeface="Roboto"/>
                  <a:cs typeface="Roboto"/>
                  <a:sym typeface="Roboto"/>
                </a:rPr>
                <a:t>thủ_tướng chính_phủ đã chỉ_đạo các bộ ngành cần hành_động nhanh_chóng để ngăn_chặn dịch_bệnh lây_lan ông nói chúng_ta không được chủ_quan</a:t>
              </a:r>
              <a:endParaRPr sz="1100">
                <a:solidFill>
                  <a:srgbClr val="155B55"/>
                </a:solidFill>
                <a:latin typeface="Roboto"/>
                <a:ea typeface="Roboto"/>
                <a:cs typeface="Roboto"/>
                <a:sym typeface="Roboto"/>
              </a:endParaRPr>
            </a:p>
            <a:p>
              <a:pPr indent="0" lvl="0" marL="0" rtl="0" algn="l">
                <a:lnSpc>
                  <a:spcPct val="115000"/>
                </a:lnSpc>
                <a:spcBef>
                  <a:spcPts val="1600"/>
                </a:spcBef>
                <a:spcAft>
                  <a:spcPts val="1600"/>
                </a:spcAft>
                <a:buNone/>
              </a:pPr>
              <a:r>
                <a:t/>
              </a:r>
              <a:endParaRPr sz="1100">
                <a:solidFill>
                  <a:srgbClr val="155B55"/>
                </a:solidFill>
                <a:latin typeface="Roboto"/>
                <a:ea typeface="Roboto"/>
                <a:cs typeface="Roboto"/>
                <a:sym typeface="Roboto"/>
              </a:endParaRPr>
            </a:p>
          </p:txBody>
        </p:sp>
      </p:grpSp>
      <p:grpSp>
        <p:nvGrpSpPr>
          <p:cNvPr id="411" name="Google Shape;411;p19"/>
          <p:cNvGrpSpPr/>
          <p:nvPr/>
        </p:nvGrpSpPr>
        <p:grpSpPr>
          <a:xfrm>
            <a:off x="232484" y="1860125"/>
            <a:ext cx="7690715" cy="1915572"/>
            <a:chOff x="3811152" y="946003"/>
            <a:chExt cx="4260548" cy="1634865"/>
          </a:xfrm>
        </p:grpSpPr>
        <p:grpSp>
          <p:nvGrpSpPr>
            <p:cNvPr id="412" name="Google Shape;412;p19"/>
            <p:cNvGrpSpPr/>
            <p:nvPr/>
          </p:nvGrpSpPr>
          <p:grpSpPr>
            <a:xfrm>
              <a:off x="4732925" y="1140987"/>
              <a:ext cx="529800" cy="1439882"/>
              <a:chOff x="4318975" y="1083450"/>
              <a:chExt cx="529800" cy="852606"/>
            </a:xfrm>
          </p:grpSpPr>
          <p:sp>
            <p:nvSpPr>
              <p:cNvPr id="413" name="Google Shape;413;p19"/>
              <p:cNvSpPr/>
              <p:nvPr/>
            </p:nvSpPr>
            <p:spPr>
              <a:xfrm>
                <a:off x="4517135" y="1083456"/>
                <a:ext cx="133500" cy="852600"/>
              </a:xfrm>
              <a:prstGeom prst="rect">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19"/>
              <p:cNvCxnSpPr/>
              <p:nvPr/>
            </p:nvCxnSpPr>
            <p:spPr>
              <a:xfrm rot="10800000">
                <a:off x="4318975" y="1083450"/>
                <a:ext cx="529800" cy="0"/>
              </a:xfrm>
              <a:prstGeom prst="straightConnector1">
                <a:avLst/>
              </a:prstGeom>
              <a:noFill/>
              <a:ln cap="flat" cmpd="sng" w="9525">
                <a:solidFill>
                  <a:srgbClr val="155B55"/>
                </a:solidFill>
                <a:prstDash val="solid"/>
                <a:round/>
                <a:headEnd len="sm" w="sm" type="none"/>
                <a:tailEnd len="sm" w="sm" type="none"/>
              </a:ln>
            </p:spPr>
          </p:cxnSp>
        </p:grpSp>
        <p:sp>
          <p:nvSpPr>
            <p:cNvPr id="415" name="Google Shape;415;p19"/>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155B55"/>
                  </a:solidFill>
                  <a:latin typeface="Roboto"/>
                  <a:ea typeface="Roboto"/>
                  <a:cs typeface="Roboto"/>
                  <a:sym typeface="Roboto"/>
                </a:rPr>
                <a:t>Python Script</a:t>
              </a:r>
              <a:endParaRPr b="1" sz="1100">
                <a:solidFill>
                  <a:srgbClr val="155B55"/>
                </a:solidFill>
                <a:latin typeface="Roboto"/>
                <a:ea typeface="Roboto"/>
                <a:cs typeface="Roboto"/>
                <a:sym typeface="Roboto"/>
              </a:endParaRPr>
            </a:p>
          </p:txBody>
        </p:sp>
        <p:sp>
          <p:nvSpPr>
            <p:cNvPr id="416" name="Google Shape;416;p19"/>
            <p:cNvSpPr txBox="1"/>
            <p:nvPr/>
          </p:nvSpPr>
          <p:spPr>
            <a:xfrm>
              <a:off x="3811152" y="973683"/>
              <a:ext cx="9246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900">
                  <a:solidFill>
                    <a:srgbClr val="155B55"/>
                  </a:solidFill>
                  <a:latin typeface="Roboto"/>
                  <a:ea typeface="Roboto"/>
                  <a:cs typeface="Roboto"/>
                  <a:sym typeface="Roboto"/>
                </a:rPr>
                <a:t>Remove Stop Words</a:t>
              </a:r>
              <a:endParaRPr b="1" sz="900">
                <a:solidFill>
                  <a:srgbClr val="155B55"/>
                </a:solidFill>
                <a:latin typeface="Roboto"/>
                <a:ea typeface="Roboto"/>
                <a:cs typeface="Roboto"/>
                <a:sym typeface="Roboto"/>
              </a:endParaRPr>
            </a:p>
          </p:txBody>
        </p:sp>
      </p:grpSp>
      <p:grpSp>
        <p:nvGrpSpPr>
          <p:cNvPr id="417" name="Google Shape;417;p19"/>
          <p:cNvGrpSpPr/>
          <p:nvPr/>
        </p:nvGrpSpPr>
        <p:grpSpPr>
          <a:xfrm>
            <a:off x="1896389" y="2153924"/>
            <a:ext cx="6919201" cy="1687248"/>
            <a:chOff x="4732932" y="-355926"/>
            <a:chExt cx="3833140" cy="1440000"/>
          </a:xfrm>
        </p:grpSpPr>
        <p:cxnSp>
          <p:nvCxnSpPr>
            <p:cNvPr id="418" name="Google Shape;418;p19"/>
            <p:cNvCxnSpPr/>
            <p:nvPr/>
          </p:nvCxnSpPr>
          <p:spPr>
            <a:xfrm rot="10800000">
              <a:off x="4732932" y="1025421"/>
              <a:ext cx="529800" cy="0"/>
            </a:xfrm>
            <a:prstGeom prst="straightConnector1">
              <a:avLst/>
            </a:prstGeom>
            <a:noFill/>
            <a:ln cap="flat" cmpd="sng" w="9525">
              <a:solidFill>
                <a:srgbClr val="155B55"/>
              </a:solidFill>
              <a:prstDash val="solid"/>
              <a:round/>
              <a:headEnd len="sm" w="sm" type="none"/>
              <a:tailEnd len="sm" w="sm" type="none"/>
            </a:ln>
          </p:spPr>
        </p:cxnSp>
        <p:sp>
          <p:nvSpPr>
            <p:cNvPr id="419" name="Google Shape;419;p19"/>
            <p:cNvSpPr txBox="1"/>
            <p:nvPr/>
          </p:nvSpPr>
          <p:spPr>
            <a:xfrm>
              <a:off x="5343472" y="-355926"/>
              <a:ext cx="3222600" cy="144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155B55"/>
                  </a:solidFill>
                  <a:latin typeface="Roboto"/>
                  <a:ea typeface="Roboto"/>
                  <a:cs typeface="Roboto"/>
                  <a:sym typeface="Roboto"/>
                </a:rPr>
                <a:t>Nguồn bộ dữ liệu Stopwords: </a:t>
              </a:r>
              <a:r>
                <a:rPr lang="en" sz="1100" u="sng">
                  <a:solidFill>
                    <a:schemeClr val="hlink"/>
                  </a:solidFill>
                  <a:latin typeface="Roboto"/>
                  <a:ea typeface="Roboto"/>
                  <a:cs typeface="Roboto"/>
                  <a:sym typeface="Roboto"/>
                  <a:hlinkClick r:id="rId3"/>
                </a:rPr>
                <a:t>https://www.kaggle.com/datasets/dngphan/vietnamesestopword</a:t>
              </a:r>
              <a:endParaRPr sz="1100">
                <a:solidFill>
                  <a:srgbClr val="155B55"/>
                </a:solidFill>
                <a:latin typeface="Roboto"/>
                <a:ea typeface="Roboto"/>
                <a:cs typeface="Roboto"/>
                <a:sym typeface="Roboto"/>
              </a:endParaRPr>
            </a:p>
            <a:p>
              <a:pPr indent="-298450" lvl="0" marL="457200" rtl="0" algn="just">
                <a:lnSpc>
                  <a:spcPct val="115000"/>
                </a:lnSpc>
                <a:spcBef>
                  <a:spcPts val="1600"/>
                </a:spcBef>
                <a:spcAft>
                  <a:spcPts val="0"/>
                </a:spcAft>
                <a:buClr>
                  <a:srgbClr val="155B55"/>
                </a:buClr>
                <a:buSzPts val="1100"/>
                <a:buFont typeface="Roboto"/>
                <a:buAutoNum type="arabicPeriod"/>
              </a:pPr>
              <a:r>
                <a:rPr lang="en" sz="1100">
                  <a:solidFill>
                    <a:srgbClr val="155B55"/>
                  </a:solidFill>
                  <a:latin typeface="Roboto"/>
                  <a:ea typeface="Roboto"/>
                  <a:cs typeface="Roboto"/>
                  <a:sym typeface="Roboto"/>
                </a:rPr>
                <a:t>hôm_nay hà_nội ghi_nhận 25 ca nhiễm covid19</a:t>
              </a:r>
              <a:endParaRPr sz="1100">
                <a:solidFill>
                  <a:srgbClr val="155B55"/>
                </a:solidFill>
                <a:latin typeface="Roboto"/>
                <a:ea typeface="Roboto"/>
                <a:cs typeface="Roboto"/>
                <a:sym typeface="Roboto"/>
              </a:endParaRPr>
            </a:p>
            <a:p>
              <a:pPr indent="-298450" lvl="0" marL="457200" rtl="0" algn="just">
                <a:lnSpc>
                  <a:spcPct val="115000"/>
                </a:lnSpc>
                <a:spcBef>
                  <a:spcPts val="0"/>
                </a:spcBef>
                <a:spcAft>
                  <a:spcPts val="0"/>
                </a:spcAft>
                <a:buClr>
                  <a:srgbClr val="155B55"/>
                </a:buClr>
                <a:buSzPts val="1100"/>
                <a:buFont typeface="Roboto"/>
                <a:buAutoNum type="arabicPeriod"/>
              </a:pPr>
              <a:r>
                <a:rPr lang="en" sz="1100">
                  <a:solidFill>
                    <a:srgbClr val="155B55"/>
                  </a:solidFill>
                  <a:latin typeface="Roboto"/>
                  <a:ea typeface="Roboto"/>
                  <a:cs typeface="Roboto"/>
                  <a:sym typeface="Roboto"/>
                </a:rPr>
                <a:t>thành_phố tăng_cường  biện_pháp phòng_dịch</a:t>
              </a:r>
              <a:endParaRPr sz="1100">
                <a:solidFill>
                  <a:srgbClr val="155B55"/>
                </a:solidFill>
                <a:latin typeface="Roboto"/>
                <a:ea typeface="Roboto"/>
                <a:cs typeface="Roboto"/>
                <a:sym typeface="Roboto"/>
              </a:endParaRPr>
            </a:p>
            <a:p>
              <a:pPr indent="-298450" lvl="0" marL="457200" rtl="0" algn="just">
                <a:lnSpc>
                  <a:spcPct val="115000"/>
                </a:lnSpc>
                <a:spcBef>
                  <a:spcPts val="0"/>
                </a:spcBef>
                <a:spcAft>
                  <a:spcPts val="0"/>
                </a:spcAft>
                <a:buClr>
                  <a:srgbClr val="155B55"/>
                </a:buClr>
                <a:buSzPts val="1100"/>
                <a:buFont typeface="Roboto"/>
                <a:buAutoNum type="arabicPeriod"/>
              </a:pPr>
              <a:r>
                <a:rPr lang="en" sz="1100">
                  <a:solidFill>
                    <a:srgbClr val="155B55"/>
                  </a:solidFill>
                  <a:latin typeface="Roboto"/>
                  <a:ea typeface="Roboto"/>
                  <a:cs typeface="Roboto"/>
                  <a:sym typeface="Roboto"/>
                </a:rPr>
                <a:t>người dân tuân_thủ quy_định giãn cách xã_hội</a:t>
              </a:r>
              <a:endParaRPr sz="1100">
                <a:solidFill>
                  <a:srgbClr val="155B55"/>
                </a:solidFill>
                <a:latin typeface="Roboto"/>
                <a:ea typeface="Roboto"/>
                <a:cs typeface="Roboto"/>
                <a:sym typeface="Roboto"/>
              </a:endParaRPr>
            </a:p>
            <a:p>
              <a:pPr indent="-298450" lvl="0" marL="457200" rtl="0" algn="just">
                <a:lnSpc>
                  <a:spcPct val="115000"/>
                </a:lnSpc>
                <a:spcBef>
                  <a:spcPts val="0"/>
                </a:spcBef>
                <a:spcAft>
                  <a:spcPts val="0"/>
                </a:spcAft>
                <a:buClr>
                  <a:srgbClr val="155B55"/>
                </a:buClr>
                <a:buSzPts val="1100"/>
                <a:buFont typeface="Roboto"/>
                <a:buAutoNum type="arabicPeriod"/>
              </a:pPr>
              <a:r>
                <a:rPr lang="en" sz="1100">
                  <a:solidFill>
                    <a:srgbClr val="155B55"/>
                  </a:solidFill>
                  <a:latin typeface="Roboto"/>
                  <a:ea typeface="Roboto"/>
                  <a:cs typeface="Roboto"/>
                  <a:sym typeface="Roboto"/>
                </a:rPr>
                <a:t>thủ_tướng chính_phủ chỉ_đạo ngành hành_động nhanh_chóng ngăn_chặn dịch_bệnh lây_lan chủ_quan</a:t>
              </a:r>
              <a:endParaRPr sz="1100">
                <a:solidFill>
                  <a:srgbClr val="155B55"/>
                </a:solidFill>
                <a:latin typeface="Roboto"/>
                <a:ea typeface="Roboto"/>
                <a:cs typeface="Roboto"/>
                <a:sym typeface="Roboto"/>
              </a:endParaRPr>
            </a:p>
            <a:p>
              <a:pPr indent="0" lvl="0" marL="0" rtl="0" algn="l">
                <a:lnSpc>
                  <a:spcPct val="115000"/>
                </a:lnSpc>
                <a:spcBef>
                  <a:spcPts val="1600"/>
                </a:spcBef>
                <a:spcAft>
                  <a:spcPts val="1600"/>
                </a:spcAft>
                <a:buNone/>
              </a:pPr>
              <a:r>
                <a:t/>
              </a:r>
              <a:endParaRPr sz="1100">
                <a:solidFill>
                  <a:srgbClr val="155B55"/>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0"/>
          <p:cNvSpPr txBox="1"/>
          <p:nvPr>
            <p:ph type="title"/>
          </p:nvPr>
        </p:nvSpPr>
        <p:spPr>
          <a:xfrm>
            <a:off x="1306325" y="203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a:t>
            </a:r>
            <a:r>
              <a:rPr lang="en"/>
              <a:t>. </a:t>
            </a:r>
            <a:r>
              <a:rPr lang="en" u="sng">
                <a:solidFill>
                  <a:schemeClr val="hlink"/>
                </a:solidFill>
                <a:hlinkClick r:id="rId3"/>
              </a:rPr>
              <a:t>Video Demo</a:t>
            </a:r>
            <a:endParaRPr/>
          </a:p>
        </p:txBody>
      </p:sp>
      <p:pic>
        <p:nvPicPr>
          <p:cNvPr id="425" name="Google Shape;425;p20" title="Screen Recording 2024-07-10 at 16.50.38.mov">
            <a:hlinkClick r:id="rId4"/>
          </p:cNvPr>
          <p:cNvPicPr preferRelativeResize="0"/>
          <p:nvPr/>
        </p:nvPicPr>
        <p:blipFill>
          <a:blip r:embed="rId5">
            <a:alphaModFix/>
          </a:blip>
          <a:stretch>
            <a:fillRect/>
          </a:stretch>
        </p:blipFill>
        <p:spPr>
          <a:xfrm>
            <a:off x="1385900" y="735675"/>
            <a:ext cx="6888248" cy="42917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9" name="Shape 429"/>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