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rimo" panose="020B0604020202020204" charset="0"/>
      <p:regular r:id="rId15"/>
    </p:embeddedFont>
    <p:embeddedFont>
      <p:font typeface="Bevan" panose="020B0604020202020204" charset="0"/>
      <p:regular r:id="rId16"/>
    </p:embeddedFont>
    <p:embeddedFont>
      <p:font typeface="Calibri" panose="020F0502020204030204" pitchFamily="34" charset="0"/>
      <p:regular r:id="rId17"/>
      <p:bold r:id="rId18"/>
      <p:italic r:id="rId19"/>
      <p:boldItalic r:id="rId20"/>
    </p:embeddedFont>
    <p:embeddedFont>
      <p:font typeface="Josefin Sans Bold" pitchFamily="2" charset="0"/>
      <p:regular r:id="rId21"/>
      <p:boldItalic r:id="rId22"/>
    </p:embeddedFont>
    <p:embeddedFont>
      <p:font typeface="Roboto" panose="02000000000000000000" pitchFamily="2" charset="0"/>
      <p:regular r:id="rId23"/>
      <p:bold r:id="rId24"/>
      <p:italic r:id="rId25"/>
      <p:boldItalic r:id="rId26"/>
    </p:embeddedFont>
    <p:embeddedFont>
      <p:font typeface="Roboto Italics"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87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5.svg"/><Relationship Id="rId7" Type="http://schemas.openxmlformats.org/officeDocument/2006/relationships/image" Target="../media/image3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sv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5.svg"/><Relationship Id="rId7" Type="http://schemas.openxmlformats.org/officeDocument/2006/relationships/image" Target="../media/image3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29.sv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61920" y="-3660389"/>
            <a:ext cx="16962147" cy="16962147"/>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C3C5">
                <a:alpha val="49804"/>
              </a:srgbClr>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53927">
            <a:off x="9886570" y="786380"/>
            <a:ext cx="9088809" cy="9088809"/>
          </a:xfrm>
          <a:prstGeom prst="rect">
            <a:avLst/>
          </a:prstGeom>
        </p:spPr>
      </p:pic>
      <p:sp>
        <p:nvSpPr>
          <p:cNvPr id="5" name="TextBox 5"/>
          <p:cNvSpPr txBox="1"/>
          <p:nvPr/>
        </p:nvSpPr>
        <p:spPr>
          <a:xfrm>
            <a:off x="1028700" y="6466536"/>
            <a:ext cx="10569524" cy="3084195"/>
          </a:xfrm>
          <a:prstGeom prst="rect">
            <a:avLst/>
          </a:prstGeom>
        </p:spPr>
        <p:txBody>
          <a:bodyPr lIns="0" tIns="0" rIns="0" bIns="0" rtlCol="0" anchor="t">
            <a:spAutoFit/>
          </a:bodyPr>
          <a:lstStyle/>
          <a:p>
            <a:pPr>
              <a:lnSpc>
                <a:spcPts val="12389"/>
              </a:lnSpc>
            </a:pPr>
            <a:r>
              <a:rPr lang="en-US" sz="8849" spc="238">
                <a:solidFill>
                  <a:srgbClr val="FE502D"/>
                </a:solidFill>
                <a:latin typeface="Bevan"/>
              </a:rPr>
              <a:t>ALGORITHM &amp; APPLICATION</a:t>
            </a:r>
          </a:p>
        </p:txBody>
      </p:sp>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8700" y="1028700"/>
            <a:ext cx="630943" cy="828207"/>
          </a:xfrm>
          <a:prstGeom prst="rect">
            <a:avLst/>
          </a:prstGeom>
        </p:spPr>
      </p:pic>
      <p:sp>
        <p:nvSpPr>
          <p:cNvPr id="7" name="TextBox 7"/>
          <p:cNvSpPr txBox="1"/>
          <p:nvPr/>
        </p:nvSpPr>
        <p:spPr>
          <a:xfrm>
            <a:off x="1743355" y="1090144"/>
            <a:ext cx="7400645" cy="1533525"/>
          </a:xfrm>
          <a:prstGeom prst="rect">
            <a:avLst/>
          </a:prstGeom>
        </p:spPr>
        <p:txBody>
          <a:bodyPr lIns="0" tIns="0" rIns="0" bIns="0" rtlCol="0" anchor="t">
            <a:spAutoFit/>
          </a:bodyPr>
          <a:lstStyle/>
          <a:p>
            <a:pPr>
              <a:lnSpc>
                <a:spcPts val="3160"/>
              </a:lnSpc>
            </a:pPr>
            <a:r>
              <a:rPr lang="en-US" sz="2633">
                <a:solidFill>
                  <a:srgbClr val="FE502D"/>
                </a:solidFill>
                <a:latin typeface="Bevan"/>
              </a:rPr>
              <a:t>TRƯỜNG: ĐẠI HỌC GIAO THÔNG VẬN TẢI PHÂN HIỆU TẠI TP. HỒ CHÍ MINH</a:t>
            </a:r>
          </a:p>
          <a:p>
            <a:pPr marL="0" lvl="0" indent="0" algn="l">
              <a:lnSpc>
                <a:spcPts val="5800"/>
              </a:lnSpc>
              <a:spcBef>
                <a:spcPct val="0"/>
              </a:spcBef>
            </a:pPr>
            <a:endParaRPr lang="en-US" sz="2633">
              <a:solidFill>
                <a:srgbClr val="FE502D"/>
              </a:solidFill>
              <a:latin typeface="Bevan"/>
            </a:endParaRPr>
          </a:p>
        </p:txBody>
      </p:sp>
      <p:sp>
        <p:nvSpPr>
          <p:cNvPr id="8" name="TextBox 8"/>
          <p:cNvSpPr txBox="1"/>
          <p:nvPr/>
        </p:nvSpPr>
        <p:spPr>
          <a:xfrm>
            <a:off x="1028700" y="6061724"/>
            <a:ext cx="7400645" cy="1133475"/>
          </a:xfrm>
          <a:prstGeom prst="rect">
            <a:avLst/>
          </a:prstGeom>
        </p:spPr>
        <p:txBody>
          <a:bodyPr lIns="0" tIns="0" rIns="0" bIns="0" rtlCol="0" anchor="t">
            <a:spAutoFit/>
          </a:bodyPr>
          <a:lstStyle/>
          <a:p>
            <a:pPr>
              <a:lnSpc>
                <a:spcPts val="3160"/>
              </a:lnSpc>
            </a:pPr>
            <a:r>
              <a:rPr lang="en-US" sz="2633">
                <a:solidFill>
                  <a:srgbClr val="FE502D"/>
                </a:solidFill>
                <a:latin typeface="Bevan"/>
              </a:rPr>
              <a:t>GIẢNG VIÊN:  NGUYỄN ĐÌNH HIỂN</a:t>
            </a:r>
          </a:p>
          <a:p>
            <a:pPr marL="0" lvl="0" indent="0" algn="l">
              <a:lnSpc>
                <a:spcPts val="5800"/>
              </a:lnSpc>
              <a:spcBef>
                <a:spcPct val="0"/>
              </a:spcBef>
            </a:pPr>
            <a:endParaRPr lang="en-US" sz="2633">
              <a:solidFill>
                <a:srgbClr val="FE502D"/>
              </a:solidFill>
              <a:latin typeface="Bev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63427" y="0"/>
            <a:ext cx="21366609" cy="10287000"/>
          </a:xfrm>
          <a:prstGeom prst="rect">
            <a:avLst/>
          </a:prstGeom>
          <a:solidFill>
            <a:srgbClr val="FDC3C5"/>
          </a:solidFill>
        </p:spPr>
      </p:sp>
      <p:sp>
        <p:nvSpPr>
          <p:cNvPr id="3" name="TextBox 3"/>
          <p:cNvSpPr txBox="1"/>
          <p:nvPr/>
        </p:nvSpPr>
        <p:spPr>
          <a:xfrm>
            <a:off x="5886917" y="4622785"/>
            <a:ext cx="11069203" cy="1212880"/>
          </a:xfrm>
          <a:prstGeom prst="rect">
            <a:avLst/>
          </a:prstGeom>
        </p:spPr>
        <p:txBody>
          <a:bodyPr lIns="0" tIns="0" rIns="0" bIns="0" rtlCol="0" anchor="t">
            <a:spAutoFit/>
          </a:bodyPr>
          <a:lstStyle/>
          <a:p>
            <a:pPr marL="0" lvl="0" indent="0" algn="l">
              <a:lnSpc>
                <a:spcPts val="9126"/>
              </a:lnSpc>
              <a:spcBef>
                <a:spcPct val="0"/>
              </a:spcBef>
            </a:pPr>
            <a:r>
              <a:rPr lang="en-US" sz="9126">
                <a:solidFill>
                  <a:srgbClr val="FFFFFF"/>
                </a:solidFill>
                <a:latin typeface="Bevan"/>
              </a:rPr>
              <a:t>Giao  diện</a:t>
            </a:r>
          </a:p>
        </p:txBody>
      </p:sp>
      <p:pic>
        <p:nvPicPr>
          <p:cNvPr id="4" name="Picture 2">
            <a:extLst>
              <a:ext uri="{FF2B5EF4-FFF2-40B4-BE49-F238E27FC236}">
                <a16:creationId xmlns:a16="http://schemas.microsoft.com/office/drawing/2014/main" id="{C789923D-88C9-4FE7-8037-E41B759835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939855" y="4305300"/>
            <a:ext cx="2303394" cy="13946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23530" y="572683"/>
            <a:ext cx="2303394" cy="139460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601885" y="2112738"/>
            <a:ext cx="13084230" cy="670567"/>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601885" y="8436720"/>
            <a:ext cx="13084230" cy="670567"/>
          </a:xfrm>
          <a:prstGeom prst="rect">
            <a:avLst/>
          </a:prstGeom>
        </p:spPr>
      </p:pic>
      <p:pic>
        <p:nvPicPr>
          <p:cNvPr id="5" name="Picture 5"/>
          <p:cNvPicPr>
            <a:picLocks noChangeAspect="1"/>
          </p:cNvPicPr>
          <p:nvPr/>
        </p:nvPicPr>
        <p:blipFill>
          <a:blip r:embed="rId6"/>
          <a:srcRect t="8772" b="4678"/>
          <a:stretch>
            <a:fillRect/>
          </a:stretch>
        </p:blipFill>
        <p:spPr>
          <a:xfrm>
            <a:off x="2601885" y="2584671"/>
            <a:ext cx="13084230" cy="6369914"/>
          </a:xfrm>
          <a:prstGeom prst="rect">
            <a:avLst/>
          </a:prstGeom>
        </p:spPr>
      </p:pic>
      <p:pic>
        <p:nvPicPr>
          <p:cNvPr id="6"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r="70155"/>
          <a:stretch>
            <a:fillRect/>
          </a:stretch>
        </p:blipFill>
        <p:spPr>
          <a:xfrm>
            <a:off x="2601885" y="2387769"/>
            <a:ext cx="51383" cy="6763718"/>
          </a:xfrm>
          <a:prstGeom prst="rect">
            <a:avLst/>
          </a:prstGeom>
        </p:spPr>
      </p:pic>
      <p:sp>
        <p:nvSpPr>
          <p:cNvPr id="7" name="TextBox 7"/>
          <p:cNvSpPr txBox="1"/>
          <p:nvPr/>
        </p:nvSpPr>
        <p:spPr>
          <a:xfrm>
            <a:off x="4319421" y="822348"/>
            <a:ext cx="7993601" cy="895269"/>
          </a:xfrm>
          <a:prstGeom prst="rect">
            <a:avLst/>
          </a:prstGeom>
        </p:spPr>
        <p:txBody>
          <a:bodyPr lIns="0" tIns="0" rIns="0" bIns="0" rtlCol="0" anchor="t">
            <a:spAutoFit/>
          </a:bodyPr>
          <a:lstStyle/>
          <a:p>
            <a:pPr marL="0" lvl="0" indent="0" algn="l">
              <a:lnSpc>
                <a:spcPts val="7050"/>
              </a:lnSpc>
              <a:spcBef>
                <a:spcPct val="0"/>
              </a:spcBef>
            </a:pPr>
            <a:r>
              <a:rPr lang="en-US" sz="5875">
                <a:solidFill>
                  <a:srgbClr val="FE502D"/>
                </a:solidFill>
                <a:latin typeface="Bevan"/>
              </a:rPr>
              <a:t>Giao diện</a:t>
            </a:r>
          </a:p>
        </p:txBody>
      </p:sp>
      <p:pic>
        <p:nvPicPr>
          <p:cNvPr id="8" name="Picture 8"/>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r="70155"/>
          <a:stretch>
            <a:fillRect/>
          </a:stretch>
        </p:blipFill>
        <p:spPr>
          <a:xfrm>
            <a:off x="15686115" y="2387769"/>
            <a:ext cx="51383" cy="67637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23530" y="572683"/>
            <a:ext cx="2303394" cy="139460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601885" y="2112738"/>
            <a:ext cx="13084230" cy="670567"/>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601885" y="8436720"/>
            <a:ext cx="13084230" cy="670567"/>
          </a:xfrm>
          <a:prstGeom prst="rect">
            <a:avLst/>
          </a:prstGeom>
        </p:spPr>
      </p:pic>
      <p:pic>
        <p:nvPicPr>
          <p:cNvPr id="5" name="Picture 5"/>
          <p:cNvPicPr>
            <a:picLocks noChangeAspect="1"/>
          </p:cNvPicPr>
          <p:nvPr/>
        </p:nvPicPr>
        <p:blipFill>
          <a:blip r:embed="rId6"/>
          <a:srcRect t="6725" b="6725"/>
          <a:stretch>
            <a:fillRect/>
          </a:stretch>
        </p:blipFill>
        <p:spPr>
          <a:xfrm>
            <a:off x="2601885" y="2584671"/>
            <a:ext cx="13084230" cy="6369914"/>
          </a:xfrm>
          <a:prstGeom prst="rect">
            <a:avLst/>
          </a:prstGeom>
        </p:spPr>
      </p:pic>
      <p:pic>
        <p:nvPicPr>
          <p:cNvPr id="6"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r="70155"/>
          <a:stretch>
            <a:fillRect/>
          </a:stretch>
        </p:blipFill>
        <p:spPr>
          <a:xfrm>
            <a:off x="2601885" y="2387769"/>
            <a:ext cx="51383" cy="6763718"/>
          </a:xfrm>
          <a:prstGeom prst="rect">
            <a:avLst/>
          </a:prstGeom>
        </p:spPr>
      </p:pic>
      <p:sp>
        <p:nvSpPr>
          <p:cNvPr id="7" name="TextBox 7"/>
          <p:cNvSpPr txBox="1"/>
          <p:nvPr/>
        </p:nvSpPr>
        <p:spPr>
          <a:xfrm>
            <a:off x="4319421" y="822348"/>
            <a:ext cx="7993601" cy="895269"/>
          </a:xfrm>
          <a:prstGeom prst="rect">
            <a:avLst/>
          </a:prstGeom>
        </p:spPr>
        <p:txBody>
          <a:bodyPr lIns="0" tIns="0" rIns="0" bIns="0" rtlCol="0" anchor="t">
            <a:spAutoFit/>
          </a:bodyPr>
          <a:lstStyle/>
          <a:p>
            <a:pPr marL="0" lvl="0" indent="0" algn="l">
              <a:lnSpc>
                <a:spcPts val="7050"/>
              </a:lnSpc>
              <a:spcBef>
                <a:spcPct val="0"/>
              </a:spcBef>
            </a:pPr>
            <a:r>
              <a:rPr lang="en-US" sz="5875">
                <a:solidFill>
                  <a:srgbClr val="FE502D"/>
                </a:solidFill>
                <a:latin typeface="Bevan"/>
              </a:rPr>
              <a:t>Giao diện</a:t>
            </a:r>
          </a:p>
        </p:txBody>
      </p:sp>
      <p:pic>
        <p:nvPicPr>
          <p:cNvPr id="8" name="Picture 8"/>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r="70155"/>
          <a:stretch>
            <a:fillRect/>
          </a:stretch>
        </p:blipFill>
        <p:spPr>
          <a:xfrm>
            <a:off x="15686115" y="2387769"/>
            <a:ext cx="51383" cy="67637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C3C5"/>
        </a:solidFill>
        <a:effectLst/>
      </p:bgPr>
    </p:bg>
    <p:spTree>
      <p:nvGrpSpPr>
        <p:cNvPr id="1" name=""/>
        <p:cNvGrpSpPr/>
        <p:nvPr/>
      </p:nvGrpSpPr>
      <p:grpSpPr>
        <a:xfrm>
          <a:off x="0" y="0"/>
          <a:ext cx="0" cy="0"/>
          <a:chOff x="0" y="0"/>
          <a:chExt cx="0" cy="0"/>
        </a:xfrm>
      </p:grpSpPr>
      <p:grpSp>
        <p:nvGrpSpPr>
          <p:cNvPr id="2" name="Group 2"/>
          <p:cNvGrpSpPr/>
          <p:nvPr/>
        </p:nvGrpSpPr>
        <p:grpSpPr>
          <a:xfrm>
            <a:off x="1985847" y="-2014653"/>
            <a:ext cx="14316306" cy="14316306"/>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6" name="TextBox 3">
            <a:extLst>
              <a:ext uri="{FF2B5EF4-FFF2-40B4-BE49-F238E27FC236}">
                <a16:creationId xmlns:a16="http://schemas.microsoft.com/office/drawing/2014/main" id="{D62D8B60-1AE1-4AD1-9618-1E79F2E5D67B}"/>
              </a:ext>
            </a:extLst>
          </p:cNvPr>
          <p:cNvSpPr txBox="1"/>
          <p:nvPr/>
        </p:nvSpPr>
        <p:spPr>
          <a:xfrm>
            <a:off x="5257800" y="3946858"/>
            <a:ext cx="8667283" cy="2393284"/>
          </a:xfrm>
          <a:prstGeom prst="rect">
            <a:avLst/>
          </a:prstGeom>
        </p:spPr>
        <p:txBody>
          <a:bodyPr wrap="square" lIns="0" tIns="0" rIns="0" bIns="0" rtlCol="0" anchor="t">
            <a:spAutoFit/>
          </a:bodyPr>
          <a:lstStyle/>
          <a:p>
            <a:pPr marL="0" lvl="0" indent="0" algn="l">
              <a:lnSpc>
                <a:spcPts val="9126"/>
              </a:lnSpc>
              <a:spcBef>
                <a:spcPct val="0"/>
              </a:spcBef>
            </a:pPr>
            <a:r>
              <a:rPr lang="vi-VN" sz="9126">
                <a:solidFill>
                  <a:schemeClr val="accent2">
                    <a:lumMod val="60000"/>
                    <a:lumOff val="40000"/>
                  </a:schemeClr>
                </a:solidFill>
                <a:latin typeface="Bevan"/>
              </a:rPr>
              <a:t>Thank you for watching</a:t>
            </a:r>
            <a:endParaRPr lang="en-US" sz="9126">
              <a:solidFill>
                <a:schemeClr val="accent2">
                  <a:lumMod val="60000"/>
                  <a:lumOff val="40000"/>
                </a:schemeClr>
              </a:solidFill>
              <a:latin typeface="Bev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7567569" cy="4256758"/>
          </a:xfrm>
        </p:grpSpPr>
        <p:sp>
          <p:nvSpPr>
            <p:cNvPr id="3" name="Freeform 3"/>
            <p:cNvSpPr/>
            <p:nvPr/>
          </p:nvSpPr>
          <p:spPr>
            <a:xfrm>
              <a:off x="0" y="0"/>
              <a:ext cx="7567569" cy="4256758"/>
            </a:xfrm>
            <a:custGeom>
              <a:avLst/>
              <a:gdLst/>
              <a:ahLst/>
              <a:cxnLst/>
              <a:rect l="l" t="t" r="r" b="b"/>
              <a:pathLst>
                <a:path w="7567569" h="4256758">
                  <a:moveTo>
                    <a:pt x="0" y="0"/>
                  </a:moveTo>
                  <a:lnTo>
                    <a:pt x="7567569" y="0"/>
                  </a:lnTo>
                  <a:lnTo>
                    <a:pt x="7567569" y="4256758"/>
                  </a:lnTo>
                  <a:lnTo>
                    <a:pt x="0" y="4256758"/>
                  </a:lnTo>
                  <a:close/>
                </a:path>
              </a:pathLst>
            </a:custGeom>
            <a:solidFill>
              <a:srgbClr val="FDC3C5"/>
            </a:solidFill>
          </p:spPr>
        </p:sp>
      </p:grpSp>
      <p:grpSp>
        <p:nvGrpSpPr>
          <p:cNvPr id="4" name="Group 4"/>
          <p:cNvGrpSpPr>
            <a:grpSpLocks noChangeAspect="1"/>
          </p:cNvGrpSpPr>
          <p:nvPr/>
        </p:nvGrpSpPr>
        <p:grpSpPr>
          <a:xfrm>
            <a:off x="2180569" y="6585292"/>
            <a:ext cx="1213550" cy="1213545"/>
            <a:chOff x="0" y="0"/>
            <a:chExt cx="6350000" cy="6349975"/>
          </a:xfrm>
        </p:grpSpPr>
        <p:sp>
          <p:nvSpPr>
            <p:cNvPr id="5" name="Freeform 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t="-22409" b="-10924"/>
              </a:stretch>
            </a:blipFill>
          </p:spPr>
        </p:sp>
      </p:grpSp>
      <p:grpSp>
        <p:nvGrpSpPr>
          <p:cNvPr id="6" name="Group 6"/>
          <p:cNvGrpSpPr>
            <a:grpSpLocks noChangeAspect="1"/>
          </p:cNvGrpSpPr>
          <p:nvPr/>
        </p:nvGrpSpPr>
        <p:grpSpPr>
          <a:xfrm>
            <a:off x="2180569" y="8224338"/>
            <a:ext cx="1213550" cy="1213545"/>
            <a:chOff x="0" y="0"/>
            <a:chExt cx="6350000" cy="6349975"/>
          </a:xfrm>
        </p:grpSpPr>
        <p:sp>
          <p:nvSpPr>
            <p:cNvPr id="7" name="Freeform 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a:stretch>
            </a:blipFill>
          </p:spPr>
        </p:sp>
      </p:grpSp>
      <p:grpSp>
        <p:nvGrpSpPr>
          <p:cNvPr id="8" name="Group 8"/>
          <p:cNvGrpSpPr>
            <a:grpSpLocks noChangeAspect="1"/>
          </p:cNvGrpSpPr>
          <p:nvPr/>
        </p:nvGrpSpPr>
        <p:grpSpPr>
          <a:xfrm>
            <a:off x="2180569" y="3407101"/>
            <a:ext cx="1213550" cy="1213545"/>
            <a:chOff x="0" y="0"/>
            <a:chExt cx="6350000" cy="6349975"/>
          </a:xfrm>
        </p:grpSpPr>
        <p:sp>
          <p:nvSpPr>
            <p:cNvPr id="9" name="Freeform 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93636" r="-4874"/>
              </a:stretch>
            </a:blipFill>
          </p:spPr>
        </p:sp>
      </p:grpSp>
      <p:grpSp>
        <p:nvGrpSpPr>
          <p:cNvPr id="10" name="Group 10"/>
          <p:cNvGrpSpPr>
            <a:grpSpLocks noChangeAspect="1"/>
          </p:cNvGrpSpPr>
          <p:nvPr/>
        </p:nvGrpSpPr>
        <p:grpSpPr>
          <a:xfrm>
            <a:off x="2180569" y="1816346"/>
            <a:ext cx="1213550" cy="1213545"/>
            <a:chOff x="0" y="0"/>
            <a:chExt cx="6350000" cy="6349975"/>
          </a:xfrm>
        </p:grpSpPr>
        <p:sp>
          <p:nvSpPr>
            <p:cNvPr id="11" name="Freeform 11"/>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a:stretch>
            </a:blipFill>
          </p:spPr>
        </p:sp>
      </p:grpSp>
      <p:grpSp>
        <p:nvGrpSpPr>
          <p:cNvPr id="12" name="Group 12"/>
          <p:cNvGrpSpPr>
            <a:grpSpLocks noChangeAspect="1"/>
          </p:cNvGrpSpPr>
          <p:nvPr/>
        </p:nvGrpSpPr>
        <p:grpSpPr>
          <a:xfrm>
            <a:off x="2180569" y="5014374"/>
            <a:ext cx="1213550" cy="1213545"/>
            <a:chOff x="0" y="0"/>
            <a:chExt cx="6350000" cy="6349975"/>
          </a:xfrm>
        </p:grpSpPr>
        <p:sp>
          <p:nvSpPr>
            <p:cNvPr id="13" name="Freeform 1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43218" t="-68243" r="-25024"/>
              </a:stretch>
            </a:blipFill>
          </p:spPr>
        </p:sp>
      </p:grpSp>
      <p:sp>
        <p:nvSpPr>
          <p:cNvPr id="14" name="TextBox 14"/>
          <p:cNvSpPr txBox="1"/>
          <p:nvPr/>
        </p:nvSpPr>
        <p:spPr>
          <a:xfrm>
            <a:off x="646216" y="679350"/>
            <a:ext cx="9941812" cy="812999"/>
          </a:xfrm>
          <a:prstGeom prst="rect">
            <a:avLst/>
          </a:prstGeom>
        </p:spPr>
        <p:txBody>
          <a:bodyPr lIns="0" tIns="0" rIns="0" bIns="0" rtlCol="0" anchor="t">
            <a:spAutoFit/>
          </a:bodyPr>
          <a:lstStyle/>
          <a:p>
            <a:pPr marL="0" lvl="0" indent="0" algn="l">
              <a:lnSpc>
                <a:spcPts val="6132"/>
              </a:lnSpc>
              <a:spcBef>
                <a:spcPct val="0"/>
              </a:spcBef>
            </a:pPr>
            <a:r>
              <a:rPr lang="en-US" sz="6132">
                <a:solidFill>
                  <a:srgbClr val="FFFFFF"/>
                </a:solidFill>
                <a:latin typeface="Bevan"/>
              </a:rPr>
              <a:t>Thành viên nhóm:</a:t>
            </a:r>
          </a:p>
        </p:txBody>
      </p:sp>
      <p:sp>
        <p:nvSpPr>
          <p:cNvPr id="15" name="TextBox 15"/>
          <p:cNvSpPr txBox="1"/>
          <p:nvPr/>
        </p:nvSpPr>
        <p:spPr>
          <a:xfrm>
            <a:off x="3743966" y="2172912"/>
            <a:ext cx="6140896" cy="576613"/>
          </a:xfrm>
          <a:prstGeom prst="rect">
            <a:avLst/>
          </a:prstGeom>
        </p:spPr>
        <p:txBody>
          <a:bodyPr lIns="0" tIns="0" rIns="0" bIns="0" rtlCol="0" anchor="t">
            <a:spAutoFit/>
          </a:bodyPr>
          <a:lstStyle/>
          <a:p>
            <a:pPr marL="0" lvl="0" indent="0" algn="ctr">
              <a:lnSpc>
                <a:spcPts val="4326"/>
              </a:lnSpc>
              <a:spcBef>
                <a:spcPct val="0"/>
              </a:spcBef>
            </a:pPr>
            <a:r>
              <a:rPr lang="en-US" sz="4326">
                <a:solidFill>
                  <a:srgbClr val="FFFFFF"/>
                </a:solidFill>
                <a:latin typeface="Bevan"/>
              </a:rPr>
              <a:t>Nguyễn Thanh Hòa </a:t>
            </a:r>
          </a:p>
        </p:txBody>
      </p:sp>
      <p:sp>
        <p:nvSpPr>
          <p:cNvPr id="16" name="TextBox 16"/>
          <p:cNvSpPr txBox="1"/>
          <p:nvPr/>
        </p:nvSpPr>
        <p:spPr>
          <a:xfrm>
            <a:off x="3620159" y="3922236"/>
            <a:ext cx="11047682" cy="583162"/>
          </a:xfrm>
          <a:prstGeom prst="rect">
            <a:avLst/>
          </a:prstGeom>
        </p:spPr>
        <p:txBody>
          <a:bodyPr lIns="0" tIns="0" rIns="0" bIns="0" rtlCol="0" anchor="t">
            <a:spAutoFit/>
          </a:bodyPr>
          <a:lstStyle/>
          <a:p>
            <a:pPr marL="0" lvl="0" indent="0" algn="l">
              <a:lnSpc>
                <a:spcPts val="4326"/>
              </a:lnSpc>
              <a:spcBef>
                <a:spcPct val="0"/>
              </a:spcBef>
            </a:pPr>
            <a:r>
              <a:rPr lang="en-US" sz="4326">
                <a:solidFill>
                  <a:srgbClr val="FFFFFF"/>
                </a:solidFill>
                <a:latin typeface="Bevan"/>
              </a:rPr>
              <a:t> Nguyễn  Văn  Hoài</a:t>
            </a:r>
          </a:p>
        </p:txBody>
      </p:sp>
      <p:sp>
        <p:nvSpPr>
          <p:cNvPr id="17" name="TextBox 17"/>
          <p:cNvSpPr txBox="1"/>
          <p:nvPr/>
        </p:nvSpPr>
        <p:spPr>
          <a:xfrm>
            <a:off x="3743966" y="5367666"/>
            <a:ext cx="11047682" cy="583162"/>
          </a:xfrm>
          <a:prstGeom prst="rect">
            <a:avLst/>
          </a:prstGeom>
        </p:spPr>
        <p:txBody>
          <a:bodyPr lIns="0" tIns="0" rIns="0" bIns="0" rtlCol="0" anchor="t">
            <a:spAutoFit/>
          </a:bodyPr>
          <a:lstStyle/>
          <a:p>
            <a:pPr marL="0" lvl="0" indent="0" algn="l">
              <a:lnSpc>
                <a:spcPts val="4326"/>
              </a:lnSpc>
              <a:spcBef>
                <a:spcPct val="0"/>
              </a:spcBef>
            </a:pPr>
            <a:r>
              <a:rPr lang="en-US" sz="4326">
                <a:solidFill>
                  <a:srgbClr val="FFFFFF"/>
                </a:solidFill>
                <a:latin typeface="Bevan"/>
              </a:rPr>
              <a:t> Nguyễn  Văn Du</a:t>
            </a:r>
          </a:p>
        </p:txBody>
      </p:sp>
      <p:sp>
        <p:nvSpPr>
          <p:cNvPr id="18" name="TextBox 18"/>
          <p:cNvSpPr txBox="1"/>
          <p:nvPr/>
        </p:nvSpPr>
        <p:spPr>
          <a:xfrm>
            <a:off x="3743966" y="6938584"/>
            <a:ext cx="11047682" cy="583162"/>
          </a:xfrm>
          <a:prstGeom prst="rect">
            <a:avLst/>
          </a:prstGeom>
        </p:spPr>
        <p:txBody>
          <a:bodyPr lIns="0" tIns="0" rIns="0" bIns="0" rtlCol="0" anchor="t">
            <a:spAutoFit/>
          </a:bodyPr>
          <a:lstStyle/>
          <a:p>
            <a:pPr marL="0" lvl="0" indent="0" algn="l">
              <a:lnSpc>
                <a:spcPts val="4326"/>
              </a:lnSpc>
              <a:spcBef>
                <a:spcPct val="0"/>
              </a:spcBef>
            </a:pPr>
            <a:r>
              <a:rPr lang="en-US" sz="4326">
                <a:solidFill>
                  <a:srgbClr val="FFFFFF"/>
                </a:solidFill>
                <a:latin typeface="Bevan"/>
              </a:rPr>
              <a:t>Đặng  Quang  Trường  Nguyên</a:t>
            </a:r>
          </a:p>
        </p:txBody>
      </p:sp>
      <p:sp>
        <p:nvSpPr>
          <p:cNvPr id="19" name="TextBox 19"/>
          <p:cNvSpPr txBox="1"/>
          <p:nvPr/>
        </p:nvSpPr>
        <p:spPr>
          <a:xfrm>
            <a:off x="3743966" y="8577630"/>
            <a:ext cx="11047682" cy="583162"/>
          </a:xfrm>
          <a:prstGeom prst="rect">
            <a:avLst/>
          </a:prstGeom>
        </p:spPr>
        <p:txBody>
          <a:bodyPr lIns="0" tIns="0" rIns="0" bIns="0" rtlCol="0" anchor="t">
            <a:spAutoFit/>
          </a:bodyPr>
          <a:lstStyle/>
          <a:p>
            <a:pPr marL="0" lvl="0" indent="0" algn="l">
              <a:lnSpc>
                <a:spcPts val="4326"/>
              </a:lnSpc>
              <a:spcBef>
                <a:spcPct val="0"/>
              </a:spcBef>
            </a:pPr>
            <a:r>
              <a:rPr lang="en-US" sz="4326">
                <a:solidFill>
                  <a:srgbClr val="FFFFFF"/>
                </a:solidFill>
                <a:latin typeface="Bevan"/>
              </a:rPr>
              <a:t>Nguyễn Thị Diễm Trinh</a:t>
            </a:r>
          </a:p>
        </p:txBody>
      </p:sp>
      <p:sp>
        <p:nvSpPr>
          <p:cNvPr id="20" name="TextBox 20"/>
          <p:cNvSpPr txBox="1"/>
          <p:nvPr/>
        </p:nvSpPr>
        <p:spPr>
          <a:xfrm>
            <a:off x="11597393" y="2315151"/>
            <a:ext cx="6140896" cy="434374"/>
          </a:xfrm>
          <a:prstGeom prst="rect">
            <a:avLst/>
          </a:prstGeom>
        </p:spPr>
        <p:txBody>
          <a:bodyPr lIns="0" tIns="0" rIns="0" bIns="0" rtlCol="0" anchor="t">
            <a:spAutoFit/>
          </a:bodyPr>
          <a:lstStyle/>
          <a:p>
            <a:pPr marL="0" lvl="0" indent="0" algn="ctr">
              <a:lnSpc>
                <a:spcPts val="3226"/>
              </a:lnSpc>
              <a:spcBef>
                <a:spcPct val="0"/>
              </a:spcBef>
            </a:pPr>
            <a:r>
              <a:rPr lang="en-US" sz="3226">
                <a:solidFill>
                  <a:srgbClr val="FFFFFF"/>
                </a:solidFill>
                <a:latin typeface="Bevan"/>
              </a:rPr>
              <a:t>6051071042</a:t>
            </a:r>
          </a:p>
        </p:txBody>
      </p:sp>
      <p:sp>
        <p:nvSpPr>
          <p:cNvPr id="21" name="TextBox 21"/>
          <p:cNvSpPr txBox="1"/>
          <p:nvPr/>
        </p:nvSpPr>
        <p:spPr>
          <a:xfrm>
            <a:off x="11597393" y="8642499"/>
            <a:ext cx="6140896" cy="434374"/>
          </a:xfrm>
          <a:prstGeom prst="rect">
            <a:avLst/>
          </a:prstGeom>
        </p:spPr>
        <p:txBody>
          <a:bodyPr lIns="0" tIns="0" rIns="0" bIns="0" rtlCol="0" anchor="t">
            <a:spAutoFit/>
          </a:bodyPr>
          <a:lstStyle/>
          <a:p>
            <a:pPr marL="0" lvl="0" indent="0" algn="ctr">
              <a:lnSpc>
                <a:spcPts val="3226"/>
              </a:lnSpc>
              <a:spcBef>
                <a:spcPct val="0"/>
              </a:spcBef>
            </a:pPr>
            <a:r>
              <a:rPr lang="en-US" sz="3226">
                <a:solidFill>
                  <a:srgbClr val="FFFFFF"/>
                </a:solidFill>
                <a:latin typeface="Bevan"/>
              </a:rPr>
              <a:t>6051071129</a:t>
            </a:r>
          </a:p>
        </p:txBody>
      </p:sp>
      <p:sp>
        <p:nvSpPr>
          <p:cNvPr id="22" name="TextBox 22"/>
          <p:cNvSpPr txBox="1"/>
          <p:nvPr/>
        </p:nvSpPr>
        <p:spPr>
          <a:xfrm>
            <a:off x="11597393" y="3987105"/>
            <a:ext cx="6140896" cy="434374"/>
          </a:xfrm>
          <a:prstGeom prst="rect">
            <a:avLst/>
          </a:prstGeom>
        </p:spPr>
        <p:txBody>
          <a:bodyPr lIns="0" tIns="0" rIns="0" bIns="0" rtlCol="0" anchor="t">
            <a:spAutoFit/>
          </a:bodyPr>
          <a:lstStyle/>
          <a:p>
            <a:pPr marL="0" lvl="0" indent="0" algn="ctr">
              <a:lnSpc>
                <a:spcPts val="3226"/>
              </a:lnSpc>
              <a:spcBef>
                <a:spcPct val="0"/>
              </a:spcBef>
            </a:pPr>
            <a:r>
              <a:rPr lang="en-US" sz="3226">
                <a:solidFill>
                  <a:srgbClr val="FFFFFF"/>
                </a:solidFill>
                <a:latin typeface="Bevan"/>
              </a:rPr>
              <a:t>6051071044</a:t>
            </a:r>
          </a:p>
        </p:txBody>
      </p:sp>
      <p:sp>
        <p:nvSpPr>
          <p:cNvPr id="23" name="TextBox 23"/>
          <p:cNvSpPr txBox="1"/>
          <p:nvPr/>
        </p:nvSpPr>
        <p:spPr>
          <a:xfrm>
            <a:off x="11597393" y="5432535"/>
            <a:ext cx="6140896" cy="434374"/>
          </a:xfrm>
          <a:prstGeom prst="rect">
            <a:avLst/>
          </a:prstGeom>
        </p:spPr>
        <p:txBody>
          <a:bodyPr lIns="0" tIns="0" rIns="0" bIns="0" rtlCol="0" anchor="t">
            <a:spAutoFit/>
          </a:bodyPr>
          <a:lstStyle/>
          <a:p>
            <a:pPr marL="0" lvl="0" indent="0" algn="ctr">
              <a:lnSpc>
                <a:spcPts val="3226"/>
              </a:lnSpc>
              <a:spcBef>
                <a:spcPct val="0"/>
              </a:spcBef>
            </a:pPr>
            <a:r>
              <a:rPr lang="en-US" sz="3226">
                <a:solidFill>
                  <a:srgbClr val="FFFFFF"/>
                </a:solidFill>
                <a:latin typeface="Bevan"/>
              </a:rPr>
              <a:t>6051071016</a:t>
            </a:r>
          </a:p>
        </p:txBody>
      </p:sp>
      <p:sp>
        <p:nvSpPr>
          <p:cNvPr id="24" name="TextBox 24"/>
          <p:cNvSpPr txBox="1"/>
          <p:nvPr/>
        </p:nvSpPr>
        <p:spPr>
          <a:xfrm>
            <a:off x="11597393" y="7003452"/>
            <a:ext cx="6140896" cy="434374"/>
          </a:xfrm>
          <a:prstGeom prst="rect">
            <a:avLst/>
          </a:prstGeom>
        </p:spPr>
        <p:txBody>
          <a:bodyPr lIns="0" tIns="0" rIns="0" bIns="0" rtlCol="0" anchor="t">
            <a:spAutoFit/>
          </a:bodyPr>
          <a:lstStyle/>
          <a:p>
            <a:pPr marL="0" lvl="0" indent="0" algn="ctr">
              <a:lnSpc>
                <a:spcPts val="3226"/>
              </a:lnSpc>
              <a:spcBef>
                <a:spcPct val="0"/>
              </a:spcBef>
            </a:pPr>
            <a:r>
              <a:rPr lang="en-US" sz="3226">
                <a:solidFill>
                  <a:srgbClr val="FFFFFF"/>
                </a:solidFill>
                <a:latin typeface="Bevan"/>
              </a:rPr>
              <a:t>6051071078</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08473" y="2908901"/>
            <a:ext cx="9018656" cy="4478724"/>
          </a:xfrm>
          <a:prstGeom prst="rect">
            <a:avLst/>
          </a:prstGeom>
        </p:spPr>
        <p:txBody>
          <a:bodyPr lIns="0" tIns="0" rIns="0" bIns="0" rtlCol="0" anchor="t">
            <a:spAutoFit/>
          </a:bodyPr>
          <a:lstStyle/>
          <a:p>
            <a:pPr>
              <a:lnSpc>
                <a:spcPts val="7068"/>
              </a:lnSpc>
            </a:pPr>
            <a:r>
              <a:rPr lang="en-US" sz="5890">
                <a:solidFill>
                  <a:srgbClr val="FE502D"/>
                </a:solidFill>
                <a:latin typeface="Bevan"/>
              </a:rPr>
              <a:t>Đề tài:  Xây dựng website hỗ trợ, tra cứu kiến thức Toán rời rạc</a:t>
            </a:r>
          </a:p>
          <a:p>
            <a:pPr marL="0" lvl="0" indent="0" algn="l">
              <a:lnSpc>
                <a:spcPts val="7068"/>
              </a:lnSpc>
              <a:spcBef>
                <a:spcPct val="0"/>
              </a:spcBef>
            </a:pPr>
            <a:endParaRPr lang="en-US" sz="5890">
              <a:solidFill>
                <a:srgbClr val="FE502D"/>
              </a:solidFill>
              <a:latin typeface="Bevan"/>
            </a:endParaRPr>
          </a:p>
        </p:txBody>
      </p:sp>
      <p:grpSp>
        <p:nvGrpSpPr>
          <p:cNvPr id="3" name="Group 3"/>
          <p:cNvGrpSpPr/>
          <p:nvPr/>
        </p:nvGrpSpPr>
        <p:grpSpPr>
          <a:xfrm>
            <a:off x="10854441" y="1321610"/>
            <a:ext cx="6404859" cy="7273297"/>
            <a:chOff x="0" y="0"/>
            <a:chExt cx="8539811" cy="969773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2179267"/>
              <a:ext cx="6506888" cy="7518463"/>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880691">
              <a:off x="5609463" y="610381"/>
              <a:ext cx="2753896" cy="1451074"/>
            </a:xfrm>
            <a:prstGeom prst="rect">
              <a:avLst/>
            </a:prstGeom>
          </p:spPr>
        </p:pic>
      </p:gr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861734"/>
            <a:ext cx="18288000" cy="4425266"/>
            <a:chOff x="0" y="0"/>
            <a:chExt cx="7567569" cy="1831174"/>
          </a:xfrm>
        </p:grpSpPr>
        <p:sp>
          <p:nvSpPr>
            <p:cNvPr id="3" name="Freeform 3"/>
            <p:cNvSpPr/>
            <p:nvPr/>
          </p:nvSpPr>
          <p:spPr>
            <a:xfrm>
              <a:off x="0" y="0"/>
              <a:ext cx="7567569" cy="1831174"/>
            </a:xfrm>
            <a:custGeom>
              <a:avLst/>
              <a:gdLst/>
              <a:ahLst/>
              <a:cxnLst/>
              <a:rect l="l" t="t" r="r" b="b"/>
              <a:pathLst>
                <a:path w="7567569" h="1831174">
                  <a:moveTo>
                    <a:pt x="0" y="0"/>
                  </a:moveTo>
                  <a:lnTo>
                    <a:pt x="7567569" y="0"/>
                  </a:lnTo>
                  <a:lnTo>
                    <a:pt x="7567569" y="1831174"/>
                  </a:lnTo>
                  <a:lnTo>
                    <a:pt x="0" y="1831174"/>
                  </a:lnTo>
                  <a:close/>
                </a:path>
              </a:pathLst>
            </a:custGeom>
            <a:solidFill>
              <a:srgbClr val="FDC3C5"/>
            </a:solidFill>
          </p:spPr>
        </p:sp>
      </p:grpSp>
      <p:sp>
        <p:nvSpPr>
          <p:cNvPr id="4" name="TextBox 4"/>
          <p:cNvSpPr txBox="1"/>
          <p:nvPr/>
        </p:nvSpPr>
        <p:spPr>
          <a:xfrm>
            <a:off x="1613750" y="2489749"/>
            <a:ext cx="9553882" cy="1065303"/>
          </a:xfrm>
          <a:prstGeom prst="rect">
            <a:avLst/>
          </a:prstGeom>
        </p:spPr>
        <p:txBody>
          <a:bodyPr lIns="0" tIns="0" rIns="0" bIns="0" rtlCol="0" anchor="t">
            <a:spAutoFit/>
          </a:bodyPr>
          <a:lstStyle/>
          <a:p>
            <a:pPr marL="0" lvl="0" indent="0">
              <a:lnSpc>
                <a:spcPts val="8205"/>
              </a:lnSpc>
              <a:spcBef>
                <a:spcPct val="0"/>
              </a:spcBef>
            </a:pPr>
            <a:r>
              <a:rPr lang="en-US" sz="7459">
                <a:solidFill>
                  <a:srgbClr val="FE502D"/>
                </a:solidFill>
                <a:latin typeface="Bevan"/>
              </a:rPr>
              <a:t>Nội dung</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322367">
            <a:off x="13033634" y="1487277"/>
            <a:ext cx="2216248" cy="2909156"/>
          </a:xfrm>
          <a:prstGeom prst="rect">
            <a:avLst/>
          </a:prstGeom>
        </p:spPr>
      </p:pic>
      <p:sp>
        <p:nvSpPr>
          <p:cNvPr id="6" name="AutoShape 6"/>
          <p:cNvSpPr/>
          <p:nvPr/>
        </p:nvSpPr>
        <p:spPr>
          <a:xfrm>
            <a:off x="-654474" y="8074367"/>
            <a:ext cx="19596948" cy="0"/>
          </a:xfrm>
          <a:prstGeom prst="line">
            <a:avLst/>
          </a:prstGeom>
          <a:ln w="19050" cap="rnd">
            <a:solidFill>
              <a:srgbClr val="000000"/>
            </a:solidFill>
            <a:prstDash val="solid"/>
            <a:headEnd type="none" w="sm" len="sm"/>
            <a:tailEnd type="none" w="sm" len="sm"/>
          </a:ln>
        </p:spPr>
      </p:sp>
      <p:sp>
        <p:nvSpPr>
          <p:cNvPr id="7" name="TextBox 7"/>
          <p:cNvSpPr txBox="1"/>
          <p:nvPr/>
        </p:nvSpPr>
        <p:spPr>
          <a:xfrm>
            <a:off x="1613750" y="6700091"/>
            <a:ext cx="9553882" cy="583686"/>
          </a:xfrm>
          <a:prstGeom prst="rect">
            <a:avLst/>
          </a:prstGeom>
        </p:spPr>
        <p:txBody>
          <a:bodyPr lIns="0" tIns="0" rIns="0" bIns="0" rtlCol="0" anchor="t">
            <a:spAutoFit/>
          </a:bodyPr>
          <a:lstStyle/>
          <a:p>
            <a:pPr marL="0" lvl="0" indent="0">
              <a:lnSpc>
                <a:spcPts val="4355"/>
              </a:lnSpc>
              <a:spcBef>
                <a:spcPct val="0"/>
              </a:spcBef>
            </a:pPr>
            <a:r>
              <a:rPr lang="en-US" sz="3959">
                <a:solidFill>
                  <a:srgbClr val="000000"/>
                </a:solidFill>
                <a:latin typeface="Josefin Sans Bold"/>
              </a:rPr>
              <a:t>Giới thiệu sơ lược về đề tài</a:t>
            </a:r>
          </a:p>
        </p:txBody>
      </p:sp>
      <p:sp>
        <p:nvSpPr>
          <p:cNvPr id="8" name="TextBox 8"/>
          <p:cNvSpPr txBox="1"/>
          <p:nvPr/>
        </p:nvSpPr>
        <p:spPr>
          <a:xfrm>
            <a:off x="1613750" y="8975982"/>
            <a:ext cx="9553882" cy="583686"/>
          </a:xfrm>
          <a:prstGeom prst="rect">
            <a:avLst/>
          </a:prstGeom>
        </p:spPr>
        <p:txBody>
          <a:bodyPr lIns="0" tIns="0" rIns="0" bIns="0" rtlCol="0" anchor="t">
            <a:spAutoFit/>
          </a:bodyPr>
          <a:lstStyle/>
          <a:p>
            <a:pPr marL="0" lvl="0" indent="0">
              <a:lnSpc>
                <a:spcPts val="4355"/>
              </a:lnSpc>
              <a:spcBef>
                <a:spcPct val="0"/>
              </a:spcBef>
            </a:pPr>
            <a:r>
              <a:rPr lang="en-US" sz="3959">
                <a:solidFill>
                  <a:srgbClr val="000000"/>
                </a:solidFill>
                <a:latin typeface="Josefin Sans Bold"/>
              </a:rPr>
              <a:t>Giao diện</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828800" y="0"/>
            <a:ext cx="21366609" cy="10287000"/>
          </a:xfrm>
          <a:prstGeom prst="rect">
            <a:avLst/>
          </a:prstGeom>
          <a:solidFill>
            <a:srgbClr val="FDC3C5"/>
          </a:solidFill>
        </p:spPr>
      </p:sp>
      <p:sp>
        <p:nvSpPr>
          <p:cNvPr id="3" name="TextBox 3"/>
          <p:cNvSpPr txBox="1"/>
          <p:nvPr/>
        </p:nvSpPr>
        <p:spPr>
          <a:xfrm>
            <a:off x="5886917" y="4046522"/>
            <a:ext cx="11069203" cy="2365405"/>
          </a:xfrm>
          <a:prstGeom prst="rect">
            <a:avLst/>
          </a:prstGeom>
        </p:spPr>
        <p:txBody>
          <a:bodyPr lIns="0" tIns="0" rIns="0" bIns="0" rtlCol="0" anchor="t">
            <a:spAutoFit/>
          </a:bodyPr>
          <a:lstStyle/>
          <a:p>
            <a:pPr marL="0" lvl="0" indent="0" algn="l">
              <a:lnSpc>
                <a:spcPts val="9126"/>
              </a:lnSpc>
              <a:spcBef>
                <a:spcPct val="0"/>
              </a:spcBef>
            </a:pPr>
            <a:r>
              <a:rPr lang="en-US" sz="9126">
                <a:solidFill>
                  <a:srgbClr val="FFFFFF"/>
                </a:solidFill>
                <a:latin typeface="Bevan"/>
              </a:rPr>
              <a:t>Giới thiệu sơ lược về đề tài</a:t>
            </a:r>
          </a:p>
        </p:txBody>
      </p:sp>
      <p:pic>
        <p:nvPicPr>
          <p:cNvPr id="4" name="Picture 2">
            <a:extLst>
              <a:ext uri="{FF2B5EF4-FFF2-40B4-BE49-F238E27FC236}">
                <a16:creationId xmlns:a16="http://schemas.microsoft.com/office/drawing/2014/main" id="{592A5142-D19B-4B08-A2A6-4E205CF9E4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667000" y="4446200"/>
            <a:ext cx="2303394" cy="13946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508543" cy="10287000"/>
          </a:xfrm>
          <a:prstGeom prst="rect">
            <a:avLst/>
          </a:prstGeom>
          <a:solidFill>
            <a:srgbClr val="FDC3C5"/>
          </a:solidFill>
        </p:spPr>
      </p:sp>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914917" y="1742600"/>
            <a:ext cx="742997" cy="784354"/>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914917" y="6020426"/>
            <a:ext cx="742997" cy="724084"/>
          </a:xfrm>
          <a:prstGeom prst="rect">
            <a:avLst/>
          </a:prstGeom>
        </p:spPr>
      </p:pic>
      <p:sp>
        <p:nvSpPr>
          <p:cNvPr id="5" name="TextBox 5"/>
          <p:cNvSpPr txBox="1"/>
          <p:nvPr/>
        </p:nvSpPr>
        <p:spPr>
          <a:xfrm>
            <a:off x="678837" y="3509944"/>
            <a:ext cx="8465163" cy="2796955"/>
          </a:xfrm>
          <a:prstGeom prst="rect">
            <a:avLst/>
          </a:prstGeom>
        </p:spPr>
        <p:txBody>
          <a:bodyPr lIns="0" tIns="0" rIns="0" bIns="0" rtlCol="0" anchor="t">
            <a:spAutoFit/>
          </a:bodyPr>
          <a:lstStyle/>
          <a:p>
            <a:pPr marL="0" lvl="0" indent="0" algn="l">
              <a:lnSpc>
                <a:spcPts val="10726"/>
              </a:lnSpc>
              <a:spcBef>
                <a:spcPct val="0"/>
              </a:spcBef>
            </a:pPr>
            <a:r>
              <a:rPr lang="en-US" sz="10726">
                <a:solidFill>
                  <a:srgbClr val="FFFFFF"/>
                </a:solidFill>
                <a:latin typeface="Bevan"/>
              </a:rPr>
              <a:t>Lý do chọn đề tài</a:t>
            </a:r>
          </a:p>
        </p:txBody>
      </p:sp>
      <p:sp>
        <p:nvSpPr>
          <p:cNvPr id="6" name="TextBox 6"/>
          <p:cNvSpPr txBox="1"/>
          <p:nvPr/>
        </p:nvSpPr>
        <p:spPr>
          <a:xfrm>
            <a:off x="10995679" y="5972801"/>
            <a:ext cx="6263621" cy="2390140"/>
          </a:xfrm>
          <a:prstGeom prst="rect">
            <a:avLst/>
          </a:prstGeom>
        </p:spPr>
        <p:txBody>
          <a:bodyPr lIns="0" tIns="0" rIns="0" bIns="0" rtlCol="0" anchor="t">
            <a:spAutoFit/>
          </a:bodyPr>
          <a:lstStyle/>
          <a:p>
            <a:pPr marL="0" lvl="0" indent="0" algn="l">
              <a:lnSpc>
                <a:spcPts val="3184"/>
              </a:lnSpc>
              <a:spcBef>
                <a:spcPct val="0"/>
              </a:spcBef>
            </a:pPr>
            <a:r>
              <a:rPr lang="en-US" sz="2274">
                <a:solidFill>
                  <a:srgbClr val="000000"/>
                </a:solidFill>
                <a:latin typeface="Roboto"/>
              </a:rPr>
              <a:t> Chính vì những đặc điểm trên, hệ thống học trực tuyến đang là một giải pháp tối ưu nhất với sự thu hút động đảo học viên. Ứng dụng công nghệ thông tin xây dựng website để đáp ứng nhu cầu học tập, tra cứu kiến thức cho học viên trong điều kiện học online.   </a:t>
            </a:r>
          </a:p>
        </p:txBody>
      </p:sp>
      <p:sp>
        <p:nvSpPr>
          <p:cNvPr id="7" name="TextBox 7"/>
          <p:cNvSpPr txBox="1"/>
          <p:nvPr/>
        </p:nvSpPr>
        <p:spPr>
          <a:xfrm>
            <a:off x="10995679" y="1694975"/>
            <a:ext cx="6263621" cy="2390140"/>
          </a:xfrm>
          <a:prstGeom prst="rect">
            <a:avLst/>
          </a:prstGeom>
        </p:spPr>
        <p:txBody>
          <a:bodyPr lIns="0" tIns="0" rIns="0" bIns="0" rtlCol="0" anchor="t">
            <a:spAutoFit/>
          </a:bodyPr>
          <a:lstStyle/>
          <a:p>
            <a:pPr marL="0" lvl="0" indent="0" algn="l">
              <a:lnSpc>
                <a:spcPts val="3184"/>
              </a:lnSpc>
              <a:spcBef>
                <a:spcPct val="0"/>
              </a:spcBef>
            </a:pPr>
            <a:r>
              <a:rPr lang="en-US" sz="2274">
                <a:solidFill>
                  <a:srgbClr val="000000"/>
                </a:solidFill>
                <a:latin typeface="Roboto"/>
              </a:rPr>
              <a:t> Học onli</a:t>
            </a:r>
            <a:r>
              <a:rPr lang="en-US" sz="2274" u="none">
                <a:solidFill>
                  <a:srgbClr val="000000"/>
                </a:solidFill>
                <a:latin typeface="Roboto"/>
              </a:rPr>
              <a:t>ne đang được rất nhiều người quan tâm. Người học trực tuyến có thể chủ động chọn những kiến thức phù hợp với mình so với hình   thức tiếp thu thụ động trên lớp. Giúp cho người học có   khả năng tự kiểm soát tốc độ học của mình sao cho phù hợp với bản thân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861734"/>
            <a:ext cx="18288000" cy="4425266"/>
            <a:chOff x="0" y="0"/>
            <a:chExt cx="7567569" cy="1831174"/>
          </a:xfrm>
        </p:grpSpPr>
        <p:sp>
          <p:nvSpPr>
            <p:cNvPr id="3" name="Freeform 3"/>
            <p:cNvSpPr/>
            <p:nvPr/>
          </p:nvSpPr>
          <p:spPr>
            <a:xfrm>
              <a:off x="0" y="0"/>
              <a:ext cx="7567569" cy="1831174"/>
            </a:xfrm>
            <a:custGeom>
              <a:avLst/>
              <a:gdLst/>
              <a:ahLst/>
              <a:cxnLst/>
              <a:rect l="l" t="t" r="r" b="b"/>
              <a:pathLst>
                <a:path w="7567569" h="1831174">
                  <a:moveTo>
                    <a:pt x="0" y="0"/>
                  </a:moveTo>
                  <a:lnTo>
                    <a:pt x="7567569" y="0"/>
                  </a:lnTo>
                  <a:lnTo>
                    <a:pt x="7567569" y="1831174"/>
                  </a:lnTo>
                  <a:lnTo>
                    <a:pt x="0" y="1831174"/>
                  </a:lnTo>
                  <a:close/>
                </a:path>
              </a:pathLst>
            </a:custGeom>
            <a:solidFill>
              <a:srgbClr val="FDC3C5"/>
            </a:solidFill>
          </p:spPr>
        </p:sp>
      </p:grpSp>
      <p:sp>
        <p:nvSpPr>
          <p:cNvPr id="4" name="TextBox 4"/>
          <p:cNvSpPr txBox="1"/>
          <p:nvPr/>
        </p:nvSpPr>
        <p:spPr>
          <a:xfrm>
            <a:off x="1613750" y="2489749"/>
            <a:ext cx="9553882" cy="1070100"/>
          </a:xfrm>
          <a:prstGeom prst="rect">
            <a:avLst/>
          </a:prstGeom>
        </p:spPr>
        <p:txBody>
          <a:bodyPr lIns="0" tIns="0" rIns="0" bIns="0" rtlCol="0" anchor="t">
            <a:spAutoFit/>
          </a:bodyPr>
          <a:lstStyle/>
          <a:p>
            <a:pPr marL="0" lvl="0" indent="0">
              <a:lnSpc>
                <a:spcPts val="8205"/>
              </a:lnSpc>
              <a:spcBef>
                <a:spcPct val="0"/>
              </a:spcBef>
            </a:pPr>
            <a:r>
              <a:rPr lang="en-US" sz="7459">
                <a:solidFill>
                  <a:srgbClr val="FE502D"/>
                </a:solidFill>
                <a:latin typeface="Bevan"/>
              </a:rPr>
              <a:t>Ý</a:t>
            </a:r>
            <a:r>
              <a:rPr lang="en-US" sz="7459" u="none">
                <a:solidFill>
                  <a:srgbClr val="FE502D"/>
                </a:solidFill>
                <a:latin typeface="Bevan"/>
              </a:rPr>
              <a:t> nghĩa của đề tài</a:t>
            </a:r>
          </a:p>
        </p:txBody>
      </p:sp>
      <p:sp>
        <p:nvSpPr>
          <p:cNvPr id="5" name="TextBox 5"/>
          <p:cNvSpPr txBox="1"/>
          <p:nvPr/>
        </p:nvSpPr>
        <p:spPr>
          <a:xfrm>
            <a:off x="1277311" y="7438166"/>
            <a:ext cx="7403525" cy="1240552"/>
          </a:xfrm>
          <a:prstGeom prst="rect">
            <a:avLst/>
          </a:prstGeom>
        </p:spPr>
        <p:txBody>
          <a:bodyPr lIns="0" tIns="0" rIns="0" bIns="0" rtlCol="0" anchor="t">
            <a:spAutoFit/>
          </a:bodyPr>
          <a:lstStyle/>
          <a:p>
            <a:pPr marL="0" lvl="0" indent="0" algn="l">
              <a:lnSpc>
                <a:spcPts val="3250"/>
              </a:lnSpc>
              <a:spcBef>
                <a:spcPct val="0"/>
              </a:spcBef>
            </a:pPr>
            <a:r>
              <a:rPr lang="en-US" sz="2600" spc="-52">
                <a:solidFill>
                  <a:srgbClr val="000000"/>
                </a:solidFill>
                <a:latin typeface="Roboto"/>
              </a:rPr>
              <a:t> </a:t>
            </a:r>
            <a:r>
              <a:rPr lang="en-US" sz="2600" spc="-52">
                <a:solidFill>
                  <a:srgbClr val="000000"/>
                </a:solidFill>
                <a:latin typeface="Arimo"/>
              </a:rPr>
              <a:t>Củng cố kiến thức môn Toán rời rạc cho sinh viên khi bắt đầu vào học nội dung mới , xây dựng tri thức mới , ôn luyện và vận dụng tri thức.</a:t>
            </a:r>
          </a:p>
        </p:txBody>
      </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77311" y="6433787"/>
            <a:ext cx="707108" cy="510403"/>
          </a:xfrm>
          <a:prstGeom prst="rect">
            <a:avLst/>
          </a:prstGeom>
        </p:spPr>
      </p:pic>
      <p:sp>
        <p:nvSpPr>
          <p:cNvPr id="7" name="TextBox 7"/>
          <p:cNvSpPr txBox="1"/>
          <p:nvPr/>
        </p:nvSpPr>
        <p:spPr>
          <a:xfrm>
            <a:off x="9417416" y="7438166"/>
            <a:ext cx="7841884" cy="2065893"/>
          </a:xfrm>
          <a:prstGeom prst="rect">
            <a:avLst/>
          </a:prstGeom>
        </p:spPr>
        <p:txBody>
          <a:bodyPr lIns="0" tIns="0" rIns="0" bIns="0" rtlCol="0" anchor="t">
            <a:spAutoFit/>
          </a:bodyPr>
          <a:lstStyle/>
          <a:p>
            <a:pPr marL="0" lvl="0" indent="0" algn="l">
              <a:lnSpc>
                <a:spcPts val="3249"/>
              </a:lnSpc>
              <a:spcBef>
                <a:spcPct val="0"/>
              </a:spcBef>
            </a:pPr>
            <a:r>
              <a:rPr lang="en-US" sz="2599" spc="-51">
                <a:solidFill>
                  <a:srgbClr val="000000"/>
                </a:solidFill>
                <a:latin typeface="Roboto"/>
              </a:rPr>
              <a:t> Tổng   kết ,  hệ   thống   hóa   kiến   thức   giúp  cho sinh viên  có   thể  </a:t>
            </a:r>
            <a:r>
              <a:rPr lang="en-US" sz="2599" u="none" spc="-51">
                <a:solidFill>
                  <a:srgbClr val="000000"/>
                </a:solidFill>
                <a:latin typeface="Roboto"/>
              </a:rPr>
              <a:t> dễ   dàng   học  theo  một   trình   tự   đã   được   lập   sẵn  theo ý  đồ   của   người   thiết   kế   hoặc   tự   học   với   nhịp   độ   phù   hớp   với   trình   độ   của   bản  thân.  </a:t>
            </a:r>
          </a:p>
        </p:txBody>
      </p:sp>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417416" y="6230978"/>
            <a:ext cx="543337" cy="713211"/>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2634896" y="1028700"/>
            <a:ext cx="4005636" cy="3925523"/>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C3C5"/>
        </a:solidFill>
        <a:effectLst/>
      </p:bgPr>
    </p:bg>
    <p:spTree>
      <p:nvGrpSpPr>
        <p:cNvPr id="1" name=""/>
        <p:cNvGrpSpPr/>
        <p:nvPr/>
      </p:nvGrpSpPr>
      <p:grpSpPr>
        <a:xfrm>
          <a:off x="0" y="0"/>
          <a:ext cx="0" cy="0"/>
          <a:chOff x="0" y="0"/>
          <a:chExt cx="0" cy="0"/>
        </a:xfrm>
      </p:grpSpPr>
      <p:sp>
        <p:nvSpPr>
          <p:cNvPr id="2" name="TextBox 2"/>
          <p:cNvSpPr txBox="1"/>
          <p:nvPr/>
        </p:nvSpPr>
        <p:spPr>
          <a:xfrm>
            <a:off x="1696750" y="660188"/>
            <a:ext cx="6761112" cy="2004501"/>
          </a:xfrm>
          <a:prstGeom prst="rect">
            <a:avLst/>
          </a:prstGeom>
        </p:spPr>
        <p:txBody>
          <a:bodyPr lIns="0" tIns="0" rIns="0" bIns="0" rtlCol="0" anchor="t">
            <a:spAutoFit/>
          </a:bodyPr>
          <a:lstStyle/>
          <a:p>
            <a:pPr marL="0" lvl="0" indent="0">
              <a:lnSpc>
                <a:spcPts val="7891"/>
              </a:lnSpc>
              <a:spcBef>
                <a:spcPct val="0"/>
              </a:spcBef>
            </a:pPr>
            <a:r>
              <a:rPr lang="en-US" sz="6576">
                <a:solidFill>
                  <a:srgbClr val="FFFFFF"/>
                </a:solidFill>
                <a:latin typeface="Bevan"/>
              </a:rPr>
              <a:t>Mục tiêu của đề tài</a:t>
            </a:r>
          </a:p>
        </p:txBody>
      </p:sp>
      <p:grpSp>
        <p:nvGrpSpPr>
          <p:cNvPr id="3" name="Group 3"/>
          <p:cNvGrpSpPr/>
          <p:nvPr/>
        </p:nvGrpSpPr>
        <p:grpSpPr>
          <a:xfrm>
            <a:off x="1696750" y="3001192"/>
            <a:ext cx="8308089" cy="6497169"/>
            <a:chOff x="0" y="0"/>
            <a:chExt cx="2810391" cy="2197808"/>
          </a:xfrm>
        </p:grpSpPr>
        <p:sp>
          <p:nvSpPr>
            <p:cNvPr id="4" name="Freeform 4"/>
            <p:cNvSpPr/>
            <p:nvPr/>
          </p:nvSpPr>
          <p:spPr>
            <a:xfrm>
              <a:off x="0" y="0"/>
              <a:ext cx="2810391" cy="2197808"/>
            </a:xfrm>
            <a:custGeom>
              <a:avLst/>
              <a:gdLst/>
              <a:ahLst/>
              <a:cxnLst/>
              <a:rect l="l" t="t" r="r" b="b"/>
              <a:pathLst>
                <a:path w="2810391" h="2197808">
                  <a:moveTo>
                    <a:pt x="0" y="0"/>
                  </a:moveTo>
                  <a:lnTo>
                    <a:pt x="2810391" y="0"/>
                  </a:lnTo>
                  <a:lnTo>
                    <a:pt x="2810391" y="2197808"/>
                  </a:lnTo>
                  <a:lnTo>
                    <a:pt x="0" y="2197808"/>
                  </a:lnTo>
                  <a:close/>
                </a:path>
              </a:pathLst>
            </a:custGeom>
            <a:solidFill>
              <a:srgbClr val="FFFFFF"/>
            </a:solidFill>
          </p:spPr>
        </p:sp>
      </p:grpSp>
      <p:sp>
        <p:nvSpPr>
          <p:cNvPr id="5" name="TextBox 5"/>
          <p:cNvSpPr txBox="1"/>
          <p:nvPr/>
        </p:nvSpPr>
        <p:spPr>
          <a:xfrm>
            <a:off x="2253049" y="3167069"/>
            <a:ext cx="7195492" cy="6011823"/>
          </a:xfrm>
          <a:prstGeom prst="rect">
            <a:avLst/>
          </a:prstGeom>
        </p:spPr>
        <p:txBody>
          <a:bodyPr lIns="0" tIns="0" rIns="0" bIns="0" rtlCol="0" anchor="t">
            <a:spAutoFit/>
          </a:bodyPr>
          <a:lstStyle/>
          <a:p>
            <a:pPr>
              <a:lnSpc>
                <a:spcPts val="3445"/>
              </a:lnSpc>
            </a:pPr>
            <a:r>
              <a:rPr lang="en-US" sz="2756" spc="-55">
                <a:solidFill>
                  <a:srgbClr val="FE502D"/>
                </a:solidFill>
                <a:latin typeface="Roboto"/>
              </a:rPr>
              <a:t>- Xử lí thông tin nhờ các chương  trình xử lí ,  tính   toán.</a:t>
            </a:r>
          </a:p>
          <a:p>
            <a:pPr>
              <a:lnSpc>
                <a:spcPts val="3445"/>
              </a:lnSpc>
            </a:pPr>
            <a:endParaRPr lang="en-US" sz="2756" spc="-55">
              <a:solidFill>
                <a:srgbClr val="FE502D"/>
              </a:solidFill>
              <a:latin typeface="Roboto"/>
            </a:endParaRPr>
          </a:p>
          <a:p>
            <a:pPr>
              <a:lnSpc>
                <a:spcPts val="3445"/>
              </a:lnSpc>
            </a:pPr>
            <a:r>
              <a:rPr lang="en-US" sz="2756" spc="-55">
                <a:solidFill>
                  <a:srgbClr val="FE502D"/>
                </a:solidFill>
                <a:latin typeface="Roboto"/>
              </a:rPr>
              <a:t>- Tra cứu theo khái niệm ,  định lí ,...  ;  tra cứu theo  kiến thức  liên quan.</a:t>
            </a:r>
          </a:p>
          <a:p>
            <a:pPr>
              <a:lnSpc>
                <a:spcPts val="3445"/>
              </a:lnSpc>
            </a:pPr>
            <a:endParaRPr lang="en-US" sz="2756" spc="-55">
              <a:solidFill>
                <a:srgbClr val="FE502D"/>
              </a:solidFill>
              <a:latin typeface="Roboto"/>
            </a:endParaRPr>
          </a:p>
          <a:p>
            <a:pPr>
              <a:lnSpc>
                <a:spcPts val="3445"/>
              </a:lnSpc>
            </a:pPr>
            <a:r>
              <a:rPr lang="en-US" sz="2756" spc="-55">
                <a:solidFill>
                  <a:srgbClr val="FE502D"/>
                </a:solidFill>
                <a:latin typeface="Roboto"/>
              </a:rPr>
              <a:t>- Đưa vào kiến thức theo một sơ đồ trong đó chỉ rõ mối quan hệ giữa các kiến thức với  nhau giúp người đọc có cái nhìn hệ thống và tổng quát về kiến thức.</a:t>
            </a:r>
          </a:p>
          <a:p>
            <a:pPr>
              <a:lnSpc>
                <a:spcPts val="3445"/>
              </a:lnSpc>
            </a:pPr>
            <a:endParaRPr lang="en-US" sz="2756" spc="-55">
              <a:solidFill>
                <a:srgbClr val="FE502D"/>
              </a:solidFill>
              <a:latin typeface="Roboto"/>
            </a:endParaRPr>
          </a:p>
          <a:p>
            <a:pPr>
              <a:lnSpc>
                <a:spcPts val="3445"/>
              </a:lnSpc>
            </a:pPr>
            <a:r>
              <a:rPr lang="en-US" sz="2756" spc="-55">
                <a:solidFill>
                  <a:srgbClr val="FE502D"/>
                </a:solidFill>
                <a:latin typeface="Roboto"/>
              </a:rPr>
              <a:t>Thiết kế trực quan, đơn giản, dễ dùng. Hoạt động nhanh, chính xác.</a:t>
            </a:r>
          </a:p>
          <a:p>
            <a:pPr marL="0" lvl="0" indent="0" algn="l">
              <a:lnSpc>
                <a:spcPts val="3445"/>
              </a:lnSpc>
              <a:spcBef>
                <a:spcPct val="0"/>
              </a:spcBef>
            </a:pPr>
            <a:r>
              <a:rPr lang="en-US" sz="2756" spc="-55">
                <a:solidFill>
                  <a:srgbClr val="FE502D"/>
                </a:solidFill>
                <a:latin typeface="Roboto"/>
              </a:rPr>
              <a:t>  </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908020" y="3161189"/>
            <a:ext cx="4822260" cy="609711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C3C5"/>
        </a:solidFill>
        <a:effectLst/>
      </p:bgPr>
    </p:bg>
    <p:spTree>
      <p:nvGrpSpPr>
        <p:cNvPr id="1" name=""/>
        <p:cNvGrpSpPr/>
        <p:nvPr/>
      </p:nvGrpSpPr>
      <p:grpSpPr>
        <a:xfrm>
          <a:off x="0" y="0"/>
          <a:ext cx="0" cy="0"/>
          <a:chOff x="0" y="0"/>
          <a:chExt cx="0" cy="0"/>
        </a:xfrm>
      </p:grpSpPr>
      <p:grpSp>
        <p:nvGrpSpPr>
          <p:cNvPr id="2" name="Group 2"/>
          <p:cNvGrpSpPr/>
          <p:nvPr/>
        </p:nvGrpSpPr>
        <p:grpSpPr>
          <a:xfrm>
            <a:off x="2881359" y="3582259"/>
            <a:ext cx="5019030" cy="5657850"/>
            <a:chOff x="0" y="0"/>
            <a:chExt cx="1697795" cy="1913890"/>
          </a:xfrm>
        </p:grpSpPr>
        <p:sp>
          <p:nvSpPr>
            <p:cNvPr id="3" name="Freeform 3"/>
            <p:cNvSpPr/>
            <p:nvPr/>
          </p:nvSpPr>
          <p:spPr>
            <a:xfrm>
              <a:off x="0" y="0"/>
              <a:ext cx="1697795" cy="1913890"/>
            </a:xfrm>
            <a:custGeom>
              <a:avLst/>
              <a:gdLst/>
              <a:ahLst/>
              <a:cxnLst/>
              <a:rect l="l" t="t" r="r" b="b"/>
              <a:pathLst>
                <a:path w="1697795" h="1913890">
                  <a:moveTo>
                    <a:pt x="0" y="0"/>
                  </a:moveTo>
                  <a:lnTo>
                    <a:pt x="1697795" y="0"/>
                  </a:lnTo>
                  <a:lnTo>
                    <a:pt x="1697795" y="1913890"/>
                  </a:lnTo>
                  <a:lnTo>
                    <a:pt x="0" y="1913890"/>
                  </a:lnTo>
                  <a:close/>
                </a:path>
              </a:pathLst>
            </a:custGeom>
            <a:solidFill>
              <a:srgbClr val="FFFFFF"/>
            </a:solidFill>
          </p:spPr>
        </p:sp>
      </p:grpSp>
      <p:sp>
        <p:nvSpPr>
          <p:cNvPr id="4" name="TextBox 4"/>
          <p:cNvSpPr txBox="1"/>
          <p:nvPr/>
        </p:nvSpPr>
        <p:spPr>
          <a:xfrm>
            <a:off x="1028700" y="1517651"/>
            <a:ext cx="16230600" cy="865739"/>
          </a:xfrm>
          <a:prstGeom prst="rect">
            <a:avLst/>
          </a:prstGeom>
        </p:spPr>
        <p:txBody>
          <a:bodyPr lIns="0" tIns="0" rIns="0" bIns="0" rtlCol="0" anchor="t">
            <a:spAutoFit/>
          </a:bodyPr>
          <a:lstStyle/>
          <a:p>
            <a:pPr marL="0" lvl="0" indent="0" algn="ctr">
              <a:lnSpc>
                <a:spcPts val="7024"/>
              </a:lnSpc>
              <a:spcBef>
                <a:spcPct val="0"/>
              </a:spcBef>
            </a:pPr>
            <a:r>
              <a:rPr lang="en-US" sz="5017">
                <a:solidFill>
                  <a:srgbClr val="000000"/>
                </a:solidFill>
                <a:latin typeface="Bevan"/>
              </a:rPr>
              <a:t>Những công việc cần thực hiện:</a:t>
            </a:r>
          </a:p>
        </p:txBody>
      </p:sp>
      <p:sp>
        <p:nvSpPr>
          <p:cNvPr id="5" name="TextBox 5"/>
          <p:cNvSpPr txBox="1"/>
          <p:nvPr/>
        </p:nvSpPr>
        <p:spPr>
          <a:xfrm>
            <a:off x="3385661" y="4056880"/>
            <a:ext cx="4010426" cy="1953951"/>
          </a:xfrm>
          <a:prstGeom prst="rect">
            <a:avLst/>
          </a:prstGeom>
        </p:spPr>
        <p:txBody>
          <a:bodyPr lIns="0" tIns="0" rIns="0" bIns="0" rtlCol="0" anchor="t">
            <a:spAutoFit/>
          </a:bodyPr>
          <a:lstStyle/>
          <a:p>
            <a:pPr marL="0" lvl="0" indent="0" algn="ctr">
              <a:lnSpc>
                <a:spcPts val="15941"/>
              </a:lnSpc>
              <a:spcBef>
                <a:spcPct val="0"/>
              </a:spcBef>
            </a:pPr>
            <a:r>
              <a:rPr lang="en-US" sz="11386">
                <a:solidFill>
                  <a:srgbClr val="FE502D"/>
                </a:solidFill>
                <a:latin typeface="Bevan"/>
              </a:rPr>
              <a:t>1</a:t>
            </a:r>
          </a:p>
        </p:txBody>
      </p:sp>
      <p:grpSp>
        <p:nvGrpSpPr>
          <p:cNvPr id="6" name="Group 6"/>
          <p:cNvGrpSpPr/>
          <p:nvPr/>
        </p:nvGrpSpPr>
        <p:grpSpPr>
          <a:xfrm>
            <a:off x="10660308" y="3582259"/>
            <a:ext cx="5019030" cy="5657850"/>
            <a:chOff x="0" y="0"/>
            <a:chExt cx="1697795" cy="1913890"/>
          </a:xfrm>
        </p:grpSpPr>
        <p:sp>
          <p:nvSpPr>
            <p:cNvPr id="7" name="Freeform 7"/>
            <p:cNvSpPr/>
            <p:nvPr/>
          </p:nvSpPr>
          <p:spPr>
            <a:xfrm>
              <a:off x="0" y="0"/>
              <a:ext cx="1697795" cy="1913890"/>
            </a:xfrm>
            <a:custGeom>
              <a:avLst/>
              <a:gdLst/>
              <a:ahLst/>
              <a:cxnLst/>
              <a:rect l="l" t="t" r="r" b="b"/>
              <a:pathLst>
                <a:path w="1697795" h="1913890">
                  <a:moveTo>
                    <a:pt x="0" y="0"/>
                  </a:moveTo>
                  <a:lnTo>
                    <a:pt x="1697795" y="0"/>
                  </a:lnTo>
                  <a:lnTo>
                    <a:pt x="1697795" y="1913890"/>
                  </a:lnTo>
                  <a:lnTo>
                    <a:pt x="0" y="1913890"/>
                  </a:lnTo>
                  <a:close/>
                </a:path>
              </a:pathLst>
            </a:custGeom>
            <a:solidFill>
              <a:srgbClr val="FFFFFF"/>
            </a:solidFill>
          </p:spPr>
        </p:sp>
      </p:grpSp>
      <p:sp>
        <p:nvSpPr>
          <p:cNvPr id="8" name="TextBox 8"/>
          <p:cNvSpPr txBox="1"/>
          <p:nvPr/>
        </p:nvSpPr>
        <p:spPr>
          <a:xfrm>
            <a:off x="11147839" y="4056880"/>
            <a:ext cx="4043969" cy="1953738"/>
          </a:xfrm>
          <a:prstGeom prst="rect">
            <a:avLst/>
          </a:prstGeom>
        </p:spPr>
        <p:txBody>
          <a:bodyPr lIns="0" tIns="0" rIns="0" bIns="0" rtlCol="0" anchor="t">
            <a:spAutoFit/>
          </a:bodyPr>
          <a:lstStyle/>
          <a:p>
            <a:pPr marL="0" lvl="0" indent="0" algn="ctr">
              <a:lnSpc>
                <a:spcPts val="15941"/>
              </a:lnSpc>
              <a:spcBef>
                <a:spcPct val="0"/>
              </a:spcBef>
            </a:pPr>
            <a:r>
              <a:rPr lang="en-US" sz="11386">
                <a:solidFill>
                  <a:srgbClr val="FE502D"/>
                </a:solidFill>
                <a:latin typeface="Bevan"/>
              </a:rPr>
              <a:t>2</a:t>
            </a:r>
          </a:p>
        </p:txBody>
      </p:sp>
      <p:sp>
        <p:nvSpPr>
          <p:cNvPr id="9" name="TextBox 9"/>
          <p:cNvSpPr txBox="1"/>
          <p:nvPr/>
        </p:nvSpPr>
        <p:spPr>
          <a:xfrm>
            <a:off x="3385661" y="6618262"/>
            <a:ext cx="4043969" cy="930751"/>
          </a:xfrm>
          <a:prstGeom prst="rect">
            <a:avLst/>
          </a:prstGeom>
        </p:spPr>
        <p:txBody>
          <a:bodyPr lIns="0" tIns="0" rIns="0" bIns="0" rtlCol="0" anchor="t">
            <a:spAutoFit/>
          </a:bodyPr>
          <a:lstStyle/>
          <a:p>
            <a:pPr marL="0" lvl="0" indent="0" algn="ctr">
              <a:lnSpc>
                <a:spcPts val="3625"/>
              </a:lnSpc>
              <a:spcBef>
                <a:spcPct val="0"/>
              </a:spcBef>
            </a:pPr>
            <a:r>
              <a:rPr lang="en-US" sz="2900" spc="-58">
                <a:solidFill>
                  <a:srgbClr val="FE502D"/>
                </a:solidFill>
                <a:latin typeface="Roboto Italics"/>
              </a:rPr>
              <a:t>Thiết kế ra</a:t>
            </a:r>
            <a:r>
              <a:rPr lang="en-US" sz="2900" u="none" spc="-58">
                <a:solidFill>
                  <a:srgbClr val="FE502D"/>
                </a:solidFill>
                <a:latin typeface="Roboto Italics"/>
              </a:rPr>
              <a:t> giao diện để tương tác với người dùng. </a:t>
            </a:r>
          </a:p>
        </p:txBody>
      </p:sp>
      <p:sp>
        <p:nvSpPr>
          <p:cNvPr id="10" name="TextBox 10"/>
          <p:cNvSpPr txBox="1"/>
          <p:nvPr/>
        </p:nvSpPr>
        <p:spPr>
          <a:xfrm>
            <a:off x="11165984" y="6618262"/>
            <a:ext cx="4025823" cy="1843164"/>
          </a:xfrm>
          <a:prstGeom prst="rect">
            <a:avLst/>
          </a:prstGeom>
        </p:spPr>
        <p:txBody>
          <a:bodyPr lIns="0" tIns="0" rIns="0" bIns="0" rtlCol="0" anchor="t">
            <a:spAutoFit/>
          </a:bodyPr>
          <a:lstStyle/>
          <a:p>
            <a:pPr marL="0" lvl="0" indent="0" algn="ctr">
              <a:lnSpc>
                <a:spcPts val="3608"/>
              </a:lnSpc>
              <a:spcBef>
                <a:spcPct val="0"/>
              </a:spcBef>
            </a:pPr>
            <a:r>
              <a:rPr lang="en-US" sz="2886" spc="-57">
                <a:solidFill>
                  <a:srgbClr val="FE502D"/>
                </a:solidFill>
                <a:latin typeface="Roboto Italics"/>
              </a:rPr>
              <a:t>Truy xuất được dữ liệu khi người dùng thực hiện tìm kiếm, tra cứu nội dung bài học.</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447</Words>
  <Application>Microsoft Office PowerPoint</Application>
  <PresentationFormat>Custom</PresentationFormat>
  <Paragraphs>43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Bevan</vt:lpstr>
      <vt:lpstr>Roboto</vt:lpstr>
      <vt:lpstr>Josefin Sans Bold</vt:lpstr>
      <vt:lpstr>Arial</vt:lpstr>
      <vt:lpstr>Arimo</vt:lpstr>
      <vt:lpstr>Roboto Italics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THUẬT TOÁN VÀ ỨNG DỤNG</dc:title>
  <cp:lastModifiedBy>trinh nguyen</cp:lastModifiedBy>
  <cp:revision>3</cp:revision>
  <dcterms:created xsi:type="dcterms:W3CDTF">2006-08-16T00:00:00Z</dcterms:created>
  <dcterms:modified xsi:type="dcterms:W3CDTF">2021-12-28T17:43:14Z</dcterms:modified>
  <dc:identifier>DAEzP_T8HaA</dc:identifier>
</cp:coreProperties>
</file>