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lata" charset="1" panose="00000500000000000000"/>
      <p:regular r:id="rId10"/>
    </p:embeddedFont>
    <p:embeddedFont>
      <p:font typeface="Saira" charset="1" panose="00000500000000000000"/>
      <p:regular r:id="rId11"/>
    </p:embeddedFont>
    <p:embeddedFont>
      <p:font typeface="Saira Bold" charset="1" panose="00000800000000000000"/>
      <p:regular r:id="rId12"/>
    </p:embeddedFont>
    <p:embeddedFont>
      <p:font typeface="Saira Thin" charset="1" panose="00000300000000000000"/>
      <p:regular r:id="rId13"/>
    </p:embeddedFont>
    <p:embeddedFont>
      <p:font typeface="Saira Extra-Light" charset="1" panose="00000300000000000000"/>
      <p:regular r:id="rId14"/>
    </p:embeddedFont>
    <p:embeddedFont>
      <p:font typeface="Saira Light" charset="1" panose="00000400000000000000"/>
      <p:regular r:id="rId15"/>
    </p:embeddedFont>
    <p:embeddedFont>
      <p:font typeface="Saira Medium" charset="1" panose="00000600000000000000"/>
      <p:regular r:id="rId16"/>
    </p:embeddedFont>
    <p:embeddedFont>
      <p:font typeface="Saira Semi-Bold" charset="1" panose="00000700000000000000"/>
      <p:regular r:id="rId17"/>
    </p:embeddedFont>
    <p:embeddedFont>
      <p:font typeface="Saira Ultra-Bold" charset="1" panose="00000900000000000000"/>
      <p:regular r:id="rId18"/>
    </p:embeddedFont>
    <p:embeddedFont>
      <p:font typeface="Saira Heavy" charset="1" panose="00000A00000000000000"/>
      <p:regular r:id="rId19"/>
    </p:embeddedFont>
    <p:embeddedFont>
      <p:font typeface="Aileron" charset="1" panose="00000500000000000000"/>
      <p:regular r:id="rId20"/>
    </p:embeddedFont>
    <p:embeddedFont>
      <p:font typeface="Aileron Bold" charset="1" panose="00000800000000000000"/>
      <p:regular r:id="rId21"/>
    </p:embeddedFont>
    <p:embeddedFont>
      <p:font typeface="Aileron Italics" charset="1" panose="00000500000000000000"/>
      <p:regular r:id="rId22"/>
    </p:embeddedFont>
    <p:embeddedFont>
      <p:font typeface="Aileron Bold Italics" charset="1" panose="00000800000000000000"/>
      <p:regular r:id="rId23"/>
    </p:embeddedFont>
    <p:embeddedFont>
      <p:font typeface="Aileron Thin" charset="1" panose="00000300000000000000"/>
      <p:regular r:id="rId24"/>
    </p:embeddedFont>
    <p:embeddedFont>
      <p:font typeface="Aileron Thin Italics" charset="1" panose="00000300000000000000"/>
      <p:regular r:id="rId25"/>
    </p:embeddedFont>
    <p:embeddedFont>
      <p:font typeface="Aileron Light" charset="1" panose="00000400000000000000"/>
      <p:regular r:id="rId26"/>
    </p:embeddedFont>
    <p:embeddedFont>
      <p:font typeface="Aileron Light Italics" charset="1" panose="00000400000000000000"/>
      <p:regular r:id="rId27"/>
    </p:embeddedFont>
    <p:embeddedFont>
      <p:font typeface="Aileron Ultra-Bold" charset="1" panose="00000A00000000000000"/>
      <p:regular r:id="rId28"/>
    </p:embeddedFont>
    <p:embeddedFont>
      <p:font typeface="Aileron Ultra-Bold Italics" charset="1" panose="00000A00000000000000"/>
      <p:regular r:id="rId29"/>
    </p:embeddedFont>
    <p:embeddedFont>
      <p:font typeface="Aileron Heavy" charset="1" panose="00000A00000000000000"/>
      <p:regular r:id="rId30"/>
    </p:embeddedFont>
    <p:embeddedFont>
      <p:font typeface="Aileron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media/image1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8.pn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301453"/>
            <a:ext cx="18288000" cy="6949440"/>
          </a:xfrm>
          <a:custGeom>
            <a:avLst/>
            <a:gdLst/>
            <a:ahLst/>
            <a:cxnLst/>
            <a:rect r="r" b="b" t="t" l="l"/>
            <a:pathLst>
              <a:path h="6949440" w="18288000">
                <a:moveTo>
                  <a:pt x="0" y="0"/>
                </a:moveTo>
                <a:lnTo>
                  <a:pt x="18288000" y="0"/>
                </a:lnTo>
                <a:lnTo>
                  <a:pt x="18288000" y="6949440"/>
                </a:lnTo>
                <a:lnTo>
                  <a:pt x="0" y="6949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30548" y="2240148"/>
            <a:ext cx="10107215" cy="1805940"/>
          </a:xfrm>
          <a:prstGeom prst="rect">
            <a:avLst/>
          </a:prstGeom>
        </p:spPr>
        <p:txBody>
          <a:bodyPr anchor="t" rtlCol="false" tIns="0" lIns="0" bIns="0" rIns="0">
            <a:spAutoFit/>
          </a:bodyPr>
          <a:lstStyle/>
          <a:p>
            <a:pPr algn="ctr">
              <a:lnSpc>
                <a:spcPts val="6929"/>
              </a:lnSpc>
            </a:pPr>
            <a:r>
              <a:rPr lang="en-US" sz="6999">
                <a:solidFill>
                  <a:srgbClr val="000000"/>
                </a:solidFill>
                <a:latin typeface="Saira Bold"/>
              </a:rPr>
              <a:t>QUẢN LÍ </a:t>
            </a:r>
          </a:p>
          <a:p>
            <a:pPr algn="ctr" marL="0" indent="0" lvl="0">
              <a:lnSpc>
                <a:spcPts val="6929"/>
              </a:lnSpc>
              <a:spcBef>
                <a:spcPct val="0"/>
              </a:spcBef>
            </a:pPr>
            <a:r>
              <a:rPr lang="en-US" sz="6999">
                <a:solidFill>
                  <a:srgbClr val="000000"/>
                </a:solidFill>
                <a:latin typeface="Saira Bold"/>
              </a:rPr>
              <a:t>THƯ VIỆN SINH VIÊN</a:t>
            </a:r>
          </a:p>
        </p:txBody>
      </p:sp>
      <p:sp>
        <p:nvSpPr>
          <p:cNvPr name="TextBox 4" id="4"/>
          <p:cNvSpPr txBox="true"/>
          <p:nvPr/>
        </p:nvSpPr>
        <p:spPr>
          <a:xfrm rot="0">
            <a:off x="1028700" y="704850"/>
            <a:ext cx="4846939" cy="348234"/>
          </a:xfrm>
          <a:prstGeom prst="rect">
            <a:avLst/>
          </a:prstGeom>
        </p:spPr>
        <p:txBody>
          <a:bodyPr anchor="t" rtlCol="false" tIns="0" lIns="0" bIns="0" rIns="0">
            <a:spAutoFit/>
          </a:bodyPr>
          <a:lstStyle/>
          <a:p>
            <a:pPr>
              <a:lnSpc>
                <a:spcPts val="2673"/>
              </a:lnSpc>
            </a:pPr>
            <a:r>
              <a:rPr lang="en-US" sz="2700">
                <a:solidFill>
                  <a:srgbClr val="000000"/>
                </a:solidFill>
                <a:latin typeface="Alata"/>
              </a:rPr>
              <a:t>THUYLOI UNIVERSITY</a:t>
            </a:r>
          </a:p>
        </p:txBody>
      </p:sp>
      <p:sp>
        <p:nvSpPr>
          <p:cNvPr name="TextBox 5" id="5"/>
          <p:cNvSpPr txBox="true"/>
          <p:nvPr/>
        </p:nvSpPr>
        <p:spPr>
          <a:xfrm rot="0">
            <a:off x="9144000" y="5677983"/>
            <a:ext cx="8181547" cy="1053708"/>
          </a:xfrm>
          <a:prstGeom prst="rect">
            <a:avLst/>
          </a:prstGeom>
        </p:spPr>
        <p:txBody>
          <a:bodyPr anchor="t" rtlCol="false" tIns="0" lIns="0" bIns="0" rIns="0">
            <a:spAutoFit/>
          </a:bodyPr>
          <a:lstStyle/>
          <a:p>
            <a:pPr algn="just">
              <a:lnSpc>
                <a:spcPts val="4240"/>
              </a:lnSpc>
            </a:pPr>
            <a:r>
              <a:rPr lang="en-US" sz="3072">
                <a:solidFill>
                  <a:srgbClr val="000000"/>
                </a:solidFill>
                <a:latin typeface="Alata"/>
              </a:rPr>
              <a:t>Nhóm 10-64KTPM5</a:t>
            </a:r>
          </a:p>
          <a:p>
            <a:pPr algn="just">
              <a:lnSpc>
                <a:spcPts val="4240"/>
              </a:lnSpc>
            </a:pPr>
            <a:r>
              <a:rPr lang="en-US" sz="3072">
                <a:solidFill>
                  <a:srgbClr val="000000"/>
                </a:solidFill>
                <a:latin typeface="Alata"/>
              </a:rPr>
              <a:t>Giáo viên hướng dẫn: Th.S Trần Anh Đạt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98489" y="3555242"/>
            <a:ext cx="6260811" cy="4234365"/>
          </a:xfrm>
          <a:custGeom>
            <a:avLst/>
            <a:gdLst/>
            <a:ahLst/>
            <a:cxnLst/>
            <a:rect r="r" b="b" t="t" l="l"/>
            <a:pathLst>
              <a:path h="4234365" w="6260811">
                <a:moveTo>
                  <a:pt x="0" y="0"/>
                </a:moveTo>
                <a:lnTo>
                  <a:pt x="6260811" y="0"/>
                </a:lnTo>
                <a:lnTo>
                  <a:pt x="6260811" y="4234365"/>
                </a:lnTo>
                <a:lnTo>
                  <a:pt x="0" y="4234365"/>
                </a:lnTo>
                <a:lnTo>
                  <a:pt x="0" y="0"/>
                </a:lnTo>
                <a:close/>
              </a:path>
            </a:pathLst>
          </a:custGeom>
          <a:blipFill>
            <a:blip r:embed="rId2"/>
            <a:stretch>
              <a:fillRect l="0" t="0" r="0" b="0"/>
            </a:stretch>
          </a:blipFill>
          <a:ln cap="sq">
            <a:noFill/>
            <a:prstDash val="solid"/>
            <a:miter/>
          </a:ln>
        </p:spPr>
      </p:sp>
      <p:sp>
        <p:nvSpPr>
          <p:cNvPr name="Freeform 3" id="3"/>
          <p:cNvSpPr/>
          <p:nvPr/>
        </p:nvSpPr>
        <p:spPr>
          <a:xfrm flipH="false" flipV="true" rot="0">
            <a:off x="28575" y="-2662678"/>
            <a:ext cx="18288000" cy="6217920"/>
          </a:xfrm>
          <a:custGeom>
            <a:avLst/>
            <a:gdLst/>
            <a:ahLst/>
            <a:cxnLst/>
            <a:rect r="r" b="b" t="t" l="l"/>
            <a:pathLst>
              <a:path h="6217920" w="18288000">
                <a:moveTo>
                  <a:pt x="0" y="6217920"/>
                </a:moveTo>
                <a:lnTo>
                  <a:pt x="18288000" y="6217920"/>
                </a:lnTo>
                <a:lnTo>
                  <a:pt x="18288000" y="0"/>
                </a:lnTo>
                <a:lnTo>
                  <a:pt x="0" y="0"/>
                </a:lnTo>
                <a:lnTo>
                  <a:pt x="0" y="621792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006" y="3331375"/>
            <a:ext cx="8859066" cy="3820595"/>
          </a:xfrm>
          <a:custGeom>
            <a:avLst/>
            <a:gdLst/>
            <a:ahLst/>
            <a:cxnLst/>
            <a:rect r="r" b="b" t="t" l="l"/>
            <a:pathLst>
              <a:path h="3820595" w="8859066">
                <a:moveTo>
                  <a:pt x="0" y="0"/>
                </a:moveTo>
                <a:lnTo>
                  <a:pt x="8859066" y="0"/>
                </a:lnTo>
                <a:lnTo>
                  <a:pt x="8859066" y="3820595"/>
                </a:lnTo>
                <a:lnTo>
                  <a:pt x="0" y="3820595"/>
                </a:lnTo>
                <a:lnTo>
                  <a:pt x="0" y="0"/>
                </a:lnTo>
                <a:close/>
              </a:path>
            </a:pathLst>
          </a:custGeom>
          <a:blipFill>
            <a:blip r:embed="rId5"/>
            <a:stretch>
              <a:fillRect l="0" t="0" r="0" b="0"/>
            </a:stretch>
          </a:blipFill>
        </p:spPr>
      </p:sp>
      <p:sp>
        <p:nvSpPr>
          <p:cNvPr name="Freeform 5" id="5"/>
          <p:cNvSpPr/>
          <p:nvPr/>
        </p:nvSpPr>
        <p:spPr>
          <a:xfrm flipH="false" flipV="false" rot="0">
            <a:off x="5479405" y="7033483"/>
            <a:ext cx="4899191" cy="3253517"/>
          </a:xfrm>
          <a:custGeom>
            <a:avLst/>
            <a:gdLst/>
            <a:ahLst/>
            <a:cxnLst/>
            <a:rect r="r" b="b" t="t" l="l"/>
            <a:pathLst>
              <a:path h="3253517" w="4899191">
                <a:moveTo>
                  <a:pt x="0" y="0"/>
                </a:moveTo>
                <a:lnTo>
                  <a:pt x="4899191" y="0"/>
                </a:lnTo>
                <a:lnTo>
                  <a:pt x="4899191" y="3253517"/>
                </a:lnTo>
                <a:lnTo>
                  <a:pt x="0" y="3253517"/>
                </a:lnTo>
                <a:lnTo>
                  <a:pt x="0" y="0"/>
                </a:lnTo>
                <a:close/>
              </a:path>
            </a:pathLst>
          </a:custGeom>
          <a:blipFill>
            <a:blip r:embed="rId6"/>
            <a:stretch>
              <a:fillRect l="0" t="0" r="0" b="0"/>
            </a:stretch>
          </a:blipFill>
        </p:spPr>
      </p:sp>
      <p:sp>
        <p:nvSpPr>
          <p:cNvPr name="Freeform 6" id="6"/>
          <p:cNvSpPr/>
          <p:nvPr/>
        </p:nvSpPr>
        <p:spPr>
          <a:xfrm flipH="false" flipV="false" rot="-4939277">
            <a:off x="10102942" y="7671183"/>
            <a:ext cx="1791095" cy="1978117"/>
          </a:xfrm>
          <a:custGeom>
            <a:avLst/>
            <a:gdLst/>
            <a:ahLst/>
            <a:cxnLst/>
            <a:rect r="r" b="b" t="t" l="l"/>
            <a:pathLst>
              <a:path h="1978117" w="1791095">
                <a:moveTo>
                  <a:pt x="0" y="0"/>
                </a:moveTo>
                <a:lnTo>
                  <a:pt x="1791095" y="0"/>
                </a:lnTo>
                <a:lnTo>
                  <a:pt x="1791095" y="1978117"/>
                </a:lnTo>
                <a:lnTo>
                  <a:pt x="0" y="19781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807161">
            <a:off x="8460479" y="3289249"/>
            <a:ext cx="2442600" cy="972599"/>
          </a:xfrm>
          <a:custGeom>
            <a:avLst/>
            <a:gdLst/>
            <a:ahLst/>
            <a:cxnLst/>
            <a:rect r="r" b="b" t="t" l="l"/>
            <a:pathLst>
              <a:path h="972599" w="2442600">
                <a:moveTo>
                  <a:pt x="0" y="0"/>
                </a:moveTo>
                <a:lnTo>
                  <a:pt x="2442600" y="0"/>
                </a:lnTo>
                <a:lnTo>
                  <a:pt x="2442600" y="972599"/>
                </a:lnTo>
                <a:lnTo>
                  <a:pt x="0" y="97259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028700" y="2533122"/>
            <a:ext cx="5960401" cy="989369"/>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2. </a:t>
            </a:r>
            <a:r>
              <a:rPr lang="en-US" sz="3882" strike="noStrike" u="none">
                <a:solidFill>
                  <a:srgbClr val="000000"/>
                </a:solidFill>
                <a:latin typeface="Saira Bold"/>
              </a:rPr>
              <a:t>NHẬP DANH SÁCH SÁCH :</a:t>
            </a:r>
          </a:p>
        </p:txBody>
      </p:sp>
      <p:sp>
        <p:nvSpPr>
          <p:cNvPr name="TextBox 9" id="9"/>
          <p:cNvSpPr txBox="true"/>
          <p:nvPr/>
        </p:nvSpPr>
        <p:spPr>
          <a:xfrm rot="0">
            <a:off x="10982208" y="2533122"/>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KẾT QUẢ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37081" y="7085403"/>
            <a:ext cx="11253786" cy="2394117"/>
          </a:xfrm>
          <a:custGeom>
            <a:avLst/>
            <a:gdLst/>
            <a:ahLst/>
            <a:cxnLst/>
            <a:rect r="r" b="b" t="t" l="l"/>
            <a:pathLst>
              <a:path h="2394117" w="11253786">
                <a:moveTo>
                  <a:pt x="0" y="0"/>
                </a:moveTo>
                <a:lnTo>
                  <a:pt x="11253786" y="0"/>
                </a:lnTo>
                <a:lnTo>
                  <a:pt x="11253786" y="2394117"/>
                </a:lnTo>
                <a:lnTo>
                  <a:pt x="0" y="2394117"/>
                </a:lnTo>
                <a:lnTo>
                  <a:pt x="0" y="0"/>
                </a:lnTo>
                <a:close/>
              </a:path>
            </a:pathLst>
          </a:custGeom>
          <a:blipFill>
            <a:blip r:embed="rId2"/>
            <a:stretch>
              <a:fillRect l="0" t="0" r="0" b="0"/>
            </a:stretch>
          </a:blipFill>
        </p:spPr>
      </p:sp>
      <p:sp>
        <p:nvSpPr>
          <p:cNvPr name="Freeform 3" id="3"/>
          <p:cNvSpPr/>
          <p:nvPr/>
        </p:nvSpPr>
        <p:spPr>
          <a:xfrm flipH="true" flipV="true" rot="-10800000">
            <a:off x="-3226377" y="0"/>
            <a:ext cx="6452755" cy="10287000"/>
          </a:xfrm>
          <a:custGeom>
            <a:avLst/>
            <a:gdLst/>
            <a:ahLst/>
            <a:cxnLst/>
            <a:rect r="r" b="b" t="t" l="l"/>
            <a:pathLst>
              <a:path h="10287000" w="6452755">
                <a:moveTo>
                  <a:pt x="6452754" y="10287000"/>
                </a:moveTo>
                <a:lnTo>
                  <a:pt x="0" y="10287000"/>
                </a:lnTo>
                <a:lnTo>
                  <a:pt x="0" y="0"/>
                </a:lnTo>
                <a:lnTo>
                  <a:pt x="6452754" y="0"/>
                </a:lnTo>
                <a:lnTo>
                  <a:pt x="6452754"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044010" y="1715157"/>
            <a:ext cx="11446856" cy="3428343"/>
          </a:xfrm>
          <a:custGeom>
            <a:avLst/>
            <a:gdLst/>
            <a:ahLst/>
            <a:cxnLst/>
            <a:rect r="r" b="b" t="t" l="l"/>
            <a:pathLst>
              <a:path h="3428343" w="11446856">
                <a:moveTo>
                  <a:pt x="0" y="0"/>
                </a:moveTo>
                <a:lnTo>
                  <a:pt x="11446857" y="0"/>
                </a:lnTo>
                <a:lnTo>
                  <a:pt x="11446857" y="3428343"/>
                </a:lnTo>
                <a:lnTo>
                  <a:pt x="0" y="3428343"/>
                </a:lnTo>
                <a:lnTo>
                  <a:pt x="0" y="0"/>
                </a:lnTo>
                <a:close/>
              </a:path>
            </a:pathLst>
          </a:custGeom>
          <a:blipFill>
            <a:blip r:embed="rId5"/>
            <a:stretch>
              <a:fillRect l="0" t="0" r="0" b="0"/>
            </a:stretch>
          </a:blipFill>
        </p:spPr>
      </p:sp>
      <p:sp>
        <p:nvSpPr>
          <p:cNvPr name="TextBox 5" id="5"/>
          <p:cNvSpPr txBox="true"/>
          <p:nvPr/>
        </p:nvSpPr>
        <p:spPr>
          <a:xfrm rot="0">
            <a:off x="7883773" y="6298119"/>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KẾT QUẢ:</a:t>
            </a:r>
          </a:p>
        </p:txBody>
      </p:sp>
      <p:sp>
        <p:nvSpPr>
          <p:cNvPr name="TextBox 6" id="6"/>
          <p:cNvSpPr txBox="true"/>
          <p:nvPr/>
        </p:nvSpPr>
        <p:spPr>
          <a:xfrm rot="0">
            <a:off x="5237081" y="866490"/>
            <a:ext cx="6425456"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3. THÔNG TIN SINH VIÊN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71775" y="6743412"/>
            <a:ext cx="11266505" cy="2384672"/>
          </a:xfrm>
          <a:custGeom>
            <a:avLst/>
            <a:gdLst/>
            <a:ahLst/>
            <a:cxnLst/>
            <a:rect r="r" b="b" t="t" l="l"/>
            <a:pathLst>
              <a:path h="2384672" w="11266505">
                <a:moveTo>
                  <a:pt x="0" y="0"/>
                </a:moveTo>
                <a:lnTo>
                  <a:pt x="11266506" y="0"/>
                </a:lnTo>
                <a:lnTo>
                  <a:pt x="11266506" y="2384673"/>
                </a:lnTo>
                <a:lnTo>
                  <a:pt x="0" y="2384673"/>
                </a:lnTo>
                <a:lnTo>
                  <a:pt x="0" y="0"/>
                </a:lnTo>
                <a:close/>
              </a:path>
            </a:pathLst>
          </a:custGeom>
          <a:blipFill>
            <a:blip r:embed="rId2"/>
            <a:stretch>
              <a:fillRect l="0" t="0" r="0" b="0"/>
            </a:stretch>
          </a:blipFill>
        </p:spPr>
      </p:sp>
      <p:sp>
        <p:nvSpPr>
          <p:cNvPr name="Freeform 3" id="3"/>
          <p:cNvSpPr/>
          <p:nvPr/>
        </p:nvSpPr>
        <p:spPr>
          <a:xfrm flipH="true" flipV="true" rot="0">
            <a:off x="-1931883" y="0"/>
            <a:ext cx="6452755" cy="10287000"/>
          </a:xfrm>
          <a:custGeom>
            <a:avLst/>
            <a:gdLst/>
            <a:ahLst/>
            <a:cxnLst/>
            <a:rect r="r" b="b" t="t" l="l"/>
            <a:pathLst>
              <a:path h="10287000" w="6452755">
                <a:moveTo>
                  <a:pt x="6452754" y="10287000"/>
                </a:moveTo>
                <a:lnTo>
                  <a:pt x="0" y="10287000"/>
                </a:lnTo>
                <a:lnTo>
                  <a:pt x="0" y="0"/>
                </a:lnTo>
                <a:lnTo>
                  <a:pt x="6452754" y="0"/>
                </a:lnTo>
                <a:lnTo>
                  <a:pt x="6452754"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158194" y="1766836"/>
            <a:ext cx="12963347" cy="3021131"/>
          </a:xfrm>
          <a:custGeom>
            <a:avLst/>
            <a:gdLst/>
            <a:ahLst/>
            <a:cxnLst/>
            <a:rect r="r" b="b" t="t" l="l"/>
            <a:pathLst>
              <a:path h="3021131" w="12963347">
                <a:moveTo>
                  <a:pt x="0" y="0"/>
                </a:moveTo>
                <a:lnTo>
                  <a:pt x="12963347" y="0"/>
                </a:lnTo>
                <a:lnTo>
                  <a:pt x="12963347" y="3021131"/>
                </a:lnTo>
                <a:lnTo>
                  <a:pt x="0" y="3021131"/>
                </a:lnTo>
                <a:lnTo>
                  <a:pt x="0" y="0"/>
                </a:lnTo>
                <a:close/>
              </a:path>
            </a:pathLst>
          </a:custGeom>
          <a:blipFill>
            <a:blip r:embed="rId5"/>
            <a:stretch>
              <a:fillRect l="-360" t="0" r="-360" b="0"/>
            </a:stretch>
          </a:blipFill>
        </p:spPr>
      </p:sp>
      <p:sp>
        <p:nvSpPr>
          <p:cNvPr name="TextBox 5" id="5"/>
          <p:cNvSpPr txBox="true"/>
          <p:nvPr/>
        </p:nvSpPr>
        <p:spPr>
          <a:xfrm rot="0">
            <a:off x="4046581" y="1114425"/>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4. DANH SÁCH SÁCH :</a:t>
            </a:r>
          </a:p>
        </p:txBody>
      </p:sp>
      <p:sp>
        <p:nvSpPr>
          <p:cNvPr name="TextBox 6" id="6"/>
          <p:cNvSpPr txBox="true"/>
          <p:nvPr/>
        </p:nvSpPr>
        <p:spPr>
          <a:xfrm rot="0">
            <a:off x="7324827" y="5914630"/>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KẾT QUẢ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562" y="1973162"/>
            <a:ext cx="8580134" cy="8313838"/>
          </a:xfrm>
          <a:custGeom>
            <a:avLst/>
            <a:gdLst/>
            <a:ahLst/>
            <a:cxnLst/>
            <a:rect r="r" b="b" t="t" l="l"/>
            <a:pathLst>
              <a:path h="8313838" w="8580134">
                <a:moveTo>
                  <a:pt x="0" y="0"/>
                </a:moveTo>
                <a:lnTo>
                  <a:pt x="8580134" y="0"/>
                </a:lnTo>
                <a:lnTo>
                  <a:pt x="8580134" y="8313838"/>
                </a:lnTo>
                <a:lnTo>
                  <a:pt x="0" y="8313838"/>
                </a:lnTo>
                <a:lnTo>
                  <a:pt x="0" y="0"/>
                </a:lnTo>
                <a:close/>
              </a:path>
            </a:pathLst>
          </a:custGeom>
          <a:blipFill>
            <a:blip r:embed="rId2"/>
            <a:stretch>
              <a:fillRect l="-1091" t="-335" r="0" b="-1334"/>
            </a:stretch>
          </a:blipFill>
        </p:spPr>
      </p:sp>
      <p:sp>
        <p:nvSpPr>
          <p:cNvPr name="Freeform 3" id="3"/>
          <p:cNvSpPr/>
          <p:nvPr/>
        </p:nvSpPr>
        <p:spPr>
          <a:xfrm flipH="false" flipV="true" rot="0">
            <a:off x="-331304" y="-2496047"/>
            <a:ext cx="18288000" cy="6217920"/>
          </a:xfrm>
          <a:custGeom>
            <a:avLst/>
            <a:gdLst/>
            <a:ahLst/>
            <a:cxnLst/>
            <a:rect r="r" b="b" t="t" l="l"/>
            <a:pathLst>
              <a:path h="6217920" w="18288000">
                <a:moveTo>
                  <a:pt x="0" y="6217920"/>
                </a:moveTo>
                <a:lnTo>
                  <a:pt x="18288000" y="6217920"/>
                </a:lnTo>
                <a:lnTo>
                  <a:pt x="18288000" y="0"/>
                </a:lnTo>
                <a:lnTo>
                  <a:pt x="0" y="0"/>
                </a:lnTo>
                <a:lnTo>
                  <a:pt x="0" y="621792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413804" y="6397337"/>
            <a:ext cx="7874196" cy="3889663"/>
          </a:xfrm>
          <a:custGeom>
            <a:avLst/>
            <a:gdLst/>
            <a:ahLst/>
            <a:cxnLst/>
            <a:rect r="r" b="b" t="t" l="l"/>
            <a:pathLst>
              <a:path h="3889663" w="7874196">
                <a:moveTo>
                  <a:pt x="0" y="0"/>
                </a:moveTo>
                <a:lnTo>
                  <a:pt x="7874196" y="0"/>
                </a:lnTo>
                <a:lnTo>
                  <a:pt x="7874196" y="3889663"/>
                </a:lnTo>
                <a:lnTo>
                  <a:pt x="0" y="3889663"/>
                </a:lnTo>
                <a:lnTo>
                  <a:pt x="0" y="0"/>
                </a:lnTo>
                <a:close/>
              </a:path>
            </a:pathLst>
          </a:custGeom>
          <a:blipFill>
            <a:blip r:embed="rId5"/>
            <a:stretch>
              <a:fillRect l="0" t="0" r="0" b="0"/>
            </a:stretch>
          </a:blipFill>
        </p:spPr>
      </p:sp>
      <p:sp>
        <p:nvSpPr>
          <p:cNvPr name="Freeform 5" id="5"/>
          <p:cNvSpPr/>
          <p:nvPr/>
        </p:nvSpPr>
        <p:spPr>
          <a:xfrm flipH="false" flipV="false" rot="0">
            <a:off x="7101336" y="2929344"/>
            <a:ext cx="2395007" cy="1585059"/>
          </a:xfrm>
          <a:custGeom>
            <a:avLst/>
            <a:gdLst/>
            <a:ahLst/>
            <a:cxnLst/>
            <a:rect r="r" b="b" t="t" l="l"/>
            <a:pathLst>
              <a:path h="1585059" w="2395007">
                <a:moveTo>
                  <a:pt x="0" y="0"/>
                </a:moveTo>
                <a:lnTo>
                  <a:pt x="2395006" y="0"/>
                </a:lnTo>
                <a:lnTo>
                  <a:pt x="2395006" y="1585059"/>
                </a:lnTo>
                <a:lnTo>
                  <a:pt x="0" y="15850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812696" y="2246293"/>
            <a:ext cx="7517532" cy="50359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5</a:t>
            </a:r>
            <a:r>
              <a:rPr lang="en-US" sz="3882" strike="noStrike" u="none">
                <a:solidFill>
                  <a:srgbClr val="000000"/>
                </a:solidFill>
                <a:latin typeface="Saira Bold"/>
              </a:rPr>
              <a:t>. TẠO PHIẾU MƯỢN SÁCH :</a:t>
            </a:r>
          </a:p>
        </p:txBody>
      </p:sp>
      <p:sp>
        <p:nvSpPr>
          <p:cNvPr name="TextBox 7" id="7"/>
          <p:cNvSpPr txBox="true"/>
          <p:nvPr/>
        </p:nvSpPr>
        <p:spPr>
          <a:xfrm rot="0">
            <a:off x="13237429" y="5626487"/>
            <a:ext cx="2226945"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KẾT QUẢ:</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500006" y="7820519"/>
            <a:ext cx="7787994" cy="2261919"/>
          </a:xfrm>
          <a:custGeom>
            <a:avLst/>
            <a:gdLst/>
            <a:ahLst/>
            <a:cxnLst/>
            <a:rect r="r" b="b" t="t" l="l"/>
            <a:pathLst>
              <a:path h="2261919" w="7787994">
                <a:moveTo>
                  <a:pt x="0" y="0"/>
                </a:moveTo>
                <a:lnTo>
                  <a:pt x="7787994" y="0"/>
                </a:lnTo>
                <a:lnTo>
                  <a:pt x="7787994" y="2261919"/>
                </a:lnTo>
                <a:lnTo>
                  <a:pt x="0" y="2261919"/>
                </a:lnTo>
                <a:lnTo>
                  <a:pt x="0" y="0"/>
                </a:lnTo>
                <a:close/>
              </a:path>
            </a:pathLst>
          </a:custGeom>
          <a:blipFill>
            <a:blip r:embed="rId2"/>
            <a:stretch>
              <a:fillRect l="0" t="-1646" r="0" b="-1646"/>
            </a:stretch>
          </a:blipFill>
        </p:spPr>
      </p:sp>
      <p:sp>
        <p:nvSpPr>
          <p:cNvPr name="Freeform 3" id="3"/>
          <p:cNvSpPr/>
          <p:nvPr/>
        </p:nvSpPr>
        <p:spPr>
          <a:xfrm flipH="false" flipV="false" rot="0">
            <a:off x="0" y="1829999"/>
            <a:ext cx="10198249" cy="7223760"/>
          </a:xfrm>
          <a:custGeom>
            <a:avLst/>
            <a:gdLst/>
            <a:ahLst/>
            <a:cxnLst/>
            <a:rect r="r" b="b" t="t" l="l"/>
            <a:pathLst>
              <a:path h="7223760" w="10198249">
                <a:moveTo>
                  <a:pt x="0" y="0"/>
                </a:moveTo>
                <a:lnTo>
                  <a:pt x="10198249" y="0"/>
                </a:lnTo>
                <a:lnTo>
                  <a:pt x="10198249" y="7223760"/>
                </a:lnTo>
                <a:lnTo>
                  <a:pt x="0" y="7223760"/>
                </a:lnTo>
                <a:lnTo>
                  <a:pt x="0" y="0"/>
                </a:lnTo>
                <a:close/>
              </a:path>
            </a:pathLst>
          </a:custGeom>
          <a:blipFill>
            <a:blip r:embed="rId3"/>
            <a:stretch>
              <a:fillRect l="0" t="0" r="0" b="0"/>
            </a:stretch>
          </a:blipFill>
        </p:spPr>
      </p:sp>
      <p:sp>
        <p:nvSpPr>
          <p:cNvPr name="Freeform 4" id="4"/>
          <p:cNvSpPr/>
          <p:nvPr/>
        </p:nvSpPr>
        <p:spPr>
          <a:xfrm flipH="false" flipV="false" rot="7842913">
            <a:off x="9568565" y="1736001"/>
            <a:ext cx="1862882" cy="2057400"/>
          </a:xfrm>
          <a:custGeom>
            <a:avLst/>
            <a:gdLst/>
            <a:ahLst/>
            <a:cxnLst/>
            <a:rect r="r" b="b" t="t" l="l"/>
            <a:pathLst>
              <a:path h="2057400" w="1862882">
                <a:moveTo>
                  <a:pt x="0" y="0"/>
                </a:moveTo>
                <a:lnTo>
                  <a:pt x="1862882" y="0"/>
                </a:lnTo>
                <a:lnTo>
                  <a:pt x="1862882"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10800000">
            <a:off x="0" y="-4549846"/>
            <a:ext cx="18288000" cy="6217920"/>
          </a:xfrm>
          <a:custGeom>
            <a:avLst/>
            <a:gdLst/>
            <a:ahLst/>
            <a:cxnLst/>
            <a:rect r="r" b="b" t="t" l="l"/>
            <a:pathLst>
              <a:path h="6217920" w="18288000">
                <a:moveTo>
                  <a:pt x="0" y="6217920"/>
                </a:moveTo>
                <a:lnTo>
                  <a:pt x="18288000" y="6217920"/>
                </a:lnTo>
                <a:lnTo>
                  <a:pt x="18288000" y="0"/>
                </a:lnTo>
                <a:lnTo>
                  <a:pt x="0" y="0"/>
                </a:lnTo>
                <a:lnTo>
                  <a:pt x="0" y="62179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704630" y="2555767"/>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6. TRẢ SÁCH :</a:t>
            </a:r>
          </a:p>
        </p:txBody>
      </p:sp>
      <p:sp>
        <p:nvSpPr>
          <p:cNvPr name="TextBox 7" id="7"/>
          <p:cNvSpPr txBox="true"/>
          <p:nvPr/>
        </p:nvSpPr>
        <p:spPr>
          <a:xfrm rot="0">
            <a:off x="11413803" y="7012948"/>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KẾT QUẢ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39569" y="7577329"/>
            <a:ext cx="10115787" cy="2709671"/>
          </a:xfrm>
          <a:custGeom>
            <a:avLst/>
            <a:gdLst/>
            <a:ahLst/>
            <a:cxnLst/>
            <a:rect r="r" b="b" t="t" l="l"/>
            <a:pathLst>
              <a:path h="2709671" w="10115787">
                <a:moveTo>
                  <a:pt x="0" y="0"/>
                </a:moveTo>
                <a:lnTo>
                  <a:pt x="10115787" y="0"/>
                </a:lnTo>
                <a:lnTo>
                  <a:pt x="10115787" y="2709671"/>
                </a:lnTo>
                <a:lnTo>
                  <a:pt x="0" y="2709671"/>
                </a:lnTo>
                <a:lnTo>
                  <a:pt x="0" y="0"/>
                </a:lnTo>
                <a:close/>
              </a:path>
            </a:pathLst>
          </a:custGeom>
          <a:blipFill>
            <a:blip r:embed="rId2"/>
            <a:stretch>
              <a:fillRect l="0" t="-330" r="0" b="-330"/>
            </a:stretch>
          </a:blipFill>
        </p:spPr>
      </p:sp>
      <p:sp>
        <p:nvSpPr>
          <p:cNvPr name="Freeform 3" id="3"/>
          <p:cNvSpPr/>
          <p:nvPr/>
        </p:nvSpPr>
        <p:spPr>
          <a:xfrm flipH="false" flipV="false" rot="0">
            <a:off x="3339569" y="248266"/>
            <a:ext cx="11608862" cy="6556796"/>
          </a:xfrm>
          <a:custGeom>
            <a:avLst/>
            <a:gdLst/>
            <a:ahLst/>
            <a:cxnLst/>
            <a:rect r="r" b="b" t="t" l="l"/>
            <a:pathLst>
              <a:path h="6556796" w="11608862">
                <a:moveTo>
                  <a:pt x="0" y="0"/>
                </a:moveTo>
                <a:lnTo>
                  <a:pt x="11608862" y="0"/>
                </a:lnTo>
                <a:lnTo>
                  <a:pt x="11608862" y="6556796"/>
                </a:lnTo>
                <a:lnTo>
                  <a:pt x="0" y="6556796"/>
                </a:lnTo>
                <a:lnTo>
                  <a:pt x="0" y="0"/>
                </a:lnTo>
                <a:close/>
              </a:path>
            </a:pathLst>
          </a:custGeom>
          <a:blipFill>
            <a:blip r:embed="rId3"/>
            <a:stretch>
              <a:fillRect l="-1178" t="0" r="-2412" b="-1738"/>
            </a:stretch>
          </a:blipFill>
        </p:spPr>
      </p:sp>
      <p:sp>
        <p:nvSpPr>
          <p:cNvPr name="Freeform 4" id="4"/>
          <p:cNvSpPr/>
          <p:nvPr/>
        </p:nvSpPr>
        <p:spPr>
          <a:xfrm flipH="true" flipV="true" rot="-10800000">
            <a:off x="13579664" y="0"/>
            <a:ext cx="6452755" cy="10287000"/>
          </a:xfrm>
          <a:custGeom>
            <a:avLst/>
            <a:gdLst/>
            <a:ahLst/>
            <a:cxnLst/>
            <a:rect r="r" b="b" t="t" l="l"/>
            <a:pathLst>
              <a:path h="10287000" w="6452755">
                <a:moveTo>
                  <a:pt x="6452755" y="10287000"/>
                </a:moveTo>
                <a:lnTo>
                  <a:pt x="0" y="10287000"/>
                </a:lnTo>
                <a:lnTo>
                  <a:pt x="0" y="0"/>
                </a:lnTo>
                <a:lnTo>
                  <a:pt x="6452755" y="0"/>
                </a:lnTo>
                <a:lnTo>
                  <a:pt x="6452755" y="102870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0" y="333991"/>
            <a:ext cx="3619700" cy="147514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7. TRA CỨU THÔNG TIN MƯỢN SÁCH :</a:t>
            </a:r>
          </a:p>
        </p:txBody>
      </p:sp>
      <p:sp>
        <p:nvSpPr>
          <p:cNvPr name="TextBox 6" id="6"/>
          <p:cNvSpPr txBox="true"/>
          <p:nvPr/>
        </p:nvSpPr>
        <p:spPr>
          <a:xfrm rot="0">
            <a:off x="-164243" y="8428571"/>
            <a:ext cx="3783943" cy="50359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KẾT QUẢ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03265" y="0"/>
            <a:ext cx="6452755" cy="10287000"/>
          </a:xfrm>
          <a:custGeom>
            <a:avLst/>
            <a:gdLst/>
            <a:ahLst/>
            <a:cxnLst/>
            <a:rect r="r" b="b" t="t" l="l"/>
            <a:pathLst>
              <a:path h="10287000" w="6452755">
                <a:moveTo>
                  <a:pt x="0" y="0"/>
                </a:moveTo>
                <a:lnTo>
                  <a:pt x="6452754" y="0"/>
                </a:lnTo>
                <a:lnTo>
                  <a:pt x="645275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968019" y="0"/>
            <a:ext cx="6452755" cy="10287000"/>
          </a:xfrm>
          <a:custGeom>
            <a:avLst/>
            <a:gdLst/>
            <a:ahLst/>
            <a:cxnLst/>
            <a:rect r="r" b="b" t="t" l="l"/>
            <a:pathLst>
              <a:path h="10287000" w="6452755">
                <a:moveTo>
                  <a:pt x="6452754" y="10287000"/>
                </a:moveTo>
                <a:lnTo>
                  <a:pt x="0" y="10287000"/>
                </a:lnTo>
                <a:lnTo>
                  <a:pt x="0" y="0"/>
                </a:lnTo>
                <a:lnTo>
                  <a:pt x="6452754" y="0"/>
                </a:lnTo>
                <a:lnTo>
                  <a:pt x="6452754"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841010" y="4773930"/>
            <a:ext cx="8605980" cy="1143755"/>
          </a:xfrm>
          <a:prstGeom prst="rect">
            <a:avLst/>
          </a:prstGeom>
        </p:spPr>
        <p:txBody>
          <a:bodyPr anchor="t" rtlCol="false" tIns="0" lIns="0" bIns="0" rIns="0">
            <a:spAutoFit/>
          </a:bodyPr>
          <a:lstStyle/>
          <a:p>
            <a:pPr algn="ctr" marL="0" indent="0" lvl="0">
              <a:lnSpc>
                <a:spcPts val="8513"/>
              </a:lnSpc>
              <a:spcBef>
                <a:spcPct val="0"/>
              </a:spcBef>
            </a:pPr>
            <a:r>
              <a:rPr lang="en-US" sz="8599" strike="noStrike" u="none">
                <a:solidFill>
                  <a:srgbClr val="000000"/>
                </a:solidFill>
                <a:latin typeface="Saira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03265" y="0"/>
            <a:ext cx="6452755" cy="10287000"/>
          </a:xfrm>
          <a:custGeom>
            <a:avLst/>
            <a:gdLst/>
            <a:ahLst/>
            <a:cxnLst/>
            <a:rect r="r" b="b" t="t" l="l"/>
            <a:pathLst>
              <a:path h="10287000" w="6452755">
                <a:moveTo>
                  <a:pt x="0" y="0"/>
                </a:moveTo>
                <a:lnTo>
                  <a:pt x="6452754" y="0"/>
                </a:lnTo>
                <a:lnTo>
                  <a:pt x="645275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968019" y="0"/>
            <a:ext cx="6452755" cy="10287000"/>
          </a:xfrm>
          <a:custGeom>
            <a:avLst/>
            <a:gdLst/>
            <a:ahLst/>
            <a:cxnLst/>
            <a:rect r="r" b="b" t="t" l="l"/>
            <a:pathLst>
              <a:path h="10287000" w="6452755">
                <a:moveTo>
                  <a:pt x="6452754" y="10287000"/>
                </a:moveTo>
                <a:lnTo>
                  <a:pt x="0" y="10287000"/>
                </a:lnTo>
                <a:lnTo>
                  <a:pt x="0" y="0"/>
                </a:lnTo>
                <a:lnTo>
                  <a:pt x="6452754" y="0"/>
                </a:lnTo>
                <a:lnTo>
                  <a:pt x="6452754"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841010" y="2430244"/>
            <a:ext cx="8605980" cy="929640"/>
          </a:xfrm>
          <a:prstGeom prst="rect">
            <a:avLst/>
          </a:prstGeom>
        </p:spPr>
        <p:txBody>
          <a:bodyPr anchor="t" rtlCol="false" tIns="0" lIns="0" bIns="0" rIns="0">
            <a:spAutoFit/>
          </a:bodyPr>
          <a:lstStyle/>
          <a:p>
            <a:pPr algn="ctr" marL="0" indent="0" lvl="0">
              <a:lnSpc>
                <a:spcPts val="6929"/>
              </a:lnSpc>
              <a:spcBef>
                <a:spcPct val="0"/>
              </a:spcBef>
            </a:pPr>
            <a:r>
              <a:rPr lang="en-US" sz="6999" strike="noStrike" u="none">
                <a:solidFill>
                  <a:srgbClr val="000000"/>
                </a:solidFill>
                <a:latin typeface="Saira Bold"/>
              </a:rPr>
              <a:t>NỘI DUNG CHÍNH</a:t>
            </a:r>
          </a:p>
        </p:txBody>
      </p:sp>
      <p:sp>
        <p:nvSpPr>
          <p:cNvPr name="TextBox 5" id="5"/>
          <p:cNvSpPr txBox="true"/>
          <p:nvPr/>
        </p:nvSpPr>
        <p:spPr>
          <a:xfrm rot="0">
            <a:off x="3011202" y="3965942"/>
            <a:ext cx="3650382" cy="666750"/>
          </a:xfrm>
          <a:prstGeom prst="rect">
            <a:avLst/>
          </a:prstGeom>
        </p:spPr>
        <p:txBody>
          <a:bodyPr anchor="t" rtlCol="false" tIns="0" lIns="0" bIns="0" rIns="0">
            <a:spAutoFit/>
          </a:bodyPr>
          <a:lstStyle/>
          <a:p>
            <a:pPr algn="ctr">
              <a:lnSpc>
                <a:spcPts val="4950"/>
              </a:lnSpc>
            </a:pPr>
            <a:r>
              <a:rPr lang="en-US" sz="5000">
                <a:solidFill>
                  <a:srgbClr val="000000"/>
                </a:solidFill>
                <a:latin typeface="Aileron Bold"/>
              </a:rPr>
              <a:t>01</a:t>
            </a:r>
          </a:p>
        </p:txBody>
      </p:sp>
      <p:sp>
        <p:nvSpPr>
          <p:cNvPr name="TextBox 6" id="6"/>
          <p:cNvSpPr txBox="true"/>
          <p:nvPr/>
        </p:nvSpPr>
        <p:spPr>
          <a:xfrm rot="0">
            <a:off x="7318809" y="3965942"/>
            <a:ext cx="3650382" cy="666750"/>
          </a:xfrm>
          <a:prstGeom prst="rect">
            <a:avLst/>
          </a:prstGeom>
        </p:spPr>
        <p:txBody>
          <a:bodyPr anchor="t" rtlCol="false" tIns="0" lIns="0" bIns="0" rIns="0">
            <a:spAutoFit/>
          </a:bodyPr>
          <a:lstStyle/>
          <a:p>
            <a:pPr algn="ctr">
              <a:lnSpc>
                <a:spcPts val="4950"/>
              </a:lnSpc>
            </a:pPr>
            <a:r>
              <a:rPr lang="en-US" sz="5000">
                <a:solidFill>
                  <a:srgbClr val="000000"/>
                </a:solidFill>
                <a:latin typeface="Aileron Bold"/>
              </a:rPr>
              <a:t>02</a:t>
            </a:r>
          </a:p>
        </p:txBody>
      </p:sp>
      <p:sp>
        <p:nvSpPr>
          <p:cNvPr name="TextBox 7" id="7"/>
          <p:cNvSpPr txBox="true"/>
          <p:nvPr/>
        </p:nvSpPr>
        <p:spPr>
          <a:xfrm rot="0">
            <a:off x="11567469" y="3965942"/>
            <a:ext cx="3650382" cy="666750"/>
          </a:xfrm>
          <a:prstGeom prst="rect">
            <a:avLst/>
          </a:prstGeom>
        </p:spPr>
        <p:txBody>
          <a:bodyPr anchor="t" rtlCol="false" tIns="0" lIns="0" bIns="0" rIns="0">
            <a:spAutoFit/>
          </a:bodyPr>
          <a:lstStyle/>
          <a:p>
            <a:pPr algn="ctr">
              <a:lnSpc>
                <a:spcPts val="4950"/>
              </a:lnSpc>
            </a:pPr>
            <a:r>
              <a:rPr lang="en-US" sz="5000">
                <a:solidFill>
                  <a:srgbClr val="000000"/>
                </a:solidFill>
                <a:latin typeface="Aileron Bold"/>
              </a:rPr>
              <a:t>03</a:t>
            </a:r>
          </a:p>
        </p:txBody>
      </p:sp>
      <p:sp>
        <p:nvSpPr>
          <p:cNvPr name="TextBox 8" id="8"/>
          <p:cNvSpPr txBox="true"/>
          <p:nvPr/>
        </p:nvSpPr>
        <p:spPr>
          <a:xfrm rot="0">
            <a:off x="3011202" y="5076825"/>
            <a:ext cx="3650382" cy="629794"/>
          </a:xfrm>
          <a:prstGeom prst="rect">
            <a:avLst/>
          </a:prstGeom>
        </p:spPr>
        <p:txBody>
          <a:bodyPr anchor="t" rtlCol="false" tIns="0" lIns="0" bIns="0" rIns="0">
            <a:spAutoFit/>
          </a:bodyPr>
          <a:lstStyle/>
          <a:p>
            <a:pPr algn="ctr">
              <a:lnSpc>
                <a:spcPts val="5105"/>
              </a:lnSpc>
            </a:pPr>
            <a:r>
              <a:rPr lang="en-US" sz="3699">
                <a:solidFill>
                  <a:srgbClr val="000000"/>
                </a:solidFill>
                <a:latin typeface="Alata"/>
              </a:rPr>
              <a:t>Giới thiệu nhóm</a:t>
            </a:r>
          </a:p>
        </p:txBody>
      </p:sp>
      <p:sp>
        <p:nvSpPr>
          <p:cNvPr name="TextBox 9" id="9"/>
          <p:cNvSpPr txBox="true"/>
          <p:nvPr/>
        </p:nvSpPr>
        <p:spPr>
          <a:xfrm rot="0">
            <a:off x="7318809" y="5076825"/>
            <a:ext cx="3650382" cy="1277494"/>
          </a:xfrm>
          <a:prstGeom prst="rect">
            <a:avLst/>
          </a:prstGeom>
        </p:spPr>
        <p:txBody>
          <a:bodyPr anchor="t" rtlCol="false" tIns="0" lIns="0" bIns="0" rIns="0">
            <a:spAutoFit/>
          </a:bodyPr>
          <a:lstStyle/>
          <a:p>
            <a:pPr algn="ctr">
              <a:lnSpc>
                <a:spcPts val="5105"/>
              </a:lnSpc>
            </a:pPr>
            <a:r>
              <a:rPr lang="en-US" sz="3699">
                <a:solidFill>
                  <a:srgbClr val="000000"/>
                </a:solidFill>
                <a:latin typeface="Alata"/>
              </a:rPr>
              <a:t>Đề xuất ý tưởng dự án</a:t>
            </a:r>
          </a:p>
        </p:txBody>
      </p:sp>
      <p:sp>
        <p:nvSpPr>
          <p:cNvPr name="TextBox 10" id="10"/>
          <p:cNvSpPr txBox="true"/>
          <p:nvPr/>
        </p:nvSpPr>
        <p:spPr>
          <a:xfrm rot="0">
            <a:off x="11621799" y="5076825"/>
            <a:ext cx="3650382" cy="629794"/>
          </a:xfrm>
          <a:prstGeom prst="rect">
            <a:avLst/>
          </a:prstGeom>
        </p:spPr>
        <p:txBody>
          <a:bodyPr anchor="t" rtlCol="false" tIns="0" lIns="0" bIns="0" rIns="0">
            <a:spAutoFit/>
          </a:bodyPr>
          <a:lstStyle/>
          <a:p>
            <a:pPr algn="ctr">
              <a:lnSpc>
                <a:spcPts val="5105"/>
              </a:lnSpc>
            </a:pPr>
            <a:r>
              <a:rPr lang="en-US" sz="3699">
                <a:solidFill>
                  <a:srgbClr val="000000"/>
                </a:solidFill>
                <a:latin typeface="Alata"/>
              </a:rPr>
              <a:t>Source Code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694857"/>
            <a:ext cx="18288000" cy="6217920"/>
          </a:xfrm>
          <a:custGeom>
            <a:avLst/>
            <a:gdLst/>
            <a:ahLst/>
            <a:cxnLst/>
            <a:rect r="r" b="b" t="t" l="l"/>
            <a:pathLst>
              <a:path h="6217920" w="18288000">
                <a:moveTo>
                  <a:pt x="0" y="0"/>
                </a:moveTo>
                <a:lnTo>
                  <a:pt x="18288000" y="0"/>
                </a:lnTo>
                <a:lnTo>
                  <a:pt x="18288000" y="6217920"/>
                </a:lnTo>
                <a:lnTo>
                  <a:pt x="0" y="621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60785" y="2237854"/>
            <a:ext cx="10766429" cy="929640"/>
          </a:xfrm>
          <a:prstGeom prst="rect">
            <a:avLst/>
          </a:prstGeom>
        </p:spPr>
        <p:txBody>
          <a:bodyPr anchor="t" rtlCol="false" tIns="0" lIns="0" bIns="0" rIns="0">
            <a:spAutoFit/>
          </a:bodyPr>
          <a:lstStyle/>
          <a:p>
            <a:pPr algn="ctr">
              <a:lnSpc>
                <a:spcPts val="6929"/>
              </a:lnSpc>
            </a:pPr>
            <a:r>
              <a:rPr lang="en-US" sz="6999">
                <a:solidFill>
                  <a:srgbClr val="000000"/>
                </a:solidFill>
                <a:latin typeface="Saira Bold"/>
              </a:rPr>
              <a:t>GIỚI THIỆU NHÓM</a:t>
            </a:r>
          </a:p>
        </p:txBody>
      </p:sp>
      <p:sp>
        <p:nvSpPr>
          <p:cNvPr name="TextBox 4" id="4"/>
          <p:cNvSpPr txBox="true"/>
          <p:nvPr/>
        </p:nvSpPr>
        <p:spPr>
          <a:xfrm rot="0">
            <a:off x="1028700" y="4017419"/>
            <a:ext cx="1356981" cy="1061082"/>
          </a:xfrm>
          <a:prstGeom prst="rect">
            <a:avLst/>
          </a:prstGeom>
        </p:spPr>
        <p:txBody>
          <a:bodyPr anchor="t" rtlCol="false" tIns="0" lIns="0" bIns="0" rIns="0">
            <a:spAutoFit/>
          </a:bodyPr>
          <a:lstStyle/>
          <a:p>
            <a:pPr algn="ctr">
              <a:lnSpc>
                <a:spcPts val="7919"/>
              </a:lnSpc>
            </a:pPr>
            <a:r>
              <a:rPr lang="en-US" sz="7999">
                <a:solidFill>
                  <a:srgbClr val="033C89"/>
                </a:solidFill>
                <a:latin typeface="Aileron Bold"/>
              </a:rPr>
              <a:t>01</a:t>
            </a:r>
          </a:p>
        </p:txBody>
      </p:sp>
      <p:sp>
        <p:nvSpPr>
          <p:cNvPr name="TextBox 5" id="5"/>
          <p:cNvSpPr txBox="true"/>
          <p:nvPr/>
        </p:nvSpPr>
        <p:spPr>
          <a:xfrm rot="0">
            <a:off x="1028700" y="5633776"/>
            <a:ext cx="1356981" cy="1061082"/>
          </a:xfrm>
          <a:prstGeom prst="rect">
            <a:avLst/>
          </a:prstGeom>
        </p:spPr>
        <p:txBody>
          <a:bodyPr anchor="t" rtlCol="false" tIns="0" lIns="0" bIns="0" rIns="0">
            <a:spAutoFit/>
          </a:bodyPr>
          <a:lstStyle/>
          <a:p>
            <a:pPr algn="ctr">
              <a:lnSpc>
                <a:spcPts val="7919"/>
              </a:lnSpc>
            </a:pPr>
            <a:r>
              <a:rPr lang="en-US" sz="7999">
                <a:solidFill>
                  <a:srgbClr val="033C89"/>
                </a:solidFill>
                <a:latin typeface="Aileron Bold"/>
              </a:rPr>
              <a:t>03</a:t>
            </a:r>
          </a:p>
        </p:txBody>
      </p:sp>
      <p:sp>
        <p:nvSpPr>
          <p:cNvPr name="TextBox 6" id="6"/>
          <p:cNvSpPr txBox="true"/>
          <p:nvPr/>
        </p:nvSpPr>
        <p:spPr>
          <a:xfrm rot="0">
            <a:off x="9796995" y="4132670"/>
            <a:ext cx="1356981" cy="1061082"/>
          </a:xfrm>
          <a:prstGeom prst="rect">
            <a:avLst/>
          </a:prstGeom>
        </p:spPr>
        <p:txBody>
          <a:bodyPr anchor="t" rtlCol="false" tIns="0" lIns="0" bIns="0" rIns="0">
            <a:spAutoFit/>
          </a:bodyPr>
          <a:lstStyle/>
          <a:p>
            <a:pPr algn="ctr">
              <a:lnSpc>
                <a:spcPts val="7919"/>
              </a:lnSpc>
            </a:pPr>
            <a:r>
              <a:rPr lang="en-US" sz="7999">
                <a:solidFill>
                  <a:srgbClr val="033C89"/>
                </a:solidFill>
                <a:latin typeface="Aileron Bold"/>
              </a:rPr>
              <a:t>02</a:t>
            </a:r>
          </a:p>
        </p:txBody>
      </p:sp>
      <p:sp>
        <p:nvSpPr>
          <p:cNvPr name="TextBox 7" id="7"/>
          <p:cNvSpPr txBox="true"/>
          <p:nvPr/>
        </p:nvSpPr>
        <p:spPr>
          <a:xfrm rot="0">
            <a:off x="9796995" y="5633776"/>
            <a:ext cx="1356981" cy="1061082"/>
          </a:xfrm>
          <a:prstGeom prst="rect">
            <a:avLst/>
          </a:prstGeom>
        </p:spPr>
        <p:txBody>
          <a:bodyPr anchor="t" rtlCol="false" tIns="0" lIns="0" bIns="0" rIns="0">
            <a:spAutoFit/>
          </a:bodyPr>
          <a:lstStyle/>
          <a:p>
            <a:pPr algn="ctr">
              <a:lnSpc>
                <a:spcPts val="7919"/>
              </a:lnSpc>
            </a:pPr>
            <a:r>
              <a:rPr lang="en-US" sz="7999">
                <a:solidFill>
                  <a:srgbClr val="033C89"/>
                </a:solidFill>
                <a:latin typeface="Aileron Bold"/>
              </a:rPr>
              <a:t>04</a:t>
            </a:r>
          </a:p>
        </p:txBody>
      </p:sp>
      <p:sp>
        <p:nvSpPr>
          <p:cNvPr name="TextBox 8" id="8"/>
          <p:cNvSpPr txBox="true"/>
          <p:nvPr/>
        </p:nvSpPr>
        <p:spPr>
          <a:xfrm rot="0">
            <a:off x="2630317" y="3923120"/>
            <a:ext cx="5860688" cy="1160527"/>
          </a:xfrm>
          <a:prstGeom prst="rect">
            <a:avLst/>
          </a:prstGeom>
        </p:spPr>
        <p:txBody>
          <a:bodyPr anchor="t" rtlCol="false" tIns="0" lIns="0" bIns="0" rIns="0">
            <a:spAutoFit/>
          </a:bodyPr>
          <a:lstStyle/>
          <a:p>
            <a:pPr algn="ctr">
              <a:lnSpc>
                <a:spcPts val="4691"/>
              </a:lnSpc>
            </a:pPr>
            <a:r>
              <a:rPr lang="en-US" sz="3399">
                <a:solidFill>
                  <a:srgbClr val="000000"/>
                </a:solidFill>
                <a:latin typeface="Alata"/>
              </a:rPr>
              <a:t>Nguyễn Ngọc Hiệp (Leader)  2251172341</a:t>
            </a:r>
          </a:p>
        </p:txBody>
      </p:sp>
      <p:sp>
        <p:nvSpPr>
          <p:cNvPr name="TextBox 9" id="9"/>
          <p:cNvSpPr txBox="true"/>
          <p:nvPr/>
        </p:nvSpPr>
        <p:spPr>
          <a:xfrm rot="0">
            <a:off x="3070716" y="5424226"/>
            <a:ext cx="4979889" cy="1160527"/>
          </a:xfrm>
          <a:prstGeom prst="rect">
            <a:avLst/>
          </a:prstGeom>
        </p:spPr>
        <p:txBody>
          <a:bodyPr anchor="t" rtlCol="false" tIns="0" lIns="0" bIns="0" rIns="0">
            <a:spAutoFit/>
          </a:bodyPr>
          <a:lstStyle/>
          <a:p>
            <a:pPr algn="ctr" marL="0" indent="0" lvl="1">
              <a:lnSpc>
                <a:spcPts val="4691"/>
              </a:lnSpc>
              <a:spcBef>
                <a:spcPct val="0"/>
              </a:spcBef>
            </a:pPr>
            <a:r>
              <a:rPr lang="en-US" sz="3399" strike="noStrike" u="none">
                <a:solidFill>
                  <a:srgbClr val="000000"/>
                </a:solidFill>
                <a:latin typeface="Alata"/>
              </a:rPr>
              <a:t>Trương Quốc Huy  2251172376</a:t>
            </a:r>
          </a:p>
        </p:txBody>
      </p:sp>
      <p:sp>
        <p:nvSpPr>
          <p:cNvPr name="TextBox 10" id="10"/>
          <p:cNvSpPr txBox="true"/>
          <p:nvPr/>
        </p:nvSpPr>
        <p:spPr>
          <a:xfrm rot="0">
            <a:off x="11153976" y="3862921"/>
            <a:ext cx="5860688" cy="1160527"/>
          </a:xfrm>
          <a:prstGeom prst="rect">
            <a:avLst/>
          </a:prstGeom>
        </p:spPr>
        <p:txBody>
          <a:bodyPr anchor="t" rtlCol="false" tIns="0" lIns="0" bIns="0" rIns="0">
            <a:spAutoFit/>
          </a:bodyPr>
          <a:lstStyle/>
          <a:p>
            <a:pPr algn="ctr" marL="0" indent="0" lvl="1">
              <a:lnSpc>
                <a:spcPts val="4691"/>
              </a:lnSpc>
              <a:spcBef>
                <a:spcPct val="0"/>
              </a:spcBef>
            </a:pPr>
            <a:r>
              <a:rPr lang="en-US" sz="3399" strike="noStrike" u="none">
                <a:solidFill>
                  <a:srgbClr val="000000"/>
                </a:solidFill>
                <a:latin typeface="Alata"/>
              </a:rPr>
              <a:t>Nguyễn Diệu Hoài Anh  2251172229</a:t>
            </a:r>
          </a:p>
        </p:txBody>
      </p:sp>
      <p:sp>
        <p:nvSpPr>
          <p:cNvPr name="TextBox 11" id="11"/>
          <p:cNvSpPr txBox="true"/>
          <p:nvPr/>
        </p:nvSpPr>
        <p:spPr>
          <a:xfrm rot="0">
            <a:off x="11401626" y="5479278"/>
            <a:ext cx="4979889" cy="1160527"/>
          </a:xfrm>
          <a:prstGeom prst="rect">
            <a:avLst/>
          </a:prstGeom>
        </p:spPr>
        <p:txBody>
          <a:bodyPr anchor="t" rtlCol="false" tIns="0" lIns="0" bIns="0" rIns="0">
            <a:spAutoFit/>
          </a:bodyPr>
          <a:lstStyle/>
          <a:p>
            <a:pPr algn="ctr" marL="0" indent="0" lvl="1">
              <a:lnSpc>
                <a:spcPts val="4691"/>
              </a:lnSpc>
              <a:spcBef>
                <a:spcPct val="0"/>
              </a:spcBef>
            </a:pPr>
            <a:r>
              <a:rPr lang="en-US" sz="3399" strike="noStrike" u="none">
                <a:solidFill>
                  <a:srgbClr val="000000"/>
                </a:solidFill>
                <a:latin typeface="Alata"/>
              </a:rPr>
              <a:t>Phạm Văn Phước  2251172456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3006979"/>
            <a:ext cx="18288000" cy="6217920"/>
          </a:xfrm>
          <a:custGeom>
            <a:avLst/>
            <a:gdLst/>
            <a:ahLst/>
            <a:cxnLst/>
            <a:rect r="r" b="b" t="t" l="l"/>
            <a:pathLst>
              <a:path h="6217920" w="18288000">
                <a:moveTo>
                  <a:pt x="0" y="6217920"/>
                </a:moveTo>
                <a:lnTo>
                  <a:pt x="18288000" y="6217920"/>
                </a:lnTo>
                <a:lnTo>
                  <a:pt x="18288000" y="0"/>
                </a:lnTo>
                <a:lnTo>
                  <a:pt x="0" y="0"/>
                </a:lnTo>
                <a:lnTo>
                  <a:pt x="0" y="62179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63930" y="2374646"/>
            <a:ext cx="7160140" cy="1805940"/>
          </a:xfrm>
          <a:prstGeom prst="rect">
            <a:avLst/>
          </a:prstGeom>
        </p:spPr>
        <p:txBody>
          <a:bodyPr anchor="t" rtlCol="false" tIns="0" lIns="0" bIns="0" rIns="0">
            <a:spAutoFit/>
          </a:bodyPr>
          <a:lstStyle/>
          <a:p>
            <a:pPr algn="ctr" marL="0" indent="0" lvl="0">
              <a:lnSpc>
                <a:spcPts val="6929"/>
              </a:lnSpc>
              <a:spcBef>
                <a:spcPct val="0"/>
              </a:spcBef>
            </a:pPr>
            <a:r>
              <a:rPr lang="en-US" sz="6999" strike="noStrike" u="none">
                <a:solidFill>
                  <a:srgbClr val="000000"/>
                </a:solidFill>
                <a:latin typeface="Saira Bold"/>
              </a:rPr>
              <a:t>ĐỀ XUẤT Ý TƯỞNG DỰ ÁN</a:t>
            </a:r>
          </a:p>
        </p:txBody>
      </p:sp>
      <p:sp>
        <p:nvSpPr>
          <p:cNvPr name="TextBox 4" id="4"/>
          <p:cNvSpPr txBox="true"/>
          <p:nvPr/>
        </p:nvSpPr>
        <p:spPr>
          <a:xfrm rot="0">
            <a:off x="3296315" y="5525459"/>
            <a:ext cx="11695370" cy="989369"/>
          </a:xfrm>
          <a:prstGeom prst="rect">
            <a:avLst/>
          </a:prstGeom>
        </p:spPr>
        <p:txBody>
          <a:bodyPr anchor="t" rtlCol="false" tIns="0" lIns="0" bIns="0" rIns="0">
            <a:spAutoFit/>
          </a:bodyPr>
          <a:lstStyle/>
          <a:p>
            <a:pPr algn="ctr">
              <a:lnSpc>
                <a:spcPts val="3843"/>
              </a:lnSpc>
            </a:pPr>
            <a:r>
              <a:rPr lang="en-US" sz="3882">
                <a:solidFill>
                  <a:srgbClr val="000000"/>
                </a:solidFill>
                <a:latin typeface="Saira Bold"/>
              </a:rPr>
              <a:t>1.MỤC TIÊU HƯỚNG TỚI &amp; ĐỊNH HƯỚNG PHÁT TRIỂN </a:t>
            </a:r>
          </a:p>
        </p:txBody>
      </p:sp>
      <p:sp>
        <p:nvSpPr>
          <p:cNvPr name="TextBox 5" id="5"/>
          <p:cNvSpPr txBox="true"/>
          <p:nvPr/>
        </p:nvSpPr>
        <p:spPr>
          <a:xfrm rot="0">
            <a:off x="4037335" y="7227041"/>
            <a:ext cx="10213330" cy="50359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2.</a:t>
            </a:r>
            <a:r>
              <a:rPr lang="en-US" sz="3882" strike="noStrike" u="none">
                <a:solidFill>
                  <a:srgbClr val="000000"/>
                </a:solidFill>
                <a:latin typeface="Saira Bold"/>
              </a:rPr>
              <a:t>CÔNG CỤ &amp; TÀI LIỆU SỬ DỤNG</a:t>
            </a:r>
          </a:p>
        </p:txBody>
      </p:sp>
      <p:sp>
        <p:nvSpPr>
          <p:cNvPr name="TextBox 6" id="6"/>
          <p:cNvSpPr txBox="true"/>
          <p:nvPr/>
        </p:nvSpPr>
        <p:spPr>
          <a:xfrm rot="0">
            <a:off x="4037335" y="8442849"/>
            <a:ext cx="10213330" cy="503594"/>
          </a:xfrm>
          <a:prstGeom prst="rect">
            <a:avLst/>
          </a:prstGeom>
        </p:spPr>
        <p:txBody>
          <a:bodyPr anchor="t" rtlCol="false" tIns="0" lIns="0" bIns="0" rIns="0">
            <a:spAutoFit/>
          </a:bodyPr>
          <a:lstStyle/>
          <a:p>
            <a:pPr algn="ctr" marL="0" indent="0" lvl="1">
              <a:lnSpc>
                <a:spcPts val="3843"/>
              </a:lnSpc>
              <a:spcBef>
                <a:spcPct val="0"/>
              </a:spcBef>
            </a:pPr>
            <a:r>
              <a:rPr lang="en-US" sz="3882">
                <a:solidFill>
                  <a:srgbClr val="000000"/>
                </a:solidFill>
                <a:latin typeface="Saira Bold"/>
              </a:rPr>
              <a:t>3.SOURCE CODE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239659" y="0"/>
            <a:ext cx="6452755" cy="10287000"/>
          </a:xfrm>
          <a:custGeom>
            <a:avLst/>
            <a:gdLst/>
            <a:ahLst/>
            <a:cxnLst/>
            <a:rect r="r" b="b" t="t" l="l"/>
            <a:pathLst>
              <a:path h="10287000" w="6452755">
                <a:moveTo>
                  <a:pt x="6452754" y="10287000"/>
                </a:moveTo>
                <a:lnTo>
                  <a:pt x="0" y="10287000"/>
                </a:lnTo>
                <a:lnTo>
                  <a:pt x="0" y="0"/>
                </a:lnTo>
                <a:lnTo>
                  <a:pt x="6452754" y="0"/>
                </a:lnTo>
                <a:lnTo>
                  <a:pt x="6452754"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653320" y="1626627"/>
            <a:ext cx="8605980" cy="1805940"/>
          </a:xfrm>
          <a:prstGeom prst="rect">
            <a:avLst/>
          </a:prstGeom>
        </p:spPr>
        <p:txBody>
          <a:bodyPr anchor="t" rtlCol="false" tIns="0" lIns="0" bIns="0" rIns="0">
            <a:spAutoFit/>
          </a:bodyPr>
          <a:lstStyle/>
          <a:p>
            <a:pPr algn="ctr" marL="0" indent="0" lvl="0">
              <a:lnSpc>
                <a:spcPts val="6929"/>
              </a:lnSpc>
              <a:spcBef>
                <a:spcPct val="0"/>
              </a:spcBef>
            </a:pPr>
            <a:r>
              <a:rPr lang="en-US" sz="6999" strike="noStrike" u="none">
                <a:solidFill>
                  <a:srgbClr val="000000"/>
                </a:solidFill>
                <a:latin typeface="Saira Bold"/>
              </a:rPr>
              <a:t>1-MỤC TIÊU &amp; ĐỊNH HƯỚNG         </a:t>
            </a:r>
          </a:p>
        </p:txBody>
      </p:sp>
      <p:sp>
        <p:nvSpPr>
          <p:cNvPr name="TextBox 4" id="4"/>
          <p:cNvSpPr txBox="true"/>
          <p:nvPr/>
        </p:nvSpPr>
        <p:spPr>
          <a:xfrm rot="0">
            <a:off x="5338498" y="3556392"/>
            <a:ext cx="5960401" cy="1587108"/>
          </a:xfrm>
          <a:prstGeom prst="rect">
            <a:avLst/>
          </a:prstGeom>
        </p:spPr>
        <p:txBody>
          <a:bodyPr anchor="t" rtlCol="false" tIns="0" lIns="0" bIns="0" rIns="0">
            <a:spAutoFit/>
          </a:bodyPr>
          <a:lstStyle/>
          <a:p>
            <a:pPr algn="ctr" marL="663394" indent="-331697" lvl="1">
              <a:lnSpc>
                <a:spcPts val="4240"/>
              </a:lnSpc>
              <a:buFont typeface="Arial"/>
              <a:buChar char="•"/>
            </a:pPr>
            <a:r>
              <a:rPr lang="en-US" sz="3072" strike="noStrike" u="none">
                <a:solidFill>
                  <a:srgbClr val="000000"/>
                </a:solidFill>
                <a:latin typeface="Alata"/>
              </a:rPr>
              <a:t>Cho phép người dùng mượn/trả sách một cách thuận tiện và nhanh chóng</a:t>
            </a:r>
          </a:p>
        </p:txBody>
      </p:sp>
      <p:sp>
        <p:nvSpPr>
          <p:cNvPr name="TextBox 5" id="5"/>
          <p:cNvSpPr txBox="true"/>
          <p:nvPr/>
        </p:nvSpPr>
        <p:spPr>
          <a:xfrm rot="0">
            <a:off x="7861918" y="5265019"/>
            <a:ext cx="5960401" cy="3187308"/>
          </a:xfrm>
          <a:prstGeom prst="rect">
            <a:avLst/>
          </a:prstGeom>
        </p:spPr>
        <p:txBody>
          <a:bodyPr anchor="t" rtlCol="false" tIns="0" lIns="0" bIns="0" rIns="0">
            <a:spAutoFit/>
          </a:bodyPr>
          <a:lstStyle/>
          <a:p>
            <a:pPr algn="ctr" marL="663394" indent="-331697" lvl="1">
              <a:lnSpc>
                <a:spcPts val="4240"/>
              </a:lnSpc>
              <a:buFont typeface="Arial"/>
              <a:buChar char="•"/>
            </a:pPr>
            <a:r>
              <a:rPr lang="en-US" sz="3072" strike="noStrike" u="none">
                <a:solidFill>
                  <a:srgbClr val="000000"/>
                </a:solidFill>
                <a:latin typeface="Alata"/>
              </a:rPr>
              <a:t>Phát triển phần mềm để tạo ra một hệ thống tự động hóa quy trình quản lý thư viện từ việc quản lý thông tin sách, quản lý thành viên, cho đến quản lý mượn/trả sách</a:t>
            </a:r>
          </a:p>
        </p:txBody>
      </p:sp>
      <p:sp>
        <p:nvSpPr>
          <p:cNvPr name="TextBox 6" id="6"/>
          <p:cNvSpPr txBox="true"/>
          <p:nvPr/>
        </p:nvSpPr>
        <p:spPr>
          <a:xfrm rot="0">
            <a:off x="11298899" y="8436171"/>
            <a:ext cx="5960401" cy="1587108"/>
          </a:xfrm>
          <a:prstGeom prst="rect">
            <a:avLst/>
          </a:prstGeom>
        </p:spPr>
        <p:txBody>
          <a:bodyPr anchor="t" rtlCol="false" tIns="0" lIns="0" bIns="0" rIns="0">
            <a:spAutoFit/>
          </a:bodyPr>
          <a:lstStyle/>
          <a:p>
            <a:pPr algn="ctr" marL="663394" indent="-331697" lvl="1">
              <a:lnSpc>
                <a:spcPts val="4240"/>
              </a:lnSpc>
              <a:buFont typeface="Arial"/>
              <a:buChar char="•"/>
            </a:pPr>
            <a:r>
              <a:rPr lang="en-US" sz="3072" strike="noStrike" u="none">
                <a:solidFill>
                  <a:srgbClr val="000000"/>
                </a:solidFill>
                <a:latin typeface="Alata"/>
              </a:rPr>
              <a:t>Hỗ trợ quản trị viên điều hành và quản lý hệ thống một cách khoa học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56564" y="0"/>
            <a:ext cx="6452755" cy="10287000"/>
          </a:xfrm>
          <a:custGeom>
            <a:avLst/>
            <a:gdLst/>
            <a:ahLst/>
            <a:cxnLst/>
            <a:rect r="r" b="b" t="t" l="l"/>
            <a:pathLst>
              <a:path h="10287000" w="6452755">
                <a:moveTo>
                  <a:pt x="0" y="0"/>
                </a:moveTo>
                <a:lnTo>
                  <a:pt x="6452755" y="0"/>
                </a:lnTo>
                <a:lnTo>
                  <a:pt x="6452755"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207632"/>
            <a:ext cx="8605980" cy="2682240"/>
          </a:xfrm>
          <a:prstGeom prst="rect">
            <a:avLst/>
          </a:prstGeom>
        </p:spPr>
        <p:txBody>
          <a:bodyPr anchor="t" rtlCol="false" tIns="0" lIns="0" bIns="0" rIns="0">
            <a:spAutoFit/>
          </a:bodyPr>
          <a:lstStyle/>
          <a:p>
            <a:pPr algn="ctr" marL="0" indent="0" lvl="0">
              <a:lnSpc>
                <a:spcPts val="6929"/>
              </a:lnSpc>
              <a:spcBef>
                <a:spcPct val="0"/>
              </a:spcBef>
            </a:pPr>
            <a:r>
              <a:rPr lang="en-US" sz="6999" strike="noStrike" u="none">
                <a:solidFill>
                  <a:srgbClr val="000000"/>
                </a:solidFill>
                <a:latin typeface="Saira Bold"/>
              </a:rPr>
              <a:t>2-CÔNG CỤ &amp; TÀI LIỆU SỬ DỤNG</a:t>
            </a:r>
          </a:p>
          <a:p>
            <a:pPr algn="ctr" marL="0" indent="0" lvl="0">
              <a:lnSpc>
                <a:spcPts val="6929"/>
              </a:lnSpc>
              <a:spcBef>
                <a:spcPct val="0"/>
              </a:spcBef>
            </a:pPr>
          </a:p>
        </p:txBody>
      </p:sp>
      <p:sp>
        <p:nvSpPr>
          <p:cNvPr name="TextBox 4" id="4"/>
          <p:cNvSpPr txBox="true"/>
          <p:nvPr/>
        </p:nvSpPr>
        <p:spPr>
          <a:xfrm rot="0">
            <a:off x="8138523" y="3975597"/>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QUY TRÌNH PHÁT TRIỂN :</a:t>
            </a:r>
          </a:p>
        </p:txBody>
      </p:sp>
      <p:sp>
        <p:nvSpPr>
          <p:cNvPr name="TextBox 5" id="5"/>
          <p:cNvSpPr txBox="true"/>
          <p:nvPr/>
        </p:nvSpPr>
        <p:spPr>
          <a:xfrm rot="0">
            <a:off x="7934978" y="4988944"/>
            <a:ext cx="5960401" cy="2653908"/>
          </a:xfrm>
          <a:prstGeom prst="rect">
            <a:avLst/>
          </a:prstGeom>
        </p:spPr>
        <p:txBody>
          <a:bodyPr anchor="t" rtlCol="false" tIns="0" lIns="0" bIns="0" rIns="0">
            <a:spAutoFit/>
          </a:bodyPr>
          <a:lstStyle/>
          <a:p>
            <a:pPr algn="just" marL="663394" indent="-331697" lvl="1">
              <a:lnSpc>
                <a:spcPts val="4240"/>
              </a:lnSpc>
              <a:spcBef>
                <a:spcPct val="0"/>
              </a:spcBef>
              <a:buFont typeface="Arial"/>
              <a:buChar char="•"/>
            </a:pPr>
            <a:r>
              <a:rPr lang="en-US" sz="3072" strike="noStrike" u="none">
                <a:solidFill>
                  <a:srgbClr val="000000"/>
                </a:solidFill>
                <a:latin typeface="Alata"/>
              </a:rPr>
              <a:t>Lên ý tưởng và thiết kế</a:t>
            </a:r>
          </a:p>
          <a:p>
            <a:pPr algn="just" marL="663394" indent="-331697" lvl="1">
              <a:lnSpc>
                <a:spcPts val="4240"/>
              </a:lnSpc>
              <a:spcBef>
                <a:spcPct val="0"/>
              </a:spcBef>
              <a:buFont typeface="Arial"/>
              <a:buChar char="•"/>
            </a:pPr>
            <a:r>
              <a:rPr lang="en-US" sz="3072" strike="noStrike" u="none">
                <a:solidFill>
                  <a:srgbClr val="000000"/>
                </a:solidFill>
                <a:latin typeface="Alata"/>
              </a:rPr>
              <a:t>Phát triển cơ bản</a:t>
            </a:r>
          </a:p>
          <a:p>
            <a:pPr algn="just" marL="663394" indent="-331697" lvl="1">
              <a:lnSpc>
                <a:spcPts val="4240"/>
              </a:lnSpc>
              <a:spcBef>
                <a:spcPct val="0"/>
              </a:spcBef>
              <a:buFont typeface="Arial"/>
              <a:buChar char="•"/>
            </a:pPr>
            <a:r>
              <a:rPr lang="en-US" sz="3072" strike="noStrike" u="none">
                <a:solidFill>
                  <a:srgbClr val="000000"/>
                </a:solidFill>
                <a:latin typeface="Alata"/>
              </a:rPr>
              <a:t>Kiểm thử và điều chỉnh</a:t>
            </a:r>
          </a:p>
          <a:p>
            <a:pPr algn="just" marL="663394" indent="-331697" lvl="1">
              <a:lnSpc>
                <a:spcPts val="4240"/>
              </a:lnSpc>
              <a:spcBef>
                <a:spcPct val="0"/>
              </a:spcBef>
              <a:buFont typeface="Arial"/>
              <a:buChar char="•"/>
            </a:pPr>
            <a:r>
              <a:rPr lang="en-US" sz="3072" strike="noStrike" u="none">
                <a:solidFill>
                  <a:srgbClr val="000000"/>
                </a:solidFill>
                <a:latin typeface="Alata"/>
              </a:rPr>
              <a:t>Triển Khai</a:t>
            </a:r>
          </a:p>
          <a:p>
            <a:pPr algn="just" marL="663394" indent="-331697" lvl="1">
              <a:lnSpc>
                <a:spcPts val="4240"/>
              </a:lnSpc>
              <a:spcBef>
                <a:spcPct val="0"/>
              </a:spcBef>
              <a:buFont typeface="Arial"/>
              <a:buChar char="•"/>
            </a:pPr>
            <a:r>
              <a:rPr lang="en-US" sz="3072" strike="noStrike" u="none">
                <a:solidFill>
                  <a:srgbClr val="000000"/>
                </a:solidFill>
                <a:latin typeface="Alata"/>
              </a:rPr>
              <a:t>Bảo dưỡng</a:t>
            </a:r>
          </a:p>
        </p:txBody>
      </p:sp>
      <p:sp>
        <p:nvSpPr>
          <p:cNvPr name="TextBox 6" id="6"/>
          <p:cNvSpPr txBox="true"/>
          <p:nvPr/>
        </p:nvSpPr>
        <p:spPr>
          <a:xfrm rot="0">
            <a:off x="1341845" y="3975597"/>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CÔNG NGHỆ SỬ DỤNG:</a:t>
            </a:r>
          </a:p>
        </p:txBody>
      </p:sp>
      <p:sp>
        <p:nvSpPr>
          <p:cNvPr name="TextBox 7" id="7"/>
          <p:cNvSpPr txBox="true"/>
          <p:nvPr/>
        </p:nvSpPr>
        <p:spPr>
          <a:xfrm rot="0">
            <a:off x="1341845" y="4988944"/>
            <a:ext cx="5960401" cy="1587108"/>
          </a:xfrm>
          <a:prstGeom prst="rect">
            <a:avLst/>
          </a:prstGeom>
        </p:spPr>
        <p:txBody>
          <a:bodyPr anchor="t" rtlCol="false" tIns="0" lIns="0" bIns="0" rIns="0">
            <a:spAutoFit/>
          </a:bodyPr>
          <a:lstStyle/>
          <a:p>
            <a:pPr algn="just" marL="663394" indent="-331697" lvl="1">
              <a:lnSpc>
                <a:spcPts val="4240"/>
              </a:lnSpc>
              <a:spcBef>
                <a:spcPct val="0"/>
              </a:spcBef>
              <a:buFont typeface="Arial"/>
              <a:buChar char="•"/>
            </a:pPr>
            <a:r>
              <a:rPr lang="en-US" sz="3072" strike="noStrike" u="none">
                <a:solidFill>
                  <a:srgbClr val="000000"/>
                </a:solidFill>
                <a:latin typeface="Alata"/>
              </a:rPr>
              <a:t>Ngôn ngữ lập trình C++</a:t>
            </a:r>
          </a:p>
          <a:p>
            <a:pPr algn="just" marL="663394" indent="-331697" lvl="1">
              <a:lnSpc>
                <a:spcPts val="4240"/>
              </a:lnSpc>
              <a:spcBef>
                <a:spcPct val="0"/>
              </a:spcBef>
              <a:buFont typeface="Arial"/>
              <a:buChar char="•"/>
            </a:pPr>
            <a:r>
              <a:rPr lang="en-US" sz="3072" strike="noStrike" u="none">
                <a:solidFill>
                  <a:srgbClr val="000000"/>
                </a:solidFill>
                <a:latin typeface="Alata"/>
              </a:rPr>
              <a:t>Môi trường lập trình GDB online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694857"/>
            <a:ext cx="18288000" cy="6217920"/>
          </a:xfrm>
          <a:custGeom>
            <a:avLst/>
            <a:gdLst/>
            <a:ahLst/>
            <a:cxnLst/>
            <a:rect r="r" b="b" t="t" l="l"/>
            <a:pathLst>
              <a:path h="6217920" w="18288000">
                <a:moveTo>
                  <a:pt x="0" y="0"/>
                </a:moveTo>
                <a:lnTo>
                  <a:pt x="18288000" y="0"/>
                </a:lnTo>
                <a:lnTo>
                  <a:pt x="18288000" y="6217920"/>
                </a:lnTo>
                <a:lnTo>
                  <a:pt x="0" y="621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60785" y="4066346"/>
            <a:ext cx="10766429" cy="929640"/>
          </a:xfrm>
          <a:prstGeom prst="rect">
            <a:avLst/>
          </a:prstGeom>
        </p:spPr>
        <p:txBody>
          <a:bodyPr anchor="t" rtlCol="false" tIns="0" lIns="0" bIns="0" rIns="0">
            <a:spAutoFit/>
          </a:bodyPr>
          <a:lstStyle/>
          <a:p>
            <a:pPr algn="ctr" marL="0" indent="0" lvl="0">
              <a:lnSpc>
                <a:spcPts val="6929"/>
              </a:lnSpc>
              <a:spcBef>
                <a:spcPct val="0"/>
              </a:spcBef>
            </a:pPr>
            <a:r>
              <a:rPr lang="en-US" sz="6999">
                <a:solidFill>
                  <a:srgbClr val="000000"/>
                </a:solidFill>
                <a:latin typeface="Saira Bold"/>
              </a:rPr>
              <a:t>3-</a:t>
            </a:r>
            <a:r>
              <a:rPr lang="en-US" sz="6999" strike="noStrike" u="none">
                <a:solidFill>
                  <a:srgbClr val="000000"/>
                </a:solidFill>
                <a:latin typeface="Saira Bold"/>
              </a:rPr>
              <a:t>SOURCE CODE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2662678"/>
            <a:ext cx="18288000" cy="6217920"/>
          </a:xfrm>
          <a:custGeom>
            <a:avLst/>
            <a:gdLst/>
            <a:ahLst/>
            <a:cxnLst/>
            <a:rect r="r" b="b" t="t" l="l"/>
            <a:pathLst>
              <a:path h="6217920" w="18288000">
                <a:moveTo>
                  <a:pt x="0" y="6217920"/>
                </a:moveTo>
                <a:lnTo>
                  <a:pt x="18288000" y="6217920"/>
                </a:lnTo>
                <a:lnTo>
                  <a:pt x="18288000" y="0"/>
                </a:lnTo>
                <a:lnTo>
                  <a:pt x="0" y="0"/>
                </a:lnTo>
                <a:lnTo>
                  <a:pt x="0" y="62179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3428398"/>
            <a:ext cx="10793987" cy="4374142"/>
          </a:xfrm>
          <a:custGeom>
            <a:avLst/>
            <a:gdLst/>
            <a:ahLst/>
            <a:cxnLst/>
            <a:rect r="r" b="b" t="t" l="l"/>
            <a:pathLst>
              <a:path h="4374142" w="10793987">
                <a:moveTo>
                  <a:pt x="0" y="0"/>
                </a:moveTo>
                <a:lnTo>
                  <a:pt x="10793987" y="0"/>
                </a:lnTo>
                <a:lnTo>
                  <a:pt x="10793987" y="4374142"/>
                </a:lnTo>
                <a:lnTo>
                  <a:pt x="0" y="4374142"/>
                </a:lnTo>
                <a:lnTo>
                  <a:pt x="0" y="0"/>
                </a:lnTo>
                <a:close/>
              </a:path>
            </a:pathLst>
          </a:custGeom>
          <a:blipFill>
            <a:blip r:embed="rId4"/>
            <a:stretch>
              <a:fillRect l="0" t="0" r="0" b="0"/>
            </a:stretch>
          </a:blipFill>
        </p:spPr>
      </p:sp>
      <p:sp>
        <p:nvSpPr>
          <p:cNvPr name="Freeform 4" id="4"/>
          <p:cNvSpPr/>
          <p:nvPr/>
        </p:nvSpPr>
        <p:spPr>
          <a:xfrm flipH="false" flipV="false" rot="-2251455">
            <a:off x="8213541" y="6182566"/>
            <a:ext cx="2283318" cy="2655021"/>
          </a:xfrm>
          <a:custGeom>
            <a:avLst/>
            <a:gdLst/>
            <a:ahLst/>
            <a:cxnLst/>
            <a:rect r="r" b="b" t="t" l="l"/>
            <a:pathLst>
              <a:path h="2655021" w="2283318">
                <a:moveTo>
                  <a:pt x="0" y="0"/>
                </a:moveTo>
                <a:lnTo>
                  <a:pt x="2283318" y="0"/>
                </a:lnTo>
                <a:lnTo>
                  <a:pt x="2283318" y="2655021"/>
                </a:lnTo>
                <a:lnTo>
                  <a:pt x="0" y="26550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427953" y="3555242"/>
            <a:ext cx="6065225" cy="3602547"/>
          </a:xfrm>
          <a:custGeom>
            <a:avLst/>
            <a:gdLst/>
            <a:ahLst/>
            <a:cxnLst/>
            <a:rect r="r" b="b" t="t" l="l"/>
            <a:pathLst>
              <a:path h="3602547" w="6065225">
                <a:moveTo>
                  <a:pt x="0" y="0"/>
                </a:moveTo>
                <a:lnTo>
                  <a:pt x="6065225" y="0"/>
                </a:lnTo>
                <a:lnTo>
                  <a:pt x="6065225" y="3602547"/>
                </a:lnTo>
                <a:lnTo>
                  <a:pt x="0" y="3602547"/>
                </a:lnTo>
                <a:lnTo>
                  <a:pt x="0" y="0"/>
                </a:lnTo>
                <a:close/>
              </a:path>
            </a:pathLst>
          </a:custGeom>
          <a:blipFill>
            <a:blip r:embed="rId7"/>
            <a:stretch>
              <a:fillRect l="0" t="0" r="0" b="0"/>
            </a:stretch>
          </a:blipFill>
        </p:spPr>
      </p:sp>
      <p:sp>
        <p:nvSpPr>
          <p:cNvPr name="TextBox 6" id="6"/>
          <p:cNvSpPr txBox="true"/>
          <p:nvPr/>
        </p:nvSpPr>
        <p:spPr>
          <a:xfrm rot="0">
            <a:off x="2416793" y="2199865"/>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CÁC CHỨC NĂNG CHÍNH:</a:t>
            </a:r>
          </a:p>
        </p:txBody>
      </p:sp>
      <p:sp>
        <p:nvSpPr>
          <p:cNvPr name="TextBox 7" id="7"/>
          <p:cNvSpPr txBox="true"/>
          <p:nvPr/>
        </p:nvSpPr>
        <p:spPr>
          <a:xfrm rot="0">
            <a:off x="11480365" y="2199865"/>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KẾT QUẢ:</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82175" y="3542534"/>
            <a:ext cx="6083923" cy="4182697"/>
          </a:xfrm>
          <a:custGeom>
            <a:avLst/>
            <a:gdLst/>
            <a:ahLst/>
            <a:cxnLst/>
            <a:rect r="r" b="b" t="t" l="l"/>
            <a:pathLst>
              <a:path h="4182697" w="6083923">
                <a:moveTo>
                  <a:pt x="0" y="0"/>
                </a:moveTo>
                <a:lnTo>
                  <a:pt x="6083923" y="0"/>
                </a:lnTo>
                <a:lnTo>
                  <a:pt x="6083923" y="4182697"/>
                </a:lnTo>
                <a:lnTo>
                  <a:pt x="0" y="4182697"/>
                </a:lnTo>
                <a:lnTo>
                  <a:pt x="0" y="0"/>
                </a:lnTo>
                <a:close/>
              </a:path>
            </a:pathLst>
          </a:custGeom>
          <a:blipFill>
            <a:blip r:embed="rId2"/>
            <a:stretch>
              <a:fillRect l="0" t="0" r="0" b="0"/>
            </a:stretch>
          </a:blipFill>
        </p:spPr>
      </p:sp>
      <p:sp>
        <p:nvSpPr>
          <p:cNvPr name="Freeform 3" id="3"/>
          <p:cNvSpPr/>
          <p:nvPr/>
        </p:nvSpPr>
        <p:spPr>
          <a:xfrm flipH="false" flipV="true" rot="-10800000">
            <a:off x="-147662" y="-4055506"/>
            <a:ext cx="18288000" cy="6217920"/>
          </a:xfrm>
          <a:custGeom>
            <a:avLst/>
            <a:gdLst/>
            <a:ahLst/>
            <a:cxnLst/>
            <a:rect r="r" b="b" t="t" l="l"/>
            <a:pathLst>
              <a:path h="6217920" w="18288000">
                <a:moveTo>
                  <a:pt x="0" y="6217920"/>
                </a:moveTo>
                <a:lnTo>
                  <a:pt x="18288000" y="6217920"/>
                </a:lnTo>
                <a:lnTo>
                  <a:pt x="18288000" y="0"/>
                </a:lnTo>
                <a:lnTo>
                  <a:pt x="0" y="0"/>
                </a:lnTo>
                <a:lnTo>
                  <a:pt x="0" y="621792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285751" y="7225301"/>
            <a:ext cx="5421173" cy="3061699"/>
          </a:xfrm>
          <a:custGeom>
            <a:avLst/>
            <a:gdLst/>
            <a:ahLst/>
            <a:cxnLst/>
            <a:rect r="r" b="b" t="t" l="l"/>
            <a:pathLst>
              <a:path h="3061699" w="5421173">
                <a:moveTo>
                  <a:pt x="0" y="0"/>
                </a:moveTo>
                <a:lnTo>
                  <a:pt x="5421173" y="0"/>
                </a:lnTo>
                <a:lnTo>
                  <a:pt x="5421173" y="3061699"/>
                </a:lnTo>
                <a:lnTo>
                  <a:pt x="0" y="3061699"/>
                </a:lnTo>
                <a:lnTo>
                  <a:pt x="0" y="0"/>
                </a:lnTo>
                <a:close/>
              </a:path>
            </a:pathLst>
          </a:custGeom>
          <a:blipFill>
            <a:blip r:embed="rId5"/>
            <a:stretch>
              <a:fillRect l="0" t="0" r="0" b="0"/>
            </a:stretch>
          </a:blipFill>
        </p:spPr>
      </p:sp>
      <p:sp>
        <p:nvSpPr>
          <p:cNvPr name="Freeform 5" id="5"/>
          <p:cNvSpPr/>
          <p:nvPr/>
        </p:nvSpPr>
        <p:spPr>
          <a:xfrm flipH="false" flipV="false" rot="0">
            <a:off x="0" y="3893289"/>
            <a:ext cx="9444219" cy="3367325"/>
          </a:xfrm>
          <a:custGeom>
            <a:avLst/>
            <a:gdLst/>
            <a:ahLst/>
            <a:cxnLst/>
            <a:rect r="r" b="b" t="t" l="l"/>
            <a:pathLst>
              <a:path h="3367325" w="9444219">
                <a:moveTo>
                  <a:pt x="0" y="0"/>
                </a:moveTo>
                <a:lnTo>
                  <a:pt x="9444219" y="0"/>
                </a:lnTo>
                <a:lnTo>
                  <a:pt x="9444219" y="3367325"/>
                </a:lnTo>
                <a:lnTo>
                  <a:pt x="0" y="3367325"/>
                </a:lnTo>
                <a:lnTo>
                  <a:pt x="0" y="0"/>
                </a:lnTo>
                <a:close/>
              </a:path>
            </a:pathLst>
          </a:custGeom>
          <a:blipFill>
            <a:blip r:embed="rId6"/>
            <a:stretch>
              <a:fillRect l="0" t="0" r="0" b="0"/>
            </a:stretch>
          </a:blipFill>
        </p:spPr>
      </p:sp>
      <p:sp>
        <p:nvSpPr>
          <p:cNvPr name="TextBox 6" id="6"/>
          <p:cNvSpPr txBox="true"/>
          <p:nvPr/>
        </p:nvSpPr>
        <p:spPr>
          <a:xfrm rot="0">
            <a:off x="1407685" y="2448164"/>
            <a:ext cx="5960401" cy="989369"/>
          </a:xfrm>
          <a:prstGeom prst="rect">
            <a:avLst/>
          </a:prstGeom>
        </p:spPr>
        <p:txBody>
          <a:bodyPr anchor="t" rtlCol="false" tIns="0" lIns="0" bIns="0" rIns="0">
            <a:spAutoFit/>
          </a:bodyPr>
          <a:lstStyle/>
          <a:p>
            <a:pPr algn="ctr">
              <a:lnSpc>
                <a:spcPts val="3843"/>
              </a:lnSpc>
              <a:spcBef>
                <a:spcPct val="0"/>
              </a:spcBef>
            </a:pPr>
            <a:r>
              <a:rPr lang="en-US" sz="3882">
                <a:solidFill>
                  <a:srgbClr val="000000"/>
                </a:solidFill>
                <a:latin typeface="Saira Bold"/>
              </a:rPr>
              <a:t>1.</a:t>
            </a:r>
            <a:r>
              <a:rPr lang="en-US" sz="3882" strike="noStrike" u="none">
                <a:solidFill>
                  <a:srgbClr val="000000"/>
                </a:solidFill>
                <a:latin typeface="Saira Bold"/>
              </a:rPr>
              <a:t>NHẬP DANH SÁCH SINH VIÊN :</a:t>
            </a:r>
          </a:p>
        </p:txBody>
      </p:sp>
      <p:sp>
        <p:nvSpPr>
          <p:cNvPr name="TextBox 7" id="7"/>
          <p:cNvSpPr txBox="true"/>
          <p:nvPr/>
        </p:nvSpPr>
        <p:spPr>
          <a:xfrm rot="0">
            <a:off x="10622327" y="2691052"/>
            <a:ext cx="5960401" cy="503594"/>
          </a:xfrm>
          <a:prstGeom prst="rect">
            <a:avLst/>
          </a:prstGeom>
        </p:spPr>
        <p:txBody>
          <a:bodyPr anchor="t" rtlCol="false" tIns="0" lIns="0" bIns="0" rIns="0">
            <a:spAutoFit/>
          </a:bodyPr>
          <a:lstStyle/>
          <a:p>
            <a:pPr algn="ctr" marL="0" indent="0" lvl="1">
              <a:lnSpc>
                <a:spcPts val="3843"/>
              </a:lnSpc>
              <a:spcBef>
                <a:spcPct val="0"/>
              </a:spcBef>
            </a:pPr>
            <a:r>
              <a:rPr lang="en-US" sz="3882" strike="noStrike" u="none">
                <a:solidFill>
                  <a:srgbClr val="000000"/>
                </a:solidFill>
                <a:latin typeface="Saira Bold"/>
              </a:rPr>
              <a:t>KẾT QUẢ:</a:t>
            </a:r>
          </a:p>
        </p:txBody>
      </p:sp>
      <p:sp>
        <p:nvSpPr>
          <p:cNvPr name="Freeform 8" id="8"/>
          <p:cNvSpPr/>
          <p:nvPr/>
        </p:nvSpPr>
        <p:spPr>
          <a:xfrm flipH="false" flipV="false" rot="-9865142">
            <a:off x="8873285" y="3487171"/>
            <a:ext cx="2395007" cy="1585059"/>
          </a:xfrm>
          <a:custGeom>
            <a:avLst/>
            <a:gdLst/>
            <a:ahLst/>
            <a:cxnLst/>
            <a:rect r="r" b="b" t="t" l="l"/>
            <a:pathLst>
              <a:path h="1585059" w="2395007">
                <a:moveTo>
                  <a:pt x="0" y="0"/>
                </a:moveTo>
                <a:lnTo>
                  <a:pt x="2395007" y="0"/>
                </a:lnTo>
                <a:lnTo>
                  <a:pt x="2395007" y="1585059"/>
                </a:lnTo>
                <a:lnTo>
                  <a:pt x="0" y="15850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5151030">
            <a:off x="10977339" y="7797094"/>
            <a:ext cx="1459170" cy="1611533"/>
          </a:xfrm>
          <a:custGeom>
            <a:avLst/>
            <a:gdLst/>
            <a:ahLst/>
            <a:cxnLst/>
            <a:rect r="r" b="b" t="t" l="l"/>
            <a:pathLst>
              <a:path h="1611533" w="1459170">
                <a:moveTo>
                  <a:pt x="0" y="0"/>
                </a:moveTo>
                <a:lnTo>
                  <a:pt x="1459170" y="0"/>
                </a:lnTo>
                <a:lnTo>
                  <a:pt x="1459170" y="1611533"/>
                </a:lnTo>
                <a:lnTo>
                  <a:pt x="0" y="16115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DAF3O7IdzNs</dc:identifier>
  <dcterms:modified xsi:type="dcterms:W3CDTF">2011-08-01T06:04:30Z</dcterms:modified>
  <cp:revision>1</cp:revision>
  <dc:title>LIBRARY MANAGEMENT - GROUP 10</dc:title>
</cp:coreProperties>
</file>