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7" r:id="rId3"/>
    <p:sldId id="398" r:id="rId4"/>
    <p:sldId id="364" r:id="rId5"/>
    <p:sldId id="365" r:id="rId6"/>
    <p:sldId id="366" r:id="rId7"/>
    <p:sldId id="380" r:id="rId8"/>
    <p:sldId id="371" r:id="rId9"/>
    <p:sldId id="399" r:id="rId10"/>
    <p:sldId id="400" r:id="rId11"/>
    <p:sldId id="381" r:id="rId12"/>
    <p:sldId id="377" r:id="rId13"/>
    <p:sldId id="401" r:id="rId14"/>
    <p:sldId id="382" r:id="rId15"/>
    <p:sldId id="402" r:id="rId16"/>
    <p:sldId id="403" r:id="rId17"/>
    <p:sldId id="368" r:id="rId18"/>
    <p:sldId id="369" r:id="rId19"/>
    <p:sldId id="404" r:id="rId20"/>
    <p:sldId id="284" r:id="rId2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3C5"/>
    <a:srgbClr val="EAEAEA"/>
    <a:srgbClr val="F07474"/>
    <a:srgbClr val="FFBF53"/>
    <a:srgbClr val="6A3C7C"/>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showGuides="1">
      <p:cViewPr varScale="1">
        <p:scale>
          <a:sx n="58" d="100"/>
          <a:sy n="58" d="100"/>
        </p:scale>
        <p:origin x="1028" y="44"/>
      </p:cViewPr>
      <p:guideLst>
        <p:guide orient="horz" pos="2150"/>
        <p:guide pos="2905"/>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482455" y="-648335"/>
            <a:ext cx="3699510" cy="3596640"/>
            <a:chOff x="14715" y="1505"/>
            <a:chExt cx="5826" cy="5664"/>
          </a:xfrm>
          <a:effectLst>
            <a:outerShdw blurRad="152400" dist="63500" dir="8100000" algn="tr" rotWithShape="0">
              <a:prstClr val="black">
                <a:alpha val="26000"/>
              </a:prstClr>
            </a:outerShdw>
          </a:effectLst>
        </p:grpSpPr>
        <p:sp>
          <p:nvSpPr>
            <p:cNvPr id="2" name="Oval 1"/>
            <p:cNvSpPr/>
            <p:nvPr/>
          </p:nvSpPr>
          <p:spPr>
            <a:xfrm>
              <a:off x="14715" y="1538"/>
              <a:ext cx="5826" cy="5597"/>
            </a:xfrm>
            <a:prstGeom prst="ellipse">
              <a:avLst/>
            </a:prstGeom>
            <a:solidFill>
              <a:srgbClr val="02B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nut 2"/>
            <p:cNvSpPr/>
            <p:nvPr/>
          </p:nvSpPr>
          <p:spPr>
            <a:xfrm>
              <a:off x="14715" y="1505"/>
              <a:ext cx="5826" cy="5664"/>
            </a:xfrm>
            <a:prstGeom prst="donut">
              <a:avLst>
                <a:gd name="adj" fmla="val 9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2353945" y="897730"/>
            <a:ext cx="1118870" cy="1155860"/>
            <a:chOff x="139391" y="1379342"/>
            <a:chExt cx="1651309" cy="1651538"/>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471072" y="1379342"/>
              <a:ext cx="867858" cy="1581446"/>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3745865" y="897890"/>
            <a:ext cx="1118870" cy="1155700"/>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44587" y="1379860"/>
              <a:ext cx="867858" cy="1581446"/>
            </a:xfrm>
            <a:prstGeom prst="rect">
              <a:avLst/>
            </a:prstGeom>
            <a:noFill/>
            <a:ln w="9525">
              <a:noFill/>
            </a:ln>
          </p:spPr>
          <p:txBody>
            <a:bodyPr anchor="t">
              <a:spAutoFit/>
            </a:bodyPr>
            <a:lstStyle/>
            <a:p>
              <a:pPr algn="ct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I</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163512" y="2614008"/>
            <a:ext cx="8051165" cy="1568450"/>
          </a:xfrm>
          <a:prstGeom prst="rect">
            <a:avLst/>
          </a:prstGeom>
          <a:noFill/>
          <a:ln w="9525">
            <a:noFill/>
          </a:ln>
        </p:spPr>
        <p:txBody>
          <a:bodyPr wrap="square" anchor="t">
            <a:spAutoFit/>
          </a:bodyPr>
          <a:lstStyle/>
          <a:p>
            <a:pPr algn="ctr">
              <a:buFont typeface="Arial" panose="020B0604020202020204" pitchFamily="34" charset="0"/>
            </a:pPr>
            <a:r>
              <a:rPr lang="en-US" altLang="zh-CN" sz="4800">
                <a:solidFill>
                  <a:srgbClr val="02B3C5"/>
                </a:solidFill>
                <a:cs typeface="Calibri" panose="020F0502020204030204" pitchFamily="34" charset="0"/>
              </a:rPr>
              <a:t>VIẾT CHƯƠNG TRÌNH GAME </a:t>
            </a:r>
            <a:endParaRPr lang="en-US" altLang="zh-CN" sz="4800">
              <a:solidFill>
                <a:srgbClr val="02B3C5"/>
              </a:solidFill>
              <a:cs typeface="Calibri" panose="020F0502020204030204" pitchFamily="34" charset="0"/>
            </a:endParaRPr>
          </a:p>
          <a:p>
            <a:pPr algn="ctr">
              <a:buFont typeface="Arial" panose="020B0604020202020204" pitchFamily="34" charset="0"/>
            </a:pPr>
            <a:r>
              <a:rPr lang="en-US" altLang="zh-CN" sz="4800">
                <a:solidFill>
                  <a:srgbClr val="02B3C5"/>
                </a:solidFill>
                <a:cs typeface="Calibri" panose="020F0502020204030204" pitchFamily="34" charset="0"/>
              </a:rPr>
              <a:t>Ô ĂN QUAN</a:t>
            </a:r>
            <a:endParaRPr lang="en-US" altLang="zh-CN" sz="4800">
              <a:solidFill>
                <a:srgbClr val="02B3C5"/>
              </a:solidFill>
              <a:cs typeface="Calibri" panose="020F0502020204030204" pitchFamily="34" charset="0"/>
            </a:endParaRPr>
          </a:p>
        </p:txBody>
      </p:sp>
      <p:sp>
        <p:nvSpPr>
          <p:cNvPr id="4125" name="文本框 32"/>
          <p:cNvSpPr txBox="1"/>
          <p:nvPr/>
        </p:nvSpPr>
        <p:spPr>
          <a:xfrm>
            <a:off x="1810385" y="2275840"/>
            <a:ext cx="3364230" cy="337185"/>
          </a:xfrm>
          <a:prstGeom prst="rect">
            <a:avLst/>
          </a:prstGeom>
          <a:noFill/>
          <a:ln w="9525">
            <a:noFill/>
          </a:ln>
        </p:spPr>
        <p:txBody>
          <a:bodyPr wrap="square" anchor="t">
            <a:spAutoFit/>
          </a:bodyPr>
          <a:lstStyle/>
          <a:p>
            <a:pPr algn="dist">
              <a:buFont typeface="Arial" panose="020B0604020202020204" pitchFamily="34" charset="0"/>
            </a:pPr>
            <a:r>
              <a:rPr lang="en-US" altLang="zh-CN" sz="1600" b="1" dirty="0">
                <a:solidFill>
                  <a:srgbClr val="424242"/>
                </a:solidFill>
                <a:ea typeface="SimSun" panose="02010600030101010101" pitchFamily="2" charset="-122"/>
                <a:cs typeface="Calibri" panose="020F0502020204030204" pitchFamily="34" charset="0"/>
              </a:rPr>
              <a:t>Trí Tuệ Nhân Tạo</a:t>
            </a:r>
            <a:endParaRPr lang="en-US" altLang="zh-CN" sz="1600" b="1" dirty="0">
              <a:solidFill>
                <a:srgbClr val="424242"/>
              </a:solidFill>
              <a:ea typeface="SimSun" panose="02010600030101010101" pitchFamily="2" charset="-122"/>
              <a:cs typeface="Calibri" panose="020F0502020204030204" pitchFamily="34" charset="0"/>
            </a:endParaRPr>
          </a:p>
        </p:txBody>
      </p:sp>
      <p:sp>
        <p:nvSpPr>
          <p:cNvPr id="4126" name="文本框 33"/>
          <p:cNvSpPr txBox="1"/>
          <p:nvPr/>
        </p:nvSpPr>
        <p:spPr>
          <a:xfrm>
            <a:off x="2809875" y="4610100"/>
            <a:ext cx="4613910" cy="352425"/>
          </a:xfrm>
          <a:prstGeom prst="rect">
            <a:avLst/>
          </a:prstGeom>
          <a:noFill/>
          <a:ln w="9525">
            <a:noFill/>
          </a:ln>
        </p:spPr>
        <p:txBody>
          <a:bodyPr wrap="square" anchor="t">
            <a:spAutoFit/>
          </a:bodyPr>
          <a:lstStyle/>
          <a:p>
            <a:pPr algn="dist">
              <a:buFont typeface="Arial" panose="020B0604020202020204" pitchFamily="34" charset="0"/>
            </a:pPr>
            <a:r>
              <a:rPr lang="en-US" altLang="zh-CN" sz="1700" dirty="0">
                <a:solidFill>
                  <a:srgbClr val="424242"/>
                </a:solidFill>
                <a:ea typeface="SimSun" panose="02010600030101010101" pitchFamily="2" charset="-122"/>
                <a:cs typeface="Calibri" panose="020F0502020204030204" pitchFamily="34" charset="0"/>
              </a:rPr>
              <a:t>Giảng viên hướng dẫn:   TRẦN ĐÌNH TOÀN</a:t>
            </a:r>
            <a:endParaRPr lang="en-US" altLang="zh-CN" sz="1700" dirty="0">
              <a:solidFill>
                <a:srgbClr val="424242"/>
              </a:solidFill>
              <a:ea typeface="SimSun" panose="02010600030101010101" pitchFamily="2" charset="-122"/>
              <a:cs typeface="Calibri" panose="020F0502020204030204" pitchFamily="34" charset="0"/>
            </a:endParaRPr>
          </a:p>
        </p:txBody>
      </p:sp>
      <p:sp>
        <p:nvSpPr>
          <p:cNvPr id="6" name="文本框 33"/>
          <p:cNvSpPr txBox="1"/>
          <p:nvPr/>
        </p:nvSpPr>
        <p:spPr>
          <a:xfrm>
            <a:off x="3472815" y="4962525"/>
            <a:ext cx="3539490" cy="1414780"/>
          </a:xfrm>
          <a:prstGeom prst="rect">
            <a:avLst/>
          </a:prstGeom>
          <a:noFill/>
          <a:ln w="9525">
            <a:noFill/>
          </a:ln>
        </p:spPr>
        <p:txBody>
          <a:bodyPr wrap="square" anchor="t">
            <a:spAutoFit/>
          </a:bodyPr>
          <a:lstStyle/>
          <a:p>
            <a:pPr algn="dist">
              <a:buFont typeface="Arial" panose="020B0604020202020204" pitchFamily="34" charset="0"/>
            </a:pPr>
            <a:r>
              <a:rPr lang="en-US" altLang="zh-CN" sz="1800" dirty="0">
                <a:solidFill>
                  <a:srgbClr val="424242"/>
                </a:solidFill>
                <a:latin typeface="Times New Roman" panose="02020603050405020304" charset="0"/>
                <a:ea typeface="SimSun" panose="02010600030101010101" pitchFamily="2" charset="-122"/>
                <a:cs typeface="Times New Roman" panose="02020603050405020304" charset="0"/>
              </a:rPr>
              <a:t>Sinh viên thực hiện:</a:t>
            </a:r>
            <a:r>
              <a:rPr lang="en-US" altLang="zh-CN" sz="1700" dirty="0">
                <a:solidFill>
                  <a:schemeClr val="bg1">
                    <a:lumMod val="95000"/>
                  </a:schemeClr>
                </a:solidFill>
                <a:latin typeface="Times New Roman" panose="02020603050405020304" charset="0"/>
                <a:ea typeface="SimSun" panose="02010600030101010101" pitchFamily="2" charset="-122"/>
                <a:cs typeface="Times New Roman" panose="02020603050405020304" charset="0"/>
              </a:rPr>
              <a:t>_____</a:t>
            </a:r>
            <a:endPar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endParaRPr>
          </a:p>
          <a:p>
            <a:pPr algn="dist">
              <a:buFont typeface="Arial" panose="020B0604020202020204" pitchFamily="34" charset="0"/>
            </a:pPr>
            <a:r>
              <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rPr>
              <a:t>Lê Hoài Dinh	2001206928</a:t>
            </a:r>
            <a:endPar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endParaRPr>
          </a:p>
          <a:p>
            <a:pPr algn="dist">
              <a:buFont typeface="Arial" panose="020B0604020202020204" pitchFamily="34" charset="0"/>
            </a:pPr>
            <a:r>
              <a:rPr lang="en-US" altLang="zh-CN" sz="1700" dirty="0">
                <a:solidFill>
                  <a:srgbClr val="424242"/>
                </a:solidFill>
                <a:latin typeface="Times New Roman" panose="02020603050405020304" charset="0"/>
                <a:cs typeface="Times New Roman" panose="02020603050405020304" charset="0"/>
                <a:sym typeface="+mn-ea"/>
              </a:rPr>
              <a:t>Võ Thành Đạt	2001206985</a:t>
            </a:r>
            <a:endParaRPr lang="en-US" altLang="zh-CN" sz="1700" dirty="0">
              <a:solidFill>
                <a:srgbClr val="424242"/>
              </a:solidFill>
              <a:latin typeface="Times New Roman" panose="02020603050405020304" charset="0"/>
              <a:cs typeface="Times New Roman" panose="02020603050405020304" charset="0"/>
              <a:sym typeface="+mn-ea"/>
            </a:endParaRPr>
          </a:p>
          <a:p>
            <a:pPr algn="dist">
              <a:buFont typeface="Arial" panose="020B0604020202020204" pitchFamily="34" charset="0"/>
            </a:pPr>
            <a:r>
              <a:rPr lang="en-US" altLang="zh-CN" sz="1700" dirty="0">
                <a:solidFill>
                  <a:srgbClr val="424242"/>
                </a:solidFill>
                <a:latin typeface="Times New Roman" panose="02020603050405020304" charset="0"/>
                <a:cs typeface="Times New Roman" panose="02020603050405020304" charset="0"/>
                <a:sym typeface="+mn-ea"/>
              </a:rPr>
              <a:t>Phạm Thanh Tịnh	2001206957</a:t>
            </a:r>
            <a:endPar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endParaRPr>
          </a:p>
          <a:p>
            <a:pPr algn="dist">
              <a:buFont typeface="Arial" panose="020B0604020202020204" pitchFamily="34" charset="0"/>
            </a:pPr>
            <a:r>
              <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rPr>
              <a:t>	</a:t>
            </a:r>
            <a:endPar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endParaRPr>
          </a:p>
        </p:txBody>
      </p:sp>
      <p:sp>
        <p:nvSpPr>
          <p:cNvPr id="19" name="Rectangles 18"/>
          <p:cNvSpPr/>
          <p:nvPr/>
        </p:nvSpPr>
        <p:spPr>
          <a:xfrm>
            <a:off x="1358900" y="4211955"/>
            <a:ext cx="5161280" cy="76200"/>
          </a:xfrm>
          <a:prstGeom prst="rect">
            <a:avLst/>
          </a:prstGeom>
          <a:solidFill>
            <a:srgbClr val="02B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
          <p:cNvSpPr/>
          <p:nvPr/>
        </p:nvSpPr>
        <p:spPr>
          <a:xfrm>
            <a:off x="4205288" y="1554480"/>
            <a:ext cx="3748088" cy="3748088"/>
          </a:xfrm>
          <a:prstGeom prst="ellipse">
            <a:avLst/>
          </a:prstGeom>
          <a:solidFill>
            <a:srgbClr val="FF0000"/>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22675" y="164147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196080" y="1887855"/>
            <a:ext cx="3730625" cy="3415030"/>
          </a:xfrm>
          <a:prstGeom prst="rect">
            <a:avLst/>
          </a:prstGeom>
          <a:noFill/>
          <a:ln w="9525">
            <a:noFill/>
          </a:ln>
        </p:spPr>
        <p:txBody>
          <a:bodyPr wrap="square" anchor="t">
            <a:spAutoFit/>
          </a:bodyPr>
          <a:lstStyle/>
          <a:p>
            <a:pPr algn="ctr"/>
            <a:r>
              <a:rPr lang="en-US" altLang="zh-CN" sz="7200">
                <a:solidFill>
                  <a:schemeClr val="bg1"/>
                </a:solidFill>
                <a:cs typeface="Calibri" panose="020F0502020204030204" pitchFamily="34" charset="0"/>
              </a:rPr>
              <a:t>Phân Tích Đề Tài</a:t>
            </a:r>
            <a:endParaRPr lang="en-US" altLang="zh-CN" sz="72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8365" y="1640205"/>
            <a:ext cx="10415270" cy="4648835"/>
          </a:xfrm>
          <a:prstGeom prst="rect">
            <a:avLst/>
          </a:prstGeom>
          <a:noFill/>
        </p:spPr>
        <p:txBody>
          <a:bodyPr wrap="square" rtlCol="0">
            <a:spAutoFit/>
          </a:bodyPr>
          <a:lstStyle/>
          <a:p>
            <a:pPr marL="342900" indent="-342900" algn="l">
              <a:lnSpc>
                <a:spcPct val="107000"/>
              </a:lnSpc>
              <a:spcAft>
                <a:spcPts val="800"/>
              </a:spcAft>
              <a:buClrTx/>
              <a:buSzTx/>
              <a:buFont typeface="Wingdings" panose="05000000000000000000" pitchFamily="2" charset="2"/>
              <a:buChar char="v"/>
            </a:pPr>
            <a:r>
              <a:rPr lang="en-US" sz="3600">
                <a:effectLst/>
                <a:latin typeface="Tahoma" panose="020B0604030504040204" charset="0"/>
                <a:ea typeface="Calibri" panose="020F0502020204030204" pitchFamily="34" charset="0"/>
                <a:cs typeface="Tahoma" panose="020B0604030504040204" charset="0"/>
              </a:rPr>
              <a:t> Game phải có dung lượng không quá lớn, tốc độ xử lý nhanh</a:t>
            </a:r>
            <a:endParaRPr lang="en-US" sz="36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Wingdings" panose="05000000000000000000" pitchFamily="2" charset="2"/>
              <a:buChar char="v"/>
            </a:pPr>
            <a:endParaRPr lang="en-US" sz="36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Wingdings" panose="05000000000000000000" pitchFamily="2" charset="2"/>
              <a:buChar char="v"/>
            </a:pPr>
            <a:r>
              <a:rPr lang="en-US" sz="3600">
                <a:effectLst/>
                <a:latin typeface="Tahoma" panose="020B0604030504040204" charset="0"/>
                <a:ea typeface="Calibri" panose="020F0502020204030204" pitchFamily="34" charset="0"/>
                <a:cs typeface="Tahoma" panose="020B0604030504040204" charset="0"/>
              </a:rPr>
              <a:t> Giao diện dễ nhìn, thân thiện với người sử dụng</a:t>
            </a:r>
            <a:endParaRPr lang="en-US" sz="36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Wingdings" panose="05000000000000000000" pitchFamily="2" charset="2"/>
              <a:buChar char="v"/>
            </a:pPr>
            <a:endParaRPr lang="en-US" sz="36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Wingdings" panose="05000000000000000000" pitchFamily="2" charset="2"/>
              <a:buChar char="v"/>
            </a:pPr>
            <a:r>
              <a:rPr lang="en-US" sz="3600">
                <a:effectLst/>
                <a:latin typeface="Tahoma" panose="020B0604030504040204" charset="0"/>
                <a:ea typeface="Calibri" panose="020F0502020204030204" pitchFamily="34" charset="0"/>
                <a:cs typeface="Tahoma" panose="020B0604030504040204" charset="0"/>
              </a:rPr>
              <a:t> Có 2 chế độ chơi để người chơi lựa chọn là chơi với máy hoặc chơi giữa người với người.</a:t>
            </a:r>
            <a:endParaRPr lang="en-US" sz="3600">
              <a:effectLst/>
              <a:latin typeface="Tahoma" panose="020B0604030504040204" charset="0"/>
              <a:ea typeface="Calibri" panose="020F0502020204030204" pitchFamily="34" charset="0"/>
              <a:cs typeface="Tahoma" panose="020B0604030504040204" charset="0"/>
            </a:endParaRPr>
          </a:p>
        </p:txBody>
      </p:sp>
      <p:sp>
        <p:nvSpPr>
          <p:cNvPr id="2" name="TextBox 3"/>
          <p:cNvSpPr txBox="1"/>
          <p:nvPr/>
        </p:nvSpPr>
        <p:spPr>
          <a:xfrm>
            <a:off x="427990" y="370840"/>
            <a:ext cx="10361930" cy="706755"/>
          </a:xfrm>
          <a:prstGeom prst="rect">
            <a:avLst/>
          </a:prstGeom>
          <a:noFill/>
        </p:spPr>
        <p:txBody>
          <a:bodyPr wrap="square" rtlCol="0">
            <a:spAutoFit/>
          </a:bodyPr>
          <a:p>
            <a:pPr algn="l"/>
            <a:r>
              <a:rPr lang="en-US" sz="4000">
                <a:solidFill>
                  <a:srgbClr val="FF0000"/>
                </a:solidFill>
                <a:latin typeface="Tahoma" panose="020B0604030504040204" charset="0"/>
                <a:cs typeface="Tahoma" panose="020B0604030504040204" charset="0"/>
              </a:rPr>
              <a:t>Yêu Cầu</a:t>
            </a:r>
            <a:endParaRPr lang="en-US" sz="4000">
              <a:solidFill>
                <a:srgbClr val="FF0000"/>
              </a:solidFill>
              <a:latin typeface="Tahoma" panose="020B0604030504040204" charset="0"/>
              <a:cs typeface="Tahoma" panose="020B060403050404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8365" y="1640205"/>
            <a:ext cx="10415270" cy="4648835"/>
          </a:xfrm>
          <a:prstGeom prst="rect">
            <a:avLst/>
          </a:prstGeom>
          <a:noFill/>
        </p:spPr>
        <p:txBody>
          <a:bodyPr wrap="square" rtlCol="0">
            <a:spAutoFit/>
          </a:bodyPr>
          <a:lstStyle/>
          <a:p>
            <a:pPr marL="342900" indent="-342900" algn="l">
              <a:lnSpc>
                <a:spcPct val="107000"/>
              </a:lnSpc>
              <a:spcAft>
                <a:spcPts val="800"/>
              </a:spcAft>
              <a:buClrTx/>
              <a:buSzTx/>
              <a:buFont typeface="Wingdings" panose="05000000000000000000" pitchFamily="2" charset="2"/>
              <a:buChar char="v"/>
            </a:pPr>
            <a:r>
              <a:rPr lang="en-US" sz="3600">
                <a:effectLst/>
                <a:latin typeface="Tahoma" panose="020B0604030504040204" charset="0"/>
                <a:ea typeface="Calibri" panose="020F0502020204030204" pitchFamily="34" charset="0"/>
                <a:cs typeface="Tahoma" panose="020B0604030504040204" charset="0"/>
              </a:rPr>
              <a:t> Game phải có dung lượng không quá lớn, tốc độ xử lý nhanh</a:t>
            </a:r>
            <a:endParaRPr lang="en-US" sz="36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Wingdings" panose="05000000000000000000" pitchFamily="2" charset="2"/>
              <a:buChar char="v"/>
            </a:pPr>
            <a:endParaRPr lang="en-US" sz="36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Wingdings" panose="05000000000000000000" pitchFamily="2" charset="2"/>
              <a:buChar char="v"/>
            </a:pPr>
            <a:r>
              <a:rPr lang="en-US" sz="3600">
                <a:effectLst/>
                <a:latin typeface="Tahoma" panose="020B0604030504040204" charset="0"/>
                <a:ea typeface="Calibri" panose="020F0502020204030204" pitchFamily="34" charset="0"/>
                <a:cs typeface="Tahoma" panose="020B0604030504040204" charset="0"/>
              </a:rPr>
              <a:t> Giao diện dễ nhìn, thân thiện với người sử dụng</a:t>
            </a:r>
            <a:endParaRPr lang="en-US" sz="36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Wingdings" panose="05000000000000000000" pitchFamily="2" charset="2"/>
              <a:buChar char="v"/>
            </a:pPr>
            <a:endParaRPr lang="en-US" sz="36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Wingdings" panose="05000000000000000000" pitchFamily="2" charset="2"/>
              <a:buChar char="v"/>
            </a:pPr>
            <a:r>
              <a:rPr lang="en-US" sz="3600">
                <a:effectLst/>
                <a:latin typeface="Tahoma" panose="020B0604030504040204" charset="0"/>
                <a:ea typeface="Calibri" panose="020F0502020204030204" pitchFamily="34" charset="0"/>
                <a:cs typeface="Tahoma" panose="020B0604030504040204" charset="0"/>
              </a:rPr>
              <a:t> Có 2 chế độ chơi để người chơi lựa chọn là chơi với máy hoặc chơi giữa người với người.</a:t>
            </a:r>
            <a:endParaRPr lang="en-US" sz="3600">
              <a:effectLst/>
              <a:latin typeface="Tahoma" panose="020B0604030504040204" charset="0"/>
              <a:ea typeface="Calibri" panose="020F0502020204030204" pitchFamily="34" charset="0"/>
              <a:cs typeface="Tahoma" panose="020B0604030504040204" charset="0"/>
            </a:endParaRPr>
          </a:p>
        </p:txBody>
      </p:sp>
      <p:sp>
        <p:nvSpPr>
          <p:cNvPr id="2" name="TextBox 3"/>
          <p:cNvSpPr txBox="1"/>
          <p:nvPr/>
        </p:nvSpPr>
        <p:spPr>
          <a:xfrm>
            <a:off x="427990" y="370840"/>
            <a:ext cx="10361930" cy="706755"/>
          </a:xfrm>
          <a:prstGeom prst="rect">
            <a:avLst/>
          </a:prstGeom>
          <a:noFill/>
        </p:spPr>
        <p:txBody>
          <a:bodyPr wrap="square" rtlCol="0">
            <a:spAutoFit/>
          </a:bodyPr>
          <a:p>
            <a:pPr algn="l"/>
            <a:r>
              <a:rPr lang="en-US" sz="4000">
                <a:solidFill>
                  <a:srgbClr val="FF0000"/>
                </a:solidFill>
                <a:latin typeface="Tahoma" panose="020B0604030504040204" charset="0"/>
                <a:cs typeface="Tahoma" panose="020B0604030504040204" charset="0"/>
              </a:rPr>
              <a:t>Phân Tích Yêu Cầu</a:t>
            </a:r>
            <a:endParaRPr lang="en-US" sz="4000">
              <a:solidFill>
                <a:srgbClr val="FF0000"/>
              </a:solidFill>
              <a:latin typeface="Tahoma" panose="020B0604030504040204" charset="0"/>
              <a:cs typeface="Tahoma" panose="020B060403050404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
          <p:cNvSpPr/>
          <p:nvPr/>
        </p:nvSpPr>
        <p:spPr>
          <a:xfrm>
            <a:off x="4205288" y="1554480"/>
            <a:ext cx="3748088" cy="3748088"/>
          </a:xfrm>
          <a:prstGeom prst="ellipse">
            <a:avLst/>
          </a:prstGeom>
          <a:solidFill>
            <a:schemeClr val="accent2">
              <a:lumMod val="75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22675" y="164147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692015" y="2246630"/>
            <a:ext cx="2696210" cy="2306955"/>
          </a:xfrm>
          <a:prstGeom prst="rect">
            <a:avLst/>
          </a:prstGeom>
          <a:noFill/>
          <a:ln w="9525">
            <a:noFill/>
          </a:ln>
        </p:spPr>
        <p:txBody>
          <a:bodyPr wrap="square" anchor="t">
            <a:spAutoFit/>
          </a:bodyPr>
          <a:lstStyle/>
          <a:p>
            <a:pPr algn="ctr"/>
            <a:r>
              <a:rPr lang="en-US" altLang="zh-CN" sz="7200">
                <a:solidFill>
                  <a:schemeClr val="bg1"/>
                </a:solidFill>
                <a:cs typeface="Calibri" panose="020F0502020204030204" pitchFamily="34" charset="0"/>
              </a:rPr>
              <a:t>Thiết Kế</a:t>
            </a:r>
            <a:endParaRPr lang="en-US" altLang="zh-CN" sz="72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8365" y="1640205"/>
            <a:ext cx="10415270" cy="5139055"/>
          </a:xfrm>
          <a:prstGeom prst="rect">
            <a:avLst/>
          </a:prstGeom>
          <a:noFill/>
        </p:spPr>
        <p:txBody>
          <a:bodyPr wrap="square" rtlCol="0">
            <a:spAutoFit/>
          </a:bodyPr>
          <a:lstStyle/>
          <a:p>
            <a:pPr marL="342900" indent="-342900" algn="just">
              <a:lnSpc>
                <a:spcPct val="107000"/>
              </a:lnSpc>
              <a:spcAft>
                <a:spcPts val="800"/>
              </a:spcAft>
              <a:buClrTx/>
              <a:buSzTx/>
              <a:buFont typeface="Wingdings" panose="05000000000000000000" pitchFamily="2" charset="2"/>
              <a:buChar char="v"/>
            </a:pPr>
            <a:r>
              <a:rPr lang="en-US" sz="2400">
                <a:effectLst/>
                <a:latin typeface="Tahoma" panose="020B0604030504040204" charset="0"/>
                <a:ea typeface="Calibri" panose="020F0502020204030204" pitchFamily="34" charset="0"/>
                <a:cs typeface="Tahoma" panose="020B0604030504040204" charset="0"/>
              </a:rPr>
              <a:t> 	Minimax là một loại thuật toán đệ qui được sử dụng trong quá trình ra quyết định và lý thuyết trò chơi để tìm ra nước đi tối ưu cho người chơi. Minimax được sử dụng rộng rãi trong các trò chơi theo lượt hai người chơi như Tic-Tac-Toe, Backgammon, Mancala, Chess, v.v.</a:t>
            </a:r>
            <a:endParaRPr lang="en-US" sz="2400">
              <a:effectLst/>
              <a:latin typeface="Tahoma" panose="020B0604030504040204" charset="0"/>
              <a:ea typeface="Calibri" panose="020F0502020204030204" pitchFamily="34" charset="0"/>
              <a:cs typeface="Tahoma" panose="020B0604030504040204" charset="0"/>
            </a:endParaRPr>
          </a:p>
          <a:p>
            <a:pPr marL="342900" indent="-342900" algn="just">
              <a:lnSpc>
                <a:spcPct val="107000"/>
              </a:lnSpc>
              <a:spcAft>
                <a:spcPts val="800"/>
              </a:spcAft>
              <a:buClrTx/>
              <a:buSzTx/>
              <a:buFont typeface="Wingdings" panose="05000000000000000000" pitchFamily="2" charset="2"/>
              <a:buChar char="v"/>
            </a:pPr>
            <a:r>
              <a:rPr lang="en-US" sz="2400">
                <a:effectLst/>
                <a:latin typeface="Tahoma" panose="020B0604030504040204" charset="0"/>
                <a:ea typeface="Calibri" panose="020F0502020204030204" pitchFamily="34" charset="0"/>
                <a:cs typeface="Tahoma" panose="020B0604030504040204" charset="0"/>
              </a:rPr>
              <a:t>	Hai đối thủ trong trò chơi được gọi là MIN và MAX luân phiên thay thế nhau đi. </a:t>
            </a:r>
            <a:endParaRPr lang="en-US" sz="2400">
              <a:effectLst/>
              <a:latin typeface="Tahoma" panose="020B0604030504040204" charset="0"/>
              <a:ea typeface="Calibri" panose="020F0502020204030204" pitchFamily="34" charset="0"/>
              <a:cs typeface="Tahoma" panose="020B0604030504040204" charset="0"/>
            </a:endParaRPr>
          </a:p>
          <a:p>
            <a:pPr marL="342900" indent="-342900" algn="just">
              <a:lnSpc>
                <a:spcPct val="107000"/>
              </a:lnSpc>
              <a:spcAft>
                <a:spcPts val="800"/>
              </a:spcAft>
              <a:buClrTx/>
              <a:buSzTx/>
              <a:buFont typeface="Wingdings" panose="05000000000000000000" pitchFamily="2" charset="2"/>
              <a:buChar char="v"/>
            </a:pPr>
            <a:r>
              <a:rPr lang="en-US" sz="2400">
                <a:effectLst/>
                <a:latin typeface="Tahoma" panose="020B0604030504040204" charset="0"/>
                <a:ea typeface="Calibri" panose="020F0502020204030204" pitchFamily="34" charset="0"/>
                <a:cs typeface="Tahoma" panose="020B0604030504040204" charset="0"/>
              </a:rPr>
              <a:t> 	MAX đại diện cho người quyết dành thắng lợi và cố gắng tối đa hóa ưu thế của mình, ngược lại người chơi đại diện cho MIN lại cố gắng giảm điểm số của MAX và cố gắng làm cho điểm số của mình càng âm càng tốt. </a:t>
            </a:r>
            <a:endParaRPr lang="en-US" sz="2400">
              <a:effectLst/>
              <a:latin typeface="Tahoma" panose="020B0604030504040204" charset="0"/>
              <a:ea typeface="Calibri" panose="020F0502020204030204" pitchFamily="34" charset="0"/>
              <a:cs typeface="Tahoma" panose="020B0604030504040204" charset="0"/>
            </a:endParaRPr>
          </a:p>
          <a:p>
            <a:pPr marL="342900" indent="-342900" algn="just">
              <a:lnSpc>
                <a:spcPct val="107000"/>
              </a:lnSpc>
              <a:spcAft>
                <a:spcPts val="800"/>
              </a:spcAft>
              <a:buClrTx/>
              <a:buSzTx/>
              <a:buFont typeface="Wingdings" panose="05000000000000000000" pitchFamily="2" charset="2"/>
              <a:buChar char="v"/>
            </a:pPr>
            <a:r>
              <a:rPr lang="en-US" sz="2400">
                <a:effectLst/>
                <a:latin typeface="Tahoma" panose="020B0604030504040204" charset="0"/>
                <a:ea typeface="Calibri" panose="020F0502020204030204" pitchFamily="34" charset="0"/>
                <a:cs typeface="Tahoma" panose="020B0604030504040204" charset="0"/>
              </a:rPr>
              <a:t>	Giả thiết đưa ra MIN và MAX có kiến thức như nhau về không gian trạng thái trò chơi và cả hai đối thủ đều cố gắng như nhau.</a:t>
            </a:r>
            <a:endParaRPr lang="en-US" sz="2400">
              <a:effectLst/>
              <a:latin typeface="Tahoma" panose="020B0604030504040204" charset="0"/>
              <a:ea typeface="Calibri" panose="020F0502020204030204" pitchFamily="34" charset="0"/>
              <a:cs typeface="Tahoma" panose="020B0604030504040204" charset="0"/>
            </a:endParaRPr>
          </a:p>
        </p:txBody>
      </p:sp>
      <p:sp>
        <p:nvSpPr>
          <p:cNvPr id="2" name="TextBox 3"/>
          <p:cNvSpPr txBox="1"/>
          <p:nvPr/>
        </p:nvSpPr>
        <p:spPr>
          <a:xfrm>
            <a:off x="417830" y="360680"/>
            <a:ext cx="10361930" cy="706755"/>
          </a:xfrm>
          <a:prstGeom prst="rect">
            <a:avLst/>
          </a:prstGeom>
          <a:noFill/>
        </p:spPr>
        <p:txBody>
          <a:bodyPr wrap="square" rtlCol="0">
            <a:spAutoFit/>
          </a:bodyPr>
          <a:p>
            <a:pPr algn="l"/>
            <a:r>
              <a:rPr lang="en-US" sz="4000">
                <a:solidFill>
                  <a:srgbClr val="FF0000"/>
                </a:solidFill>
                <a:latin typeface="Tahoma" panose="020B0604030504040204" charset="0"/>
                <a:cs typeface="Tahoma" panose="020B0604030504040204" charset="0"/>
              </a:rPr>
              <a:t>Đề xuất sử dụng thuật toán</a:t>
            </a:r>
            <a:endParaRPr lang="en-US" sz="4000">
              <a:solidFill>
                <a:srgbClr val="FF0000"/>
              </a:solidFill>
              <a:latin typeface="Tahoma" panose="020B0604030504040204" charset="0"/>
              <a:cs typeface="Tahoma" panose="020B060403050404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8365" y="1640205"/>
            <a:ext cx="10415270" cy="4548505"/>
          </a:xfrm>
          <a:prstGeom prst="rect">
            <a:avLst/>
          </a:prstGeom>
          <a:noFill/>
        </p:spPr>
        <p:txBody>
          <a:bodyPr wrap="square" rtlCol="0">
            <a:spAutoFit/>
          </a:bodyPr>
          <a:lstStyle/>
          <a:p>
            <a:pPr marL="342900" indent="-342900" algn="just">
              <a:lnSpc>
                <a:spcPct val="107000"/>
              </a:lnSpc>
              <a:spcAft>
                <a:spcPts val="800"/>
              </a:spcAft>
              <a:buClrTx/>
              <a:buSzTx/>
              <a:buFont typeface="Wingdings" panose="05000000000000000000" pitchFamily="2" charset="2"/>
              <a:buChar char="v"/>
            </a:pPr>
            <a:r>
              <a:rPr lang="en-US" sz="2800">
                <a:effectLst/>
                <a:latin typeface="Tahoma" panose="020B0604030504040204" charset="0"/>
                <a:ea typeface="Calibri" panose="020F0502020204030204" pitchFamily="34" charset="0"/>
                <a:cs typeface="Tahoma" panose="020B0604030504040204" charset="0"/>
              </a:rPr>
              <a:t> Sử dụng c# winform để làm các chức năng về giao diện.</a:t>
            </a:r>
            <a:endParaRPr lang="en-US" sz="2800">
              <a:effectLst/>
              <a:latin typeface="Tahoma" panose="020B0604030504040204" charset="0"/>
              <a:ea typeface="Calibri" panose="020F0502020204030204" pitchFamily="34" charset="0"/>
              <a:cs typeface="Tahoma" panose="020B0604030504040204" charset="0"/>
            </a:endParaRPr>
          </a:p>
          <a:p>
            <a:pPr marL="342900" indent="-342900" algn="just">
              <a:lnSpc>
                <a:spcPct val="107000"/>
              </a:lnSpc>
              <a:spcAft>
                <a:spcPts val="800"/>
              </a:spcAft>
              <a:buClrTx/>
              <a:buSzTx/>
              <a:buFont typeface="Wingdings" panose="05000000000000000000" pitchFamily="2" charset="2"/>
              <a:buChar char="v"/>
            </a:pPr>
            <a:r>
              <a:rPr lang="en-US" sz="2800">
                <a:effectLst/>
                <a:latin typeface="Tahoma" panose="020B0604030504040204" charset="0"/>
                <a:ea typeface="Calibri" panose="020F0502020204030204" pitchFamily="34" charset="0"/>
                <a:cs typeface="Tahoma" panose="020B0604030504040204" charset="0"/>
              </a:rPr>
              <a:t>	Viết các class để hỗ trợ cho việc gán vị trí, giá trị, minimax, hướng di chuyển sang trái và phải của người và máy.</a:t>
            </a:r>
            <a:endParaRPr lang="en-US" sz="2800">
              <a:effectLst/>
              <a:latin typeface="Tahoma" panose="020B0604030504040204" charset="0"/>
              <a:ea typeface="Calibri" panose="020F0502020204030204" pitchFamily="34" charset="0"/>
              <a:cs typeface="Tahoma" panose="020B0604030504040204" charset="0"/>
            </a:endParaRPr>
          </a:p>
          <a:p>
            <a:pPr marL="342900" indent="-342900" algn="just">
              <a:lnSpc>
                <a:spcPct val="107000"/>
              </a:lnSpc>
              <a:spcAft>
                <a:spcPts val="800"/>
              </a:spcAft>
              <a:buClrTx/>
              <a:buSzTx/>
              <a:buFont typeface="Wingdings" panose="05000000000000000000" pitchFamily="2" charset="2"/>
              <a:buChar char="v"/>
            </a:pPr>
            <a:r>
              <a:rPr lang="en-US" sz="2800">
                <a:effectLst/>
                <a:latin typeface="Tahoma" panose="020B0604030504040204" charset="0"/>
                <a:ea typeface="Calibri" panose="020F0502020204030204" pitchFamily="34" charset="0"/>
                <a:cs typeface="Tahoma" panose="020B0604030504040204" charset="0"/>
              </a:rPr>
              <a:t>	Áp dụng Minimax để tiến hành chọn 1 ô quan và tìm đường đi tốt nhất để có thể ăn được nhiều điểm nhất.</a:t>
            </a:r>
            <a:endParaRPr lang="en-US" sz="2800">
              <a:effectLst/>
              <a:latin typeface="Tahoma" panose="020B0604030504040204" charset="0"/>
              <a:ea typeface="Calibri" panose="020F0502020204030204" pitchFamily="34" charset="0"/>
              <a:cs typeface="Tahoma" panose="020B0604030504040204" charset="0"/>
            </a:endParaRPr>
          </a:p>
          <a:p>
            <a:pPr marL="342900" indent="-342900" algn="just">
              <a:lnSpc>
                <a:spcPct val="107000"/>
              </a:lnSpc>
              <a:spcAft>
                <a:spcPts val="800"/>
              </a:spcAft>
              <a:buClrTx/>
              <a:buSzTx/>
              <a:buFont typeface="Wingdings" panose="05000000000000000000" pitchFamily="2" charset="2"/>
              <a:buChar char="v"/>
            </a:pPr>
            <a:r>
              <a:rPr lang="en-US" sz="2800">
                <a:effectLst/>
                <a:latin typeface="Tahoma" panose="020B0604030504040204" charset="0"/>
                <a:ea typeface="Calibri" panose="020F0502020204030204" pitchFamily="34" charset="0"/>
                <a:cs typeface="Tahoma" panose="020B0604030504040204" charset="0"/>
              </a:rPr>
              <a:t>	Khi người chọn một ô di chuyển sang trái hoặc sang phải để rải quân. Sau khi rải quân xong thì sẽ gọi hàm để player kia chạy tiếp theo. Và cứ như dậy cho đến khi người chơi đạt điều kiện chiến thắng và thuật toán dừng lại</a:t>
            </a:r>
            <a:endParaRPr lang="en-US" sz="2800">
              <a:effectLst/>
              <a:latin typeface="Tahoma" panose="020B0604030504040204" charset="0"/>
              <a:ea typeface="Calibri" panose="020F0502020204030204" pitchFamily="34" charset="0"/>
              <a:cs typeface="Tahoma" panose="020B0604030504040204" charset="0"/>
            </a:endParaRPr>
          </a:p>
        </p:txBody>
      </p:sp>
      <p:sp>
        <p:nvSpPr>
          <p:cNvPr id="2" name="TextBox 3"/>
          <p:cNvSpPr txBox="1"/>
          <p:nvPr/>
        </p:nvSpPr>
        <p:spPr>
          <a:xfrm>
            <a:off x="417830" y="360680"/>
            <a:ext cx="10361930" cy="706755"/>
          </a:xfrm>
          <a:prstGeom prst="rect">
            <a:avLst/>
          </a:prstGeom>
          <a:noFill/>
        </p:spPr>
        <p:txBody>
          <a:bodyPr wrap="square" rtlCol="0">
            <a:spAutoFit/>
          </a:bodyPr>
          <a:p>
            <a:pPr algn="l"/>
            <a:r>
              <a:rPr lang="en-US" sz="4000">
                <a:solidFill>
                  <a:srgbClr val="FF0000"/>
                </a:solidFill>
                <a:latin typeface="Tahoma" panose="020B0604030504040204" charset="0"/>
                <a:cs typeface="Tahoma" panose="020B0604030504040204" charset="0"/>
              </a:rPr>
              <a:t>Cách thức giải quyết bài toán</a:t>
            </a:r>
            <a:endParaRPr lang="en-US" sz="4000">
              <a:solidFill>
                <a:srgbClr val="FF0000"/>
              </a:solidFill>
              <a:latin typeface="Tahoma" panose="020B0604030504040204" charset="0"/>
              <a:cs typeface="Tahoma" panose="020B060403050404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3"/>
          <p:cNvSpPr/>
          <p:nvPr/>
        </p:nvSpPr>
        <p:spPr>
          <a:xfrm>
            <a:off x="8368348" y="4391025"/>
            <a:ext cx="841375" cy="841375"/>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椭圆 5"/>
          <p:cNvSpPr/>
          <p:nvPr/>
        </p:nvSpPr>
        <p:spPr>
          <a:xfrm>
            <a:off x="893984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6"/>
          <p:cNvSpPr/>
          <p:nvPr/>
        </p:nvSpPr>
        <p:spPr>
          <a:xfrm>
            <a:off x="819531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
          <p:cNvSpPr/>
          <p:nvPr/>
        </p:nvSpPr>
        <p:spPr>
          <a:xfrm>
            <a:off x="4221798" y="1554480"/>
            <a:ext cx="3748088" cy="3748088"/>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4"/>
          <p:cNvSpPr/>
          <p:nvPr/>
        </p:nvSpPr>
        <p:spPr>
          <a:xfrm>
            <a:off x="749681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2"/>
          <p:cNvSpPr/>
          <p:nvPr/>
        </p:nvSpPr>
        <p:spPr>
          <a:xfrm>
            <a:off x="3639185" y="164147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椭圆 13"/>
          <p:cNvSpPr/>
          <p:nvPr/>
        </p:nvSpPr>
        <p:spPr>
          <a:xfrm>
            <a:off x="388842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椭圆 14"/>
          <p:cNvSpPr/>
          <p:nvPr/>
        </p:nvSpPr>
        <p:spPr>
          <a:xfrm>
            <a:off x="339788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文本框 15"/>
          <p:cNvSpPr txBox="1"/>
          <p:nvPr/>
        </p:nvSpPr>
        <p:spPr>
          <a:xfrm>
            <a:off x="4747895" y="2275205"/>
            <a:ext cx="2696210" cy="2306955"/>
          </a:xfrm>
          <a:prstGeom prst="rect">
            <a:avLst/>
          </a:prstGeom>
          <a:noFill/>
          <a:ln w="9525">
            <a:noFill/>
          </a:ln>
        </p:spPr>
        <p:txBody>
          <a:bodyPr wrap="square" anchor="t">
            <a:spAutoFit/>
          </a:bodyPr>
          <a:lstStyle/>
          <a:p>
            <a:pPr algn="ctr"/>
            <a:r>
              <a:rPr lang="en-US" altLang="zh-CN" sz="7200" dirty="0">
                <a:solidFill>
                  <a:schemeClr val="bg1"/>
                </a:solidFill>
                <a:ea typeface="SimSun" panose="02010600030101010101" pitchFamily="2" charset="-122"/>
                <a:cs typeface="Calibri" panose="020F0502020204030204" pitchFamily="34" charset="0"/>
              </a:rPr>
              <a:t>Kết Luận</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454" y="796021"/>
            <a:ext cx="11325341" cy="5322570"/>
          </a:xfrm>
          <a:prstGeom prst="rect">
            <a:avLst/>
          </a:prstGeom>
          <a:noFill/>
        </p:spPr>
        <p:txBody>
          <a:bodyPr wrap="square">
            <a:spAutoFit/>
          </a:bodyPr>
          <a:lstStyle/>
          <a:p>
            <a:pPr>
              <a:lnSpc>
                <a:spcPct val="107000"/>
              </a:lnSpc>
              <a:spcAft>
                <a:spcPts val="800"/>
              </a:spcAft>
            </a:pPr>
            <a:r>
              <a:rPr lang="en-US" sz="2400" b="1">
                <a:effectLst/>
                <a:latin typeface="Tahoma" panose="020B0604030504040204" charset="0"/>
                <a:ea typeface="Calibri" panose="020F0502020204030204" pitchFamily="34" charset="0"/>
                <a:cs typeface="Tahoma" panose="020B0604030504040204" charset="0"/>
              </a:rPr>
              <a:t>Kết quả đạt được:</a:t>
            </a:r>
            <a:endParaRPr lang="en-US" sz="2400" b="1">
              <a:effectLst/>
              <a:latin typeface="Tahoma" panose="020B0604030504040204" charset="0"/>
              <a:ea typeface="Calibri" panose="020F0502020204030204" pitchFamily="34" charset="0"/>
              <a:cs typeface="Tahoma" panose="020B0604030504040204" charset="0"/>
            </a:endParaRPr>
          </a:p>
          <a:p>
            <a:pPr marL="342900" indent="-342900">
              <a:lnSpc>
                <a:spcPct val="107000"/>
              </a:lnSpc>
              <a:spcAft>
                <a:spcPts val="800"/>
              </a:spcAft>
              <a:buFont typeface="Arial" panose="020B0604020202020204" pitchFamily="34" charset="0"/>
              <a:buChar char="•"/>
            </a:pPr>
            <a:r>
              <a:rPr lang="en-US" sz="2400">
                <a:effectLst/>
                <a:latin typeface="Tahoma" panose="020B0604030504040204" charset="0"/>
                <a:ea typeface="Calibri" panose="020F0502020204030204" pitchFamily="34" charset="0"/>
                <a:cs typeface="Tahoma" panose="020B0604030504040204" charset="0"/>
              </a:rPr>
              <a:t>	Đã hoàn thành các chức năng cơ bản trong game, có 2 chế độ chơi.</a:t>
            </a:r>
            <a:endParaRPr lang="en-US" sz="2400">
              <a:effectLst/>
              <a:latin typeface="Tahoma" panose="020B0604030504040204" charset="0"/>
              <a:ea typeface="Calibri" panose="020F0502020204030204" pitchFamily="34" charset="0"/>
              <a:cs typeface="Tahoma" panose="020B0604030504040204" charset="0"/>
            </a:endParaRPr>
          </a:p>
          <a:p>
            <a:pPr marL="342900" indent="-342900">
              <a:lnSpc>
                <a:spcPct val="107000"/>
              </a:lnSpc>
              <a:spcAft>
                <a:spcPts val="800"/>
              </a:spcAft>
              <a:buFont typeface="Arial" panose="020B0604020202020204" pitchFamily="34" charset="0"/>
              <a:buChar char="•"/>
            </a:pPr>
            <a:r>
              <a:rPr lang="en-US" sz="2400">
                <a:effectLst/>
                <a:latin typeface="Tahoma" panose="020B0604030504040204" charset="0"/>
                <a:ea typeface="Calibri" panose="020F0502020204030204" pitchFamily="34" charset="0"/>
                <a:cs typeface="Tahoma" panose="020B0604030504040204" charset="0"/>
              </a:rPr>
              <a:t>	Giao diện đơn giản dễ dùng. Nhóm khá ưng ý với giao diện nhưng cần hoàn thiện thêm.</a:t>
            </a:r>
            <a:endParaRPr lang="en-US" sz="2400">
              <a:effectLst/>
              <a:latin typeface="Tahoma" panose="020B0604030504040204" charset="0"/>
              <a:ea typeface="Calibri" panose="020F0502020204030204" pitchFamily="34" charset="0"/>
              <a:cs typeface="Tahoma" panose="020B0604030504040204" charset="0"/>
            </a:endParaRPr>
          </a:p>
          <a:p>
            <a:pPr marL="342900" indent="-342900">
              <a:lnSpc>
                <a:spcPct val="107000"/>
              </a:lnSpc>
              <a:spcAft>
                <a:spcPts val="800"/>
              </a:spcAft>
              <a:buFont typeface="Arial" panose="020B0604020202020204" pitchFamily="34" charset="0"/>
              <a:buChar char="•"/>
            </a:pPr>
            <a:r>
              <a:rPr lang="en-US" sz="2400">
                <a:effectLst/>
                <a:latin typeface="Tahoma" panose="020B0604030504040204" charset="0"/>
                <a:ea typeface="Calibri" panose="020F0502020204030204" pitchFamily="34" charset="0"/>
                <a:cs typeface="Tahoma" panose="020B0604030504040204" charset="0"/>
              </a:rPr>
              <a:t>	Tìm hiểu được cách máy tính lựa chọn cách đi, tính toán như con người thông qua giải thuật Minimax.</a:t>
            </a:r>
            <a:endParaRPr lang="en-US" sz="2400">
              <a:effectLst/>
              <a:latin typeface="Tahoma" panose="020B0604030504040204" charset="0"/>
              <a:ea typeface="Calibri" panose="020F0502020204030204" pitchFamily="34" charset="0"/>
              <a:cs typeface="Tahoma" panose="020B0604030504040204" charset="0"/>
            </a:endParaRPr>
          </a:p>
          <a:p>
            <a:pPr marL="342900" indent="-342900">
              <a:lnSpc>
                <a:spcPct val="107000"/>
              </a:lnSpc>
              <a:spcAft>
                <a:spcPts val="800"/>
              </a:spcAft>
              <a:buFont typeface="Arial" panose="020B0604020202020204" pitchFamily="34" charset="0"/>
              <a:buChar char="•"/>
            </a:pPr>
            <a:endParaRPr lang="en-US" sz="2400" b="1">
              <a:effectLst/>
              <a:latin typeface="Tahoma" panose="020B0604030504040204" charset="0"/>
              <a:ea typeface="Calibri" panose="020F0502020204030204" pitchFamily="34" charset="0"/>
              <a:cs typeface="Tahoma" panose="020B0604030504040204" charset="0"/>
            </a:endParaRPr>
          </a:p>
          <a:p>
            <a:pPr>
              <a:lnSpc>
                <a:spcPct val="107000"/>
              </a:lnSpc>
              <a:spcAft>
                <a:spcPts val="800"/>
              </a:spcAft>
            </a:pPr>
            <a:r>
              <a:rPr lang="en-US" sz="2400" b="1">
                <a:latin typeface="Tahoma" panose="020B0604030504040204" charset="0"/>
                <a:ea typeface="Calibri" panose="020F0502020204030204" pitchFamily="34" charset="0"/>
                <a:cs typeface="Tahoma" panose="020B0604030504040204" charset="0"/>
              </a:rPr>
              <a:t>Hạn Chế:</a:t>
            </a:r>
            <a:endParaRPr lang="en-US" sz="2400" b="1">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Arial" panose="020B0604020202020204" pitchFamily="34" charset="0"/>
              <a:buChar char="•"/>
            </a:pPr>
            <a:r>
              <a:rPr lang="en-US" sz="2800" b="1">
                <a:solidFill>
                  <a:srgbClr val="000000"/>
                </a:solidFill>
                <a:effectLst/>
                <a:latin typeface="Tahoma" panose="020B0604030504040204" charset="0"/>
                <a:ea typeface="Calibri" panose="020F0502020204030204" pitchFamily="34" charset="0"/>
                <a:cs typeface="Tahoma" panose="020B0604030504040204" charset="0"/>
              </a:rPr>
              <a:t>	</a:t>
            </a:r>
            <a:r>
              <a:rPr lang="en-US" sz="2400">
                <a:effectLst/>
                <a:latin typeface="Tahoma" panose="020B0604030504040204" charset="0"/>
                <a:ea typeface="Calibri" panose="020F0502020204030204" pitchFamily="34" charset="0"/>
                <a:cs typeface="Tahoma" panose="020B0604030504040204" charset="0"/>
              </a:rPr>
              <a:t>Chưa có tính năng chọn cấp độ cho máy.</a:t>
            </a:r>
            <a:endParaRPr lang="en-US" sz="24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Arial" panose="020B0604020202020204" pitchFamily="34" charset="0"/>
              <a:buChar char="•"/>
            </a:pPr>
            <a:r>
              <a:rPr lang="en-US" sz="2400">
                <a:effectLst/>
                <a:latin typeface="Tahoma" panose="020B0604030504040204" charset="0"/>
                <a:ea typeface="Calibri" panose="020F0502020204030204" pitchFamily="34" charset="0"/>
                <a:cs typeface="Tahoma" panose="020B0604030504040204" charset="0"/>
              </a:rPr>
              <a:t>	Chưa có tính năng chọn người chơi trước trong chế độ người chơi với người</a:t>
            </a:r>
            <a:endParaRPr lang="en-US" sz="2400">
              <a:effectLst/>
              <a:latin typeface="Tahoma" panose="020B0604030504040204" charset="0"/>
              <a:ea typeface="Calibri" panose="020F0502020204030204" pitchFamily="34" charset="0"/>
              <a:cs typeface="Tahoma" panose="020B0604030504040204" charset="0"/>
            </a:endParaRPr>
          </a:p>
          <a:p>
            <a:pPr marL="342900" indent="-342900" algn="l">
              <a:lnSpc>
                <a:spcPct val="107000"/>
              </a:lnSpc>
              <a:spcAft>
                <a:spcPts val="800"/>
              </a:spcAft>
              <a:buClrTx/>
              <a:buSzTx/>
              <a:buFont typeface="Arial" panose="020B0604020202020204" pitchFamily="34" charset="0"/>
              <a:buChar char="•"/>
            </a:pPr>
            <a:r>
              <a:rPr lang="en-US" sz="2400">
                <a:effectLst/>
                <a:latin typeface="Tahoma" panose="020B0604030504040204" charset="0"/>
                <a:ea typeface="Calibri" panose="020F0502020204030204" pitchFamily="34" charset="0"/>
                <a:cs typeface="Tahoma" panose="020B0604030504040204" charset="0"/>
              </a:rPr>
              <a:t>	Chưa có form thông báo kết quả chiến thắng lên màn hình. </a:t>
            </a:r>
            <a:endParaRPr lang="en-US" sz="2400">
              <a:effectLst/>
              <a:latin typeface="Tahoma" panose="020B0604030504040204" charset="0"/>
              <a:ea typeface="Calibri" panose="020F0502020204030204" pitchFamily="34" charset="0"/>
              <a:cs typeface="Tahoma" panose="020B060403050404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454" y="796021"/>
            <a:ext cx="11325341" cy="4260215"/>
          </a:xfrm>
          <a:prstGeom prst="rect">
            <a:avLst/>
          </a:prstGeom>
          <a:noFill/>
        </p:spPr>
        <p:txBody>
          <a:bodyPr wrap="square">
            <a:spAutoFit/>
          </a:bodyPr>
          <a:lstStyle/>
          <a:p>
            <a:pPr>
              <a:lnSpc>
                <a:spcPct val="107000"/>
              </a:lnSpc>
              <a:spcAft>
                <a:spcPts val="800"/>
              </a:spcAft>
              <a:buFont typeface="Arial" panose="020B0604020202020204" pitchFamily="34" charset="0"/>
            </a:pPr>
            <a:r>
              <a:rPr lang="en-US" sz="3200" b="1">
                <a:effectLst/>
                <a:latin typeface="Tahoma" panose="020B0604030504040204" charset="0"/>
                <a:ea typeface="Calibri" panose="020F0502020204030204" pitchFamily="34" charset="0"/>
                <a:cs typeface="Tahoma" panose="020B0604030504040204" charset="0"/>
              </a:rPr>
              <a:t>Hướng Phát Triển</a:t>
            </a:r>
            <a:endParaRPr lang="en-US" sz="3200" b="1">
              <a:effectLst/>
              <a:latin typeface="Tahoma" panose="020B0604030504040204" charset="0"/>
              <a:ea typeface="Calibri" panose="020F0502020204030204" pitchFamily="34" charset="0"/>
              <a:cs typeface="Tahoma" panose="020B0604030504040204" charset="0"/>
            </a:endParaRPr>
          </a:p>
          <a:p>
            <a:pPr>
              <a:lnSpc>
                <a:spcPct val="107000"/>
              </a:lnSpc>
              <a:spcAft>
                <a:spcPts val="800"/>
              </a:spcAft>
              <a:buFont typeface="Arial" panose="020B0604020202020204" pitchFamily="34" charset="0"/>
            </a:pPr>
            <a:endParaRPr lang="en-US" sz="3200" b="1">
              <a:effectLst/>
              <a:latin typeface="Tahoma" panose="020B0604030504040204" charset="0"/>
              <a:ea typeface="Calibri" panose="020F0502020204030204" pitchFamily="34" charset="0"/>
              <a:cs typeface="Tahoma" panose="020B0604030504040204" charset="0"/>
            </a:endParaRPr>
          </a:p>
          <a:p>
            <a:pPr marL="342900" indent="-342900">
              <a:lnSpc>
                <a:spcPct val="107000"/>
              </a:lnSpc>
              <a:spcAft>
                <a:spcPts val="800"/>
              </a:spcAft>
              <a:buFont typeface="Arial" panose="020B0604020202020204" pitchFamily="34" charset="0"/>
              <a:buChar char="•"/>
            </a:pPr>
            <a:r>
              <a:rPr lang="en-US" sz="3200">
                <a:effectLst/>
                <a:latin typeface="Tahoma" panose="020B0604030504040204" charset="0"/>
                <a:ea typeface="Calibri" panose="020F0502020204030204" pitchFamily="34" charset="0"/>
                <a:cs typeface="Tahoma" panose="020B0604030504040204" charset="0"/>
              </a:rPr>
              <a:t>	Hoàn thiện giao diện bắt mắt hơn.</a:t>
            </a:r>
            <a:endParaRPr lang="en-US" sz="3200">
              <a:effectLst/>
              <a:latin typeface="Tahoma" panose="020B0604030504040204" charset="0"/>
              <a:ea typeface="Calibri" panose="020F0502020204030204" pitchFamily="34" charset="0"/>
              <a:cs typeface="Tahoma" panose="020B0604030504040204" charset="0"/>
            </a:endParaRPr>
          </a:p>
          <a:p>
            <a:pPr marL="342900" indent="-342900">
              <a:lnSpc>
                <a:spcPct val="107000"/>
              </a:lnSpc>
              <a:spcAft>
                <a:spcPts val="800"/>
              </a:spcAft>
              <a:buFont typeface="Arial" panose="020B0604020202020204" pitchFamily="34" charset="0"/>
              <a:buChar char="•"/>
            </a:pPr>
            <a:r>
              <a:rPr lang="en-US" sz="3200">
                <a:effectLst/>
                <a:latin typeface="Tahoma" panose="020B0604030504040204" charset="0"/>
                <a:ea typeface="Calibri" panose="020F0502020204030204" pitchFamily="34" charset="0"/>
                <a:cs typeface="Tahoma" panose="020B0604030504040204" charset="0"/>
              </a:rPr>
              <a:t>	Có chế độ chơi online giữa hai người.</a:t>
            </a:r>
            <a:endParaRPr lang="en-US" sz="3200">
              <a:effectLst/>
              <a:latin typeface="Tahoma" panose="020B0604030504040204" charset="0"/>
              <a:ea typeface="Calibri" panose="020F0502020204030204" pitchFamily="34" charset="0"/>
              <a:cs typeface="Tahoma" panose="020B0604030504040204" charset="0"/>
            </a:endParaRPr>
          </a:p>
          <a:p>
            <a:pPr marL="342900" indent="-342900">
              <a:lnSpc>
                <a:spcPct val="107000"/>
              </a:lnSpc>
              <a:spcAft>
                <a:spcPts val="800"/>
              </a:spcAft>
              <a:buFont typeface="Arial" panose="020B0604020202020204" pitchFamily="34" charset="0"/>
              <a:buChar char="•"/>
            </a:pPr>
            <a:r>
              <a:rPr lang="en-US" sz="3200">
                <a:effectLst/>
                <a:latin typeface="Tahoma" panose="020B0604030504040204" charset="0"/>
                <a:ea typeface="Calibri" panose="020F0502020204030204" pitchFamily="34" charset="0"/>
                <a:cs typeface="Tahoma" panose="020B0604030504040204" charset="0"/>
              </a:rPr>
              <a:t>	Thiết lập độ tăng độ khó cho máy</a:t>
            </a:r>
            <a:endParaRPr lang="en-US" sz="3200">
              <a:effectLst/>
              <a:latin typeface="Tahoma" panose="020B0604030504040204" charset="0"/>
              <a:ea typeface="Calibri" panose="020F0502020204030204" pitchFamily="34" charset="0"/>
              <a:cs typeface="Tahoma" panose="020B0604030504040204" charset="0"/>
            </a:endParaRPr>
          </a:p>
          <a:p>
            <a:pPr marL="342900" indent="-342900">
              <a:lnSpc>
                <a:spcPct val="107000"/>
              </a:lnSpc>
              <a:spcAft>
                <a:spcPts val="800"/>
              </a:spcAft>
              <a:buFont typeface="Arial" panose="020B0604020202020204" pitchFamily="34" charset="0"/>
              <a:buChar char="•"/>
            </a:pPr>
            <a:r>
              <a:rPr lang="en-US" sz="3200">
                <a:effectLst/>
                <a:latin typeface="Tahoma" panose="020B0604030504040204" charset="0"/>
                <a:ea typeface="Calibri" panose="020F0502020204030204" pitchFamily="34" charset="0"/>
                <a:cs typeface="Tahoma" panose="020B0604030504040204" charset="0"/>
              </a:rPr>
              <a:t>	Có chế độ chơi giữa 3, 4 người.</a:t>
            </a:r>
            <a:endParaRPr lang="en-US" sz="3200">
              <a:effectLst/>
              <a:latin typeface="Tahoma" panose="020B0604030504040204" charset="0"/>
              <a:ea typeface="Calibri" panose="020F0502020204030204" pitchFamily="34" charset="0"/>
              <a:cs typeface="Tahoma" panose="020B0604030504040204" charset="0"/>
            </a:endParaRPr>
          </a:p>
          <a:p>
            <a:pPr>
              <a:lnSpc>
                <a:spcPct val="107000"/>
              </a:lnSpc>
              <a:spcAft>
                <a:spcPts val="800"/>
              </a:spcAft>
            </a:pPr>
            <a:r>
              <a:rPr lang="en-US" sz="2400">
                <a:effectLst/>
                <a:latin typeface="Tahoma" panose="020B0604030504040204" charset="0"/>
                <a:ea typeface="Calibri" panose="020F0502020204030204" pitchFamily="34" charset="0"/>
                <a:cs typeface="Tahoma" panose="020B0604030504040204" charset="0"/>
              </a:rPr>
              <a:t> </a:t>
            </a:r>
            <a:endParaRPr lang="en-US" sz="2400">
              <a:effectLst/>
              <a:latin typeface="Tahoma" panose="020B0604030504040204" charset="0"/>
              <a:ea typeface="Calibri" panose="020F0502020204030204" pitchFamily="34" charset="0"/>
              <a:cs typeface="Tahoma" panose="020B060403050404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1775778" y="3938588"/>
            <a:ext cx="4673600" cy="1200150"/>
          </a:xfrm>
          <a:prstGeom prst="rect">
            <a:avLst/>
          </a:prstGeom>
          <a:noFill/>
          <a:ln w="9525">
            <a:noFill/>
          </a:ln>
        </p:spPr>
        <p:txBody>
          <a:bodyPr anchor="t">
            <a:spAutoFit/>
          </a:bodyPr>
          <a:lstStyle/>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grpSp>
        <p:nvGrpSpPr>
          <p:cNvPr id="16" name="Group 15"/>
          <p:cNvGrpSpPr/>
          <p:nvPr/>
        </p:nvGrpSpPr>
        <p:grpSpPr>
          <a:xfrm>
            <a:off x="9482455" y="-648335"/>
            <a:ext cx="3699510" cy="3596640"/>
            <a:chOff x="14715" y="1505"/>
            <a:chExt cx="5826" cy="5664"/>
          </a:xfrm>
          <a:effectLst>
            <a:outerShdw blurRad="152400" dist="63500" dir="8100000" algn="tr" rotWithShape="0">
              <a:prstClr val="black">
                <a:alpha val="26000"/>
              </a:prstClr>
            </a:outerShdw>
          </a:effectLst>
        </p:grpSpPr>
        <p:sp>
          <p:nvSpPr>
            <p:cNvPr id="19" name="Oval 18"/>
            <p:cNvSpPr/>
            <p:nvPr/>
          </p:nvSpPr>
          <p:spPr>
            <a:xfrm>
              <a:off x="14715" y="1538"/>
              <a:ext cx="5826" cy="5597"/>
            </a:xfrm>
            <a:prstGeom prst="ellipse">
              <a:avLst/>
            </a:prstGeom>
            <a:solidFill>
              <a:srgbClr val="02B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p:cNvSpPr/>
            <p:nvPr/>
          </p:nvSpPr>
          <p:spPr>
            <a:xfrm>
              <a:off x="14715" y="1505"/>
              <a:ext cx="5826" cy="5664"/>
            </a:xfrm>
            <a:prstGeom prst="donut">
              <a:avLst>
                <a:gd name="adj" fmla="val 9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505" name="文本框 5"/>
          <p:cNvSpPr txBox="1"/>
          <p:nvPr/>
        </p:nvSpPr>
        <p:spPr>
          <a:xfrm>
            <a:off x="627063" y="-5866130"/>
            <a:ext cx="4252912" cy="553085"/>
          </a:xfrm>
          <a:prstGeom prst="rect">
            <a:avLst/>
          </a:prstGeom>
          <a:noFill/>
          <a:ln w="9525">
            <a:noFill/>
          </a:ln>
        </p:spPr>
        <p:txBody>
          <a:bodyPr anchor="t">
            <a:spAutoFit/>
          </a:bodyPr>
          <a:lstStyle/>
          <a:p>
            <a:r>
              <a:rPr lang="en-US" altLang="zh-CN" sz="3000" dirty="0">
                <a:solidFill>
                  <a:srgbClr val="404040"/>
                </a:solidFill>
                <a:ea typeface="SimSun" panose="02010600030101010101" pitchFamily="2" charset="-122"/>
                <a:cs typeface="Calibri" panose="020F0502020204030204" pitchFamily="34" charset="0"/>
              </a:rPr>
              <a:t>Design Pattern liên quan</a:t>
            </a:r>
            <a:endParaRPr lang="en-US" altLang="zh-CN" sz="3000" dirty="0">
              <a:solidFill>
                <a:srgbClr val="404040"/>
              </a:solidFill>
              <a:ea typeface="SimSun" panose="02010600030101010101" pitchFamily="2" charset="-122"/>
              <a:cs typeface="Calibri" panose="020F0502020204030204" pitchFamily="34" charset="0"/>
            </a:endParaRPr>
          </a:p>
        </p:txBody>
      </p:sp>
      <p:sp>
        <p:nvSpPr>
          <p:cNvPr id="23" name="AutoShape 3"/>
          <p:cNvSpPr>
            <a:spLocks noChangeArrowheads="1"/>
          </p:cNvSpPr>
          <p:nvPr/>
        </p:nvSpPr>
        <p:spPr bwMode="auto">
          <a:xfrm>
            <a:off x="5181918" y="-4315142"/>
            <a:ext cx="1584325" cy="18002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4" name="AutoShape 4"/>
          <p:cNvSpPr>
            <a:spLocks noChangeArrowheads="1"/>
          </p:cNvSpPr>
          <p:nvPr/>
        </p:nvSpPr>
        <p:spPr bwMode="auto">
          <a:xfrm flipH="1" flipV="1">
            <a:off x="4975543" y="-3018155"/>
            <a:ext cx="1584325" cy="18002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grpSp>
        <p:nvGrpSpPr>
          <p:cNvPr id="4108" name="组合 15"/>
          <p:cNvGrpSpPr/>
          <p:nvPr/>
        </p:nvGrpSpPr>
        <p:grpSpPr>
          <a:xfrm>
            <a:off x="2106295" y="872965"/>
            <a:ext cx="1118870" cy="1155860"/>
            <a:chOff x="139391" y="1379342"/>
            <a:chExt cx="1651309" cy="1651538"/>
          </a:xfrm>
        </p:grpSpPr>
        <p:sp>
          <p:nvSpPr>
            <p:cNvPr id="2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471072" y="1379342"/>
              <a:ext cx="867858" cy="1581446"/>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3493770" y="873125"/>
            <a:ext cx="1118870" cy="1155700"/>
            <a:chOff x="139391" y="1379571"/>
            <a:chExt cx="1651309" cy="1651309"/>
          </a:xfrm>
        </p:grpSpPr>
        <p:sp>
          <p:nvSpPr>
            <p:cNvPr id="3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619561" y="1379860"/>
              <a:ext cx="867858" cy="1581446"/>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I</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5" name="文本框 32"/>
          <p:cNvSpPr txBox="1"/>
          <p:nvPr/>
        </p:nvSpPr>
        <p:spPr>
          <a:xfrm>
            <a:off x="1810385" y="2275840"/>
            <a:ext cx="3364230" cy="337185"/>
          </a:xfrm>
          <a:prstGeom prst="rect">
            <a:avLst/>
          </a:prstGeom>
          <a:noFill/>
          <a:ln w="9525">
            <a:noFill/>
          </a:ln>
        </p:spPr>
        <p:txBody>
          <a:bodyPr wrap="square" anchor="t">
            <a:spAutoFit/>
          </a:bodyPr>
          <a:lstStyle/>
          <a:p>
            <a:pPr algn="dist">
              <a:buFont typeface="Arial" panose="020B0604020202020204" pitchFamily="34" charset="0"/>
            </a:pPr>
            <a:r>
              <a:rPr lang="en-US" altLang="zh-CN" sz="1600" b="1" dirty="0">
                <a:solidFill>
                  <a:srgbClr val="424242"/>
                </a:solidFill>
                <a:ea typeface="SimSun" panose="02010600030101010101" pitchFamily="2" charset="-122"/>
                <a:cs typeface="Calibri" panose="020F0502020204030204" pitchFamily="34" charset="0"/>
              </a:rPr>
              <a:t>Trí tuệ Nhân Tạo</a:t>
            </a:r>
            <a:endParaRPr lang="en-US" altLang="zh-CN" sz="1600" b="1" dirty="0">
              <a:solidFill>
                <a:srgbClr val="424242"/>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BẢNG PHÂN CÔNG CÔNG VIỆC</a:t>
            </a:r>
            <a:endParaRPr lang="en-US"/>
          </a:p>
        </p:txBody>
      </p:sp>
      <p:graphicFrame>
        <p:nvGraphicFramePr>
          <p:cNvPr id="4" name="Content Placeholder 3"/>
          <p:cNvGraphicFramePr/>
          <p:nvPr>
            <p:ph idx="1"/>
          </p:nvPr>
        </p:nvGraphicFramePr>
        <p:xfrm>
          <a:off x="838200" y="1825625"/>
          <a:ext cx="10515600" cy="4038600"/>
        </p:xfrm>
        <a:graphic>
          <a:graphicData uri="http://schemas.openxmlformats.org/drawingml/2006/table">
            <a:tbl>
              <a:tblPr firstRow="1" bandRow="1">
                <a:tableStyleId>{5C22544A-7EE6-4342-B048-85BDC9FD1C3A}</a:tableStyleId>
              </a:tblPr>
              <a:tblGrid>
                <a:gridCol w="2628900"/>
                <a:gridCol w="2628900"/>
                <a:gridCol w="2628900"/>
                <a:gridCol w="2628900"/>
              </a:tblGrid>
              <a:tr h="1009650">
                <a:tc>
                  <a:txBody>
                    <a:bodyPr/>
                    <a:p>
                      <a:pPr algn="ctr">
                        <a:buNone/>
                      </a:pPr>
                      <a:r>
                        <a:rPr lang="en-US" sz="2000"/>
                        <a:t>MSSV</a:t>
                      </a:r>
                      <a:endParaRPr lang="en-US" sz="2000"/>
                    </a:p>
                  </a:txBody>
                  <a:tcPr anchor="ctr" anchorCtr="0"/>
                </a:tc>
                <a:tc>
                  <a:txBody>
                    <a:bodyPr/>
                    <a:p>
                      <a:pPr algn="ctr">
                        <a:buNone/>
                      </a:pPr>
                      <a:r>
                        <a:rPr lang="en-US" sz="2000"/>
                        <a:t>HỌ TÊN</a:t>
                      </a:r>
                      <a:endParaRPr lang="en-US" sz="2000"/>
                    </a:p>
                  </a:txBody>
                  <a:tcPr anchor="ctr" anchorCtr="0"/>
                </a:tc>
                <a:tc>
                  <a:txBody>
                    <a:bodyPr/>
                    <a:p>
                      <a:pPr algn="ctr">
                        <a:buNone/>
                      </a:pPr>
                      <a:r>
                        <a:rPr lang="en-US" sz="2000"/>
                        <a:t>CÔNG VIỆC THỰC HIỆN</a:t>
                      </a:r>
                      <a:endParaRPr lang="en-US" sz="2000"/>
                    </a:p>
                  </a:txBody>
                  <a:tcPr anchor="ctr" anchorCtr="0"/>
                </a:tc>
                <a:tc>
                  <a:txBody>
                    <a:bodyPr/>
                    <a:p>
                      <a:pPr algn="ctr">
                        <a:buNone/>
                      </a:pPr>
                      <a:r>
                        <a:rPr lang="en-US" sz="2000"/>
                        <a:t>MỨC ĐỘ HOÀN THÀNH</a:t>
                      </a:r>
                      <a:endParaRPr lang="en-US" sz="2000"/>
                    </a:p>
                  </a:txBody>
                  <a:tcPr anchor="ctr" anchorCtr="0"/>
                </a:tc>
              </a:tr>
              <a:tr h="1009650">
                <a:tc>
                  <a:txBody>
                    <a:bodyPr/>
                    <a:p>
                      <a:pPr algn="ctr">
                        <a:buNone/>
                      </a:pPr>
                      <a:r>
                        <a:rPr lang="en-US" sz="2000"/>
                        <a:t>2001206928</a:t>
                      </a:r>
                      <a:endParaRPr lang="en-US" sz="2000"/>
                    </a:p>
                  </a:txBody>
                  <a:tcPr anchor="ctr" anchorCtr="0"/>
                </a:tc>
                <a:tc>
                  <a:txBody>
                    <a:bodyPr/>
                    <a:p>
                      <a:pPr algn="ctr">
                        <a:buNone/>
                      </a:pPr>
                      <a:r>
                        <a:rPr lang="en-US" sz="2000"/>
                        <a:t>LÊ HOÀI DINH</a:t>
                      </a:r>
                      <a:endParaRPr lang="en-US" sz="2000"/>
                    </a:p>
                  </a:txBody>
                  <a:tcPr anchor="ctr" anchorCtr="0"/>
                </a:tc>
                <a:tc>
                  <a:txBody>
                    <a:bodyPr/>
                    <a:p>
                      <a:pPr algn="ctr">
                        <a:buNone/>
                      </a:pPr>
                      <a:r>
                        <a:rPr lang="en-US" sz="2000"/>
                        <a:t>Lên ý tưởng phân công công việc cho các thành viên, code chính</a:t>
                      </a:r>
                      <a:endParaRPr lang="en-US" sz="2000"/>
                    </a:p>
                  </a:txBody>
                  <a:tcPr anchor="ctr" anchorCtr="0"/>
                </a:tc>
                <a:tc>
                  <a:txBody>
                    <a:bodyPr/>
                    <a:p>
                      <a:pPr algn="ctr">
                        <a:buNone/>
                      </a:pPr>
                      <a:r>
                        <a:rPr lang="en-US" sz="2000"/>
                        <a:t>100%</a:t>
                      </a:r>
                      <a:endParaRPr lang="en-US" sz="2000"/>
                    </a:p>
                  </a:txBody>
                  <a:tcPr anchor="ctr" anchorCtr="0"/>
                </a:tc>
              </a:tr>
              <a:tr h="1009650">
                <a:tc>
                  <a:txBody>
                    <a:bodyPr/>
                    <a:p>
                      <a:pPr algn="ctr">
                        <a:buNone/>
                      </a:pPr>
                      <a:r>
                        <a:rPr lang="en-US" sz="2000"/>
                        <a:t>2001206985</a:t>
                      </a:r>
                      <a:endParaRPr lang="en-US" sz="2000"/>
                    </a:p>
                  </a:txBody>
                  <a:tcPr anchor="ctr" anchorCtr="0"/>
                </a:tc>
                <a:tc>
                  <a:txBody>
                    <a:bodyPr/>
                    <a:p>
                      <a:pPr algn="ctr">
                        <a:buNone/>
                      </a:pPr>
                      <a:r>
                        <a:rPr lang="en-US" sz="2000"/>
                        <a:t>VÕ THÀNH ĐẠT</a:t>
                      </a:r>
                      <a:endParaRPr lang="en-US" sz="2000"/>
                    </a:p>
                  </a:txBody>
                  <a:tcPr anchor="ctr" anchorCtr="0"/>
                </a:tc>
                <a:tc>
                  <a:txBody>
                    <a:bodyPr/>
                    <a:p>
                      <a:pPr algn="ctr">
                        <a:buNone/>
                      </a:pPr>
                      <a:r>
                        <a:rPr lang="en-US" sz="2000"/>
                        <a:t>Viết báo cáo, đóng góp ý kiến và hỗ trợ code</a:t>
                      </a:r>
                      <a:endParaRPr lang="en-US" sz="2000"/>
                    </a:p>
                  </a:txBody>
                  <a:tcPr anchor="ctr" anchorCtr="0"/>
                </a:tc>
                <a:tc>
                  <a:txBody>
                    <a:bodyPr/>
                    <a:p>
                      <a:pPr algn="ctr">
                        <a:buNone/>
                      </a:pPr>
                      <a:r>
                        <a:rPr lang="en-US" sz="2000"/>
                        <a:t>100%</a:t>
                      </a:r>
                      <a:endParaRPr lang="en-US" sz="2000"/>
                    </a:p>
                  </a:txBody>
                  <a:tcPr anchor="ctr" anchorCtr="0"/>
                </a:tc>
              </a:tr>
              <a:tr h="1009650">
                <a:tc>
                  <a:txBody>
                    <a:bodyPr/>
                    <a:p>
                      <a:pPr algn="ctr">
                        <a:buNone/>
                      </a:pPr>
                      <a:r>
                        <a:rPr lang="en-US" sz="2000"/>
                        <a:t>2001206957</a:t>
                      </a:r>
                      <a:endParaRPr lang="en-US" sz="2000"/>
                    </a:p>
                  </a:txBody>
                  <a:tcPr anchor="ctr" anchorCtr="0"/>
                </a:tc>
                <a:tc>
                  <a:txBody>
                    <a:bodyPr/>
                    <a:p>
                      <a:pPr algn="ctr">
                        <a:buNone/>
                      </a:pPr>
                      <a:r>
                        <a:rPr lang="en-US" sz="2000"/>
                        <a:t>PHẠM THANH TỊNH</a:t>
                      </a:r>
                      <a:endParaRPr lang="en-US" sz="2000"/>
                    </a:p>
                  </a:txBody>
                  <a:tcPr anchor="ctr" anchorCtr="0"/>
                </a:tc>
                <a:tc>
                  <a:txBody>
                    <a:bodyPr/>
                    <a:p>
                      <a:pPr algn="ctr">
                        <a:buNone/>
                      </a:pPr>
                      <a:r>
                        <a:rPr lang="en-US" sz="2000">
                          <a:sym typeface="+mn-ea"/>
                        </a:rPr>
                        <a:t>Viết báo cáo, đóng góp ý kiến và hỗ trợ code</a:t>
                      </a:r>
                      <a:endParaRPr lang="en-US" sz="2000"/>
                    </a:p>
                    <a:p>
                      <a:pPr algn="ctr">
                        <a:buNone/>
                      </a:pPr>
                      <a:endParaRPr lang="en-US" sz="2000"/>
                    </a:p>
                  </a:txBody>
                  <a:tcPr anchor="ctr" anchorCtr="0"/>
                </a:tc>
                <a:tc>
                  <a:txBody>
                    <a:bodyPr/>
                    <a:p>
                      <a:pPr algn="ctr">
                        <a:buNone/>
                      </a:pPr>
                      <a:r>
                        <a:rPr lang="en-US" sz="2000"/>
                        <a:t>100%</a:t>
                      </a:r>
                      <a:endParaRPr lang="en-US" sz="2000"/>
                    </a:p>
                  </a:txBody>
                  <a:tcPr anchor="ctr" anchorCtr="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25855" y="3956050"/>
            <a:ext cx="3699510" cy="3596640"/>
            <a:chOff x="14715" y="1505"/>
            <a:chExt cx="5826" cy="5664"/>
          </a:xfrm>
          <a:effectLst>
            <a:outerShdw blurRad="152400" dist="63500" dir="8100000" algn="tr" rotWithShape="0">
              <a:prstClr val="black">
                <a:alpha val="26000"/>
              </a:prstClr>
            </a:outerShdw>
          </a:effectLst>
        </p:grpSpPr>
        <p:sp>
          <p:nvSpPr>
            <p:cNvPr id="2" name="Oval 1"/>
            <p:cNvSpPr/>
            <p:nvPr/>
          </p:nvSpPr>
          <p:spPr>
            <a:xfrm>
              <a:off x="14715" y="1538"/>
              <a:ext cx="5826" cy="5597"/>
            </a:xfrm>
            <a:prstGeom prst="ellipse">
              <a:avLst/>
            </a:prstGeom>
            <a:solidFill>
              <a:srgbClr val="02B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nut 2"/>
            <p:cNvSpPr/>
            <p:nvPr/>
          </p:nvSpPr>
          <p:spPr>
            <a:xfrm>
              <a:off x="14715" y="1505"/>
              <a:ext cx="5826" cy="5664"/>
            </a:xfrm>
            <a:prstGeom prst="donut">
              <a:avLst>
                <a:gd name="adj" fmla="val 9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13193" y="3776028"/>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46545" y="2044383"/>
            <a:ext cx="4251325" cy="46037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Giới Thiệu Trò Chơi</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
          <p:cNvSpPr/>
          <p:nvPr/>
        </p:nvSpPr>
        <p:spPr>
          <a:xfrm>
            <a:off x="6087745" y="20812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46545" y="2688908"/>
            <a:ext cx="5460992" cy="46037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Chi Tiết Trò Chơi</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87745" y="272542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773102" y="1207352"/>
            <a:ext cx="3451225" cy="707886"/>
          </a:xfrm>
          <a:prstGeom prst="rect">
            <a:avLst/>
          </a:prstGeom>
          <a:noFill/>
          <a:ln w="9525">
            <a:noFill/>
          </a:ln>
        </p:spPr>
        <p:txBody>
          <a:bodyPr anchor="t">
            <a:spAutoFit/>
          </a:bodyPr>
          <a:lstStyle/>
          <a:p>
            <a:r>
              <a:rPr lang="en-US" altLang="zh-CN" sz="4000" dirty="0">
                <a:solidFill>
                  <a:srgbClr val="02B3C5"/>
                </a:solidFill>
                <a:ea typeface="SimSun" panose="02010600030101010101" pitchFamily="2" charset="-122"/>
                <a:cs typeface="Calibri" panose="020F0502020204030204" pitchFamily="34" charset="0"/>
              </a:rPr>
              <a:t>NỘI DUNG</a:t>
            </a:r>
            <a:endParaRPr lang="en-US" altLang="zh-CN" sz="4000" dirty="0">
              <a:solidFill>
                <a:srgbClr val="02B3C5"/>
              </a:solidFill>
              <a:ea typeface="SimSun" panose="02010600030101010101" pitchFamily="2" charset="-122"/>
              <a:cs typeface="Calibri" panose="020F0502020204030204" pitchFamily="34" charset="0"/>
            </a:endParaRPr>
          </a:p>
        </p:txBody>
      </p:sp>
      <p:sp>
        <p:nvSpPr>
          <p:cNvPr id="8206" name="文本框 45"/>
          <p:cNvSpPr txBox="1"/>
          <p:nvPr/>
        </p:nvSpPr>
        <p:spPr>
          <a:xfrm>
            <a:off x="6646414" y="3344010"/>
            <a:ext cx="4251325" cy="46037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Phân Tích Đề Tài</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87614" y="3413919"/>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10" name="文本框 45"/>
          <p:cNvSpPr txBox="1"/>
          <p:nvPr/>
        </p:nvSpPr>
        <p:spPr>
          <a:xfrm>
            <a:off x="6595108" y="4074159"/>
            <a:ext cx="4251325" cy="460375"/>
          </a:xfrm>
          <a:prstGeom prst="rect">
            <a:avLst/>
          </a:prstGeom>
          <a:noFill/>
          <a:ln w="9525">
            <a:noFill/>
          </a:ln>
        </p:spPr>
        <p:txBody>
          <a:bodyPr wrap="square" anchor="t">
            <a:spAutoFit/>
          </a:bodyPr>
          <a:lstStyle/>
          <a:p>
            <a:pPr defTabSz="914400"/>
            <a:r>
              <a:rPr lang="en-US" altLang="zh-CN" sz="2400">
                <a:solidFill>
                  <a:srgbClr val="404040"/>
                </a:solidFill>
                <a:cs typeface="Calibri" panose="020F0502020204030204" pitchFamily="34" charset="0"/>
                <a:sym typeface="+mn-ea"/>
              </a:rPr>
              <a:t>Thiết kế</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14" name="椭圆 46"/>
          <p:cNvSpPr/>
          <p:nvPr/>
        </p:nvSpPr>
        <p:spPr>
          <a:xfrm>
            <a:off x="6100949" y="4093209"/>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16" name="椭圆 13"/>
          <p:cNvSpPr/>
          <p:nvPr/>
        </p:nvSpPr>
        <p:spPr>
          <a:xfrm>
            <a:off x="7782243" y="10294303"/>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20" name="组合 15"/>
          <p:cNvGrpSpPr/>
          <p:nvPr/>
        </p:nvGrpSpPr>
        <p:grpSpPr>
          <a:xfrm>
            <a:off x="1611630" y="7101680"/>
            <a:ext cx="1118870" cy="1155860"/>
            <a:chOff x="139391" y="1379342"/>
            <a:chExt cx="1651309" cy="1651538"/>
          </a:xfrm>
        </p:grpSpPr>
        <p:sp>
          <p:nvSpPr>
            <p:cNvPr id="23"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7" name="文本框 18"/>
            <p:cNvSpPr txBox="1"/>
            <p:nvPr/>
          </p:nvSpPr>
          <p:spPr>
            <a:xfrm>
              <a:off x="471072" y="1379342"/>
              <a:ext cx="867858" cy="1581446"/>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O</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28" name="组合 19"/>
          <p:cNvGrpSpPr/>
          <p:nvPr/>
        </p:nvGrpSpPr>
        <p:grpSpPr>
          <a:xfrm>
            <a:off x="2999105" y="7101840"/>
            <a:ext cx="1118870" cy="1155700"/>
            <a:chOff x="139391" y="1379571"/>
            <a:chExt cx="1651309" cy="1651309"/>
          </a:xfrm>
        </p:grpSpPr>
        <p:sp>
          <p:nvSpPr>
            <p:cNvPr id="29"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文本框 22"/>
            <p:cNvSpPr txBox="1"/>
            <p:nvPr/>
          </p:nvSpPr>
          <p:spPr>
            <a:xfrm>
              <a:off x="418068" y="1379860"/>
              <a:ext cx="867858" cy="1581446"/>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O</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2" name="组合 23"/>
          <p:cNvGrpSpPr/>
          <p:nvPr/>
        </p:nvGrpSpPr>
        <p:grpSpPr>
          <a:xfrm>
            <a:off x="4384675" y="7101840"/>
            <a:ext cx="1118870" cy="1156245"/>
            <a:chOff x="139391" y="1379571"/>
            <a:chExt cx="1651309" cy="1651309"/>
          </a:xfrm>
        </p:grpSpPr>
        <p:sp>
          <p:nvSpPr>
            <p:cNvPr id="33"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4"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文本框 26"/>
            <p:cNvSpPr txBox="1"/>
            <p:nvPr/>
          </p:nvSpPr>
          <p:spPr>
            <a:xfrm>
              <a:off x="531957" y="1413639"/>
              <a:ext cx="867858" cy="158070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P</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37" name="文本框 31"/>
          <p:cNvSpPr txBox="1"/>
          <p:nvPr/>
        </p:nvSpPr>
        <p:spPr>
          <a:xfrm>
            <a:off x="593090" y="9333865"/>
            <a:ext cx="6412865" cy="1106805"/>
          </a:xfrm>
          <a:prstGeom prst="rect">
            <a:avLst/>
          </a:prstGeom>
          <a:noFill/>
          <a:ln w="9525">
            <a:noFill/>
          </a:ln>
        </p:spPr>
        <p:txBody>
          <a:bodyPr wrap="square" anchor="t">
            <a:spAutoFit/>
          </a:bodyPr>
          <a:lstStyle/>
          <a:p>
            <a:pPr>
              <a:buFont typeface="Arial" panose="020B0604020202020204" pitchFamily="34" charset="0"/>
            </a:pPr>
            <a:r>
              <a:rPr lang="en-US" altLang="zh-CN" sz="6600" dirty="0">
                <a:solidFill>
                  <a:srgbClr val="02B3C5"/>
                </a:solidFill>
                <a:ea typeface="SimSun" panose="02010600030101010101" pitchFamily="2" charset="-122"/>
                <a:cs typeface="Calibri" panose="020F0502020204030204" pitchFamily="34" charset="0"/>
              </a:rPr>
              <a:t>Template Method</a:t>
            </a:r>
            <a:endParaRPr lang="en-US" altLang="zh-CN" sz="6600" dirty="0">
              <a:solidFill>
                <a:srgbClr val="02B3C5"/>
              </a:solidFill>
              <a:ea typeface="SimSun" panose="02010600030101010101" pitchFamily="2" charset="-122"/>
              <a:cs typeface="Calibri" panose="020F0502020204030204" pitchFamily="34" charset="0"/>
            </a:endParaRPr>
          </a:p>
        </p:txBody>
      </p:sp>
      <p:sp>
        <p:nvSpPr>
          <p:cNvPr id="39" name="文本框 32"/>
          <p:cNvSpPr txBox="1"/>
          <p:nvPr/>
        </p:nvSpPr>
        <p:spPr>
          <a:xfrm>
            <a:off x="1885315" y="8504555"/>
            <a:ext cx="3364230" cy="352425"/>
          </a:xfrm>
          <a:prstGeom prst="rect">
            <a:avLst/>
          </a:prstGeom>
          <a:noFill/>
          <a:ln w="9525">
            <a:noFill/>
          </a:ln>
        </p:spPr>
        <p:txBody>
          <a:bodyPr wrap="square" anchor="t">
            <a:spAutoFit/>
          </a:bodyPr>
          <a:lstStyle/>
          <a:p>
            <a:pPr algn="dist">
              <a:buFont typeface="Arial" panose="020B0604020202020204" pitchFamily="34" charset="0"/>
            </a:pPr>
            <a:r>
              <a:rPr lang="en-US" altLang="zh-CN" sz="1600" b="1" dirty="0">
                <a:solidFill>
                  <a:srgbClr val="424242"/>
                </a:solidFill>
                <a:ea typeface="SimSun" panose="02010600030101010101" pitchFamily="2" charset="-122"/>
                <a:cs typeface="Calibri" panose="020F0502020204030204" pitchFamily="34" charset="0"/>
              </a:rPr>
              <a:t>Lập Trình </a:t>
            </a:r>
            <a:r>
              <a:rPr lang="en-US" altLang="zh-CN" sz="1700" b="1" dirty="0">
                <a:solidFill>
                  <a:srgbClr val="424242"/>
                </a:solidFill>
                <a:ea typeface="SimSun" panose="02010600030101010101" pitchFamily="2" charset="-122"/>
                <a:cs typeface="Calibri" panose="020F0502020204030204" pitchFamily="34" charset="0"/>
              </a:rPr>
              <a:t>Hướng </a:t>
            </a:r>
            <a:r>
              <a:rPr lang="en-US" altLang="zh-CN" sz="1600" b="1" dirty="0">
                <a:solidFill>
                  <a:srgbClr val="424242"/>
                </a:solidFill>
                <a:ea typeface="SimSun" panose="02010600030101010101" pitchFamily="2" charset="-122"/>
                <a:cs typeface="Calibri" panose="020F0502020204030204" pitchFamily="34" charset="0"/>
              </a:rPr>
              <a:t>Đối Tượng</a:t>
            </a:r>
            <a:endParaRPr lang="en-US" altLang="zh-CN" sz="1600" b="1" dirty="0">
              <a:solidFill>
                <a:srgbClr val="424242"/>
              </a:solidFill>
              <a:ea typeface="SimSun" panose="02010600030101010101" pitchFamily="2" charset="-122"/>
              <a:cs typeface="Calibri" panose="020F0502020204030204" pitchFamily="34" charset="0"/>
            </a:endParaRPr>
          </a:p>
        </p:txBody>
      </p:sp>
      <p:sp>
        <p:nvSpPr>
          <p:cNvPr id="40" name="文本框 33"/>
          <p:cNvSpPr txBox="1"/>
          <p:nvPr/>
        </p:nvSpPr>
        <p:spPr>
          <a:xfrm>
            <a:off x="2884805" y="10838815"/>
            <a:ext cx="4613910" cy="352425"/>
          </a:xfrm>
          <a:prstGeom prst="rect">
            <a:avLst/>
          </a:prstGeom>
          <a:noFill/>
          <a:ln w="9525">
            <a:noFill/>
          </a:ln>
        </p:spPr>
        <p:txBody>
          <a:bodyPr wrap="square" anchor="t">
            <a:spAutoFit/>
          </a:bodyPr>
          <a:lstStyle/>
          <a:p>
            <a:pPr algn="dist">
              <a:buFont typeface="Arial" panose="020B0604020202020204" pitchFamily="34" charset="0"/>
            </a:pPr>
            <a:r>
              <a:rPr lang="en-US" altLang="zh-CN" sz="1700" dirty="0">
                <a:solidFill>
                  <a:srgbClr val="424242"/>
                </a:solidFill>
                <a:ea typeface="SimSun" panose="02010600030101010101" pitchFamily="2" charset="-122"/>
                <a:cs typeface="Calibri" panose="020F0502020204030204" pitchFamily="34" charset="0"/>
              </a:rPr>
              <a:t>GIảng viên hướng dẫn: VƯƠNG TRỌNG NHÂN</a:t>
            </a:r>
            <a:endParaRPr lang="en-US" altLang="zh-CN" sz="1700" dirty="0">
              <a:solidFill>
                <a:srgbClr val="424242"/>
              </a:solidFill>
              <a:ea typeface="SimSun" panose="02010600030101010101" pitchFamily="2" charset="-122"/>
              <a:cs typeface="Calibri" panose="020F0502020204030204" pitchFamily="34" charset="0"/>
            </a:endParaRPr>
          </a:p>
        </p:txBody>
      </p:sp>
      <p:sp>
        <p:nvSpPr>
          <p:cNvPr id="41" name="文本框 33"/>
          <p:cNvSpPr txBox="1"/>
          <p:nvPr/>
        </p:nvSpPr>
        <p:spPr>
          <a:xfrm>
            <a:off x="3709035" y="11191240"/>
            <a:ext cx="3296920" cy="891540"/>
          </a:xfrm>
          <a:prstGeom prst="rect">
            <a:avLst/>
          </a:prstGeom>
          <a:noFill/>
          <a:ln w="9525">
            <a:noFill/>
          </a:ln>
        </p:spPr>
        <p:txBody>
          <a:bodyPr wrap="square" anchor="t">
            <a:spAutoFit/>
          </a:bodyPr>
          <a:lstStyle/>
          <a:p>
            <a:pPr algn="dist">
              <a:buFont typeface="Arial" panose="020B0604020202020204" pitchFamily="34" charset="0"/>
            </a:pPr>
            <a:r>
              <a:rPr lang="en-US" altLang="zh-CN" sz="1800" dirty="0">
                <a:solidFill>
                  <a:srgbClr val="424242"/>
                </a:solidFill>
                <a:latin typeface="Times New Roman" panose="02020603050405020304" charset="0"/>
                <a:ea typeface="SimSun" panose="02010600030101010101" pitchFamily="2" charset="-122"/>
                <a:cs typeface="Times New Roman" panose="02020603050405020304" charset="0"/>
              </a:rPr>
              <a:t>Sinh viên thực hiện:</a:t>
            </a:r>
            <a:r>
              <a:rPr lang="en-US" altLang="zh-CN" sz="1700" dirty="0">
                <a:solidFill>
                  <a:schemeClr val="bg1">
                    <a:lumMod val="95000"/>
                  </a:schemeClr>
                </a:solidFill>
                <a:latin typeface="Times New Roman" panose="02020603050405020304" charset="0"/>
                <a:ea typeface="SimSun" panose="02010600030101010101" pitchFamily="2" charset="-122"/>
                <a:cs typeface="Times New Roman" panose="02020603050405020304" charset="0"/>
              </a:rPr>
              <a:t>___________</a:t>
            </a:r>
            <a:endParaRPr lang="en-US" altLang="zh-CN" sz="1700" dirty="0">
              <a:solidFill>
                <a:schemeClr val="bg1">
                  <a:lumMod val="95000"/>
                </a:schemeClr>
              </a:solidFill>
              <a:latin typeface="Times New Roman" panose="02020603050405020304" charset="0"/>
              <a:ea typeface="SimSun" panose="02010600030101010101" pitchFamily="2" charset="-122"/>
              <a:cs typeface="Times New Roman" panose="02020603050405020304" charset="0"/>
            </a:endParaRPr>
          </a:p>
          <a:p>
            <a:pPr algn="dist">
              <a:buFont typeface="Arial" panose="020B0604020202020204" pitchFamily="34" charset="0"/>
            </a:pPr>
            <a:r>
              <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rPr>
              <a:t>Võ Thành Đạt	2001206985</a:t>
            </a:r>
            <a:endPar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endParaRPr>
          </a:p>
          <a:p>
            <a:pPr algn="dist">
              <a:buFont typeface="Arial" panose="020B0604020202020204" pitchFamily="34" charset="0"/>
            </a:pPr>
            <a:r>
              <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rPr>
              <a:t>Đỗ Tấn Đạt	2001207196</a:t>
            </a:r>
            <a:endParaRPr lang="en-US" altLang="zh-CN" sz="1700" dirty="0">
              <a:solidFill>
                <a:srgbClr val="424242"/>
              </a:solidFill>
              <a:latin typeface="Times New Roman" panose="02020603050405020304" charset="0"/>
              <a:ea typeface="SimSun" panose="02010600030101010101" pitchFamily="2" charset="-122"/>
              <a:cs typeface="Times New Roman" panose="02020603050405020304" charset="0"/>
            </a:endParaRPr>
          </a:p>
        </p:txBody>
      </p:sp>
      <p:sp>
        <p:nvSpPr>
          <p:cNvPr id="42" name="Rectangles 41"/>
          <p:cNvSpPr/>
          <p:nvPr/>
        </p:nvSpPr>
        <p:spPr>
          <a:xfrm>
            <a:off x="1433830" y="10440670"/>
            <a:ext cx="5161280" cy="76200"/>
          </a:xfrm>
          <a:prstGeom prst="rect">
            <a:avLst/>
          </a:prstGeom>
          <a:solidFill>
            <a:srgbClr val="02B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45"/>
          <p:cNvSpPr txBox="1"/>
          <p:nvPr/>
        </p:nvSpPr>
        <p:spPr>
          <a:xfrm>
            <a:off x="6595110" y="4634965"/>
            <a:ext cx="4251325" cy="46037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Kết Luận</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15" name="椭圆 46"/>
          <p:cNvSpPr/>
          <p:nvPr/>
        </p:nvSpPr>
        <p:spPr>
          <a:xfrm>
            <a:off x="6087744" y="468971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17" name="TextBox 16"/>
          <p:cNvSpPr txBox="1"/>
          <p:nvPr/>
        </p:nvSpPr>
        <p:spPr>
          <a:xfrm>
            <a:off x="495759" y="202546"/>
            <a:ext cx="11451660" cy="738664"/>
          </a:xfrm>
          <a:prstGeom prst="rect">
            <a:avLst/>
          </a:prstGeom>
          <a:noFill/>
        </p:spPr>
        <p:txBody>
          <a:bodyPr wrap="square" rtlCol="0">
            <a:spAutoFit/>
          </a:bodyPr>
          <a:lstStyle/>
          <a:p>
            <a:r>
              <a:rPr lang="en-US" sz="4200">
                <a:solidFill>
                  <a:srgbClr val="FF0000"/>
                </a:solidFill>
                <a:cs typeface="Calibri" panose="020F0502020204030204" pitchFamily="34" charset="0"/>
              </a:rPr>
              <a:t>BIỂU DIỄN TRI THỨC VÀ THUẬT TOÁN ROBINSON</a:t>
            </a:r>
            <a:endParaRPr lang="en-US" sz="420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wipe(down)">
                                      <p:cBhvr>
                                        <p:cTn id="7" dur="500"/>
                                        <p:tgtEl>
                                          <p:spTgt spid="819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201"/>
                                        </p:tgtEl>
                                        <p:attrNameLst>
                                          <p:attrName>style.visibility</p:attrName>
                                        </p:attrNameLst>
                                      </p:cBhvr>
                                      <p:to>
                                        <p:strVal val="visible"/>
                                      </p:to>
                                    </p:set>
                                    <p:animEffect transition="in" filter="wipe(down)">
                                      <p:cBhvr>
                                        <p:cTn id="13" dur="500"/>
                                        <p:tgtEl>
                                          <p:spTgt spid="820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203"/>
                                        </p:tgtEl>
                                        <p:attrNameLst>
                                          <p:attrName>style.visibility</p:attrName>
                                        </p:attrNameLst>
                                      </p:cBhvr>
                                      <p:to>
                                        <p:strVal val="visible"/>
                                      </p:to>
                                    </p:set>
                                    <p:animEffect transition="in" filter="wipe(down)">
                                      <p:cBhvr>
                                        <p:cTn id="19" dur="500"/>
                                        <p:tgtEl>
                                          <p:spTgt spid="820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206"/>
                                        </p:tgtEl>
                                        <p:attrNameLst>
                                          <p:attrName>style.visibility</p:attrName>
                                        </p:attrNameLst>
                                      </p:cBhvr>
                                      <p:to>
                                        <p:strVal val="visible"/>
                                      </p:to>
                                    </p:set>
                                    <p:animEffect transition="in" filter="wipe(down)">
                                      <p:cBhvr>
                                        <p:cTn id="22" dur="500"/>
                                        <p:tgtEl>
                                          <p:spTgt spid="820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8199" grpId="1"/>
      <p:bldP spid="36" grpId="0" bldLvl="0" animBg="1"/>
      <p:bldP spid="36" grpId="1" animBg="1"/>
      <p:bldP spid="8201" grpId="0"/>
      <p:bldP spid="8201" grpId="1"/>
      <p:bldP spid="38" grpId="0" animBg="1"/>
      <p:bldP spid="38" grpId="1" animBg="1"/>
      <p:bldP spid="8203" grpId="0"/>
      <p:bldP spid="8203" grpId="1"/>
      <p:bldP spid="8206" grpId="0"/>
      <p:bldP spid="8206" grpId="1"/>
      <p:bldP spid="47" grpId="0" bldLvl="0" animBg="1"/>
      <p:bldP spid="47" grpId="1" animBg="1"/>
      <p:bldP spid="10" grpId="0"/>
      <p:bldP spid="10" grpId="1"/>
      <p:bldP spid="14" grpId="0" bldLvl="0" animBg="1"/>
      <p:bldP spid="14" grpId="1" animBg="1"/>
      <p:bldP spid="6" grpId="0"/>
      <p:bldP spid="6" grpId="1"/>
      <p:bldP spid="15" grpId="0" bldLvl="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
          <p:cNvSpPr/>
          <p:nvPr/>
        </p:nvSpPr>
        <p:spPr>
          <a:xfrm>
            <a:off x="4205288" y="1554480"/>
            <a:ext cx="3748088" cy="374808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22675" y="164147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26915" y="1998345"/>
            <a:ext cx="3104515" cy="2861310"/>
          </a:xfrm>
          <a:prstGeom prst="rect">
            <a:avLst/>
          </a:prstGeom>
          <a:noFill/>
          <a:ln w="9525">
            <a:noFill/>
          </a:ln>
        </p:spPr>
        <p:txBody>
          <a:bodyPr wrap="square" anchor="t">
            <a:spAutoFit/>
          </a:bodyPr>
          <a:lstStyle/>
          <a:p>
            <a:pPr algn="ctr"/>
            <a:r>
              <a:rPr lang="en-US" altLang="zh-CN" sz="6000" dirty="0">
                <a:solidFill>
                  <a:schemeClr val="bg1"/>
                </a:solidFill>
                <a:ea typeface="SimSun" panose="02010600030101010101" pitchFamily="2" charset="-122"/>
                <a:cs typeface="Calibri" panose="020F0502020204030204" pitchFamily="34" charset="0"/>
              </a:rPr>
              <a:t>Giới Thiệu Trò Chơi</a:t>
            </a:r>
            <a:endParaRPr lang="en-US" altLang="zh-CN" sz="60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26469" y="4914287"/>
            <a:ext cx="6184900" cy="523220"/>
          </a:xfrm>
          <a:prstGeom prst="rect">
            <a:avLst/>
          </a:prstGeom>
          <a:noFill/>
        </p:spPr>
        <p:txBody>
          <a:bodyPr wrap="square" rtlCol="0" anchor="t">
            <a:spAutoFit/>
          </a:bodyPr>
          <a:lstStyle/>
          <a:p>
            <a:pPr marL="457200" indent="-457200" algn="just">
              <a:buFont typeface="Wingdings" panose="05000000000000000000" charset="0"/>
              <a:buChar char="v"/>
            </a:pPr>
            <a:endParaRPr lang="en-US" sz="2800"/>
          </a:p>
        </p:txBody>
      </p:sp>
      <p:sp>
        <p:nvSpPr>
          <p:cNvPr id="8" name="TextBox 7"/>
          <p:cNvSpPr txBox="1"/>
          <p:nvPr/>
        </p:nvSpPr>
        <p:spPr>
          <a:xfrm>
            <a:off x="173567" y="1225678"/>
            <a:ext cx="11844866" cy="4584700"/>
          </a:xfrm>
          <a:prstGeom prst="rect">
            <a:avLst/>
          </a:prstGeom>
          <a:noFill/>
        </p:spPr>
        <p:txBody>
          <a:bodyPr wrap="square" rtlCol="0">
            <a:spAutoFit/>
          </a:bodyPr>
          <a:lstStyle/>
          <a:p>
            <a:pPr marL="457200" indent="-457200" algn="just">
              <a:buFont typeface="Wingdings" panose="05000000000000000000" pitchFamily="2" charset="2"/>
              <a:buChar char="v"/>
            </a:pPr>
            <a:r>
              <a:rPr lang="vi-VN" sz="2400" b="0" i="0">
                <a:solidFill>
                  <a:srgbClr val="000000"/>
                </a:solidFill>
                <a:effectLst/>
                <a:latin typeface="Tahoma" panose="020B0604030504040204" charset="0"/>
                <a:cs typeface="Tahoma" panose="020B0604030504040204" charset="0"/>
              </a:rPr>
              <a:t>Ô ăn quan, hay còn gọi tắt là ăn quan hoặc ô quan là một trò chơi dân gian của trẻ em Việt Nam. Đây là trò chơi có tính chất chiến thuật thường dành cho hai người chơi trở lên thường là từ 2 đến 3 người và có thể sử dụng các vật liệu đa dạng, dễ kiếm để chuẩn bị cho trò chơi</a:t>
            </a:r>
            <a:endParaRPr lang="vi-VN" sz="2400" b="0" i="0">
              <a:solidFill>
                <a:srgbClr val="000000"/>
              </a:solidFill>
              <a:effectLst/>
              <a:latin typeface="Tahoma" panose="020B0604030504040204" charset="0"/>
              <a:cs typeface="Tahoma" panose="020B0604030504040204" charset="0"/>
            </a:endParaRPr>
          </a:p>
          <a:p>
            <a:pPr marL="457200" indent="-457200" algn="just">
              <a:buFont typeface="Wingdings" panose="05000000000000000000" pitchFamily="2" charset="2"/>
              <a:buChar char="v"/>
            </a:pPr>
            <a:endParaRPr lang="vi-VN" sz="2400" b="0" i="0">
              <a:solidFill>
                <a:srgbClr val="000000"/>
              </a:solidFill>
              <a:effectLst/>
              <a:latin typeface="Tahoma" panose="020B0604030504040204" charset="0"/>
              <a:cs typeface="Tahoma" panose="020B0604030504040204" charset="0"/>
            </a:endParaRPr>
          </a:p>
          <a:p>
            <a:pPr marL="457200" indent="-457200" algn="just">
              <a:buFont typeface="Wingdings" panose="05000000000000000000" pitchFamily="2" charset="2"/>
              <a:buChar char="v"/>
            </a:pPr>
            <a:r>
              <a:rPr lang="vi-VN" sz="2400" b="0" i="0">
                <a:solidFill>
                  <a:srgbClr val="000000"/>
                </a:solidFill>
                <a:effectLst/>
                <a:latin typeface="Tahoma" panose="020B0604030504040204" charset="0"/>
                <a:cs typeface="Tahoma" panose="020B0604030504040204" charset="0"/>
              </a:rPr>
              <a:t>Trò chơi ô ăn quan mang đến cho người chơi nhiều ích lợi: rèn luyện tính kiên trì, tính toán và ghi nhớ nên được cả trẻ nhỏ và người lớn yêu thích</a:t>
            </a:r>
            <a:r>
              <a:rPr lang="en-US" altLang="vi-VN" sz="2400" b="0" i="0">
                <a:solidFill>
                  <a:srgbClr val="000000"/>
                </a:solidFill>
                <a:effectLst/>
                <a:latin typeface="Tahoma" panose="020B0604030504040204" charset="0"/>
                <a:cs typeface="Tahoma" panose="020B0604030504040204" charset="0"/>
              </a:rPr>
              <a:t>.</a:t>
            </a:r>
            <a:endParaRPr lang="en-US" altLang="vi-VN" sz="2400" b="0" i="0">
              <a:solidFill>
                <a:srgbClr val="000000"/>
              </a:solidFill>
              <a:effectLst/>
              <a:latin typeface="Tahoma" panose="020B0604030504040204" charset="0"/>
              <a:cs typeface="Tahoma" panose="020B0604030504040204" charset="0"/>
            </a:endParaRPr>
          </a:p>
          <a:p>
            <a:pPr marL="457200" indent="-457200" algn="just">
              <a:buClrTx/>
              <a:buSzTx/>
              <a:buFont typeface="Wingdings" panose="05000000000000000000" pitchFamily="2" charset="2"/>
              <a:buChar char="v"/>
            </a:pPr>
            <a:endParaRPr lang="vi-VN" sz="2400" b="0" i="0">
              <a:solidFill>
                <a:srgbClr val="000000"/>
              </a:solidFill>
              <a:effectLst/>
              <a:latin typeface="Tahoma" panose="020B0604030504040204" charset="0"/>
              <a:cs typeface="Tahoma" panose="020B0604030504040204" charset="0"/>
            </a:endParaRPr>
          </a:p>
          <a:p>
            <a:pPr marL="457200" indent="-457200" algn="just">
              <a:buClrTx/>
              <a:buSzTx/>
              <a:buFont typeface="Wingdings" panose="05000000000000000000" pitchFamily="2" charset="2"/>
              <a:buChar char="v"/>
            </a:pPr>
            <a:r>
              <a:rPr lang="vi-VN" sz="2400">
                <a:solidFill>
                  <a:srgbClr val="000000"/>
                </a:solidFill>
                <a:effectLst/>
                <a:latin typeface="Tahoma" panose="020B0604030504040204" charset="0"/>
                <a:cs typeface="Tahoma" panose="020B0604030504040204" charset="0"/>
              </a:rPr>
              <a:t>Theo các nhà nghiên cứu, ô ăn quan thuộc họ trò chơi mancala, tiếng Ả Rập là manqala hoặc minqala (khi phát âm, trọng âm rơi vào âm tiết đầu ở Syria và âm tiết thứ hai ở Ai Cập) có nguồn gốc từ động từ naqala có nghĩa là di chuyển.</a:t>
            </a:r>
            <a:endParaRPr lang="vi-VN" sz="2400">
              <a:solidFill>
                <a:srgbClr val="000000"/>
              </a:solidFill>
              <a:effectLst/>
              <a:latin typeface="Tahoma" panose="020B0604030504040204" charset="0"/>
              <a:cs typeface="Tahoma" panose="020B0604030504040204" charset="0"/>
            </a:endParaRPr>
          </a:p>
          <a:p>
            <a:pPr marL="457200" indent="-457200" algn="just"/>
            <a:endParaRPr lang="en-US" sz="2800">
              <a:solidFill>
                <a:srgbClr val="000000"/>
              </a:solidFill>
              <a:effectLst/>
              <a:latin typeface="Tahoma" panose="020B0604030504040204" charset="0"/>
              <a:ea typeface="Calibri" panose="020F0502020204030204" pitchFamily="3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
          <p:cNvSpPr/>
          <p:nvPr/>
        </p:nvSpPr>
        <p:spPr>
          <a:xfrm>
            <a:off x="4205288" y="1554480"/>
            <a:ext cx="3748088" cy="3748088"/>
          </a:xfrm>
          <a:prstGeom prst="ellipse">
            <a:avLst/>
          </a:prstGeom>
          <a:solidFill>
            <a:srgbClr val="00B0F0"/>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22675" y="164147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3931762" y="2084070"/>
            <a:ext cx="4328159" cy="2306955"/>
          </a:xfrm>
          <a:prstGeom prst="rect">
            <a:avLst/>
          </a:prstGeom>
          <a:noFill/>
          <a:ln w="9525">
            <a:noFill/>
          </a:ln>
        </p:spPr>
        <p:txBody>
          <a:bodyPr wrap="square" anchor="t">
            <a:spAutoFit/>
          </a:bodyPr>
          <a:lstStyle/>
          <a:p>
            <a:pPr algn="ctr"/>
            <a:r>
              <a:rPr lang="en-US" altLang="zh-CN" sz="7200">
                <a:solidFill>
                  <a:schemeClr val="bg1"/>
                </a:solidFill>
                <a:cs typeface="Calibri" panose="020F0502020204030204" pitchFamily="34" charset="0"/>
              </a:rPr>
              <a:t>Chi Tiết Trò Chơi</a:t>
            </a:r>
            <a:endParaRPr lang="en-US" altLang="zh-CN" sz="72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5035" y="507365"/>
            <a:ext cx="10361930" cy="706755"/>
          </a:xfrm>
          <a:prstGeom prst="rect">
            <a:avLst/>
          </a:prstGeom>
          <a:noFill/>
        </p:spPr>
        <p:txBody>
          <a:bodyPr wrap="square" rtlCol="0">
            <a:spAutoFit/>
          </a:bodyPr>
          <a:lstStyle/>
          <a:p>
            <a:pPr algn="l"/>
            <a:r>
              <a:rPr lang="en-US" sz="4000">
                <a:solidFill>
                  <a:srgbClr val="FF0000"/>
                </a:solidFill>
                <a:latin typeface="Tahoma" panose="020B0604030504040204" charset="0"/>
                <a:cs typeface="Tahoma" panose="020B0604030504040204" charset="0"/>
              </a:rPr>
              <a:t>Bàn Chơi</a:t>
            </a:r>
            <a:endParaRPr lang="en-US" sz="4000">
              <a:solidFill>
                <a:srgbClr val="FF0000"/>
              </a:solidFill>
              <a:latin typeface="Tahoma" panose="020B0604030504040204" charset="0"/>
              <a:cs typeface="Tahoma" panose="020B0604030504040204" charset="0"/>
            </a:endParaRPr>
          </a:p>
        </p:txBody>
      </p:sp>
      <p:sp>
        <p:nvSpPr>
          <p:cNvPr id="5" name="TextBox 4"/>
          <p:cNvSpPr txBox="1"/>
          <p:nvPr/>
        </p:nvSpPr>
        <p:spPr>
          <a:xfrm>
            <a:off x="834390" y="1646555"/>
            <a:ext cx="10854690" cy="4523105"/>
          </a:xfrm>
          <a:prstGeom prst="rect">
            <a:avLst/>
          </a:prstGeom>
          <a:noFill/>
        </p:spPr>
        <p:txBody>
          <a:bodyPr wrap="square" rtlCol="0">
            <a:spAutoFit/>
          </a:bodyPr>
          <a:lstStyle/>
          <a:p>
            <a:pPr>
              <a:buFont typeface="+mj-lt"/>
            </a:pPr>
            <a:r>
              <a:rPr lang="en-US" sz="3600">
                <a:solidFill>
                  <a:srgbClr val="000000"/>
                </a:solidFill>
                <a:effectLst/>
                <a:latin typeface="Tahoma" panose="020B0604030504040204" charset="0"/>
                <a:ea typeface="Times New Roman" panose="02020603050405020304" charset="0"/>
                <a:cs typeface="Tahoma" panose="020B0604030504040204" charset="0"/>
              </a:rPr>
              <a:t>Bàn chơi được kẻ thành một hình chữ nhật rồi chia thành 10 ô vuông, mỗi bên có 5 ô đối xứng nhau. </a:t>
            </a:r>
            <a:endParaRPr lang="en-US" sz="3600">
              <a:solidFill>
                <a:srgbClr val="000000"/>
              </a:solidFill>
              <a:effectLst/>
              <a:latin typeface="Tahoma" panose="020B0604030504040204" charset="0"/>
              <a:ea typeface="Times New Roman" panose="02020603050405020304" charset="0"/>
              <a:cs typeface="Tahoma" panose="020B0604030504040204" charset="0"/>
            </a:endParaRPr>
          </a:p>
          <a:p>
            <a:pPr>
              <a:buFont typeface="+mj-lt"/>
            </a:pPr>
            <a:endParaRPr lang="en-US" sz="3600">
              <a:solidFill>
                <a:srgbClr val="000000"/>
              </a:solidFill>
              <a:effectLst/>
              <a:latin typeface="Tahoma" panose="020B0604030504040204" charset="0"/>
              <a:ea typeface="Times New Roman" panose="02020603050405020304" charset="0"/>
              <a:cs typeface="Tahoma" panose="020B0604030504040204" charset="0"/>
            </a:endParaRPr>
          </a:p>
          <a:p>
            <a:pPr>
              <a:buFont typeface="+mj-lt"/>
            </a:pPr>
            <a:r>
              <a:rPr lang="en-US" sz="3600">
                <a:solidFill>
                  <a:srgbClr val="000000"/>
                </a:solidFill>
                <a:effectLst/>
                <a:latin typeface="Tahoma" panose="020B0604030504040204" charset="0"/>
                <a:ea typeface="Times New Roman" panose="02020603050405020304" charset="0"/>
                <a:cs typeface="Tahoma" panose="020B0604030504040204" charset="0"/>
              </a:rPr>
              <a:t>Ở 2 cạnh chiều rộng của hình chữ nhật, vẽ 2 ô hình bán nguyệt hướng ra phía ngoài. </a:t>
            </a:r>
            <a:endParaRPr lang="en-US" sz="3600">
              <a:solidFill>
                <a:srgbClr val="000000"/>
              </a:solidFill>
              <a:effectLst/>
              <a:latin typeface="Tahoma" panose="020B0604030504040204" charset="0"/>
              <a:ea typeface="Times New Roman" panose="02020603050405020304" charset="0"/>
              <a:cs typeface="Tahoma" panose="020B0604030504040204" charset="0"/>
            </a:endParaRPr>
          </a:p>
          <a:p>
            <a:pPr>
              <a:buFont typeface="+mj-lt"/>
            </a:pPr>
            <a:endParaRPr lang="en-US" sz="3600">
              <a:solidFill>
                <a:srgbClr val="000000"/>
              </a:solidFill>
              <a:effectLst/>
              <a:latin typeface="Tahoma" panose="020B0604030504040204" charset="0"/>
              <a:ea typeface="Times New Roman" panose="02020603050405020304" charset="0"/>
              <a:cs typeface="Tahoma" panose="020B0604030504040204" charset="0"/>
            </a:endParaRPr>
          </a:p>
          <a:p>
            <a:pPr>
              <a:buFont typeface="+mj-lt"/>
            </a:pPr>
            <a:r>
              <a:rPr lang="en-US" sz="3600">
                <a:solidFill>
                  <a:srgbClr val="000000"/>
                </a:solidFill>
                <a:effectLst/>
                <a:latin typeface="Tahoma" panose="020B0604030504040204" charset="0"/>
                <a:ea typeface="Times New Roman" panose="02020603050405020304" charset="0"/>
                <a:cs typeface="Tahoma" panose="020B0604030504040204" charset="0"/>
              </a:rPr>
              <a:t>Các ô hình vuông gọi là ô dân còn 2 ô hình bán nguyệt gọi là ô quan.</a:t>
            </a:r>
            <a:endParaRPr lang="en-US" sz="3600">
              <a:solidFill>
                <a:srgbClr val="000000"/>
              </a:solidFill>
              <a:effectLst/>
              <a:latin typeface="Tahoma" panose="020B0604030504040204" charset="0"/>
              <a:ea typeface="Times New Roman" panose="02020603050405020304" charset="0"/>
              <a:cs typeface="Tahoma" panose="020B060403050404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5035" y="507365"/>
            <a:ext cx="10361930" cy="706755"/>
          </a:xfrm>
          <a:prstGeom prst="rect">
            <a:avLst/>
          </a:prstGeom>
          <a:noFill/>
        </p:spPr>
        <p:txBody>
          <a:bodyPr wrap="square" rtlCol="0">
            <a:spAutoFit/>
          </a:bodyPr>
          <a:lstStyle/>
          <a:p>
            <a:pPr algn="l"/>
            <a:r>
              <a:rPr lang="en-US" sz="4000">
                <a:solidFill>
                  <a:srgbClr val="FF0000"/>
                </a:solidFill>
                <a:latin typeface="Tahoma" panose="020B0604030504040204" charset="0"/>
                <a:cs typeface="Tahoma" panose="020B0604030504040204" charset="0"/>
              </a:rPr>
              <a:t>Quân Chơi</a:t>
            </a:r>
            <a:endParaRPr lang="en-US" sz="4000">
              <a:solidFill>
                <a:srgbClr val="FF0000"/>
              </a:solidFill>
              <a:latin typeface="Tahoma" panose="020B0604030504040204" charset="0"/>
              <a:cs typeface="Tahoma" panose="020B0604030504040204" charset="0"/>
            </a:endParaRPr>
          </a:p>
        </p:txBody>
      </p:sp>
      <p:sp>
        <p:nvSpPr>
          <p:cNvPr id="5" name="TextBox 4"/>
          <p:cNvSpPr txBox="1"/>
          <p:nvPr/>
        </p:nvSpPr>
        <p:spPr>
          <a:xfrm>
            <a:off x="834390" y="1646555"/>
            <a:ext cx="10854690" cy="5015865"/>
          </a:xfrm>
          <a:prstGeom prst="rect">
            <a:avLst/>
          </a:prstGeom>
          <a:noFill/>
        </p:spPr>
        <p:txBody>
          <a:bodyPr wrap="square" rtlCol="0">
            <a:spAutoFit/>
          </a:bodyPr>
          <a:lstStyle/>
          <a:p>
            <a:pPr>
              <a:buFont typeface="+mj-lt"/>
            </a:pPr>
            <a:r>
              <a:rPr lang="en-US" sz="3200">
                <a:solidFill>
                  <a:srgbClr val="000000"/>
                </a:solidFill>
                <a:effectLst/>
                <a:latin typeface="Tahoma" panose="020B0604030504040204" charset="0"/>
                <a:ea typeface="Times New Roman" panose="02020603050405020304" charset="0"/>
                <a:cs typeface="Tahoma" panose="020B0604030504040204" charset="0"/>
              </a:rPr>
              <a:t>Bao gồm 2 loại quân: Dân và Quan và có thể được làm bằng từ nhiều vật liệu như sỏi, gạch, đá, hạt … có kích thước vừa phải để người chơi dễ cầm nắm cùng lúc nhiều quân. </a:t>
            </a:r>
            <a:endParaRPr lang="en-US" sz="3200">
              <a:solidFill>
                <a:srgbClr val="000000"/>
              </a:solidFill>
              <a:effectLst/>
              <a:latin typeface="Tahoma" panose="020B0604030504040204" charset="0"/>
              <a:ea typeface="Times New Roman" panose="02020603050405020304" charset="0"/>
              <a:cs typeface="Tahoma" panose="020B0604030504040204" charset="0"/>
            </a:endParaRPr>
          </a:p>
          <a:p>
            <a:pPr>
              <a:buFont typeface="+mj-lt"/>
            </a:pPr>
            <a:endParaRPr lang="en-US" sz="3200">
              <a:solidFill>
                <a:srgbClr val="000000"/>
              </a:solidFill>
              <a:effectLst/>
              <a:latin typeface="Tahoma" panose="020B0604030504040204" charset="0"/>
              <a:ea typeface="Times New Roman" panose="02020603050405020304" charset="0"/>
              <a:cs typeface="Tahoma" panose="020B0604030504040204" charset="0"/>
            </a:endParaRPr>
          </a:p>
          <a:p>
            <a:pPr>
              <a:buFont typeface="+mj-lt"/>
            </a:pPr>
            <a:r>
              <a:rPr lang="en-US" sz="3200">
                <a:solidFill>
                  <a:srgbClr val="000000"/>
                </a:solidFill>
                <a:effectLst/>
                <a:latin typeface="Tahoma" panose="020B0604030504040204" charset="0"/>
                <a:ea typeface="Times New Roman" panose="02020603050405020304" charset="0"/>
                <a:cs typeface="Tahoma" panose="020B0604030504040204" charset="0"/>
              </a:rPr>
              <a:t>Quan có kích thước to hơn hẳn các quân Dân để dễ dàng phân biệt. </a:t>
            </a:r>
            <a:endParaRPr lang="en-US" sz="3200">
              <a:solidFill>
                <a:srgbClr val="000000"/>
              </a:solidFill>
              <a:effectLst/>
              <a:latin typeface="Tahoma" panose="020B0604030504040204" charset="0"/>
              <a:ea typeface="Times New Roman" panose="02020603050405020304" charset="0"/>
              <a:cs typeface="Tahoma" panose="020B0604030504040204" charset="0"/>
            </a:endParaRPr>
          </a:p>
          <a:p>
            <a:pPr>
              <a:buFont typeface="+mj-lt"/>
            </a:pPr>
            <a:endParaRPr lang="en-US" sz="3200">
              <a:solidFill>
                <a:srgbClr val="000000"/>
              </a:solidFill>
              <a:effectLst/>
              <a:latin typeface="Tahoma" panose="020B0604030504040204" charset="0"/>
              <a:ea typeface="Times New Roman" panose="02020603050405020304" charset="0"/>
              <a:cs typeface="Tahoma" panose="020B0604030504040204" charset="0"/>
            </a:endParaRPr>
          </a:p>
          <a:p>
            <a:pPr>
              <a:buFont typeface="+mj-lt"/>
            </a:pPr>
            <a:r>
              <a:rPr lang="en-US" sz="3200">
                <a:solidFill>
                  <a:srgbClr val="000000"/>
                </a:solidFill>
                <a:effectLst/>
                <a:latin typeface="Tahoma" panose="020B0604030504040204" charset="0"/>
                <a:ea typeface="Times New Roman" panose="02020603050405020304" charset="0"/>
                <a:cs typeface="Tahoma" panose="020B0604030504040204" charset="0"/>
              </a:rPr>
              <a:t>Số lượng quân chơi quan luôn là 2 còn dân có số lượng tùy theo luật chơi, phổ biến nhất là 50.</a:t>
            </a:r>
            <a:endParaRPr lang="en-US" sz="3200">
              <a:solidFill>
                <a:srgbClr val="000000"/>
              </a:solidFill>
              <a:effectLst/>
              <a:latin typeface="Tahoma" panose="020B0604030504040204" charset="0"/>
              <a:ea typeface="Times New Roman" panose="02020603050405020304" charset="0"/>
              <a:cs typeface="Tahoma" panose="020B060403050404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5035" y="507365"/>
            <a:ext cx="10361930" cy="706755"/>
          </a:xfrm>
          <a:prstGeom prst="rect">
            <a:avLst/>
          </a:prstGeom>
          <a:noFill/>
        </p:spPr>
        <p:txBody>
          <a:bodyPr wrap="square" rtlCol="0">
            <a:spAutoFit/>
          </a:bodyPr>
          <a:lstStyle/>
          <a:p>
            <a:pPr algn="l"/>
            <a:r>
              <a:rPr lang="en-US" sz="4000">
                <a:solidFill>
                  <a:srgbClr val="FF0000"/>
                </a:solidFill>
                <a:latin typeface="Tahoma" panose="020B0604030504040204" charset="0"/>
                <a:cs typeface="Tahoma" panose="020B0604030504040204" charset="0"/>
              </a:rPr>
              <a:t>Bố Trí Quân Chơi</a:t>
            </a:r>
            <a:endParaRPr lang="en-US" sz="4000">
              <a:solidFill>
                <a:srgbClr val="FF0000"/>
              </a:solidFill>
              <a:latin typeface="Tahoma" panose="020B0604030504040204" charset="0"/>
              <a:cs typeface="Tahoma" panose="020B0604030504040204" charset="0"/>
            </a:endParaRPr>
          </a:p>
        </p:txBody>
      </p:sp>
      <p:sp>
        <p:nvSpPr>
          <p:cNvPr id="5" name="TextBox 4"/>
          <p:cNvSpPr txBox="1"/>
          <p:nvPr/>
        </p:nvSpPr>
        <p:spPr>
          <a:xfrm>
            <a:off x="834390" y="1646555"/>
            <a:ext cx="10854690" cy="1076325"/>
          </a:xfrm>
          <a:prstGeom prst="rect">
            <a:avLst/>
          </a:prstGeom>
          <a:noFill/>
        </p:spPr>
        <p:txBody>
          <a:bodyPr wrap="square" rtlCol="0">
            <a:spAutoFit/>
          </a:bodyPr>
          <a:lstStyle/>
          <a:p>
            <a:pPr>
              <a:buFont typeface="+mj-lt"/>
            </a:pPr>
            <a:r>
              <a:rPr lang="en-US" sz="3200">
                <a:solidFill>
                  <a:srgbClr val="000000"/>
                </a:solidFill>
                <a:effectLst/>
                <a:latin typeface="Tahoma" panose="020B0604030504040204" charset="0"/>
                <a:ea typeface="Times New Roman" panose="02020603050405020304" charset="0"/>
                <a:cs typeface="Tahoma" panose="020B0604030504040204" charset="0"/>
              </a:rPr>
              <a:t>Quan được đặt trong 2 ô hình bán nguyệt, mỗi ô 1 quân. Dân được bố trí vào các ô vuông với số quân đều nhau.</a:t>
            </a:r>
            <a:endParaRPr lang="en-US" sz="3200">
              <a:solidFill>
                <a:srgbClr val="000000"/>
              </a:solidFill>
              <a:effectLst/>
              <a:latin typeface="Tahoma" panose="020B0604030504040204" charset="0"/>
              <a:ea typeface="Times New Roman" panose="02020603050405020304" charset="0"/>
              <a:cs typeface="Tahoma" panose="020B0604030504040204" charset="0"/>
            </a:endParaRPr>
          </a:p>
        </p:txBody>
      </p:sp>
      <p:sp>
        <p:nvSpPr>
          <p:cNvPr id="2" name="TextBox 3"/>
          <p:cNvSpPr txBox="1"/>
          <p:nvPr/>
        </p:nvSpPr>
        <p:spPr>
          <a:xfrm>
            <a:off x="915035" y="3302000"/>
            <a:ext cx="10361930" cy="706755"/>
          </a:xfrm>
          <a:prstGeom prst="rect">
            <a:avLst/>
          </a:prstGeom>
          <a:noFill/>
        </p:spPr>
        <p:txBody>
          <a:bodyPr wrap="square" rtlCol="0">
            <a:spAutoFit/>
          </a:bodyPr>
          <a:p>
            <a:pPr algn="l"/>
            <a:r>
              <a:rPr lang="en-US" sz="4000">
                <a:solidFill>
                  <a:srgbClr val="FF0000"/>
                </a:solidFill>
                <a:latin typeface="Tahoma" panose="020B0604030504040204" charset="0"/>
                <a:cs typeface="Tahoma" panose="020B0604030504040204" charset="0"/>
              </a:rPr>
              <a:t>Người Chơi</a:t>
            </a:r>
            <a:endParaRPr lang="en-US" sz="4000">
              <a:solidFill>
                <a:srgbClr val="FF0000"/>
              </a:solidFill>
              <a:latin typeface="Tahoma" panose="020B0604030504040204" charset="0"/>
              <a:cs typeface="Tahoma" panose="020B0604030504040204" charset="0"/>
            </a:endParaRPr>
          </a:p>
        </p:txBody>
      </p:sp>
      <p:sp>
        <p:nvSpPr>
          <p:cNvPr id="3" name="TextBox 4"/>
          <p:cNvSpPr txBox="1"/>
          <p:nvPr/>
        </p:nvSpPr>
        <p:spPr>
          <a:xfrm>
            <a:off x="915035" y="4587875"/>
            <a:ext cx="10854690" cy="1568450"/>
          </a:xfrm>
          <a:prstGeom prst="rect">
            <a:avLst/>
          </a:prstGeom>
          <a:noFill/>
        </p:spPr>
        <p:txBody>
          <a:bodyPr wrap="square" rtlCol="0">
            <a:spAutoFit/>
          </a:bodyPr>
          <a:p>
            <a:pPr>
              <a:buFont typeface="+mj-lt"/>
            </a:pPr>
            <a:r>
              <a:rPr lang="en-US" sz="3200">
                <a:solidFill>
                  <a:srgbClr val="000000"/>
                </a:solidFill>
                <a:effectLst/>
                <a:latin typeface="Tahoma" panose="020B0604030504040204" charset="0"/>
                <a:ea typeface="Times New Roman" panose="02020603050405020304" charset="0"/>
                <a:cs typeface="Tahoma" panose="020B0604030504040204" charset="0"/>
              </a:rPr>
              <a:t>Thường gồm hai người chơi, mỗi người ngồi ở phía ngoài cạnh dài hơn của hình chữ nhật và những ô vuông bên nào thuộc quyền kiểm soát của người chơi ngồi bên đó.</a:t>
            </a:r>
            <a:endParaRPr lang="en-US" sz="3200">
              <a:solidFill>
                <a:srgbClr val="000000"/>
              </a:solidFill>
              <a:effectLst/>
              <a:latin typeface="Tahoma" panose="020B0604030504040204" charset="0"/>
              <a:ea typeface="Times New Roman" panose="02020603050405020304" charset="0"/>
              <a:cs typeface="Tahoma" panose="020B060403050404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4683</Words>
  <Application>WPS Presentation</Application>
  <PresentationFormat>Widescreen</PresentationFormat>
  <Paragraphs>181</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Calibri</vt:lpstr>
      <vt:lpstr>Times New Roman</vt:lpstr>
      <vt:lpstr>Wingdings</vt:lpstr>
      <vt:lpstr>Tahoma</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Acer</cp:lastModifiedBy>
  <cp:revision>68</cp:revision>
  <dcterms:created xsi:type="dcterms:W3CDTF">2015-07-04T02:09:00Z</dcterms:created>
  <dcterms:modified xsi:type="dcterms:W3CDTF">2022-12-14T16:26:38Z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DA9CD69293964F9B9F6C7E1F79F33DE1</vt:lpwstr>
  </property>
</Properties>
</file>