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2" r:id="rId7"/>
    <p:sldId id="273" r:id="rId8"/>
    <p:sldId id="274" r:id="rId9"/>
    <p:sldId id="290" r:id="rId10"/>
    <p:sldId id="299" r:id="rId11"/>
    <p:sldId id="263" r:id="rId12"/>
    <p:sldId id="300" r:id="rId13"/>
    <p:sldId id="264" r:id="rId14"/>
    <p:sldId id="285" r:id="rId15"/>
    <p:sldId id="265" r:id="rId16"/>
    <p:sldId id="266" r:id="rId17"/>
    <p:sldId id="288" r:id="rId18"/>
    <p:sldId id="269" r:id="rId19"/>
    <p:sldId id="309" r:id="rId20"/>
    <p:sldId id="31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mc:Choice>
    <mc:Fallback>
      <p:transition spd="slow"/>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Rectangles 4"/>
          <p:cNvSpPr/>
          <p:nvPr/>
        </p:nvSpPr>
        <p:spPr>
          <a:xfrm>
            <a:off x="635" y="17780"/>
            <a:ext cx="12201525" cy="6821170"/>
          </a:xfrm>
          <a:prstGeom prst="rect">
            <a:avLst/>
          </a:prstGeom>
          <a:gradFill>
            <a:gsLst>
              <a:gs pos="0">
                <a:schemeClr val="accent1">
                  <a:lumMod val="5000"/>
                  <a:lumOff val="95000"/>
                </a:schemeClr>
              </a:gs>
              <a:gs pos="100000">
                <a:schemeClr val="accent1">
                  <a:lumMod val="75000"/>
                  <a:alpha val="41000"/>
                </a:schemeClr>
              </a:gs>
              <a:gs pos="0">
                <a:srgbClr val="D6E6F5">
                  <a:alpha val="100000"/>
                </a:srgbClr>
              </a:gs>
              <a:gs pos="0">
                <a:schemeClr val="accent1">
                  <a:lumMod val="75000"/>
                </a:schemeClr>
              </a:gs>
              <a:gs pos="100000">
                <a:schemeClr val="accent1">
                  <a:lumMod val="30000"/>
                  <a:lumOff val="70000"/>
                </a:scheme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3372485" y="1631950"/>
            <a:ext cx="5743575" cy="629920"/>
          </a:xfrm>
          <a:prstGeom prst="rect">
            <a:avLst/>
          </a:prstGeom>
          <a:noFill/>
        </p:spPr>
        <p:txBody>
          <a:bodyPr wrap="square" rtlCol="0">
            <a:spAutoFit/>
          </a:bodyPr>
          <a:p>
            <a:r>
              <a:rPr lang="en-US" sz="3500" b="1" i="1">
                <a:solidFill>
                  <a:schemeClr val="bg1">
                    <a:lumMod val="85000"/>
                  </a:schemeClr>
                </a:solidFill>
                <a:latin typeface="Arial" panose="020B0604020202020204" pitchFamily="34" charset="0"/>
                <a:cs typeface="Arial" panose="020B0604020202020204" pitchFamily="34" charset="0"/>
              </a:rPr>
              <a:t>ĐỒ ÁN CHUYÊN NGÀNH</a:t>
            </a:r>
            <a:endParaRPr lang="en-US" sz="3500" b="1" i="1">
              <a:solidFill>
                <a:schemeClr val="bg1">
                  <a:lumMod val="85000"/>
                </a:schemeClr>
              </a:solidFill>
              <a:latin typeface="Arial" panose="020B0604020202020204" pitchFamily="34" charset="0"/>
              <a:cs typeface="Arial" panose="020B0604020202020204" pitchFamily="34" charset="0"/>
            </a:endParaRPr>
          </a:p>
        </p:txBody>
      </p:sp>
      <p:sp>
        <p:nvSpPr>
          <p:cNvPr id="8" name="Text Box 7"/>
          <p:cNvSpPr txBox="1"/>
          <p:nvPr/>
        </p:nvSpPr>
        <p:spPr>
          <a:xfrm>
            <a:off x="826135" y="2642870"/>
            <a:ext cx="10550525" cy="1742440"/>
          </a:xfrm>
          <a:prstGeom prst="rect">
            <a:avLst/>
          </a:prstGeom>
          <a:noFill/>
        </p:spPr>
        <p:txBody>
          <a:bodyPr wrap="square" rtlCol="0">
            <a:noAutofit/>
          </a:bodyPr>
          <a:p>
            <a:pPr algn="ctr"/>
            <a:r>
              <a:rPr lang="en-US" sz="4800" b="1">
                <a:solidFill>
                  <a:schemeClr val="bg1"/>
                </a:solidFill>
                <a:latin typeface="Arial" panose="020B0604020202020204" pitchFamily="34" charset="0"/>
                <a:cs typeface="Arial" panose="020B0604020202020204" pitchFamily="34" charset="0"/>
              </a:rPr>
              <a:t>QUẢN LÝ THÔNG BÁO VÀ LỊCH CÔNG TÁC KHOA</a:t>
            </a:r>
            <a:endParaRPr lang="en-US" sz="4800" b="1">
              <a:solidFill>
                <a:schemeClr val="bg1"/>
              </a:solidFill>
              <a:latin typeface="Arial" panose="020B0604020202020204" pitchFamily="34" charset="0"/>
              <a:cs typeface="Arial" panose="020B0604020202020204" pitchFamily="34" charset="0"/>
            </a:endParaRPr>
          </a:p>
        </p:txBody>
      </p:sp>
      <p:pic>
        <p:nvPicPr>
          <p:cNvPr id="9" name="Picture 8" descr="H3"/>
          <p:cNvPicPr>
            <a:picLocks noChangeAspect="1"/>
          </p:cNvPicPr>
          <p:nvPr/>
        </p:nvPicPr>
        <p:blipFill>
          <a:blip r:embed="rId2"/>
          <a:srcRect l="1194" t="1509" r="1056" b="1833"/>
          <a:stretch>
            <a:fillRect/>
          </a:stretch>
        </p:blipFill>
        <p:spPr>
          <a:xfrm>
            <a:off x="339725" y="119380"/>
            <a:ext cx="2143760" cy="2143125"/>
          </a:xfrm>
          <a:prstGeom prst="ellipse">
            <a:avLst/>
          </a:prstGeom>
        </p:spPr>
      </p:pic>
      <p:sp>
        <p:nvSpPr>
          <p:cNvPr id="10" name="Text Box 9"/>
          <p:cNvSpPr txBox="1"/>
          <p:nvPr/>
        </p:nvSpPr>
        <p:spPr>
          <a:xfrm>
            <a:off x="468630" y="5772785"/>
            <a:ext cx="4154805" cy="368300"/>
          </a:xfrm>
          <a:prstGeom prst="rect">
            <a:avLst/>
          </a:prstGeom>
          <a:noFill/>
        </p:spPr>
        <p:txBody>
          <a:bodyPr wrap="square" rtlCol="0">
            <a:spAutoFit/>
          </a:bodyPr>
          <a:p>
            <a:r>
              <a:rPr lang="en-US" sz="1500" i="1">
                <a:solidFill>
                  <a:schemeClr val="accent6">
                    <a:lumMod val="60000"/>
                    <a:lumOff val="40000"/>
                  </a:schemeClr>
                </a:solidFill>
                <a:latin typeface="Arial" panose="020B0604020202020204" pitchFamily="34" charset="0"/>
                <a:cs typeface="Arial" panose="020B0604020202020204" pitchFamily="34" charset="0"/>
              </a:rPr>
              <a:t>Giảng viên hướng dẫn:</a:t>
            </a:r>
            <a:r>
              <a:rPr lang="en-US">
                <a:latin typeface="Arial" panose="020B0604020202020204" pitchFamily="34" charset="0"/>
                <a:cs typeface="Arial" panose="020B0604020202020204" pitchFamily="34" charset="0"/>
              </a:rPr>
              <a:t> Ths. Trần Như Ý</a:t>
            </a:r>
            <a:endParaRPr lang="en-US">
              <a:latin typeface="Arial" panose="020B0604020202020204" pitchFamily="34" charset="0"/>
              <a:cs typeface="Arial" panose="020B0604020202020204" pitchFamily="34" charset="0"/>
            </a:endParaRPr>
          </a:p>
        </p:txBody>
      </p:sp>
      <p:sp>
        <p:nvSpPr>
          <p:cNvPr id="11" name="Text Box 10"/>
          <p:cNvSpPr txBox="1"/>
          <p:nvPr/>
        </p:nvSpPr>
        <p:spPr>
          <a:xfrm>
            <a:off x="8970010" y="18415"/>
            <a:ext cx="650240" cy="6362700"/>
          </a:xfrm>
          <a:prstGeom prst="rect">
            <a:avLst/>
          </a:prstGeom>
          <a:noFill/>
        </p:spPr>
        <p:txBody>
          <a:bodyPr vert="vert270" wrap="square" rtlCol="0">
            <a:noAutofit/>
          </a:bodyPr>
          <a:p>
            <a:pPr algn="ctr">
              <a:lnSpc>
                <a:spcPct val="150000"/>
              </a:lnSpc>
            </a:pPr>
            <a:r>
              <a:rPr lang="en-US" sz="17000" b="1">
                <a:ln>
                  <a:solidFill>
                    <a:schemeClr val="accent1">
                      <a:lumMod val="60000"/>
                      <a:lumOff val="40000"/>
                    </a:schemeClr>
                  </a:solidFill>
                </a:ln>
                <a:noFill/>
                <a:latin typeface="Arial" panose="020B0604020202020204" pitchFamily="34" charset="0"/>
                <a:cs typeface="Arial" panose="020B0604020202020204" pitchFamily="34" charset="0"/>
              </a:rPr>
              <a:t>2023</a:t>
            </a:r>
            <a:endParaRPr lang="en-US" sz="17000" b="1">
              <a:ln>
                <a:solidFill>
                  <a:schemeClr val="accent1">
                    <a:lumMod val="60000"/>
                    <a:lumOff val="40000"/>
                  </a:schemeClr>
                </a:solidFill>
              </a:ln>
              <a:noFill/>
              <a:latin typeface="Arial" panose="020B0604020202020204" pitchFamily="34" charset="0"/>
              <a:cs typeface="Arial" panose="020B0604020202020204" pitchFamily="34" charset="0"/>
            </a:endParaRPr>
          </a:p>
        </p:txBody>
      </p:sp>
      <p:sp>
        <p:nvSpPr>
          <p:cNvPr id="12" name="Slide Number Placeholder 11"/>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295275" y="127635"/>
            <a:ext cx="8357235" cy="1004570"/>
          </a:xfrm>
          <a:prstGeom prst="rect">
            <a:avLst/>
          </a:prstGeom>
          <a:noFill/>
        </p:spPr>
        <p:txBody>
          <a:bodyPr wrap="square" rtlCol="0">
            <a:noAutofit/>
          </a:bodyPr>
          <a:p>
            <a:r>
              <a:rPr lang="en-US" sz="4000" b="1">
                <a:solidFill>
                  <a:schemeClr val="bg1"/>
                </a:solidFill>
                <a:latin typeface="Arial" panose="020B0604020202020204" pitchFamily="34" charset="0"/>
                <a:cs typeface="Arial" panose="020B0604020202020204" pitchFamily="34" charset="0"/>
                <a:sym typeface="+mn-ea"/>
              </a:rPr>
              <a:t>Sơ đồ Usecase hệ thống </a:t>
            </a:r>
            <a:endParaRPr lang="en-US" sz="4000" b="1">
              <a:solidFill>
                <a:schemeClr val="bg1"/>
              </a:solidFill>
              <a:latin typeface="Arial" panose="020B0604020202020204" pitchFamily="34" charset="0"/>
              <a:cs typeface="Arial" panose="020B0604020202020204" pitchFamily="34" charset="0"/>
              <a:sym typeface="+mn-ea"/>
            </a:endParaRPr>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pic>
        <p:nvPicPr>
          <p:cNvPr id="3" name="Picture 1"/>
          <p:cNvPicPr>
            <a:picLocks noChangeAspect="1"/>
          </p:cNvPicPr>
          <p:nvPr/>
        </p:nvPicPr>
        <p:blipFill>
          <a:blip r:embed="rId3"/>
          <a:stretch>
            <a:fillRect/>
          </a:stretch>
        </p:blipFill>
        <p:spPr>
          <a:xfrm>
            <a:off x="1057910" y="981710"/>
            <a:ext cx="9887585" cy="5374005"/>
          </a:xfrm>
          <a:prstGeom prst="rect">
            <a:avLst/>
          </a:prstGeom>
          <a:noFill/>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175895" y="119380"/>
            <a:ext cx="5177790" cy="671195"/>
          </a:xfrm>
          <a:prstGeom prst="rect">
            <a:avLst/>
          </a:prstGeom>
          <a:noFill/>
        </p:spPr>
        <p:txBody>
          <a:bodyPr wrap="square" rtlCol="0">
            <a:noAutofit/>
          </a:bodyPr>
          <a:p>
            <a:r>
              <a:rPr lang="en-US" sz="4000" b="1">
                <a:solidFill>
                  <a:schemeClr val="bg1"/>
                </a:solidFill>
                <a:latin typeface="Arial" panose="020B0604020202020204" pitchFamily="34" charset="0"/>
                <a:cs typeface="Arial" panose="020B0604020202020204" pitchFamily="34" charset="0"/>
              </a:rPr>
              <a:t>Sơ đồ Diagram </a:t>
            </a:r>
            <a:endParaRPr lang="en-US" sz="4000" b="1">
              <a:solidFill>
                <a:schemeClr val="bg1"/>
              </a:solidFill>
              <a:latin typeface="Arial" panose="020B0604020202020204" pitchFamily="34" charset="0"/>
              <a:cs typeface="Arial" panose="020B0604020202020204" pitchFamily="34" charset="0"/>
            </a:endParaRPr>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pic>
        <p:nvPicPr>
          <p:cNvPr id="39" name="Picture 5"/>
          <p:cNvPicPr>
            <a:picLocks noChangeAspect="1"/>
          </p:cNvPicPr>
          <p:nvPr/>
        </p:nvPicPr>
        <p:blipFill>
          <a:blip r:embed="rId3"/>
          <a:stretch>
            <a:fillRect/>
          </a:stretch>
        </p:blipFill>
        <p:spPr>
          <a:xfrm>
            <a:off x="838200" y="790575"/>
            <a:ext cx="10334625" cy="5689600"/>
          </a:xfrm>
          <a:prstGeom prst="rect">
            <a:avLst/>
          </a:prstGeom>
          <a:noFill/>
          <a:ln>
            <a:solidFill>
              <a:schemeClr val="tx1"/>
            </a:solidFill>
          </a:ln>
        </p:spPr>
      </p:pic>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cxnSp>
        <p:nvCxnSpPr>
          <p:cNvPr id="32" name="Straight Connector 31"/>
          <p:cNvCxnSpPr/>
          <p:nvPr/>
        </p:nvCxnSpPr>
        <p:spPr>
          <a:xfrm>
            <a:off x="-8997" y="2968879"/>
            <a:ext cx="1342417" cy="0"/>
          </a:xfrm>
          <a:prstGeom prst="line">
            <a:avLst/>
          </a:prstGeom>
          <a:ln w="31750">
            <a:solidFill>
              <a:schemeClr val="accent2">
                <a:lumMod val="50000"/>
              </a:schemeClr>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60715" y="2849697"/>
            <a:ext cx="754332" cy="0"/>
          </a:xfrm>
          <a:prstGeom prst="line">
            <a:avLst/>
          </a:prstGeom>
          <a:ln w="31750">
            <a:solidFill>
              <a:schemeClr val="accent2">
                <a:lumMod val="50000"/>
              </a:schemeClr>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rot="6299710">
            <a:off x="5011220" y="2698279"/>
            <a:ext cx="347847" cy="347847"/>
            <a:chOff x="4440936" y="1773936"/>
            <a:chExt cx="3310128" cy="3310128"/>
          </a:xfrm>
          <a:effectLst>
            <a:glow rad="25400">
              <a:schemeClr val="accent5">
                <a:satMod val="175000"/>
                <a:alpha val="28000"/>
              </a:schemeClr>
            </a:glow>
          </a:effectLst>
        </p:grpSpPr>
        <p:sp>
          <p:nvSpPr>
            <p:cNvPr id="53" name="Oval 52"/>
            <p:cNvSpPr/>
            <p:nvPr/>
          </p:nvSpPr>
          <p:spPr>
            <a:xfrm>
              <a:off x="4441251" y="1774251"/>
              <a:ext cx="3309498" cy="3309498"/>
            </a:xfrm>
            <a:prstGeom prst="ellipse">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kern="1200">
                <a:solidFill>
                  <a:prstClr val="white"/>
                </a:solidFill>
                <a:latin typeface="Calibri" panose="020F0502020204030204"/>
              </a:endParaRPr>
            </a:p>
          </p:txBody>
        </p:sp>
        <p:sp>
          <p:nvSpPr>
            <p:cNvPr id="54" name="Arc 53"/>
            <p:cNvSpPr/>
            <p:nvPr/>
          </p:nvSpPr>
          <p:spPr>
            <a:xfrm>
              <a:off x="4440936" y="1773936"/>
              <a:ext cx="3310128" cy="3310128"/>
            </a:xfrm>
            <a:prstGeom prst="arc">
              <a:avLst/>
            </a:prstGeom>
            <a:ln w="603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defRPr/>
              </a:pPr>
              <a:endParaRPr lang="en-US" kern="1200">
                <a:solidFill>
                  <a:prstClr val="black"/>
                </a:solidFill>
                <a:latin typeface="Calibri" panose="020F0502020204030204"/>
              </a:endParaRPr>
            </a:p>
          </p:txBody>
        </p:sp>
        <p:sp>
          <p:nvSpPr>
            <p:cNvPr id="55" name="Arc 54"/>
            <p:cNvSpPr/>
            <p:nvPr/>
          </p:nvSpPr>
          <p:spPr>
            <a:xfrm flipH="1">
              <a:off x="4440936" y="1773936"/>
              <a:ext cx="3310128" cy="3310128"/>
            </a:xfrm>
            <a:prstGeom prst="arc">
              <a:avLst>
                <a:gd name="adj1" fmla="val 6117151"/>
                <a:gd name="adj2" fmla="val 8372158"/>
              </a:avLst>
            </a:prstGeom>
            <a:ln w="603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defRPr/>
              </a:pPr>
              <a:endParaRPr lang="en-US" kern="1200">
                <a:solidFill>
                  <a:prstClr val="black"/>
                </a:solidFill>
                <a:latin typeface="Calibri" panose="020F0502020204030204"/>
              </a:endParaRPr>
            </a:p>
          </p:txBody>
        </p:sp>
        <p:sp>
          <p:nvSpPr>
            <p:cNvPr id="56" name="Arc 55"/>
            <p:cNvSpPr/>
            <p:nvPr/>
          </p:nvSpPr>
          <p:spPr>
            <a:xfrm flipH="1">
              <a:off x="4440936" y="1773936"/>
              <a:ext cx="3310128" cy="3310128"/>
            </a:xfrm>
            <a:prstGeom prst="arc">
              <a:avLst>
                <a:gd name="adj1" fmla="val 20256575"/>
                <a:gd name="adj2" fmla="val 3001779"/>
              </a:avLst>
            </a:prstGeom>
            <a:ln w="603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defRPr/>
              </a:pPr>
              <a:endParaRPr lang="en-US" kern="1200">
                <a:solidFill>
                  <a:prstClr val="black"/>
                </a:solidFill>
                <a:latin typeface="Calibri" panose="020F0502020204030204"/>
              </a:endParaRPr>
            </a:p>
          </p:txBody>
        </p:sp>
      </p:grpSp>
      <p:grpSp>
        <p:nvGrpSpPr>
          <p:cNvPr id="57" name="Group 56"/>
          <p:cNvGrpSpPr/>
          <p:nvPr/>
        </p:nvGrpSpPr>
        <p:grpSpPr>
          <a:xfrm rot="9345197">
            <a:off x="5102905" y="2799099"/>
            <a:ext cx="146207" cy="146207"/>
            <a:chOff x="4440936" y="1773936"/>
            <a:chExt cx="3310128" cy="3310128"/>
          </a:xfrm>
          <a:effectLst>
            <a:glow rad="38100">
              <a:schemeClr val="accent5">
                <a:satMod val="175000"/>
                <a:alpha val="28000"/>
              </a:schemeClr>
            </a:glow>
          </a:effectLst>
        </p:grpSpPr>
        <p:sp>
          <p:nvSpPr>
            <p:cNvPr id="58" name="Oval 57"/>
            <p:cNvSpPr/>
            <p:nvPr/>
          </p:nvSpPr>
          <p:spPr>
            <a:xfrm>
              <a:off x="4441251" y="1774251"/>
              <a:ext cx="3309498" cy="3309498"/>
            </a:xfrm>
            <a:prstGeom prst="ellipse">
              <a:avLst/>
            </a:prstGeom>
            <a:noFill/>
            <a:ln w="222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kern="1200">
                <a:solidFill>
                  <a:prstClr val="white"/>
                </a:solidFill>
                <a:latin typeface="Calibri" panose="020F0502020204030204"/>
              </a:endParaRPr>
            </a:p>
          </p:txBody>
        </p:sp>
        <p:sp>
          <p:nvSpPr>
            <p:cNvPr id="59" name="Arc 58"/>
            <p:cNvSpPr/>
            <p:nvPr/>
          </p:nvSpPr>
          <p:spPr>
            <a:xfrm>
              <a:off x="4440936" y="1773936"/>
              <a:ext cx="3310128" cy="3310128"/>
            </a:xfrm>
            <a:prstGeom prst="arc">
              <a:avLst/>
            </a:prstGeom>
            <a:ln w="28575">
              <a:solidFill>
                <a:schemeClr val="accent2">
                  <a:lumMod val="5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defRPr/>
              </a:pPr>
              <a:endParaRPr lang="en-US" kern="1200">
                <a:solidFill>
                  <a:prstClr val="black"/>
                </a:solidFill>
                <a:latin typeface="Calibri" panose="020F0502020204030204"/>
              </a:endParaRPr>
            </a:p>
          </p:txBody>
        </p:sp>
        <p:sp>
          <p:nvSpPr>
            <p:cNvPr id="60" name="Arc 59"/>
            <p:cNvSpPr/>
            <p:nvPr/>
          </p:nvSpPr>
          <p:spPr>
            <a:xfrm flipH="1">
              <a:off x="4440936" y="1773936"/>
              <a:ext cx="3310128" cy="3310128"/>
            </a:xfrm>
            <a:prstGeom prst="arc">
              <a:avLst>
                <a:gd name="adj1" fmla="val 6117151"/>
                <a:gd name="adj2" fmla="val 8372158"/>
              </a:avLst>
            </a:prstGeom>
            <a:ln w="28575">
              <a:solidFill>
                <a:schemeClr val="accent2">
                  <a:lumMod val="5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defRPr/>
              </a:pPr>
              <a:endParaRPr lang="en-US" kern="1200">
                <a:solidFill>
                  <a:prstClr val="black"/>
                </a:solidFill>
                <a:latin typeface="Calibri" panose="020F0502020204030204"/>
              </a:endParaRPr>
            </a:p>
          </p:txBody>
        </p:sp>
        <p:sp>
          <p:nvSpPr>
            <p:cNvPr id="61" name="Arc 60"/>
            <p:cNvSpPr/>
            <p:nvPr/>
          </p:nvSpPr>
          <p:spPr>
            <a:xfrm flipH="1">
              <a:off x="4440936" y="1773936"/>
              <a:ext cx="3310128" cy="3310128"/>
            </a:xfrm>
            <a:prstGeom prst="arc">
              <a:avLst>
                <a:gd name="adj1" fmla="val 20256575"/>
                <a:gd name="adj2" fmla="val 3001779"/>
              </a:avLst>
            </a:prstGeom>
            <a:ln w="28575">
              <a:solidFill>
                <a:schemeClr val="accent2">
                  <a:lumMod val="5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defRPr/>
              </a:pPr>
              <a:endParaRPr lang="en-US" kern="1200">
                <a:solidFill>
                  <a:prstClr val="black"/>
                </a:solidFill>
                <a:latin typeface="Calibri" panose="020F0502020204030204"/>
              </a:endParaRPr>
            </a:p>
          </p:txBody>
        </p:sp>
      </p:grpSp>
      <p:cxnSp>
        <p:nvCxnSpPr>
          <p:cNvPr id="68" name="Straight Connector 67"/>
          <p:cNvCxnSpPr/>
          <p:nvPr/>
        </p:nvCxnSpPr>
        <p:spPr>
          <a:xfrm>
            <a:off x="5185143" y="1221729"/>
            <a:ext cx="0" cy="1447956"/>
          </a:xfrm>
          <a:prstGeom prst="line">
            <a:avLst/>
          </a:prstGeom>
          <a:ln w="31750">
            <a:solidFill>
              <a:schemeClr val="accent2">
                <a:lumMod val="50000"/>
              </a:schemeClr>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85143" y="1221729"/>
            <a:ext cx="5938824" cy="0"/>
          </a:xfrm>
          <a:prstGeom prst="line">
            <a:avLst/>
          </a:prstGeom>
          <a:ln w="31750">
            <a:solidFill>
              <a:schemeClr val="accent2">
                <a:lumMod val="50000"/>
              </a:schemeClr>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772651" y="2276483"/>
            <a:ext cx="2351317" cy="0"/>
          </a:xfrm>
          <a:prstGeom prst="line">
            <a:avLst/>
          </a:prstGeom>
          <a:ln w="31750">
            <a:solidFill>
              <a:schemeClr val="accent2">
                <a:lumMod val="50000"/>
              </a:schemeClr>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8761575" y="2276483"/>
            <a:ext cx="11076" cy="376719"/>
          </a:xfrm>
          <a:prstGeom prst="line">
            <a:avLst/>
          </a:prstGeom>
          <a:ln w="31750">
            <a:solidFill>
              <a:schemeClr val="accent2">
                <a:lumMod val="50000"/>
              </a:schemeClr>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123967" y="1221729"/>
            <a:ext cx="0" cy="1058920"/>
          </a:xfrm>
          <a:prstGeom prst="line">
            <a:avLst/>
          </a:prstGeom>
          <a:ln w="31750">
            <a:solidFill>
              <a:schemeClr val="accent2">
                <a:lumMod val="50000"/>
              </a:schemeClr>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367576" y="1402909"/>
            <a:ext cx="5595753" cy="678036"/>
            <a:chOff x="5770051" y="1247117"/>
            <a:chExt cx="4568015" cy="678036"/>
          </a:xfrm>
          <a:solidFill>
            <a:schemeClr val="accent1">
              <a:lumMod val="40000"/>
              <a:lumOff val="60000"/>
            </a:schemeClr>
          </a:solidFill>
        </p:grpSpPr>
        <p:sp>
          <p:nvSpPr>
            <p:cNvPr id="76" name="Rectangle 75"/>
            <p:cNvSpPr/>
            <p:nvPr/>
          </p:nvSpPr>
          <p:spPr>
            <a:xfrm>
              <a:off x="5770051" y="1247117"/>
              <a:ext cx="4568015" cy="678036"/>
            </a:xfrm>
            <a:prstGeom prst="rect">
              <a:avLst/>
            </a:prstGeom>
            <a:grpFill/>
            <a:ln>
              <a:solidFill>
                <a:schemeClr val="accent2">
                  <a:lumMod val="50000"/>
                </a:schemeClr>
              </a:solidFill>
            </a:ln>
            <a:effectLst>
              <a:glow rad="76200">
                <a:schemeClr val="accent5">
                  <a:satMod val="175000"/>
                  <a:alpha val="4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kern="1200">
                <a:solidFill>
                  <a:prstClr val="white"/>
                </a:solidFill>
                <a:latin typeface="Calibri" panose="020F0502020204030204"/>
              </a:endParaRPr>
            </a:p>
          </p:txBody>
        </p:sp>
        <p:sp>
          <p:nvSpPr>
            <p:cNvPr id="77" name="TextBox 76"/>
            <p:cNvSpPr txBox="1"/>
            <p:nvPr/>
          </p:nvSpPr>
          <p:spPr>
            <a:xfrm>
              <a:off x="7092875" y="1267256"/>
              <a:ext cx="1961006" cy="583565"/>
            </a:xfrm>
            <a:prstGeom prst="rect">
              <a:avLst/>
            </a:prstGeom>
            <a:grpFill/>
            <a:ln>
              <a:noFill/>
            </a:ln>
          </p:spPr>
          <p:txBody>
            <a:bodyPr wrap="none" rtlCol="0">
              <a:spAutoFit/>
            </a:bodyPr>
            <a:lstStyle/>
            <a:p>
              <a:pPr algn="ctr" defTabSz="685800">
                <a:buClrTx/>
                <a:defRPr/>
              </a:pPr>
              <a:r>
                <a:rPr lang="en-US" sz="3200" b="1" kern="1200">
                  <a:solidFill>
                    <a:prstClr val="black">
                      <a:lumMod val="95000"/>
                      <a:lumOff val="5000"/>
                    </a:prstClr>
                  </a:solidFill>
                  <a:latin typeface="Arial" panose="020B0604020202020204" pitchFamily="34" charset="0"/>
                  <a:ea typeface="+mn-ea"/>
                  <a:cs typeface="Arial" panose="020B0604020202020204" pitchFamily="34" charset="0"/>
                </a:rPr>
                <a:t>CHƯƠNG 4</a:t>
              </a:r>
              <a:endParaRPr lang="en-US" sz="3200" b="1" kern="1200" dirty="0">
                <a:solidFill>
                  <a:prstClr val="black">
                    <a:lumMod val="95000"/>
                    <a:lumOff val="5000"/>
                  </a:prstClr>
                </a:solidFill>
                <a:latin typeface="Arial" panose="020B0604020202020204" pitchFamily="34" charset="0"/>
                <a:ea typeface="+mn-ea"/>
                <a:cs typeface="Arial" panose="020B0604020202020204" pitchFamily="34" charset="0"/>
              </a:endParaRPr>
            </a:p>
          </p:txBody>
        </p:sp>
      </p:grpSp>
      <p:grpSp>
        <p:nvGrpSpPr>
          <p:cNvPr id="266" name="Group 265"/>
          <p:cNvGrpSpPr/>
          <p:nvPr/>
        </p:nvGrpSpPr>
        <p:grpSpPr>
          <a:xfrm>
            <a:off x="5485625" y="2653201"/>
            <a:ext cx="6347143" cy="3183295"/>
            <a:chOff x="5485625" y="2653201"/>
            <a:chExt cx="6347143" cy="3183294"/>
          </a:xfrm>
          <a:solidFill>
            <a:schemeClr val="accent1">
              <a:lumMod val="40000"/>
              <a:lumOff val="60000"/>
            </a:schemeClr>
          </a:solidFill>
        </p:grpSpPr>
        <p:sp>
          <p:nvSpPr>
            <p:cNvPr id="82" name="Rectangle 81"/>
            <p:cNvSpPr/>
            <p:nvPr/>
          </p:nvSpPr>
          <p:spPr>
            <a:xfrm>
              <a:off x="5485625" y="2653201"/>
              <a:ext cx="6347143" cy="3183294"/>
            </a:xfrm>
            <a:prstGeom prst="rect">
              <a:avLst/>
            </a:prstGeom>
            <a:grpFill/>
            <a:ln>
              <a:solidFill>
                <a:schemeClr val="accent2">
                  <a:lumMod val="50000"/>
                </a:schemeClr>
              </a:solidFill>
            </a:ln>
            <a:effectLst>
              <a:glow rad="76200">
                <a:schemeClr val="accent5">
                  <a:satMod val="175000"/>
                  <a:alpha val="4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kern="1200">
                <a:solidFill>
                  <a:prstClr val="white"/>
                </a:solidFill>
                <a:latin typeface="Calibri" panose="020F0502020204030204"/>
              </a:endParaRPr>
            </a:p>
          </p:txBody>
        </p:sp>
        <p:sp>
          <p:nvSpPr>
            <p:cNvPr id="265" name="TextBox 264"/>
            <p:cNvSpPr txBox="1"/>
            <p:nvPr/>
          </p:nvSpPr>
          <p:spPr>
            <a:xfrm>
              <a:off x="5804321" y="2872201"/>
              <a:ext cx="5833706" cy="1817370"/>
            </a:xfrm>
            <a:prstGeom prst="rect">
              <a:avLst/>
            </a:prstGeom>
            <a:grpFill/>
            <a:ln>
              <a:noFill/>
            </a:ln>
          </p:spPr>
          <p:txBody>
            <a:bodyPr wrap="square" rtlCol="0">
              <a:spAutoFit/>
            </a:bodyPr>
            <a:lstStyle/>
            <a:p>
              <a:pPr algn="ctr" defTabSz="685800">
                <a:lnSpc>
                  <a:spcPct val="150000"/>
                </a:lnSpc>
                <a:buClrTx/>
              </a:pPr>
              <a:r>
                <a:rPr lang="en-US" altLang="vi-VN" sz="3735" b="1" kern="1200" dirty="0">
                  <a:solidFill>
                    <a:prstClr val="black"/>
                  </a:solidFill>
                  <a:latin typeface="Arial" panose="020B0604020202020204" pitchFamily="34" charset="0"/>
                  <a:ea typeface="+mn-ea"/>
                  <a:cs typeface="Arial" panose="020B0604020202020204" pitchFamily="34" charset="0"/>
                </a:rPr>
                <a:t>KẾT LUẬN VÀ HƯỚNG MỞ RỘNG</a:t>
              </a:r>
              <a:endParaRPr lang="en-US" altLang="vi-VN" sz="3735" b="1" kern="1200" dirty="0">
                <a:solidFill>
                  <a:prstClr val="black"/>
                </a:solidFill>
                <a:latin typeface="Arial" panose="020B0604020202020204" pitchFamily="34" charset="0"/>
                <a:ea typeface="+mn-ea"/>
                <a:cs typeface="Arial" panose="020B0604020202020204" pitchFamily="34" charset="0"/>
              </a:endParaRPr>
            </a:p>
          </p:txBody>
        </p:sp>
      </p:grpSp>
      <p:pic>
        <p:nvPicPr>
          <p:cNvPr id="6" name="Content Placeholder 5" descr="h6"/>
          <p:cNvPicPr>
            <a:picLocks noChangeAspect="1"/>
          </p:cNvPicPr>
          <p:nvPr>
            <p:ph idx="1"/>
          </p:nvPr>
        </p:nvPicPr>
        <p:blipFill>
          <a:blip r:embed="rId2"/>
          <a:srcRect l="7733" t="9537" r="11800" b="13500"/>
          <a:stretch>
            <a:fillRect/>
          </a:stretch>
        </p:blipFill>
        <p:spPr>
          <a:xfrm>
            <a:off x="887095" y="1691005"/>
            <a:ext cx="3558540" cy="2639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par>
                                <p:cTn id="11" presetID="3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p:cTn id="13" dur="500" fill="hold"/>
                                        <p:tgtEl>
                                          <p:spTgt spid="52"/>
                                        </p:tgtEl>
                                        <p:attrNameLst>
                                          <p:attrName>ppt_w</p:attrName>
                                        </p:attrNameLst>
                                      </p:cBhvr>
                                      <p:tavLst>
                                        <p:tav tm="0">
                                          <p:val>
                                            <p:fltVal val="0"/>
                                          </p:val>
                                        </p:tav>
                                        <p:tav tm="100000">
                                          <p:val>
                                            <p:strVal val="#ppt_w"/>
                                          </p:val>
                                        </p:tav>
                                      </p:tavLst>
                                    </p:anim>
                                    <p:anim calcmode="lin" valueType="num">
                                      <p:cBhvr>
                                        <p:cTn id="14" dur="500" fill="hold"/>
                                        <p:tgtEl>
                                          <p:spTgt spid="52"/>
                                        </p:tgtEl>
                                        <p:attrNameLst>
                                          <p:attrName>ppt_h</p:attrName>
                                        </p:attrNameLst>
                                      </p:cBhvr>
                                      <p:tavLst>
                                        <p:tav tm="0">
                                          <p:val>
                                            <p:fltVal val="0"/>
                                          </p:val>
                                        </p:tav>
                                        <p:tav tm="100000">
                                          <p:val>
                                            <p:strVal val="#ppt_h"/>
                                          </p:val>
                                        </p:tav>
                                      </p:tavLst>
                                    </p:anim>
                                    <p:anim calcmode="lin" valueType="num">
                                      <p:cBhvr>
                                        <p:cTn id="15" dur="500" fill="hold"/>
                                        <p:tgtEl>
                                          <p:spTgt spid="52"/>
                                        </p:tgtEl>
                                        <p:attrNameLst>
                                          <p:attrName>style.rotation</p:attrName>
                                        </p:attrNameLst>
                                      </p:cBhvr>
                                      <p:tavLst>
                                        <p:tav tm="0">
                                          <p:val>
                                            <p:fltVal val="90"/>
                                          </p:val>
                                        </p:tav>
                                        <p:tav tm="100000">
                                          <p:val>
                                            <p:fltVal val="0"/>
                                          </p:val>
                                        </p:tav>
                                      </p:tavLst>
                                    </p:anim>
                                    <p:animEffect transition="in" filter="fade">
                                      <p:cBhvr>
                                        <p:cTn id="16" dur="500"/>
                                        <p:tgtEl>
                                          <p:spTgt spid="52"/>
                                        </p:tgtEl>
                                      </p:cBhvr>
                                    </p:animEffect>
                                  </p:childTnLst>
                                </p:cTn>
                              </p:par>
                              <p:par>
                                <p:cTn id="17" presetID="3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p:cTn id="19" dur="500" fill="hold"/>
                                        <p:tgtEl>
                                          <p:spTgt spid="57"/>
                                        </p:tgtEl>
                                        <p:attrNameLst>
                                          <p:attrName>ppt_w</p:attrName>
                                        </p:attrNameLst>
                                      </p:cBhvr>
                                      <p:tavLst>
                                        <p:tav tm="0">
                                          <p:val>
                                            <p:fltVal val="0"/>
                                          </p:val>
                                        </p:tav>
                                        <p:tav tm="100000">
                                          <p:val>
                                            <p:strVal val="#ppt_w"/>
                                          </p:val>
                                        </p:tav>
                                      </p:tavLst>
                                    </p:anim>
                                    <p:anim calcmode="lin" valueType="num">
                                      <p:cBhvr>
                                        <p:cTn id="20" dur="500" fill="hold"/>
                                        <p:tgtEl>
                                          <p:spTgt spid="57"/>
                                        </p:tgtEl>
                                        <p:attrNameLst>
                                          <p:attrName>ppt_h</p:attrName>
                                        </p:attrNameLst>
                                      </p:cBhvr>
                                      <p:tavLst>
                                        <p:tav tm="0">
                                          <p:val>
                                            <p:fltVal val="0"/>
                                          </p:val>
                                        </p:tav>
                                        <p:tav tm="100000">
                                          <p:val>
                                            <p:strVal val="#ppt_h"/>
                                          </p:val>
                                        </p:tav>
                                      </p:tavLst>
                                    </p:anim>
                                    <p:anim calcmode="lin" valueType="num">
                                      <p:cBhvr>
                                        <p:cTn id="21" dur="500" fill="hold"/>
                                        <p:tgtEl>
                                          <p:spTgt spid="57"/>
                                        </p:tgtEl>
                                        <p:attrNameLst>
                                          <p:attrName>style.rotation</p:attrName>
                                        </p:attrNameLst>
                                      </p:cBhvr>
                                      <p:tavLst>
                                        <p:tav tm="0">
                                          <p:val>
                                            <p:fltVal val="90"/>
                                          </p:val>
                                        </p:tav>
                                        <p:tav tm="100000">
                                          <p:val>
                                            <p:fltVal val="0"/>
                                          </p:val>
                                        </p:tav>
                                      </p:tavLst>
                                    </p:anim>
                                    <p:animEffect transition="in" filter="fade">
                                      <p:cBhvr>
                                        <p:cTn id="22" dur="500"/>
                                        <p:tgtEl>
                                          <p:spTgt spid="57"/>
                                        </p:tgtEl>
                                      </p:cBhvr>
                                    </p:animEffect>
                                  </p:childTnLst>
                                </p:cTn>
                              </p:par>
                              <p:par>
                                <p:cTn id="23" presetID="8" presetClass="emph" presetSubtype="0" repeatCount="indefinite" fill="hold" nodeType="withEffect">
                                  <p:stCondLst>
                                    <p:cond delay="0"/>
                                  </p:stCondLst>
                                  <p:childTnLst>
                                    <p:animRot by="-21600000">
                                      <p:cBhvr>
                                        <p:cTn id="24" dur="5500" fill="hold"/>
                                        <p:tgtEl>
                                          <p:spTgt spid="52"/>
                                        </p:tgtEl>
                                        <p:attrNameLst>
                                          <p:attrName>r</p:attrName>
                                        </p:attrNameLst>
                                      </p:cBhvr>
                                    </p:animRot>
                                  </p:childTnLst>
                                </p:cTn>
                              </p:par>
                              <p:par>
                                <p:cTn id="25" presetID="8" presetClass="emph" presetSubtype="0" repeatCount="indefinite" fill="hold" nodeType="withEffect">
                                  <p:stCondLst>
                                    <p:cond delay="0"/>
                                  </p:stCondLst>
                                  <p:childTnLst>
                                    <p:animRot by="21600000">
                                      <p:cBhvr>
                                        <p:cTn id="26" dur="5500" fill="hold"/>
                                        <p:tgtEl>
                                          <p:spTgt spid="57"/>
                                        </p:tgtEl>
                                        <p:attrNameLst>
                                          <p:attrName>r</p:attrName>
                                        </p:attrNameLst>
                                      </p:cBhvr>
                                    </p:animRot>
                                  </p:childTnLst>
                                </p:cTn>
                              </p:par>
                              <p:par>
                                <p:cTn id="27" presetID="22" presetClass="entr" presetSubtype="4"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down)">
                                      <p:cBhvr>
                                        <p:cTn id="29" dur="500"/>
                                        <p:tgtEl>
                                          <p:spTgt spid="68"/>
                                        </p:tgtEl>
                                      </p:cBhvr>
                                    </p:animEffect>
                                  </p:childTnLst>
                                </p:cTn>
                              </p:par>
                              <p:par>
                                <p:cTn id="30" presetID="22" presetClass="entr" presetSubtype="8" fill="hold"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par>
                                <p:cTn id="33" presetID="22" presetClass="entr" presetSubtype="1"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wipe(up)">
                                      <p:cBhvr>
                                        <p:cTn id="35" dur="500"/>
                                        <p:tgtEl>
                                          <p:spTgt spid="72"/>
                                        </p:tgtEl>
                                      </p:cBhvr>
                                    </p:animEffect>
                                  </p:childTnLst>
                                </p:cTn>
                              </p:par>
                              <p:par>
                                <p:cTn id="36" presetID="22" presetClass="entr" presetSubtype="2" fill="hold" nodeType="with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wipe(right)">
                                      <p:cBhvr>
                                        <p:cTn id="38" dur="500"/>
                                        <p:tgtEl>
                                          <p:spTgt spid="70"/>
                                        </p:tgtEl>
                                      </p:cBhvr>
                                    </p:animEffect>
                                  </p:childTnLst>
                                </p:cTn>
                              </p:par>
                              <p:par>
                                <p:cTn id="39" presetID="22" presetClass="entr" presetSubtype="1"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up)">
                                      <p:cBhvr>
                                        <p:cTn id="41" dur="500"/>
                                        <p:tgtEl>
                                          <p:spTgt spid="71"/>
                                        </p:tgtEl>
                                      </p:cBhvr>
                                    </p:animEffect>
                                  </p:childTnLst>
                                </p:cTn>
                              </p:par>
                              <p:par>
                                <p:cTn id="42" presetID="10" presetClass="entr" presetSubtype="0"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nodeType="withEffect">
                                  <p:stCondLst>
                                    <p:cond delay="0"/>
                                  </p:stCondLst>
                                  <p:childTnLst>
                                    <p:set>
                                      <p:cBhvr>
                                        <p:cTn id="46" dur="1" fill="hold">
                                          <p:stCondLst>
                                            <p:cond delay="0"/>
                                          </p:stCondLst>
                                        </p:cTn>
                                        <p:tgtEl>
                                          <p:spTgt spid="266"/>
                                        </p:tgtEl>
                                        <p:attrNameLst>
                                          <p:attrName>style.visibility</p:attrName>
                                        </p:attrNameLst>
                                      </p:cBhvr>
                                      <p:to>
                                        <p:strVal val="visible"/>
                                      </p:to>
                                    </p:set>
                                    <p:animEffect transition="in" filter="fade">
                                      <p:cBhvr>
                                        <p:cTn id="47" dur="5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288925" y="119380"/>
            <a:ext cx="8228330" cy="560070"/>
          </a:xfrm>
          <a:prstGeom prst="rect">
            <a:avLst/>
          </a:prstGeom>
          <a:noFill/>
        </p:spPr>
        <p:txBody>
          <a:bodyPr wrap="square" rtlCol="0">
            <a:noAutofit/>
          </a:bodyPr>
          <a:p>
            <a:r>
              <a:rPr lang="en-US" sz="3500" b="1">
                <a:solidFill>
                  <a:schemeClr val="bg1"/>
                </a:solidFill>
                <a:latin typeface="Arial" panose="020B0604020202020204" pitchFamily="34" charset="0"/>
                <a:cs typeface="Arial" panose="020B0604020202020204" pitchFamily="34" charset="0"/>
              </a:rPr>
              <a:t>Kết quả đạt được của đề tài </a:t>
            </a:r>
            <a:endParaRPr lang="en-US" sz="3500" b="1">
              <a:solidFill>
                <a:schemeClr val="bg1"/>
              </a:solidFill>
              <a:latin typeface="Arial" panose="020B0604020202020204" pitchFamily="34" charset="0"/>
              <a:cs typeface="Arial" panose="020B0604020202020204" pitchFamily="34" charset="0"/>
            </a:endParaRPr>
          </a:p>
          <a:p>
            <a:endParaRPr lang="en-US" sz="3500" b="1">
              <a:solidFill>
                <a:schemeClr val="bg1"/>
              </a:solidFill>
              <a:latin typeface="Arial" panose="020B0604020202020204" pitchFamily="34" charset="0"/>
              <a:cs typeface="Arial" panose="020B0604020202020204" pitchFamily="34" charset="0"/>
            </a:endParaRPr>
          </a:p>
          <a:p>
            <a:endParaRPr lang="en-US" sz="3500" b="1">
              <a:solidFill>
                <a:schemeClr val="bg1"/>
              </a:solidFill>
              <a:latin typeface="Arial" panose="020B0604020202020204" pitchFamily="34" charset="0"/>
              <a:cs typeface="Arial" panose="020B0604020202020204" pitchFamily="34" charset="0"/>
            </a:endParaRPr>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7" name="Text Box 6"/>
          <p:cNvSpPr txBox="1"/>
          <p:nvPr/>
        </p:nvSpPr>
        <p:spPr>
          <a:xfrm>
            <a:off x="568325" y="755650"/>
            <a:ext cx="9546590" cy="5843270"/>
          </a:xfrm>
          <a:prstGeom prst="rect">
            <a:avLst/>
          </a:prstGeom>
          <a:noFill/>
        </p:spPr>
        <p:txBody>
          <a:bodyPr wrap="square" rtlCol="0">
            <a:noAutofit/>
          </a:bodyPr>
          <a:p>
            <a:r>
              <a:rPr lang="en-US" sz="2800">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Admin:</a:t>
            </a:r>
            <a:endParaRPr lang="en-US" sz="2400">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latin typeface="Arial" panose="020B0604020202020204" pitchFamily="34" charset="0"/>
                <a:cs typeface="Arial" panose="020B0604020202020204" pitchFamily="34" charset="0"/>
              </a:rPr>
              <a:t>Chức năng cho phép Admin đăng nhập tài khoản.</a:t>
            </a:r>
            <a:endParaRPr lang="en-US" sz="2400">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latin typeface="Arial" panose="020B0604020202020204" pitchFamily="34" charset="0"/>
                <a:cs typeface="Arial" panose="020B0604020202020204" pitchFamily="34" charset="0"/>
              </a:rPr>
              <a:t>Chức năng quản lý Chức vụ.</a:t>
            </a:r>
            <a:endParaRPr lang="en-US" sz="2400">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latin typeface="Arial" panose="020B0604020202020204" pitchFamily="34" charset="0"/>
                <a:cs typeface="Arial" panose="020B0604020202020204" pitchFamily="34" charset="0"/>
              </a:rPr>
              <a:t>Chức năng quản lý Bộ môn.</a:t>
            </a:r>
            <a:endParaRPr lang="en-US" sz="2400">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latin typeface="Arial" panose="020B0604020202020204" pitchFamily="34" charset="0"/>
                <a:cs typeface="Arial" panose="020B0604020202020204" pitchFamily="34" charset="0"/>
              </a:rPr>
              <a:t>Chức năng quản lý Tổ chức chính trị xã hội.</a:t>
            </a:r>
            <a:endParaRPr lang="en-US" sz="2400">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latin typeface="Arial" panose="020B0604020202020204" pitchFamily="34" charset="0"/>
                <a:cs typeface="Arial" panose="020B0604020202020204" pitchFamily="34" charset="0"/>
              </a:rPr>
              <a:t>Chức năng quản lý Phòng ban.</a:t>
            </a:r>
            <a:endParaRPr lang="en-US" sz="2400">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latin typeface="Arial" panose="020B0604020202020204" pitchFamily="34" charset="0"/>
                <a:cs typeface="Arial" panose="020B0604020202020204" pitchFamily="34" charset="0"/>
              </a:rPr>
              <a:t>Chức năng quản lý Giảng viên.</a:t>
            </a:r>
            <a:endParaRPr lang="en-US" sz="2400">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latin typeface="Arial" panose="020B0604020202020204" pitchFamily="34" charset="0"/>
                <a:cs typeface="Arial" panose="020B0604020202020204" pitchFamily="34" charset="0"/>
              </a:rPr>
              <a:t>Chức năng quản lý Loại thông báo.</a:t>
            </a:r>
            <a:endParaRPr lang="en-US" sz="2400">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latin typeface="Arial" panose="020B0604020202020204" pitchFamily="34" charset="0"/>
                <a:cs typeface="Arial" panose="020B0604020202020204" pitchFamily="34" charset="0"/>
              </a:rPr>
              <a:t>Chức năng quản lý Nhóm giảng viên nhận thông báo.</a:t>
            </a:r>
            <a:endParaRPr lang="en-US" sz="2400">
              <a:latin typeface="Arial" panose="020B0604020202020204" pitchFamily="34" charset="0"/>
              <a:cs typeface="Arial" panose="020B0604020202020204" pitchFamily="34" charset="0"/>
            </a:endParaRPr>
          </a:p>
          <a:p>
            <a:pPr lvl="2" indent="-457200">
              <a:lnSpc>
                <a:spcPct val="150000"/>
              </a:lnSpc>
              <a:buFont typeface="Wingdings" panose="05000000000000000000" charset="0"/>
              <a:buChar char="Ø"/>
            </a:pPr>
            <a:r>
              <a:rPr lang="en-US" sz="2400">
                <a:latin typeface="Arial" panose="020B0604020202020204" pitchFamily="34" charset="0"/>
                <a:cs typeface="Arial" panose="020B0604020202020204" pitchFamily="34" charset="0"/>
                <a:sym typeface="+mn-ea"/>
              </a:rPr>
              <a:t>Chức năng quản lý </a:t>
            </a:r>
            <a:r>
              <a:rPr lang="vi-VN" altLang="en-US" sz="2400">
                <a:latin typeface="Arial" panose="020B0604020202020204" pitchFamily="34" charset="0"/>
                <a:cs typeface="Arial" panose="020B0604020202020204" pitchFamily="34" charset="0"/>
                <a:sym typeface="+mn-ea"/>
              </a:rPr>
              <a:t>Nhóm Của giảng viên.</a:t>
            </a:r>
            <a:endParaRPr lang="en-US" sz="2400">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endParaRPr lang="en-US" sz="240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7" name="Text Box 6"/>
          <p:cNvSpPr txBox="1"/>
          <p:nvPr/>
        </p:nvSpPr>
        <p:spPr>
          <a:xfrm>
            <a:off x="911225" y="119380"/>
            <a:ext cx="9546590" cy="6601460"/>
          </a:xfrm>
          <a:prstGeom prst="rect">
            <a:avLst/>
          </a:prstGeom>
          <a:noFill/>
        </p:spPr>
        <p:txBody>
          <a:bodyPr wrap="square" rtlCol="0">
            <a:noAutofit/>
          </a:bodyPr>
          <a:p>
            <a:pPr>
              <a:lnSpc>
                <a:spcPct val="150000"/>
              </a:lnSpc>
            </a:pPr>
            <a:r>
              <a:rPr lang="en-US" sz="2400">
                <a:solidFill>
                  <a:schemeClr val="tx1"/>
                </a:solidFill>
                <a:latin typeface="Arial" panose="020B0604020202020204" pitchFamily="34" charset="0"/>
                <a:cs typeface="Arial" panose="020B0604020202020204" pitchFamily="34" charset="0"/>
              </a:rPr>
              <a:t>- Người dùng:</a:t>
            </a:r>
            <a:endParaRPr lang="en-US" sz="2400">
              <a:solidFill>
                <a:schemeClr val="tx1"/>
              </a:solidFill>
              <a:latin typeface="Arial" panose="020B0604020202020204" pitchFamily="34" charset="0"/>
              <a:cs typeface="Arial" panose="020B0604020202020204" pitchFamily="34" charset="0"/>
            </a:endParaRPr>
          </a:p>
          <a:p>
            <a:pPr>
              <a:lnSpc>
                <a:spcPct val="150000"/>
              </a:lnSpc>
            </a:pPr>
            <a:r>
              <a:rPr lang="en-US" sz="2400">
                <a:solidFill>
                  <a:schemeClr val="tx1"/>
                </a:solidFill>
                <a:latin typeface="Arial" panose="020B0604020202020204" pitchFamily="34" charset="0"/>
                <a:cs typeface="Arial" panose="020B0604020202020204" pitchFamily="34" charset="0"/>
              </a:rPr>
              <a:t>+Trưởng khoa/phó khoa:</a:t>
            </a:r>
            <a:endParaRPr lang="en-US" sz="2400">
              <a:solidFill>
                <a:schemeClr val="tx1"/>
              </a:solidFill>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solidFill>
                  <a:schemeClr val="tx1"/>
                </a:solidFill>
                <a:latin typeface="Arial" panose="020B0604020202020204" pitchFamily="34" charset="0"/>
                <a:cs typeface="Arial" panose="020B0604020202020204" pitchFamily="34" charset="0"/>
              </a:rPr>
              <a:t>Chức năng quản lý thông báo ( Thêm mới và thay đổi ).</a:t>
            </a:r>
            <a:endParaRPr lang="en-US" sz="2400">
              <a:solidFill>
                <a:schemeClr val="tx1"/>
              </a:solidFill>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solidFill>
                  <a:schemeClr val="tx1"/>
                </a:solidFill>
                <a:latin typeface="Arial" panose="020B0604020202020204" pitchFamily="34" charset="0"/>
                <a:cs typeface="Arial" panose="020B0604020202020204" pitchFamily="34" charset="0"/>
              </a:rPr>
              <a:t>Chức năng quản lý lịch công tác ( Thêm mới và thay đổi ).</a:t>
            </a:r>
            <a:endParaRPr lang="en-US" sz="2400">
              <a:solidFill>
                <a:schemeClr val="tx1"/>
              </a:solidFill>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solidFill>
                  <a:schemeClr val="tx1"/>
                </a:solidFill>
                <a:latin typeface="Arial" panose="020B0604020202020204" pitchFamily="34" charset="0"/>
                <a:cs typeface="Arial" panose="020B0604020202020204" pitchFamily="34" charset="0"/>
              </a:rPr>
              <a:t>Chức năng Đăng nhập tài khoản.</a:t>
            </a:r>
            <a:endParaRPr lang="en-US" sz="2400">
              <a:solidFill>
                <a:schemeClr val="tx1"/>
              </a:solidFill>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solidFill>
                  <a:schemeClr val="tx1"/>
                </a:solidFill>
                <a:latin typeface="Arial" panose="020B0604020202020204" pitchFamily="34" charset="0"/>
                <a:cs typeface="Arial" panose="020B0604020202020204" pitchFamily="34" charset="0"/>
              </a:rPr>
              <a:t>Chức năng tìm kiếm thông báo.</a:t>
            </a:r>
            <a:endParaRPr lang="en-US" sz="2400">
              <a:solidFill>
                <a:schemeClr val="tx1"/>
              </a:solidFill>
              <a:latin typeface="Arial" panose="020B0604020202020204" pitchFamily="34" charset="0"/>
              <a:cs typeface="Arial" panose="020B0604020202020204" pitchFamily="34" charset="0"/>
            </a:endParaRPr>
          </a:p>
          <a:p>
            <a:pPr>
              <a:lnSpc>
                <a:spcPct val="150000"/>
              </a:lnSpc>
            </a:pPr>
            <a:r>
              <a:rPr lang="en-US" sz="2400">
                <a:solidFill>
                  <a:schemeClr val="tx1"/>
                </a:solidFill>
                <a:latin typeface="Arial" panose="020B0604020202020204" pitchFamily="34" charset="0"/>
                <a:cs typeface="Arial" panose="020B0604020202020204" pitchFamily="34" charset="0"/>
              </a:rPr>
              <a:t>+ Giảng viên:</a:t>
            </a:r>
            <a:endParaRPr lang="en-US" sz="2400">
              <a:solidFill>
                <a:schemeClr val="tx1"/>
              </a:solidFill>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solidFill>
                  <a:schemeClr val="tx1"/>
                </a:solidFill>
                <a:latin typeface="Arial" panose="020B0604020202020204" pitchFamily="34" charset="0"/>
                <a:cs typeface="Arial" panose="020B0604020202020204" pitchFamily="34" charset="0"/>
              </a:rPr>
              <a:t>Chức năng Xem thông báo</a:t>
            </a:r>
            <a:r>
              <a:rPr lang="vi-VN" altLang="en-US" sz="2400">
                <a:solidFill>
                  <a:schemeClr val="tx1"/>
                </a:solidFill>
                <a:latin typeface="Arial" panose="020B0604020202020204" pitchFamily="34" charset="0"/>
                <a:cs typeface="Arial" panose="020B0604020202020204" pitchFamily="34" charset="0"/>
              </a:rPr>
              <a:t>.</a:t>
            </a:r>
            <a:endParaRPr lang="en-US" sz="2400">
              <a:solidFill>
                <a:schemeClr val="tx1"/>
              </a:solidFill>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solidFill>
                  <a:schemeClr val="tx1"/>
                </a:solidFill>
                <a:latin typeface="Arial" panose="020B0604020202020204" pitchFamily="34" charset="0"/>
                <a:cs typeface="Arial" panose="020B0604020202020204" pitchFamily="34" charset="0"/>
              </a:rPr>
              <a:t>Chức năng Xem lịch công tác ( chung và cá nhân ).</a:t>
            </a:r>
            <a:endParaRPr lang="en-US" sz="2400">
              <a:solidFill>
                <a:schemeClr val="tx1"/>
              </a:solidFill>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solidFill>
                  <a:schemeClr val="tx1"/>
                </a:solidFill>
                <a:latin typeface="Arial" panose="020B0604020202020204" pitchFamily="34" charset="0"/>
                <a:cs typeface="Arial" panose="020B0604020202020204" pitchFamily="34" charset="0"/>
              </a:rPr>
              <a:t>Chức năng Đăng nhập tài khoản.</a:t>
            </a:r>
            <a:endParaRPr lang="en-US" sz="2400">
              <a:solidFill>
                <a:schemeClr val="tx1"/>
              </a:solidFill>
              <a:latin typeface="Arial" panose="020B0604020202020204" pitchFamily="34" charset="0"/>
              <a:cs typeface="Arial" panose="020B0604020202020204" pitchFamily="34" charset="0"/>
            </a:endParaRPr>
          </a:p>
          <a:p>
            <a:pPr marL="914400" lvl="1" indent="-457200">
              <a:lnSpc>
                <a:spcPct val="150000"/>
              </a:lnSpc>
              <a:buFont typeface="Wingdings" panose="05000000000000000000" charset="0"/>
              <a:buChar char="Ø"/>
            </a:pPr>
            <a:r>
              <a:rPr lang="en-US" sz="2400">
                <a:solidFill>
                  <a:schemeClr val="tx1"/>
                </a:solidFill>
                <a:latin typeface="Arial" panose="020B0604020202020204" pitchFamily="34" charset="0"/>
                <a:cs typeface="Arial" panose="020B0604020202020204" pitchFamily="34" charset="0"/>
              </a:rPr>
              <a:t>Chức năng tìm kiếm thông báo.</a:t>
            </a:r>
            <a:endParaRPr lang="en-US" sz="2400">
              <a:solidFill>
                <a:schemeClr val="tx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6" name="Text Box 5"/>
          <p:cNvSpPr txBox="1"/>
          <p:nvPr/>
        </p:nvSpPr>
        <p:spPr>
          <a:xfrm>
            <a:off x="472440" y="218440"/>
            <a:ext cx="8045450" cy="629920"/>
          </a:xfrm>
          <a:prstGeom prst="rect">
            <a:avLst/>
          </a:prstGeom>
          <a:noFill/>
        </p:spPr>
        <p:txBody>
          <a:bodyPr wrap="square" rtlCol="0">
            <a:spAutoFit/>
          </a:bodyPr>
          <a:p>
            <a:r>
              <a:rPr lang="en-US" sz="3500" b="1">
                <a:solidFill>
                  <a:schemeClr val="bg1"/>
                </a:solidFill>
                <a:latin typeface="Arial" panose="020B0604020202020204" pitchFamily="34" charset="0"/>
                <a:cs typeface="Arial" panose="020B0604020202020204" pitchFamily="34" charset="0"/>
              </a:rPr>
              <a:t>Hướng mở rộng của hệ thống </a:t>
            </a:r>
            <a:endParaRPr lang="en-US" sz="3500" b="1">
              <a:solidFill>
                <a:schemeClr val="bg1"/>
              </a:solidFill>
              <a:latin typeface="Arial" panose="020B0604020202020204" pitchFamily="34" charset="0"/>
              <a:cs typeface="Arial" panose="020B0604020202020204" pitchFamily="34" charset="0"/>
            </a:endParaRPr>
          </a:p>
        </p:txBody>
      </p:sp>
      <p:sp>
        <p:nvSpPr>
          <p:cNvPr id="7" name="Text Box 6"/>
          <p:cNvSpPr txBox="1"/>
          <p:nvPr/>
        </p:nvSpPr>
        <p:spPr>
          <a:xfrm>
            <a:off x="1014095" y="1066165"/>
            <a:ext cx="10339705" cy="4310380"/>
          </a:xfrm>
          <a:prstGeom prst="rect">
            <a:avLst/>
          </a:prstGeom>
          <a:noFill/>
        </p:spPr>
        <p:txBody>
          <a:bodyPr wrap="square" rtlCol="0">
            <a:noAutofit/>
          </a:bodyPr>
          <a:p>
            <a:pPr marL="457200" indent="-457200">
              <a:lnSpc>
                <a:spcPct val="150000"/>
              </a:lnSpc>
              <a:buFont typeface="Wingdings" panose="05000000000000000000" charset="0"/>
              <a:buChar char="v"/>
            </a:pPr>
            <a:r>
              <a:rPr lang="en-US" sz="3000">
                <a:latin typeface="Arial" panose="020B0604020202020204" pitchFamily="34" charset="0"/>
                <a:cs typeface="Arial" panose="020B0604020202020204" pitchFamily="34" charset="0"/>
              </a:rPr>
              <a:t>Tìm hiểu, nghiên cứu và chỉnh sửa thêm một số chức   năng còn thiếu.</a:t>
            </a:r>
            <a:endParaRPr lang="en-US" sz="3000">
              <a:latin typeface="Arial" panose="020B0604020202020204" pitchFamily="34" charset="0"/>
              <a:cs typeface="Arial" panose="020B0604020202020204" pitchFamily="34" charset="0"/>
            </a:endParaRPr>
          </a:p>
          <a:p>
            <a:pPr marL="457200" indent="-457200">
              <a:lnSpc>
                <a:spcPct val="150000"/>
              </a:lnSpc>
              <a:buFont typeface="Wingdings" panose="05000000000000000000" charset="0"/>
              <a:buChar char="v"/>
            </a:pPr>
            <a:r>
              <a:rPr lang="en-US" sz="3000">
                <a:latin typeface="Arial" panose="020B0604020202020204" pitchFamily="34" charset="0"/>
                <a:cs typeface="Arial" panose="020B0604020202020204" pitchFamily="34" charset="0"/>
              </a:rPr>
              <a:t>Kiểm tra và khắc phục các lỗi xảy ra.</a:t>
            </a:r>
            <a:endParaRPr lang="en-US" sz="3000">
              <a:latin typeface="Arial" panose="020B0604020202020204" pitchFamily="34" charset="0"/>
              <a:cs typeface="Arial" panose="020B0604020202020204" pitchFamily="34" charset="0"/>
            </a:endParaRPr>
          </a:p>
          <a:p>
            <a:pPr marL="457200" indent="-457200">
              <a:lnSpc>
                <a:spcPct val="150000"/>
              </a:lnSpc>
              <a:buFont typeface="Wingdings" panose="05000000000000000000" charset="0"/>
              <a:buChar char="v"/>
            </a:pPr>
            <a:r>
              <a:rPr lang="en-US" sz="3000">
                <a:latin typeface="Arial" panose="020B0604020202020204" pitchFamily="34" charset="0"/>
                <a:cs typeface="Arial" panose="020B0604020202020204" pitchFamily="34" charset="0"/>
              </a:rPr>
              <a:t>Tối ưu hóa các chức năng của hệ thống.</a:t>
            </a:r>
            <a:endParaRPr lang="en-US" sz="3000">
              <a:latin typeface="Arial" panose="020B0604020202020204" pitchFamily="34" charset="0"/>
              <a:cs typeface="Arial" panose="020B0604020202020204" pitchFamily="34" charset="0"/>
            </a:endParaRPr>
          </a:p>
          <a:p>
            <a:pPr marL="457200" indent="-457200">
              <a:lnSpc>
                <a:spcPct val="150000"/>
              </a:lnSpc>
              <a:buFont typeface="Wingdings" panose="05000000000000000000" charset="0"/>
              <a:buChar char="v"/>
            </a:pPr>
            <a:r>
              <a:rPr lang="en-US" sz="3000">
                <a:latin typeface="Arial" panose="020B0604020202020204" pitchFamily="34" charset="0"/>
                <a:cs typeface="Arial" panose="020B0604020202020204" pitchFamily="34" charset="0"/>
              </a:rPr>
              <a:t>Thiết kế lại giao diện đẹp, dễ nhìn, dễ sử dụng và logic hơn.</a:t>
            </a:r>
            <a:endParaRPr lang="en-US" sz="3000">
              <a:latin typeface="Arial" panose="020B0604020202020204" pitchFamily="34" charset="0"/>
              <a:cs typeface="Arial" panose="020B0604020202020204" pitchFamily="34" charset="0"/>
            </a:endParaRPr>
          </a:p>
          <a:p>
            <a:pPr marL="457200" indent="-457200">
              <a:lnSpc>
                <a:spcPct val="150000"/>
              </a:lnSpc>
              <a:buFont typeface="Wingdings" panose="05000000000000000000" charset="0"/>
              <a:buChar char="v"/>
            </a:pPr>
            <a:endParaRPr lang="en-US" sz="3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0" y="0"/>
            <a:ext cx="11134725" cy="1211580"/>
          </a:xfrm>
          <a:prstGeom prst="rect">
            <a:avLst/>
          </a:prstGeom>
          <a:noFill/>
        </p:spPr>
        <p:txBody>
          <a:bodyPr wrap="square" rtlCol="0">
            <a:noAutofit/>
          </a:bodyPr>
          <a:p>
            <a:r>
              <a:rPr lang="vi-VN" altLang="en-US" sz="4000" b="1">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5. Một số chức năng tiêu biểu.</a:t>
            </a:r>
            <a:endParaRPr lang="en-US" sz="4000" b="1">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endParaRPr lang="en-US" sz="4000" b="1">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pic>
        <p:nvPicPr>
          <p:cNvPr id="7" name="Picture 6"/>
          <p:cNvPicPr>
            <a:picLocks noChangeAspect="1"/>
          </p:cNvPicPr>
          <p:nvPr/>
        </p:nvPicPr>
        <p:blipFill>
          <a:blip r:embed="rId3"/>
          <a:stretch>
            <a:fillRect/>
          </a:stretch>
        </p:blipFill>
        <p:spPr>
          <a:xfrm>
            <a:off x="220345" y="856615"/>
            <a:ext cx="10863580" cy="5864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Title 4"/>
          <p:cNvSpPr>
            <a:spLocks noGrp="1"/>
          </p:cNvSpPr>
          <p:nvPr>
            <p:ph type="title"/>
          </p:nvPr>
        </p:nvSpPr>
        <p:spPr/>
        <p:txBody>
          <a:bodyPr/>
          <a:p>
            <a:endParaRPr lang="en-US"/>
          </a:p>
        </p:txBody>
      </p:sp>
      <p:pic>
        <p:nvPicPr>
          <p:cNvPr id="6" name="Content Placeholder 5" descr="h5"/>
          <p:cNvPicPr>
            <a:picLocks noChangeAspect="1"/>
          </p:cNvPicPr>
          <p:nvPr>
            <p:ph idx="1"/>
          </p:nvPr>
        </p:nvPicPr>
        <p:blipFill>
          <a:blip r:embed="rId1"/>
          <a:stretch>
            <a:fillRect/>
          </a:stretch>
        </p:blipFill>
        <p:spPr>
          <a:xfrm>
            <a:off x="0" y="0"/>
            <a:ext cx="12191365" cy="6858000"/>
          </a:xfrm>
          <a:prstGeom prst="rect">
            <a:avLst/>
          </a:prstGeom>
        </p:spPr>
      </p:pic>
      <p:sp>
        <p:nvSpPr>
          <p:cNvPr id="7" name="Rectangles 6"/>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10" name="Slide Number Placeholder 2"/>
          <p:cNvSpPr>
            <a:spLocks noGrp="1"/>
          </p:cNvSpPr>
          <p:nvPr/>
        </p:nvSpPr>
        <p:spPr>
          <a:xfrm>
            <a:off x="8737600" y="6483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fld>
            <a:endParaRPr lang="en-US"/>
          </a:p>
        </p:txBody>
      </p:sp>
      <p:pic>
        <p:nvPicPr>
          <p:cNvPr id="12" name="Picture 11"/>
          <p:cNvPicPr>
            <a:picLocks noChangeAspect="1"/>
          </p:cNvPicPr>
          <p:nvPr/>
        </p:nvPicPr>
        <p:blipFill>
          <a:blip r:embed="rId3"/>
          <a:stretch>
            <a:fillRect/>
          </a:stretch>
        </p:blipFill>
        <p:spPr>
          <a:xfrm>
            <a:off x="144780" y="365760"/>
            <a:ext cx="10939145" cy="6355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Slide Number Placeholder 3"/>
          <p:cNvSpPr>
            <a:spLocks noGrp="1"/>
          </p:cNvSpPr>
          <p:nvPr/>
        </p:nvSpPr>
        <p:spPr>
          <a:xfrm>
            <a:off x="8737600" y="6483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fld>
            <a:endParaRPr lang="en-US"/>
          </a:p>
        </p:txBody>
      </p:sp>
      <p:sp>
        <p:nvSpPr>
          <p:cNvPr id="6" name="Title 5"/>
          <p:cNvSpPr>
            <a:spLocks noGrp="1"/>
          </p:cNvSpPr>
          <p:nvPr>
            <p:ph type="title"/>
          </p:nvPr>
        </p:nvSpPr>
        <p:spPr/>
        <p:txBody>
          <a:bodyPr/>
          <a:p>
            <a:endParaRPr lang="en-US"/>
          </a:p>
        </p:txBody>
      </p:sp>
      <p:pic>
        <p:nvPicPr>
          <p:cNvPr id="7" name="Content Placeholder 6" descr="h5"/>
          <p:cNvPicPr>
            <a:picLocks noChangeAspect="1"/>
          </p:cNvPicPr>
          <p:nvPr>
            <p:ph idx="1"/>
          </p:nvPr>
        </p:nvPicPr>
        <p:blipFill>
          <a:blip r:embed="rId1"/>
          <a:stretch>
            <a:fillRect/>
          </a:stretch>
        </p:blipFill>
        <p:spPr>
          <a:xfrm>
            <a:off x="0" y="0"/>
            <a:ext cx="12191365" cy="6858000"/>
          </a:xfrm>
          <a:prstGeom prst="rect">
            <a:avLst/>
          </a:prstGeom>
        </p:spPr>
      </p:pic>
      <p:sp>
        <p:nvSpPr>
          <p:cNvPr id="8" name="Rectangles 7"/>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10" name="Slide Number Placeholder 2"/>
          <p:cNvSpPr>
            <a:spLocks noGrp="1"/>
          </p:cNvSpPr>
          <p:nvPr/>
        </p:nvSpPr>
        <p:spPr>
          <a:xfrm>
            <a:off x="8864600" y="6610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fld>
            <a:endParaRPr lang="en-US"/>
          </a:p>
        </p:txBody>
      </p:sp>
      <p:pic>
        <p:nvPicPr>
          <p:cNvPr id="11" name="Picture 10"/>
          <p:cNvPicPr>
            <a:picLocks noChangeAspect="1"/>
          </p:cNvPicPr>
          <p:nvPr/>
        </p:nvPicPr>
        <p:blipFill>
          <a:blip r:embed="rId3"/>
          <a:stretch>
            <a:fillRect/>
          </a:stretch>
        </p:blipFill>
        <p:spPr>
          <a:xfrm>
            <a:off x="175260" y="365125"/>
            <a:ext cx="10909300" cy="6356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530860" y="2724150"/>
            <a:ext cx="11350625" cy="1403350"/>
          </a:xfrm>
          <a:prstGeom prst="rect">
            <a:avLst/>
          </a:prstGeom>
          <a:noFill/>
        </p:spPr>
        <p:txBody>
          <a:bodyPr wrap="square" rtlCol="0">
            <a:noAutofit/>
          </a:bodyPr>
          <a:p>
            <a:pPr algn="ctr"/>
            <a:r>
              <a:rPr lang="en-US" sz="6000" b="1">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Cảm ơn thầy</a:t>
            </a:r>
            <a:r>
              <a:rPr lang="vi-VN" altLang="en-US" sz="6000" b="1">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vi-VN" altLang="en-US" sz="6000" b="1">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cô </a:t>
            </a:r>
            <a:r>
              <a:rPr lang="en-US" sz="6000" b="1">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đã lắng nghe </a:t>
            </a:r>
            <a:endParaRPr lang="en-US" sz="6000" b="1">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4"/>
          <p:cNvPicPr>
            <a:picLocks noChangeAspect="1"/>
          </p:cNvPicPr>
          <p:nvPr>
            <p:ph idx="1"/>
          </p:nvPr>
        </p:nvPicPr>
        <p:blipFill>
          <a:blip r:embed="rId1"/>
          <a:stretch>
            <a:fillRect/>
          </a:stretch>
        </p:blipFill>
        <p:spPr>
          <a:xfrm>
            <a:off x="-635" y="0"/>
            <a:ext cx="12192000" cy="6858635"/>
          </a:xfrm>
          <a:prstGeom prst="rect">
            <a:avLst/>
          </a:prstGeom>
        </p:spPr>
      </p:pic>
      <p:sp>
        <p:nvSpPr>
          <p:cNvPr id="5" name="Rectangles 4"/>
          <p:cNvSpPr/>
          <p:nvPr/>
        </p:nvSpPr>
        <p:spPr>
          <a:xfrm>
            <a:off x="-10795" y="-1905"/>
            <a:ext cx="12223115" cy="6884035"/>
          </a:xfrm>
          <a:prstGeom prst="rect">
            <a:avLst/>
          </a:prstGeom>
          <a:gradFill>
            <a:gsLst>
              <a:gs pos="0">
                <a:schemeClr val="accent1">
                  <a:lumMod val="5000"/>
                  <a:lumOff val="95000"/>
                </a:schemeClr>
              </a:gs>
              <a:gs pos="100000">
                <a:schemeClr val="accent1">
                  <a:lumMod val="75000"/>
                  <a:alpha val="41000"/>
                </a:schemeClr>
              </a:gs>
              <a:gs pos="0">
                <a:srgbClr val="D6E6F5"/>
              </a:gs>
              <a:gs pos="0">
                <a:schemeClr val="accent1">
                  <a:lumMod val="75000"/>
                </a:schemeClr>
              </a:gs>
              <a:gs pos="100000">
                <a:schemeClr val="accent1">
                  <a:lumMod val="30000"/>
                  <a:lumOff val="70000"/>
                </a:scheme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BẢNG PHÂN CÔNG CÔNG VIỆC</a:t>
            </a:r>
            <a:endParaRPr lang="en-US" b="1"/>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2" name="Table 11"/>
          <p:cNvGraphicFramePr/>
          <p:nvPr/>
        </p:nvGraphicFramePr>
        <p:xfrm>
          <a:off x="1202690" y="1268095"/>
          <a:ext cx="9785350" cy="4886325"/>
        </p:xfrm>
        <a:graphic>
          <a:graphicData uri="http://schemas.openxmlformats.org/drawingml/2006/table">
            <a:tbl>
              <a:tblPr firstRow="1" bandRow="1">
                <a:tableStyleId>{5C22544A-7EE6-4342-B048-85BDC9FD1C3A}</a:tableStyleId>
              </a:tblPr>
              <a:tblGrid>
                <a:gridCol w="1957070"/>
                <a:gridCol w="1957070"/>
                <a:gridCol w="1957070"/>
                <a:gridCol w="1957070"/>
                <a:gridCol w="1957070"/>
              </a:tblGrid>
              <a:tr h="619125">
                <a:tc>
                  <a:txBody>
                    <a:bodyPr/>
                    <a:p>
                      <a:pPr algn="ctr">
                        <a:buNone/>
                      </a:pPr>
                      <a:r>
                        <a:rPr lang="vi-VN" altLang="en-US"/>
                        <a:t>STT</a:t>
                      </a:r>
                      <a:endParaRPr lang="vi-VN" altLang="en-US"/>
                    </a:p>
                  </a:txBody>
                  <a:tcPr>
                    <a:gradFill>
                      <a:gsLst>
                        <a:gs pos="0">
                          <a:srgbClr val="007BD3"/>
                        </a:gs>
                        <a:gs pos="100000">
                          <a:srgbClr val="034373"/>
                        </a:gs>
                      </a:gsLst>
                      <a:lin scaled="0"/>
                    </a:gradFill>
                  </a:tcPr>
                </a:tc>
                <a:tc>
                  <a:txBody>
                    <a:bodyPr/>
                    <a:p>
                      <a:pPr algn="ctr">
                        <a:buNone/>
                      </a:pPr>
                      <a:r>
                        <a:rPr lang="vi-VN" altLang="en-US"/>
                        <a:t>MSSV</a:t>
                      </a:r>
                      <a:endParaRPr lang="vi-VN" altLang="en-US"/>
                    </a:p>
                  </a:txBody>
                  <a:tcPr>
                    <a:gradFill>
                      <a:gsLst>
                        <a:gs pos="0">
                          <a:srgbClr val="007BD3"/>
                        </a:gs>
                        <a:gs pos="100000">
                          <a:srgbClr val="034373"/>
                        </a:gs>
                      </a:gsLst>
                      <a:lin scaled="0"/>
                    </a:gradFill>
                  </a:tcPr>
                </a:tc>
                <a:tc>
                  <a:txBody>
                    <a:bodyPr/>
                    <a:p>
                      <a:pPr algn="ctr">
                        <a:buNone/>
                      </a:pPr>
                      <a:r>
                        <a:rPr lang="vi-VN" altLang="en-US"/>
                        <a:t>Họ </a:t>
                      </a:r>
                      <a:r>
                        <a:rPr lang="vi-VN" altLang="en-US"/>
                        <a:t>Tên</a:t>
                      </a:r>
                      <a:endParaRPr lang="vi-VN" altLang="en-US"/>
                    </a:p>
                  </a:txBody>
                  <a:tcPr>
                    <a:gradFill>
                      <a:gsLst>
                        <a:gs pos="0">
                          <a:srgbClr val="007BD3"/>
                        </a:gs>
                        <a:gs pos="100000">
                          <a:srgbClr val="034373"/>
                        </a:gs>
                      </a:gsLst>
                      <a:lin scaled="0"/>
                    </a:gradFill>
                  </a:tcPr>
                </a:tc>
                <a:tc>
                  <a:txBody>
                    <a:bodyPr/>
                    <a:p>
                      <a:pPr algn="ctr">
                        <a:buNone/>
                      </a:pPr>
                      <a:r>
                        <a:rPr lang="vi-VN" altLang="en-US"/>
                        <a:t>Công </a:t>
                      </a:r>
                      <a:r>
                        <a:rPr lang="vi-VN" altLang="en-US"/>
                        <a:t>Việc</a:t>
                      </a:r>
                      <a:endParaRPr lang="vi-VN" altLang="en-US"/>
                    </a:p>
                  </a:txBody>
                  <a:tcPr>
                    <a:gradFill>
                      <a:gsLst>
                        <a:gs pos="0">
                          <a:srgbClr val="007BD3"/>
                        </a:gs>
                        <a:gs pos="100000">
                          <a:srgbClr val="034373"/>
                        </a:gs>
                      </a:gsLst>
                      <a:lin scaled="0"/>
                    </a:gradFill>
                  </a:tcPr>
                </a:tc>
                <a:tc>
                  <a:txBody>
                    <a:bodyPr/>
                    <a:p>
                      <a:pPr algn="ctr">
                        <a:buNone/>
                      </a:pPr>
                      <a:r>
                        <a:rPr lang="vi-VN" altLang="en-US"/>
                        <a:t>Đánh </a:t>
                      </a:r>
                      <a:r>
                        <a:rPr lang="vi-VN" altLang="en-US"/>
                        <a:t>Giá %</a:t>
                      </a:r>
                      <a:endParaRPr lang="vi-VN" altLang="en-US"/>
                    </a:p>
                  </a:txBody>
                  <a:tcPr>
                    <a:gradFill>
                      <a:gsLst>
                        <a:gs pos="0">
                          <a:srgbClr val="007BD3"/>
                        </a:gs>
                        <a:gs pos="100000">
                          <a:srgbClr val="034373"/>
                        </a:gs>
                      </a:gsLst>
                      <a:lin scaled="0"/>
                    </a:gradFill>
                  </a:tcPr>
                </a:tc>
              </a:tr>
              <a:tr h="951230">
                <a:tc>
                  <a:txBody>
                    <a:bodyPr/>
                    <a:p>
                      <a:pPr algn="ctr">
                        <a:buNone/>
                      </a:pPr>
                      <a:r>
                        <a:rPr lang="vi-VN" altLang="en-US" sz="2000">
                          <a:latin typeface="Calibri" panose="020F0502020204030204" charset="0"/>
                          <a:cs typeface="Calibri" panose="020F0502020204030204" charset="0"/>
                        </a:rPr>
                        <a:t>1</a:t>
                      </a:r>
                      <a:endParaRPr lang="vi-VN" altLang="en-US" sz="2000">
                        <a:latin typeface="Calibri" panose="020F0502020204030204" charset="0"/>
                        <a:cs typeface="Calibri" panose="020F0502020204030204" charset="0"/>
                      </a:endParaRPr>
                    </a:p>
                  </a:txBody>
                  <a:tcPr/>
                </a:tc>
                <a:tc>
                  <a:txBody>
                    <a:bodyPr/>
                    <a:p>
                      <a:pPr indent="0" algn="ctr">
                        <a:buNone/>
                      </a:pPr>
                      <a:r>
                        <a:rPr lang="en-US" sz="2000" b="0">
                          <a:solidFill>
                            <a:srgbClr val="000000"/>
                          </a:solidFill>
                          <a:latin typeface="Calibri" panose="020F0502020204030204" charset="0"/>
                          <a:cs typeface="Calibri" panose="020F0502020204030204" charset="0"/>
                        </a:rPr>
                        <a:t>2001206928</a:t>
                      </a:r>
                      <a:endParaRPr lang="en-US" sz="2000" b="0">
                        <a:solidFill>
                          <a:srgbClr val="000000"/>
                        </a:solidFill>
                        <a:latin typeface="Calibri" panose="020F0502020204030204" charset="0"/>
                        <a:ea typeface="Times New Roman" panose="02020603050405020304" charset="0"/>
                        <a:cs typeface="Calibri" panose="020F0502020204030204" charset="0"/>
                      </a:endParaRPr>
                    </a:p>
                  </a:txBody>
                  <a:tcPr marL="68580" marR="68580" marT="0" marB="0" vert="horz" anchor="t" anchorCtr="0"/>
                </a:tc>
                <a:tc>
                  <a:txBody>
                    <a:bodyPr/>
                    <a:p>
                      <a:pPr indent="0" algn="ctr">
                        <a:buNone/>
                      </a:pPr>
                      <a:r>
                        <a:rPr lang="en-US" sz="2000" b="0">
                          <a:latin typeface="Calibri" panose="020F0502020204030204" charset="0"/>
                          <a:cs typeface="Calibri" panose="020F0502020204030204" charset="0"/>
                        </a:rPr>
                        <a:t>Lê Hoài Dinh(NT)</a:t>
                      </a:r>
                      <a:endParaRPr lang="en-US" sz="2000" b="0">
                        <a:latin typeface="Calibri" panose="020F0502020204030204" charset="0"/>
                        <a:ea typeface="Times New Roman" panose="02020603050405020304" charset="0"/>
                        <a:cs typeface="Calibri" panose="020F0502020204030204" charset="0"/>
                      </a:endParaRPr>
                    </a:p>
                  </a:txBody>
                  <a:tcPr marL="68580" marR="68580" marT="0" marB="0" vert="horz" anchor="t" anchorCtr="0"/>
                </a:tc>
                <a:tc>
                  <a:txBody>
                    <a:bodyPr/>
                    <a:p>
                      <a:pPr indent="0" algn="ctr">
                        <a:buNone/>
                      </a:pPr>
                      <a:r>
                        <a:rPr lang="en-US" sz="2000" b="0">
                          <a:latin typeface="Calibri" panose="020F0502020204030204" charset="0"/>
                          <a:cs typeface="Calibri" panose="020F0502020204030204" charset="0"/>
                        </a:rPr>
                        <a:t>Code, Word, Thiết kế ERD và Use-Case nghiệp vụ.</a:t>
                      </a:r>
                      <a:endParaRPr lang="en-US" sz="2000" b="0">
                        <a:latin typeface="Calibri" panose="020F0502020204030204" charset="0"/>
                        <a:ea typeface="Times New Roman" panose="02020603050405020304" charset="0"/>
                        <a:cs typeface="Calibri" panose="020F0502020204030204" charset="0"/>
                      </a:endParaRPr>
                    </a:p>
                  </a:txBody>
                  <a:tcPr marL="68580" marR="68580" marT="0" marB="0" vert="horz" anchor="t" anchorCtr="0"/>
                </a:tc>
                <a:tc>
                  <a:txBody>
                    <a:bodyPr/>
                    <a:p>
                      <a:pPr indent="0" algn="ctr">
                        <a:buNone/>
                      </a:pPr>
                      <a:r>
                        <a:rPr lang="en-US" sz="2000" b="0">
                          <a:latin typeface="Calibri" panose="020F0502020204030204" charset="0"/>
                          <a:cs typeface="Calibri" panose="020F0502020204030204" charset="0"/>
                        </a:rPr>
                        <a:t>100%</a:t>
                      </a:r>
                      <a:endParaRPr lang="en-US" sz="2000" b="0">
                        <a:latin typeface="Calibri" panose="020F0502020204030204" charset="0"/>
                        <a:ea typeface="Times New Roman" panose="02020603050405020304" charset="0"/>
                        <a:cs typeface="Calibri" panose="020F0502020204030204" charset="0"/>
                      </a:endParaRPr>
                    </a:p>
                  </a:txBody>
                  <a:tcPr marL="68580" marR="68580" marT="0" marB="0" vert="horz" anchor="t" anchorCtr="0"/>
                </a:tc>
              </a:tr>
              <a:tr h="951865">
                <a:tc>
                  <a:txBody>
                    <a:bodyPr/>
                    <a:p>
                      <a:pPr algn="ctr">
                        <a:buNone/>
                      </a:pPr>
                      <a:r>
                        <a:rPr lang="vi-VN" altLang="en-US" sz="2000">
                          <a:latin typeface="Calibri" panose="020F0502020204030204" charset="0"/>
                          <a:cs typeface="Calibri" panose="020F0502020204030204" charset="0"/>
                        </a:rPr>
                        <a:t>2</a:t>
                      </a:r>
                      <a:endParaRPr lang="vi-VN" altLang="en-US" sz="2000">
                        <a:latin typeface="Calibri" panose="020F0502020204030204" charset="0"/>
                        <a:cs typeface="Calibri" panose="020F0502020204030204" charset="0"/>
                      </a:endParaRPr>
                    </a:p>
                  </a:txBody>
                  <a:tcPr/>
                </a:tc>
                <a:tc>
                  <a:txBody>
                    <a:bodyPr/>
                    <a:p>
                      <a:pPr indent="0" algn="ctr">
                        <a:buNone/>
                      </a:pPr>
                      <a:r>
                        <a:rPr lang="en-US" sz="2000" b="0">
                          <a:solidFill>
                            <a:srgbClr val="000000"/>
                          </a:solidFill>
                          <a:latin typeface="Calibri" panose="020F0502020204030204" charset="0"/>
                          <a:cs typeface="Calibri" panose="020F0502020204030204" charset="0"/>
                        </a:rPr>
                        <a:t>2001207011</a:t>
                      </a:r>
                      <a:endParaRPr lang="en-US" sz="2000" b="0">
                        <a:solidFill>
                          <a:srgbClr val="000000"/>
                        </a:solidFill>
                        <a:latin typeface="Calibri" panose="020F0502020204030204" charset="0"/>
                        <a:ea typeface="Times New Roman" panose="02020603050405020304" charset="0"/>
                        <a:cs typeface="Calibri" panose="020F0502020204030204" charset="0"/>
                      </a:endParaRPr>
                    </a:p>
                  </a:txBody>
                  <a:tcPr marL="68580" marR="68580" marT="0" marB="0" vert="horz" anchor="t" anchorCtr="0"/>
                </a:tc>
                <a:tc>
                  <a:txBody>
                    <a:bodyPr/>
                    <a:p>
                      <a:pPr indent="0" algn="ctr">
                        <a:buNone/>
                      </a:pPr>
                      <a:r>
                        <a:rPr lang="en-US" sz="2000" b="0">
                          <a:solidFill>
                            <a:srgbClr val="000000"/>
                          </a:solidFill>
                          <a:latin typeface="Calibri" panose="020F0502020204030204" charset="0"/>
                          <a:cs typeface="Calibri" panose="020F0502020204030204" charset="0"/>
                        </a:rPr>
                        <a:t>Nguyễn Thành Đạt</a:t>
                      </a:r>
                      <a:endParaRPr lang="en-US" sz="2000" b="0">
                        <a:solidFill>
                          <a:srgbClr val="000000"/>
                        </a:solidFill>
                        <a:latin typeface="Calibri" panose="020F0502020204030204" charset="0"/>
                        <a:ea typeface="Times New Roman" panose="02020603050405020304" charset="0"/>
                        <a:cs typeface="Calibri" panose="020F0502020204030204" charset="0"/>
                      </a:endParaRPr>
                    </a:p>
                  </a:txBody>
                  <a:tcPr marL="68580" marR="68580" marT="0" marB="0" vert="horz" anchor="t" anchorCtr="0"/>
                </a:tc>
                <a:tc>
                  <a:txBody>
                    <a:bodyPr/>
                    <a:p>
                      <a:pPr indent="0" algn="ctr">
                        <a:buNone/>
                      </a:pPr>
                      <a:r>
                        <a:rPr lang="en-US" sz="2000" b="0">
                          <a:latin typeface="Calibri" panose="020F0502020204030204" charset="0"/>
                          <a:cs typeface="Calibri" panose="020F0502020204030204" charset="0"/>
                        </a:rPr>
                        <a:t>Code</a:t>
                      </a:r>
                      <a:r>
                        <a:rPr lang="vi-VN" altLang="en-US" sz="2000" b="0">
                          <a:latin typeface="Calibri" panose="020F0502020204030204" charset="0"/>
                          <a:cs typeface="Calibri" panose="020F0502020204030204" charset="0"/>
                        </a:rPr>
                        <a:t>,</a:t>
                      </a:r>
                      <a:r>
                        <a:rPr lang="en-US" sz="2000" b="0">
                          <a:latin typeface="Calibri" panose="020F0502020204030204" charset="0"/>
                          <a:cs typeface="Calibri" panose="020F0502020204030204" charset="0"/>
                        </a:rPr>
                        <a:t> Word, Thiết kế CMD,Use -Case hệ thống.</a:t>
                      </a:r>
                      <a:endParaRPr lang="en-US" sz="2000" b="0">
                        <a:latin typeface="Calibri" panose="020F0502020204030204" charset="0"/>
                        <a:ea typeface="Times New Roman" panose="02020603050405020304" charset="0"/>
                        <a:cs typeface="Calibri" panose="020F0502020204030204" charset="0"/>
                      </a:endParaRPr>
                    </a:p>
                  </a:txBody>
                  <a:tcPr marL="68580" marR="68580" marT="0" marB="0" vert="horz" anchor="t" anchorCtr="0"/>
                </a:tc>
                <a:tc>
                  <a:txBody>
                    <a:bodyPr/>
                    <a:p>
                      <a:pPr indent="0" algn="ctr">
                        <a:buNone/>
                      </a:pPr>
                      <a:r>
                        <a:rPr lang="en-US" sz="2000" b="0">
                          <a:latin typeface="Calibri" panose="020F0502020204030204" charset="0"/>
                          <a:cs typeface="Calibri" panose="020F0502020204030204" charset="0"/>
                        </a:rPr>
                        <a:t>100%</a:t>
                      </a:r>
                      <a:endParaRPr lang="en-US" sz="2000" b="0">
                        <a:latin typeface="Calibri" panose="020F0502020204030204" charset="0"/>
                        <a:ea typeface="Times New Roman" panose="02020603050405020304" charset="0"/>
                        <a:cs typeface="Calibri" panose="020F0502020204030204" charset="0"/>
                      </a:endParaRPr>
                    </a:p>
                  </a:txBody>
                  <a:tcPr marL="68580" marR="68580" marT="0" marB="0" vert="horz" anchor="t" anchorCtr="0"/>
                </a:tc>
              </a:tr>
              <a:tr h="1584960">
                <a:tc>
                  <a:txBody>
                    <a:bodyPr/>
                    <a:p>
                      <a:pPr algn="ctr">
                        <a:buNone/>
                      </a:pPr>
                      <a:r>
                        <a:rPr lang="vi-VN" altLang="en-US" sz="2000">
                          <a:latin typeface="Calibri" panose="020F0502020204030204" charset="0"/>
                          <a:cs typeface="Calibri" panose="020F0502020204030204" charset="0"/>
                        </a:rPr>
                        <a:t>3</a:t>
                      </a:r>
                      <a:endParaRPr lang="vi-VN" altLang="en-US" sz="2000">
                        <a:latin typeface="Calibri" panose="020F0502020204030204" charset="0"/>
                        <a:cs typeface="Calibri" panose="020F0502020204030204" charset="0"/>
                      </a:endParaRPr>
                    </a:p>
                  </a:txBody>
                  <a:tcPr/>
                </a:tc>
                <a:tc>
                  <a:txBody>
                    <a:bodyPr/>
                    <a:p>
                      <a:pPr indent="0" algn="ctr">
                        <a:buNone/>
                      </a:pPr>
                      <a:r>
                        <a:rPr lang="en-US" sz="2000" b="0">
                          <a:latin typeface="Calibri" panose="020F0502020204030204" charset="0"/>
                          <a:cs typeface="Calibri" panose="020F0502020204030204" charset="0"/>
                        </a:rPr>
                        <a:t>2001206919</a:t>
                      </a:r>
                      <a:endParaRPr lang="en-US" sz="2000" b="0">
                        <a:latin typeface="Calibri" panose="020F0502020204030204" charset="0"/>
                        <a:ea typeface="Times New Roman" panose="02020603050405020304" charset="0"/>
                        <a:cs typeface="Calibri" panose="020F0502020204030204" charset="0"/>
                      </a:endParaRPr>
                    </a:p>
                  </a:txBody>
                  <a:tcPr marL="68580" marR="68580" marT="0" marB="0" vert="horz" anchor="t" anchorCtr="0"/>
                </a:tc>
                <a:tc>
                  <a:txBody>
                    <a:bodyPr/>
                    <a:p>
                      <a:pPr indent="0" algn="ctr">
                        <a:buNone/>
                      </a:pPr>
                      <a:r>
                        <a:rPr lang="en-US" sz="2000" b="0">
                          <a:latin typeface="Calibri" panose="020F0502020204030204" charset="0"/>
                          <a:cs typeface="Calibri" panose="020F0502020204030204" charset="0"/>
                        </a:rPr>
                        <a:t>Nguyễn Thị Ngọc Phượng</a:t>
                      </a:r>
                      <a:endParaRPr lang="en-US" sz="2000" b="0">
                        <a:latin typeface="Calibri" panose="020F0502020204030204" charset="0"/>
                        <a:ea typeface="Times New Roman" panose="02020603050405020304" charset="0"/>
                        <a:cs typeface="Calibri" panose="020F0502020204030204" charset="0"/>
                      </a:endParaRPr>
                    </a:p>
                  </a:txBody>
                  <a:tcPr marL="68580" marR="68580" marT="0" marB="0" vert="horz" anchor="t" anchorCtr="0"/>
                </a:tc>
                <a:tc>
                  <a:txBody>
                    <a:bodyPr/>
                    <a:p>
                      <a:pPr indent="0" algn="ctr">
                        <a:buNone/>
                      </a:pPr>
                      <a:r>
                        <a:rPr lang="en-US" sz="2000" b="0">
                          <a:latin typeface="Calibri" panose="020F0502020204030204" charset="0"/>
                          <a:cs typeface="Calibri" panose="020F0502020204030204" charset="0"/>
                        </a:rPr>
                        <a:t>Code, Word, thiết kế mô hình BFD</a:t>
                      </a:r>
                      <a:r>
                        <a:rPr lang="vi-VN" altLang="en-US" sz="2000" b="0">
                          <a:latin typeface="Calibri" panose="020F0502020204030204" charset="0"/>
                          <a:cs typeface="Calibri" panose="020F0502020204030204" charset="0"/>
                        </a:rPr>
                        <a:t>, Thiết kế Sơ đồ hoạt động, Sơ đồ tuần tự, đặc tả các chức năng.</a:t>
                      </a:r>
                      <a:r>
                        <a:rPr lang="vi-VN" altLang="en-US" sz="2000" b="0" u="heavy">
                          <a:latin typeface="Calibri" panose="020F0502020204030204" charset="0"/>
                          <a:cs typeface="Calibri" panose="020F0502020204030204" charset="0"/>
                        </a:rPr>
                        <a:t> </a:t>
                      </a:r>
                      <a:endParaRPr lang="vi-VN" altLang="en-US" sz="2000" b="0">
                        <a:latin typeface="Calibri" panose="020F0502020204030204" charset="0"/>
                        <a:cs typeface="Calibri" panose="020F0502020204030204" charset="0"/>
                      </a:endParaRPr>
                    </a:p>
                  </a:txBody>
                  <a:tcPr marL="68580" marR="68580" marT="0" marB="0" vert="horz" anchor="t" anchorCtr="0"/>
                </a:tc>
                <a:tc>
                  <a:txBody>
                    <a:bodyPr/>
                    <a:p>
                      <a:pPr indent="0" algn="ctr">
                        <a:buNone/>
                      </a:pPr>
                      <a:r>
                        <a:rPr lang="en-US" sz="2000" b="0">
                          <a:latin typeface="Calibri" panose="020F0502020204030204" charset="0"/>
                          <a:cs typeface="Calibri" panose="020F0502020204030204" charset="0"/>
                        </a:rPr>
                        <a:t>100%</a:t>
                      </a:r>
                      <a:endParaRPr lang="en-US" sz="2000" b="0">
                        <a:latin typeface="Calibri" panose="020F0502020204030204" charset="0"/>
                        <a:ea typeface="Times New Roman" panose="02020603050405020304" charset="0"/>
                        <a:cs typeface="Calibri" panose="020F0502020204030204" charset="0"/>
                      </a:endParaRPr>
                    </a:p>
                  </a:txBody>
                  <a:tcPr marL="68580" marR="68580" marT="0" marB="0" vert="horz" anchor="t" anchorCtr="0"/>
                </a:tc>
              </a:tr>
            </a:tbl>
          </a:graphicData>
        </a:graphic>
      </p:graphicFrame>
      <p:sp>
        <p:nvSpPr>
          <p:cNvPr id="16" name="Text Box 15"/>
          <p:cNvSpPr txBox="1"/>
          <p:nvPr/>
        </p:nvSpPr>
        <p:spPr>
          <a:xfrm>
            <a:off x="3736340" y="483235"/>
            <a:ext cx="4718050" cy="583565"/>
          </a:xfrm>
          <a:prstGeom prst="rect">
            <a:avLst/>
          </a:prstGeom>
          <a:noFill/>
        </p:spPr>
        <p:txBody>
          <a:bodyPr wrap="square" rtlCol="0">
            <a:spAutoFit/>
          </a:bodyPr>
          <a:p>
            <a:r>
              <a:rPr lang="vi-VN" altLang="en-US" sz="3200" b="1">
                <a:solidFill>
                  <a:schemeClr val="bg1"/>
                </a:solidFill>
                <a:latin typeface="Calibri" panose="020F0502020204030204" charset="0"/>
                <a:cs typeface="Calibri" panose="020F0502020204030204" charset="0"/>
              </a:rPr>
              <a:t>Bảng Phân Công Công Việc</a:t>
            </a:r>
            <a:endParaRPr lang="vi-VN" altLang="en-US" sz="3200" b="1">
              <a:solidFill>
                <a:schemeClr val="bg1"/>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969010" y="2848610"/>
            <a:ext cx="2983230" cy="1501140"/>
          </a:xfrm>
          <a:prstGeom prst="rect">
            <a:avLst/>
          </a:prstGeom>
          <a:noFill/>
        </p:spPr>
        <p:txBody>
          <a:bodyPr wrap="square" rtlCol="0">
            <a:noAutofit/>
          </a:bodyPr>
          <a:p>
            <a:r>
              <a:rPr lang="en-US" sz="5000" b="1">
                <a:solidFill>
                  <a:schemeClr val="bg1"/>
                </a:solidFill>
                <a:latin typeface="Arial" panose="020B0604020202020204" pitchFamily="34" charset="0"/>
                <a:cs typeface="Arial" panose="020B0604020202020204" pitchFamily="34" charset="0"/>
              </a:rPr>
              <a:t>Nội dung</a:t>
            </a:r>
            <a:endParaRPr lang="en-US" sz="5000" b="1">
              <a:solidFill>
                <a:schemeClr val="bg1"/>
              </a:solidFill>
              <a:latin typeface="Arial" panose="020B0604020202020204" pitchFamily="34" charset="0"/>
              <a:cs typeface="Arial" panose="020B0604020202020204" pitchFamily="34" charset="0"/>
            </a:endParaRPr>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10" name="Text Box 9"/>
          <p:cNvSpPr txBox="1"/>
          <p:nvPr/>
        </p:nvSpPr>
        <p:spPr>
          <a:xfrm>
            <a:off x="4632325" y="652145"/>
            <a:ext cx="5118735" cy="645160"/>
          </a:xfrm>
          <a:prstGeom prst="rect">
            <a:avLst/>
          </a:prstGeom>
          <a:noFill/>
        </p:spPr>
        <p:txBody>
          <a:bodyPr wrap="square" rtlCol="0">
            <a:spAutoFit/>
          </a:bodyPr>
          <a:p>
            <a:r>
              <a:rPr lang="en-US" sz="3600">
                <a:solidFill>
                  <a:schemeClr val="bg1"/>
                </a:solidFill>
                <a:latin typeface="Arial" panose="020B0604020202020204" pitchFamily="34" charset="0"/>
                <a:cs typeface="Arial" panose="020B0604020202020204" pitchFamily="34" charset="0"/>
              </a:rPr>
              <a:t>1. Mục tiêu của đề tài</a:t>
            </a:r>
            <a:endParaRPr lang="en-US" sz="3600">
              <a:solidFill>
                <a:schemeClr val="bg1"/>
              </a:solidFill>
              <a:latin typeface="Arial" panose="020B0604020202020204" pitchFamily="34" charset="0"/>
              <a:cs typeface="Arial" panose="020B0604020202020204" pitchFamily="34" charset="0"/>
            </a:endParaRPr>
          </a:p>
        </p:txBody>
      </p:sp>
      <p:sp>
        <p:nvSpPr>
          <p:cNvPr id="11" name="Text Box 10"/>
          <p:cNvSpPr txBox="1"/>
          <p:nvPr/>
        </p:nvSpPr>
        <p:spPr>
          <a:xfrm>
            <a:off x="4692015" y="3910965"/>
            <a:ext cx="6010910" cy="1198880"/>
          </a:xfrm>
          <a:prstGeom prst="rect">
            <a:avLst/>
          </a:prstGeom>
          <a:noFill/>
        </p:spPr>
        <p:txBody>
          <a:bodyPr wrap="square" rtlCol="0">
            <a:spAutoFit/>
          </a:bodyPr>
          <a:p>
            <a:r>
              <a:rPr lang="en-US" sz="3600">
                <a:solidFill>
                  <a:schemeClr val="bg1"/>
                </a:solidFill>
                <a:latin typeface="Arial" panose="020B0604020202020204" pitchFamily="34" charset="0"/>
                <a:cs typeface="Arial" panose="020B0604020202020204" pitchFamily="34" charset="0"/>
              </a:rPr>
              <a:t>4. Kết luận và hướng mở rộng</a:t>
            </a:r>
            <a:endParaRPr lang="en-US" sz="3600">
              <a:solidFill>
                <a:schemeClr val="bg1"/>
              </a:solidFill>
              <a:latin typeface="Arial" panose="020B0604020202020204" pitchFamily="34" charset="0"/>
              <a:cs typeface="Arial" panose="020B0604020202020204" pitchFamily="34" charset="0"/>
            </a:endParaRPr>
          </a:p>
        </p:txBody>
      </p:sp>
      <p:sp>
        <p:nvSpPr>
          <p:cNvPr id="12" name="Text Box 11"/>
          <p:cNvSpPr txBox="1"/>
          <p:nvPr/>
        </p:nvSpPr>
        <p:spPr>
          <a:xfrm>
            <a:off x="4692015" y="1691005"/>
            <a:ext cx="6297930" cy="645160"/>
          </a:xfrm>
          <a:prstGeom prst="rect">
            <a:avLst/>
          </a:prstGeom>
          <a:noFill/>
        </p:spPr>
        <p:txBody>
          <a:bodyPr wrap="square" rtlCol="0">
            <a:spAutoFit/>
          </a:bodyPr>
          <a:p>
            <a:r>
              <a:rPr lang="en-US" sz="3600">
                <a:solidFill>
                  <a:schemeClr val="bg1"/>
                </a:solidFill>
                <a:latin typeface="Arial" panose="020B0604020202020204" pitchFamily="34" charset="0"/>
                <a:cs typeface="Arial" panose="020B0604020202020204" pitchFamily="34" charset="0"/>
              </a:rPr>
              <a:t>2. Cơ sở lý thuyết của đề tài</a:t>
            </a:r>
            <a:endParaRPr lang="en-US" sz="3600">
              <a:solidFill>
                <a:schemeClr val="bg1"/>
              </a:solidFill>
              <a:latin typeface="Arial" panose="020B0604020202020204" pitchFamily="34" charset="0"/>
              <a:cs typeface="Arial" panose="020B0604020202020204" pitchFamily="34" charset="0"/>
            </a:endParaRPr>
          </a:p>
        </p:txBody>
      </p:sp>
      <p:sp>
        <p:nvSpPr>
          <p:cNvPr id="13" name="Text Box 12"/>
          <p:cNvSpPr txBox="1"/>
          <p:nvPr/>
        </p:nvSpPr>
        <p:spPr>
          <a:xfrm>
            <a:off x="4761865" y="5410200"/>
            <a:ext cx="5847080" cy="645160"/>
          </a:xfrm>
          <a:prstGeom prst="rect">
            <a:avLst/>
          </a:prstGeom>
          <a:noFill/>
        </p:spPr>
        <p:txBody>
          <a:bodyPr wrap="square" rtlCol="0">
            <a:spAutoFit/>
          </a:bodyPr>
          <a:p>
            <a:r>
              <a:rPr lang="en-US" sz="3600">
                <a:solidFill>
                  <a:schemeClr val="bg1"/>
                </a:solidFill>
                <a:latin typeface="Arial" panose="020B0604020202020204" pitchFamily="34" charset="0"/>
                <a:cs typeface="Arial" panose="020B0604020202020204" pitchFamily="34" charset="0"/>
              </a:rPr>
              <a:t>5. </a:t>
            </a:r>
            <a:r>
              <a:rPr lang="vi-VN" altLang="en-US" sz="3600">
                <a:solidFill>
                  <a:schemeClr val="bg1"/>
                </a:solidFill>
                <a:latin typeface="Arial" panose="020B0604020202020204" pitchFamily="34" charset="0"/>
                <a:cs typeface="Arial" panose="020B0604020202020204" pitchFamily="34" charset="0"/>
              </a:rPr>
              <a:t>Các chức năng tiêu biểu</a:t>
            </a:r>
            <a:r>
              <a:rPr lang="en-US" sz="3600">
                <a:solidFill>
                  <a:schemeClr val="bg1"/>
                </a:solidFill>
                <a:latin typeface="Arial" panose="020B0604020202020204" pitchFamily="34" charset="0"/>
                <a:cs typeface="Arial" panose="020B0604020202020204" pitchFamily="34" charset="0"/>
              </a:rPr>
              <a:t> </a:t>
            </a:r>
            <a:endParaRPr lang="en-US" sz="3600">
              <a:solidFill>
                <a:schemeClr val="bg1"/>
              </a:solidFill>
              <a:latin typeface="Arial" panose="020B0604020202020204" pitchFamily="34" charset="0"/>
              <a:cs typeface="Arial" panose="020B0604020202020204" pitchFamily="34" charset="0"/>
            </a:endParaRPr>
          </a:p>
        </p:txBody>
      </p:sp>
      <p:sp>
        <p:nvSpPr>
          <p:cNvPr id="14" name="Frame 13"/>
          <p:cNvSpPr/>
          <p:nvPr/>
        </p:nvSpPr>
        <p:spPr>
          <a:xfrm>
            <a:off x="792480" y="2729865"/>
            <a:ext cx="3335655" cy="1738630"/>
          </a:xfrm>
          <a:prstGeom prst="frame">
            <a:avLst/>
          </a:prstGeom>
          <a:solidFill>
            <a:schemeClr val="accent1">
              <a:lumMod val="75000"/>
            </a:schemeClr>
          </a:solidFill>
          <a:ln>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15" name="Slide Number Placeholder 14"/>
          <p:cNvSpPr>
            <a:spLocks noGrp="1"/>
          </p:cNvSpPr>
          <p:nvPr>
            <p:ph type="sldNum" sz="quarter" idx="12"/>
          </p:nvPr>
        </p:nvSpPr>
        <p:spPr/>
        <p:txBody>
          <a:bodyPr/>
          <a:p>
            <a:fld id="{9B618960-8005-486C-9A75-10CB2AAC16F9}" type="slidenum">
              <a:rPr lang="en-US" smtClean="0"/>
            </a:fld>
            <a:endParaRPr lang="en-US"/>
          </a:p>
        </p:txBody>
      </p:sp>
      <p:sp>
        <p:nvSpPr>
          <p:cNvPr id="3" name="Text Box 2"/>
          <p:cNvSpPr txBox="1"/>
          <p:nvPr/>
        </p:nvSpPr>
        <p:spPr>
          <a:xfrm>
            <a:off x="4692015" y="2729865"/>
            <a:ext cx="6010910" cy="645160"/>
          </a:xfrm>
          <a:prstGeom prst="rect">
            <a:avLst/>
          </a:prstGeom>
          <a:noFill/>
        </p:spPr>
        <p:txBody>
          <a:bodyPr wrap="square" rtlCol="0">
            <a:spAutoFit/>
          </a:bodyPr>
          <a:p>
            <a:r>
              <a:rPr lang="en-US" sz="3600">
                <a:solidFill>
                  <a:schemeClr val="bg1"/>
                </a:solidFill>
                <a:latin typeface="Arial" panose="020B0604020202020204" pitchFamily="34" charset="0"/>
                <a:cs typeface="Arial" panose="020B0604020202020204" pitchFamily="34" charset="0"/>
              </a:rPr>
              <a:t>3. Phân tích hệ thống</a:t>
            </a:r>
            <a:endParaRPr lang="en-US" sz="360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2" grpId="1"/>
      <p:bldP spid="3" grpId="0"/>
      <p:bldP spid="3" grpId="1"/>
      <p:bldP spid="11" grpId="0"/>
      <p:bldP spid="11" grpId="1"/>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403225" y="119380"/>
            <a:ext cx="6043930" cy="927735"/>
          </a:xfrm>
          <a:prstGeom prst="rect">
            <a:avLst/>
          </a:prstGeom>
          <a:noFill/>
        </p:spPr>
        <p:txBody>
          <a:bodyPr wrap="square" rtlCol="0">
            <a:noAutofit/>
          </a:bodyPr>
          <a:p>
            <a:r>
              <a:rPr lang="en-US" sz="4500" b="1">
                <a:solidFill>
                  <a:schemeClr val="bg1"/>
                </a:solidFill>
                <a:latin typeface="Arial" panose="020B0604020202020204" pitchFamily="34" charset="0"/>
                <a:cs typeface="Arial" panose="020B0604020202020204" pitchFamily="34" charset="0"/>
                <a:sym typeface="+mn-ea"/>
              </a:rPr>
              <a:t>1. Mục tiêu của đề tài</a:t>
            </a:r>
            <a:endParaRPr lang="en-US" sz="4500" b="1">
              <a:solidFill>
                <a:schemeClr val="bg1"/>
              </a:solidFill>
              <a:latin typeface="Arial" panose="020B0604020202020204" pitchFamily="34" charset="0"/>
              <a:cs typeface="Arial" panose="020B0604020202020204" pitchFamily="34" charset="0"/>
            </a:endParaRPr>
          </a:p>
          <a:p>
            <a:endParaRPr lang="en-US" sz="4500" b="1">
              <a:solidFill>
                <a:schemeClr val="bg1"/>
              </a:solidFill>
              <a:latin typeface="Arial" panose="020B0604020202020204" pitchFamily="34" charset="0"/>
              <a:cs typeface="Arial" panose="020B0604020202020204" pitchFamily="34" charset="0"/>
            </a:endParaRPr>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10" name="Text Box 9"/>
          <p:cNvSpPr txBox="1"/>
          <p:nvPr/>
        </p:nvSpPr>
        <p:spPr>
          <a:xfrm>
            <a:off x="433070" y="1095375"/>
            <a:ext cx="11336655" cy="5212080"/>
          </a:xfrm>
          <a:prstGeom prst="rect">
            <a:avLst/>
          </a:prstGeom>
          <a:noFill/>
        </p:spPr>
        <p:txBody>
          <a:bodyPr wrap="square" rtlCol="0">
            <a:noAutofit/>
          </a:bodyPr>
          <a:p>
            <a:pPr>
              <a:lnSpc>
                <a:spcPct val="150000"/>
              </a:lnSpc>
            </a:pPr>
            <a:r>
              <a:rPr lang="en-US" sz="2500">
                <a:solidFill>
                  <a:schemeClr val="bg1"/>
                </a:solidFill>
                <a:latin typeface="Arial" panose="020B0604020202020204" pitchFamily="34" charset="0"/>
                <a:cs typeface="Arial" panose="020B0604020202020204" pitchFamily="34" charset="0"/>
              </a:rPr>
              <a:t>Hoàn thành trang Web quản lý thông báo và lịch công tác của Khoa, đáp ứng được các tiêu chí sau:</a:t>
            </a:r>
            <a:endParaRPr lang="en-US" sz="2500">
              <a:solidFill>
                <a:schemeClr val="bg1"/>
              </a:solidFill>
              <a:latin typeface="Arial" panose="020B0604020202020204" pitchFamily="34" charset="0"/>
              <a:cs typeface="Arial" panose="020B0604020202020204" pitchFamily="34" charset="0"/>
            </a:endParaRPr>
          </a:p>
          <a:p>
            <a:pPr indent="457200">
              <a:lnSpc>
                <a:spcPct val="150000"/>
              </a:lnSpc>
            </a:pPr>
            <a:r>
              <a:rPr lang="en-US" sz="2500">
                <a:solidFill>
                  <a:schemeClr val="bg1"/>
                </a:solidFill>
                <a:latin typeface="Arial" panose="020B0604020202020204" pitchFamily="34" charset="0"/>
                <a:cs typeface="Arial" panose="020B0604020202020204" pitchFamily="34" charset="0"/>
              </a:rPr>
              <a:t>- Admin: + Th</a:t>
            </a:r>
            <a:r>
              <a:rPr lang="vi-VN" sz="2500">
                <a:solidFill>
                  <a:schemeClr val="bg1"/>
                </a:solidFill>
                <a:latin typeface="Arial" panose="020B0604020202020204" pitchFamily="34" charset="0"/>
                <a:cs typeface="Arial" panose="020B0604020202020204" pitchFamily="34" charset="0"/>
              </a:rPr>
              <a:t>ực hiện các chức năng bên trong hệ thống. </a:t>
            </a:r>
            <a:endParaRPr lang="vi-VN" sz="2500">
              <a:solidFill>
                <a:schemeClr val="bg1"/>
              </a:solidFill>
              <a:latin typeface="Arial" panose="020B0604020202020204" pitchFamily="34" charset="0"/>
              <a:cs typeface="Arial" panose="020B0604020202020204" pitchFamily="34" charset="0"/>
            </a:endParaRPr>
          </a:p>
          <a:p>
            <a:pPr indent="457200">
              <a:lnSpc>
                <a:spcPct val="150000"/>
              </a:lnSpc>
            </a:pPr>
            <a:r>
              <a:rPr lang="vi-VN" sz="2500">
                <a:solidFill>
                  <a:schemeClr val="bg1"/>
                </a:solidFill>
                <a:latin typeface="Arial" panose="020B0604020202020204" pitchFamily="34" charset="0"/>
                <a:cs typeface="Arial" panose="020B0604020202020204" pitchFamily="34" charset="0"/>
              </a:rPr>
              <a:t>               + Chức năng phân quyền người dùng.</a:t>
            </a:r>
            <a:endParaRPr lang="vi-VN" sz="2500">
              <a:solidFill>
                <a:schemeClr val="bg1"/>
              </a:solidFill>
              <a:latin typeface="Arial" panose="020B0604020202020204" pitchFamily="34" charset="0"/>
              <a:cs typeface="Arial" panose="020B0604020202020204" pitchFamily="34" charset="0"/>
            </a:endParaRPr>
          </a:p>
          <a:p>
            <a:pPr indent="457200">
              <a:lnSpc>
                <a:spcPct val="150000"/>
              </a:lnSpc>
            </a:pPr>
            <a:r>
              <a:rPr lang="vi-VN" altLang="en-US" sz="2500">
                <a:solidFill>
                  <a:schemeClr val="bg1"/>
                </a:solidFill>
                <a:latin typeface="Arial" panose="020B0604020202020204" pitchFamily="34" charset="0"/>
                <a:cs typeface="Arial" panose="020B0604020202020204" pitchFamily="34" charset="0"/>
              </a:rPr>
              <a:t>- Người dùng:</a:t>
            </a:r>
            <a:endParaRPr lang="vi-VN" altLang="en-US" sz="2500">
              <a:solidFill>
                <a:schemeClr val="bg1"/>
              </a:solidFill>
              <a:latin typeface="Arial" panose="020B0604020202020204" pitchFamily="34" charset="0"/>
              <a:cs typeface="Arial" panose="020B0604020202020204" pitchFamily="34" charset="0"/>
            </a:endParaRPr>
          </a:p>
          <a:p>
            <a:pPr marL="800100" lvl="1" indent="-342900">
              <a:lnSpc>
                <a:spcPct val="150000"/>
              </a:lnSpc>
              <a:buFont typeface="Wingdings" panose="05000000000000000000" charset="0"/>
              <a:buChar char="v"/>
            </a:pPr>
            <a:r>
              <a:rPr lang="vi-VN" altLang="en-US" sz="2500">
                <a:solidFill>
                  <a:schemeClr val="bg1"/>
                </a:solidFill>
                <a:latin typeface="Arial" panose="020B0604020202020204" pitchFamily="34" charset="0"/>
                <a:cs typeface="Arial" panose="020B0604020202020204" pitchFamily="34" charset="0"/>
              </a:rPr>
              <a:t> Quản lý:  </a:t>
            </a:r>
            <a:r>
              <a:rPr lang="en-US" sz="2500">
                <a:solidFill>
                  <a:schemeClr val="bg1"/>
                </a:solidFill>
                <a:latin typeface="Arial" panose="020B0604020202020204" pitchFamily="34" charset="0"/>
                <a:cs typeface="Arial" panose="020B0604020202020204" pitchFamily="34" charset="0"/>
              </a:rPr>
              <a:t>+ Thực hiện được chức năng quản lý thông báo.</a:t>
            </a:r>
            <a:r>
              <a:rPr lang="vi-VN" altLang="en-US" sz="2500">
                <a:solidFill>
                  <a:schemeClr val="bg1"/>
                </a:solidFill>
                <a:latin typeface="Arial" panose="020B0604020202020204" pitchFamily="34" charset="0"/>
                <a:cs typeface="Arial" panose="020B0604020202020204" pitchFamily="34" charset="0"/>
              </a:rPr>
              <a:t> </a:t>
            </a:r>
            <a:endParaRPr lang="vi-VN" altLang="en-US" sz="2500">
              <a:solidFill>
                <a:schemeClr val="bg1"/>
              </a:solidFill>
              <a:latin typeface="Arial" panose="020B0604020202020204" pitchFamily="34" charset="0"/>
              <a:cs typeface="Arial" panose="020B0604020202020204" pitchFamily="34" charset="0"/>
            </a:endParaRPr>
          </a:p>
          <a:p>
            <a:pPr marL="1371600" lvl="3" indent="457200">
              <a:lnSpc>
                <a:spcPct val="150000"/>
              </a:lnSpc>
              <a:buFont typeface="Wingdings" panose="05000000000000000000" charset="0"/>
              <a:buNone/>
            </a:pPr>
            <a:r>
              <a:rPr lang="vi-VN" altLang="en-US" sz="2500">
                <a:solidFill>
                  <a:schemeClr val="bg1"/>
                </a:solidFill>
                <a:latin typeface="Arial" panose="020B0604020202020204" pitchFamily="34" charset="0"/>
                <a:cs typeface="Arial" panose="020B0604020202020204" pitchFamily="34" charset="0"/>
              </a:rPr>
              <a:t>     </a:t>
            </a:r>
            <a:r>
              <a:rPr lang="en-US" sz="2500">
                <a:solidFill>
                  <a:schemeClr val="bg1"/>
                </a:solidFill>
                <a:latin typeface="Arial" panose="020B0604020202020204" pitchFamily="34" charset="0"/>
                <a:cs typeface="Arial" panose="020B0604020202020204" pitchFamily="34" charset="0"/>
              </a:rPr>
              <a:t>+ Thực hiện được chức năng quản lý lịch công tác.</a:t>
            </a:r>
            <a:endParaRPr lang="en-US" sz="2500">
              <a:solidFill>
                <a:schemeClr val="bg1"/>
              </a:solidFill>
              <a:latin typeface="Arial" panose="020B0604020202020204" pitchFamily="34" charset="0"/>
              <a:cs typeface="Arial" panose="020B0604020202020204" pitchFamily="34" charset="0"/>
            </a:endParaRPr>
          </a:p>
          <a:p>
            <a:pPr marL="800100" lvl="1" indent="-342900">
              <a:lnSpc>
                <a:spcPct val="150000"/>
              </a:lnSpc>
              <a:buFont typeface="Wingdings" panose="05000000000000000000" charset="0"/>
              <a:buChar char="v"/>
            </a:pPr>
            <a:r>
              <a:rPr lang="vi-VN" altLang="en-US" sz="2500">
                <a:solidFill>
                  <a:schemeClr val="bg1"/>
                </a:solidFill>
                <a:latin typeface="Arial" panose="020B0604020202020204" pitchFamily="34" charset="0"/>
                <a:cs typeface="Arial" panose="020B0604020202020204" pitchFamily="34" charset="0"/>
              </a:rPr>
              <a:t>Giảng viên: + Xem thông </a:t>
            </a:r>
            <a:r>
              <a:rPr lang="vi-VN" altLang="en-US" sz="2500">
                <a:solidFill>
                  <a:schemeClr val="bg1"/>
                </a:solidFill>
                <a:latin typeface="Arial" panose="020B0604020202020204" pitchFamily="34" charset="0"/>
                <a:cs typeface="Arial" panose="020B0604020202020204" pitchFamily="34" charset="0"/>
              </a:rPr>
              <a:t>báo.</a:t>
            </a:r>
            <a:endParaRPr lang="vi-VN" altLang="en-US" sz="2500">
              <a:solidFill>
                <a:schemeClr val="bg1"/>
              </a:solidFill>
              <a:latin typeface="Arial" panose="020B0604020202020204" pitchFamily="34" charset="0"/>
              <a:cs typeface="Arial" panose="020B0604020202020204" pitchFamily="34" charset="0"/>
            </a:endParaRPr>
          </a:p>
          <a:p>
            <a:pPr lvl="4" indent="0">
              <a:lnSpc>
                <a:spcPct val="150000"/>
              </a:lnSpc>
              <a:buFont typeface="Wingdings" panose="05000000000000000000" charset="0"/>
              <a:buNone/>
            </a:pPr>
            <a:r>
              <a:rPr lang="vi-VN" altLang="en-US" sz="2500">
                <a:solidFill>
                  <a:schemeClr val="bg1"/>
                </a:solidFill>
                <a:latin typeface="Arial" panose="020B0604020202020204" pitchFamily="34" charset="0"/>
                <a:cs typeface="Arial" panose="020B0604020202020204" pitchFamily="34" charset="0"/>
              </a:rPr>
              <a:t>       + Xem lịch công </a:t>
            </a:r>
            <a:r>
              <a:rPr lang="vi-VN" altLang="en-US" sz="2500">
                <a:solidFill>
                  <a:schemeClr val="bg1"/>
                </a:solidFill>
                <a:latin typeface="Arial" panose="020B0604020202020204" pitchFamily="34" charset="0"/>
                <a:cs typeface="Arial" panose="020B0604020202020204" pitchFamily="34" charset="0"/>
              </a:rPr>
              <a:t>tác.</a:t>
            </a:r>
            <a:endParaRPr lang="vi-VN" altLang="en-US" sz="250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7" name="Text Box 6"/>
          <p:cNvSpPr txBox="1"/>
          <p:nvPr/>
        </p:nvSpPr>
        <p:spPr>
          <a:xfrm>
            <a:off x="403225" y="119380"/>
            <a:ext cx="6043930" cy="927735"/>
          </a:xfrm>
          <a:prstGeom prst="rect">
            <a:avLst/>
          </a:prstGeom>
          <a:noFill/>
        </p:spPr>
        <p:txBody>
          <a:bodyPr wrap="square" rtlCol="0">
            <a:noAutofit/>
          </a:bodyPr>
          <a:p>
            <a:r>
              <a:rPr lang="en-US" sz="4500" b="1">
                <a:solidFill>
                  <a:schemeClr val="bg1"/>
                </a:solidFill>
                <a:latin typeface="Arial" panose="020B0604020202020204" pitchFamily="34" charset="0"/>
                <a:cs typeface="Arial" panose="020B0604020202020204" pitchFamily="34" charset="0"/>
                <a:sym typeface="+mn-ea"/>
              </a:rPr>
              <a:t>2.Cơ sở lý thuyết</a:t>
            </a:r>
            <a:endParaRPr lang="en-US" sz="4500" b="1">
              <a:solidFill>
                <a:schemeClr val="bg1"/>
              </a:solidFill>
              <a:latin typeface="Arial" panose="020B0604020202020204" pitchFamily="34" charset="0"/>
              <a:cs typeface="Arial" panose="020B0604020202020204" pitchFamily="34" charset="0"/>
            </a:endParaRPr>
          </a:p>
          <a:p>
            <a:endParaRPr lang="en-US" sz="4500" b="1">
              <a:solidFill>
                <a:schemeClr val="bg1"/>
              </a:solidFill>
              <a:latin typeface="Arial" panose="020B0604020202020204" pitchFamily="34" charset="0"/>
              <a:cs typeface="Arial" panose="020B0604020202020204" pitchFamily="34" charset="0"/>
            </a:endParaRPr>
          </a:p>
        </p:txBody>
      </p:sp>
      <p:grpSp>
        <p:nvGrpSpPr>
          <p:cNvPr id="6" name="그룹 1"/>
          <p:cNvGrpSpPr/>
          <p:nvPr/>
        </p:nvGrpSpPr>
        <p:grpSpPr>
          <a:xfrm>
            <a:off x="563244" y="1047115"/>
            <a:ext cx="11121853" cy="5394960"/>
            <a:chOff x="655602" y="2667860"/>
            <a:chExt cx="10692719" cy="3756065"/>
          </a:xfrm>
        </p:grpSpPr>
        <p:grpSp>
          <p:nvGrpSpPr>
            <p:cNvPr id="11" name="Group 9"/>
            <p:cNvGrpSpPr/>
            <p:nvPr/>
          </p:nvGrpSpPr>
          <p:grpSpPr>
            <a:xfrm>
              <a:off x="4331028" y="2667860"/>
              <a:ext cx="3085460" cy="3756065"/>
              <a:chOff x="889787" y="689160"/>
              <a:chExt cx="2717361" cy="3756065"/>
            </a:xfrm>
          </p:grpSpPr>
          <p:sp>
            <p:nvSpPr>
              <p:cNvPr id="20" name="TextBox 19"/>
              <p:cNvSpPr txBox="1"/>
              <p:nvPr/>
            </p:nvSpPr>
            <p:spPr>
              <a:xfrm>
                <a:off x="1393061" y="689160"/>
                <a:ext cx="614050" cy="438561"/>
              </a:xfrm>
              <a:prstGeom prst="rect">
                <a:avLst/>
              </a:prstGeom>
              <a:noFill/>
            </p:spPr>
            <p:txBody>
              <a:bodyPr wrap="square" rtlCol="0">
                <a:spAutoFit/>
              </a:bodyPr>
              <a:p>
                <a:r>
                  <a:rPr lang="en-US" altLang="ko-KR" sz="3500" dirty="0">
                    <a:solidFill>
                      <a:schemeClr val="tx1"/>
                    </a:solidFill>
                    <a:latin typeface="Arial" panose="020B0604020202020204" pitchFamily="34" charset="0"/>
                    <a:cs typeface="Arial" panose="020B0604020202020204" pitchFamily="34" charset="0"/>
                  </a:rPr>
                  <a:t>02</a:t>
                </a:r>
                <a:endParaRPr lang="en-US" altLang="ko-KR" sz="3500" dirty="0">
                  <a:solidFill>
                    <a:schemeClr val="tx1"/>
                  </a:solidFill>
                  <a:latin typeface="Arial" panose="020B0604020202020204" pitchFamily="34" charset="0"/>
                  <a:cs typeface="Arial" panose="020B0604020202020204" pitchFamily="34" charset="0"/>
                </a:endParaRPr>
              </a:p>
            </p:txBody>
          </p:sp>
          <p:sp>
            <p:nvSpPr>
              <p:cNvPr id="19" name="Rectangle: Rounded Corners 11"/>
              <p:cNvSpPr/>
              <p:nvPr/>
            </p:nvSpPr>
            <p:spPr>
              <a:xfrm>
                <a:off x="889787" y="689160"/>
                <a:ext cx="2717361" cy="3756065"/>
              </a:xfrm>
              <a:prstGeom prst="roundRect">
                <a:avLst>
                  <a:gd name="adj" fmla="val 3805"/>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solidFill>
                    <a:schemeClr val="accent1"/>
                  </a:solidFill>
                </a:endParaRPr>
              </a:p>
            </p:txBody>
          </p:sp>
        </p:grpSp>
        <p:grpSp>
          <p:nvGrpSpPr>
            <p:cNvPr id="12" name="Group 15"/>
            <p:cNvGrpSpPr/>
            <p:nvPr/>
          </p:nvGrpSpPr>
          <p:grpSpPr>
            <a:xfrm>
              <a:off x="7808040" y="2667860"/>
              <a:ext cx="3540281" cy="3756065"/>
              <a:chOff x="688700" y="689160"/>
              <a:chExt cx="3117921" cy="3756065"/>
            </a:xfrm>
          </p:grpSpPr>
          <p:sp>
            <p:nvSpPr>
              <p:cNvPr id="15" name="TextBox 14"/>
              <p:cNvSpPr txBox="1"/>
              <p:nvPr/>
            </p:nvSpPr>
            <p:spPr>
              <a:xfrm>
                <a:off x="1393061" y="689160"/>
                <a:ext cx="614050" cy="438561"/>
              </a:xfrm>
              <a:prstGeom prst="rect">
                <a:avLst/>
              </a:prstGeom>
              <a:noFill/>
            </p:spPr>
            <p:txBody>
              <a:bodyPr wrap="square" rtlCol="0">
                <a:spAutoFit/>
              </a:bodyPr>
              <a:p>
                <a:r>
                  <a:rPr lang="en-US" altLang="ko-KR" sz="3500" dirty="0">
                    <a:solidFill>
                      <a:schemeClr val="tx1"/>
                    </a:solidFill>
                    <a:latin typeface="Arial" panose="020B0604020202020204" pitchFamily="34" charset="0"/>
                    <a:cs typeface="Arial" panose="020B0604020202020204" pitchFamily="34" charset="0"/>
                  </a:rPr>
                  <a:t>03</a:t>
                </a:r>
                <a:endParaRPr lang="en-US" altLang="ko-KR" sz="3500" dirty="0">
                  <a:solidFill>
                    <a:schemeClr val="tx1"/>
                  </a:solidFill>
                  <a:latin typeface="Arial" panose="020B0604020202020204" pitchFamily="34" charset="0"/>
                  <a:cs typeface="Arial" panose="020B0604020202020204" pitchFamily="34" charset="0"/>
                </a:endParaRPr>
              </a:p>
            </p:txBody>
          </p:sp>
          <p:sp>
            <p:nvSpPr>
              <p:cNvPr id="14" name="Rectangle: Rounded Corners 17"/>
              <p:cNvSpPr/>
              <p:nvPr/>
            </p:nvSpPr>
            <p:spPr>
              <a:xfrm>
                <a:off x="688700" y="689160"/>
                <a:ext cx="3117921" cy="3756065"/>
              </a:xfrm>
              <a:prstGeom prst="roundRect">
                <a:avLst>
                  <a:gd name="adj" fmla="val 3805"/>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solidFill>
                    <a:schemeClr val="accent1"/>
                  </a:solidFill>
                </a:endParaRPr>
              </a:p>
            </p:txBody>
          </p:sp>
        </p:grpSp>
        <p:grpSp>
          <p:nvGrpSpPr>
            <p:cNvPr id="28" name="Group 9"/>
            <p:cNvGrpSpPr/>
            <p:nvPr/>
          </p:nvGrpSpPr>
          <p:grpSpPr>
            <a:xfrm>
              <a:off x="655602" y="2667860"/>
              <a:ext cx="3282652" cy="3756065"/>
              <a:chOff x="916132" y="689160"/>
              <a:chExt cx="2891027" cy="3756065"/>
            </a:xfrm>
          </p:grpSpPr>
          <p:sp>
            <p:nvSpPr>
              <p:cNvPr id="31" name="TextBox 30"/>
              <p:cNvSpPr txBox="1"/>
              <p:nvPr/>
            </p:nvSpPr>
            <p:spPr>
              <a:xfrm>
                <a:off x="1323702" y="689160"/>
                <a:ext cx="614050" cy="438561"/>
              </a:xfrm>
              <a:prstGeom prst="rect">
                <a:avLst/>
              </a:prstGeom>
              <a:noFill/>
            </p:spPr>
            <p:txBody>
              <a:bodyPr wrap="square" rtlCol="0">
                <a:spAutoFit/>
              </a:bodyPr>
              <a:p>
                <a:r>
                  <a:rPr lang="en-US" altLang="ko-KR" sz="3500">
                    <a:latin typeface="Arial" panose="020B0604020202020204" pitchFamily="34" charset="0"/>
                    <a:cs typeface="Arial" panose="020B0604020202020204" pitchFamily="34" charset="0"/>
                  </a:rPr>
                  <a:t>01</a:t>
                </a:r>
                <a:endParaRPr lang="en-US" altLang="ko-KR" sz="3500">
                  <a:latin typeface="Arial" panose="020B0604020202020204" pitchFamily="34" charset="0"/>
                  <a:cs typeface="Arial" panose="020B0604020202020204" pitchFamily="34" charset="0"/>
                </a:endParaRPr>
              </a:p>
            </p:txBody>
          </p:sp>
          <p:sp>
            <p:nvSpPr>
              <p:cNvPr id="30" name="Rectangle: Rounded Corners 11"/>
              <p:cNvSpPr/>
              <p:nvPr/>
            </p:nvSpPr>
            <p:spPr>
              <a:xfrm>
                <a:off x="916132" y="689160"/>
                <a:ext cx="2891027" cy="3756065"/>
              </a:xfrm>
              <a:prstGeom prst="roundRect">
                <a:avLst>
                  <a:gd name="adj" fmla="val 3805"/>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dirty="0">
                  <a:solidFill>
                    <a:schemeClr val="tx1">
                      <a:lumMod val="75000"/>
                      <a:lumOff val="25000"/>
                    </a:schemeClr>
                  </a:solidFill>
                </a:endParaRPr>
              </a:p>
            </p:txBody>
          </p:sp>
        </p:grpSp>
      </p:grpSp>
      <p:sp>
        <p:nvSpPr>
          <p:cNvPr id="23" name="TextBox 22"/>
          <p:cNvSpPr txBox="1"/>
          <p:nvPr/>
        </p:nvSpPr>
        <p:spPr>
          <a:xfrm>
            <a:off x="8368030" y="1522730"/>
            <a:ext cx="3157220" cy="4707890"/>
          </a:xfrm>
          <a:prstGeom prst="rect">
            <a:avLst/>
          </a:prstGeom>
          <a:noFill/>
        </p:spPr>
        <p:txBody>
          <a:bodyPr wrap="square">
            <a:spAutoFit/>
          </a:bodyPr>
          <a:p>
            <a:pPr defTabSz="685800">
              <a:lnSpc>
                <a:spcPct val="150000"/>
              </a:lnSpc>
              <a:spcAft>
                <a:spcPts val="600"/>
              </a:spcAft>
              <a:buClrTx/>
              <a:defRPr/>
            </a:pPr>
            <a:r>
              <a:rPr lang="en-US" sz="2000" b="1" kern="1200" dirty="0">
                <a:solidFill>
                  <a:schemeClr val="bg1"/>
                </a:solidFill>
                <a:latin typeface="Arial" panose="020B0604020202020204" pitchFamily="34" charset="0"/>
                <a:ea typeface="Calibri" panose="020F0502020204030204" charset="0"/>
                <a:cs typeface="Arial" panose="020B0604020202020204" pitchFamily="34" charset="0"/>
              </a:rPr>
              <a:t>JQuery là một thư viện JavaScript mã nguồn mở phổ biến được sử dụng để tương tác với các phần tử HTML, thay đổi nội dung trang web, xử lý sự kiện và thực hiện các hiệu ứng trực quan trên giao diện người dùng.</a:t>
            </a:r>
            <a:endParaRPr lang="en-US" sz="2000" b="1" kern="1200"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24" name="TextBox 23"/>
          <p:cNvSpPr txBox="1"/>
          <p:nvPr/>
        </p:nvSpPr>
        <p:spPr>
          <a:xfrm>
            <a:off x="4754245" y="1605915"/>
            <a:ext cx="2941320" cy="3784600"/>
          </a:xfrm>
          <a:prstGeom prst="rect">
            <a:avLst/>
          </a:prstGeom>
          <a:noFill/>
        </p:spPr>
        <p:txBody>
          <a:bodyPr wrap="square">
            <a:spAutoFit/>
          </a:bodyPr>
          <a:p>
            <a:pPr defTabSz="685800">
              <a:lnSpc>
                <a:spcPct val="150000"/>
              </a:lnSpc>
              <a:spcAft>
                <a:spcPts val="600"/>
              </a:spcAft>
              <a:buClrTx/>
              <a:defRPr/>
            </a:pPr>
            <a:r>
              <a:rPr lang="en-US" sz="2000" b="1" kern="1200" dirty="0">
                <a:solidFill>
                  <a:schemeClr val="bg1"/>
                </a:solidFill>
                <a:latin typeface="Arial" panose="020B0604020202020204" pitchFamily="34" charset="0"/>
                <a:ea typeface="Calibri" panose="020F0502020204030204" charset="0"/>
                <a:cs typeface="Arial" panose="020B0604020202020204" pitchFamily="34" charset="0"/>
              </a:rPr>
              <a:t>MySQL là một hệ thống quản trị cơ sở dữ liệu mã nguồn mở (Relational Database Management   System,   viết   tắt   là   RDBMS)   hoạt   động   theo   mô   hình   client-server</a:t>
            </a:r>
            <a:endParaRPr lang="en-US" sz="2000" b="1" kern="1200"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25" name="TextBox 24"/>
          <p:cNvSpPr txBox="1"/>
          <p:nvPr/>
        </p:nvSpPr>
        <p:spPr>
          <a:xfrm>
            <a:off x="706755" y="1605915"/>
            <a:ext cx="3127375" cy="4624705"/>
          </a:xfrm>
          <a:prstGeom prst="rect">
            <a:avLst/>
          </a:prstGeom>
          <a:noFill/>
        </p:spPr>
        <p:txBody>
          <a:bodyPr wrap="square">
            <a:noAutofit/>
          </a:bodyPr>
          <a:p>
            <a:pPr defTabSz="685800">
              <a:lnSpc>
                <a:spcPct val="150000"/>
              </a:lnSpc>
              <a:spcAft>
                <a:spcPts val="600"/>
              </a:spcAft>
              <a:buClrTx/>
              <a:defRPr/>
            </a:pPr>
            <a:r>
              <a:rPr lang="en-US" sz="2000" b="1" kern="1200" dirty="0">
                <a:solidFill>
                  <a:schemeClr val="bg1"/>
                </a:solidFill>
                <a:latin typeface="Arial" panose="020B0604020202020204" pitchFamily="34" charset="0"/>
                <a:ea typeface="Calibri" panose="020F0502020204030204" charset="0"/>
                <a:cs typeface="Arial" panose="020B0604020202020204" pitchFamily="34" charset="0"/>
              </a:rPr>
              <a:t>Ngôn ngữ PHP là từ viết tắt của Personal Home Page (hiện nay là Hypertext Preprocessor). Thuật ngữ này chỉ chuỗi ngôn ngữ kịch bản hay mã lệnh, phù hợp để phát triển cho các ứng dụng nằm trên máy chủ.</a:t>
            </a:r>
            <a:endParaRPr lang="en-US" sz="2000" b="1" kern="1200" dirty="0">
              <a:solidFill>
                <a:schemeClr val="bg1"/>
              </a:solidFill>
              <a:latin typeface="Arial" panose="020B0604020202020204" pitchFamily="34" charset="0"/>
              <a:ea typeface="Calibri" panose="020F050202020403020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arn(inVertic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grpSp>
        <p:nvGrpSpPr>
          <p:cNvPr id="6" name="그룹 1"/>
          <p:cNvGrpSpPr/>
          <p:nvPr/>
        </p:nvGrpSpPr>
        <p:grpSpPr>
          <a:xfrm>
            <a:off x="563245" y="1047115"/>
            <a:ext cx="8498887" cy="5394960"/>
            <a:chOff x="655602" y="2667860"/>
            <a:chExt cx="6517759" cy="3756065"/>
          </a:xfrm>
        </p:grpSpPr>
        <p:grpSp>
          <p:nvGrpSpPr>
            <p:cNvPr id="11" name="Group 9"/>
            <p:cNvGrpSpPr/>
            <p:nvPr/>
          </p:nvGrpSpPr>
          <p:grpSpPr>
            <a:xfrm>
              <a:off x="4103934" y="2667860"/>
              <a:ext cx="3069426" cy="3756065"/>
              <a:chOff x="689786" y="689160"/>
              <a:chExt cx="2703240" cy="3756065"/>
            </a:xfrm>
          </p:grpSpPr>
          <p:sp>
            <p:nvSpPr>
              <p:cNvPr id="20" name="TextBox 19"/>
              <p:cNvSpPr txBox="1"/>
              <p:nvPr/>
            </p:nvSpPr>
            <p:spPr>
              <a:xfrm>
                <a:off x="1393061" y="689160"/>
                <a:ext cx="614050" cy="438561"/>
              </a:xfrm>
              <a:prstGeom prst="rect">
                <a:avLst/>
              </a:prstGeom>
              <a:noFill/>
            </p:spPr>
            <p:txBody>
              <a:bodyPr wrap="square" rtlCol="0">
                <a:spAutoFit/>
              </a:bodyPr>
              <a:p>
                <a:r>
                  <a:rPr lang="en-US" altLang="ko-KR" sz="3500" dirty="0">
                    <a:solidFill>
                      <a:schemeClr val="tx1"/>
                    </a:solidFill>
                    <a:latin typeface="Arial" panose="020B0604020202020204" pitchFamily="34" charset="0"/>
                    <a:cs typeface="Arial" panose="020B0604020202020204" pitchFamily="34" charset="0"/>
                  </a:rPr>
                  <a:t>05</a:t>
                </a:r>
                <a:endParaRPr lang="en-US" altLang="ko-KR" sz="3500" dirty="0">
                  <a:solidFill>
                    <a:schemeClr val="tx1"/>
                  </a:solidFill>
                  <a:latin typeface="Arial" panose="020B0604020202020204" pitchFamily="34" charset="0"/>
                  <a:cs typeface="Arial" panose="020B0604020202020204" pitchFamily="34" charset="0"/>
                </a:endParaRPr>
              </a:p>
            </p:txBody>
          </p:sp>
          <p:sp>
            <p:nvSpPr>
              <p:cNvPr id="19" name="Rectangle: Rounded Corners 11"/>
              <p:cNvSpPr/>
              <p:nvPr/>
            </p:nvSpPr>
            <p:spPr>
              <a:xfrm>
                <a:off x="689786" y="689160"/>
                <a:ext cx="2703240" cy="3756065"/>
              </a:xfrm>
              <a:prstGeom prst="roundRect">
                <a:avLst>
                  <a:gd name="adj" fmla="val 3805"/>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solidFill>
                    <a:schemeClr val="accent1"/>
                  </a:solidFill>
                </a:endParaRPr>
              </a:p>
            </p:txBody>
          </p:sp>
        </p:grpSp>
        <p:grpSp>
          <p:nvGrpSpPr>
            <p:cNvPr id="28" name="Group 9"/>
            <p:cNvGrpSpPr/>
            <p:nvPr/>
          </p:nvGrpSpPr>
          <p:grpSpPr>
            <a:xfrm>
              <a:off x="655602" y="2667860"/>
              <a:ext cx="3017319" cy="3756065"/>
              <a:chOff x="916132" y="689160"/>
              <a:chExt cx="2657349" cy="3756065"/>
            </a:xfrm>
          </p:grpSpPr>
          <p:sp>
            <p:nvSpPr>
              <p:cNvPr id="31" name="TextBox 30"/>
              <p:cNvSpPr txBox="1"/>
              <p:nvPr/>
            </p:nvSpPr>
            <p:spPr>
              <a:xfrm>
                <a:off x="1323702" y="689160"/>
                <a:ext cx="614050" cy="438561"/>
              </a:xfrm>
              <a:prstGeom prst="rect">
                <a:avLst/>
              </a:prstGeom>
              <a:noFill/>
            </p:spPr>
            <p:txBody>
              <a:bodyPr wrap="square" rtlCol="0">
                <a:spAutoFit/>
              </a:bodyPr>
              <a:p>
                <a:r>
                  <a:rPr lang="en-US" altLang="ko-KR" sz="3500">
                    <a:latin typeface="Arial" panose="020B0604020202020204" pitchFamily="34" charset="0"/>
                    <a:cs typeface="Arial" panose="020B0604020202020204" pitchFamily="34" charset="0"/>
                  </a:rPr>
                  <a:t>04</a:t>
                </a:r>
                <a:endParaRPr lang="en-US" altLang="ko-KR" sz="3500">
                  <a:latin typeface="Arial" panose="020B0604020202020204" pitchFamily="34" charset="0"/>
                  <a:cs typeface="Arial" panose="020B0604020202020204" pitchFamily="34" charset="0"/>
                </a:endParaRPr>
              </a:p>
            </p:txBody>
          </p:sp>
          <p:sp>
            <p:nvSpPr>
              <p:cNvPr id="30" name="Rectangle: Rounded Corners 11"/>
              <p:cNvSpPr/>
              <p:nvPr/>
            </p:nvSpPr>
            <p:spPr>
              <a:xfrm>
                <a:off x="916132" y="689160"/>
                <a:ext cx="2657349" cy="3756065"/>
              </a:xfrm>
              <a:prstGeom prst="roundRect">
                <a:avLst>
                  <a:gd name="adj" fmla="val 3805"/>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dirty="0">
                  <a:solidFill>
                    <a:schemeClr val="tx1">
                      <a:lumMod val="75000"/>
                      <a:lumOff val="25000"/>
                    </a:schemeClr>
                  </a:solidFill>
                </a:endParaRPr>
              </a:p>
            </p:txBody>
          </p:sp>
        </p:grpSp>
      </p:grpSp>
      <p:sp>
        <p:nvSpPr>
          <p:cNvPr id="7" name="Text Box 6"/>
          <p:cNvSpPr txBox="1"/>
          <p:nvPr/>
        </p:nvSpPr>
        <p:spPr>
          <a:xfrm>
            <a:off x="382905" y="119380"/>
            <a:ext cx="6096000" cy="783590"/>
          </a:xfrm>
          <a:prstGeom prst="rect">
            <a:avLst/>
          </a:prstGeom>
          <a:noFill/>
        </p:spPr>
        <p:txBody>
          <a:bodyPr wrap="square" rtlCol="0" anchor="t">
            <a:spAutoFit/>
          </a:bodyPr>
          <a:p>
            <a:r>
              <a:rPr lang="en-US" sz="4500" b="1">
                <a:solidFill>
                  <a:schemeClr val="bg1"/>
                </a:solidFill>
                <a:latin typeface="Arial" panose="020B0604020202020204" pitchFamily="34" charset="0"/>
                <a:cs typeface="Arial" panose="020B0604020202020204" pitchFamily="34" charset="0"/>
                <a:sym typeface="+mn-ea"/>
              </a:rPr>
              <a:t>2.Cơ sở lý thuyết</a:t>
            </a:r>
            <a:endParaRPr lang="en-US" sz="4500" b="1">
              <a:solidFill>
                <a:schemeClr val="bg1"/>
              </a:solidFill>
              <a:latin typeface="Arial" panose="020B0604020202020204" pitchFamily="34" charset="0"/>
              <a:cs typeface="Arial" panose="020B0604020202020204" pitchFamily="34" charset="0"/>
              <a:sym typeface="+mn-ea"/>
            </a:endParaRPr>
          </a:p>
        </p:txBody>
      </p:sp>
      <p:sp>
        <p:nvSpPr>
          <p:cNvPr id="25" name="TextBox 24"/>
          <p:cNvSpPr txBox="1"/>
          <p:nvPr/>
        </p:nvSpPr>
        <p:spPr>
          <a:xfrm>
            <a:off x="716280" y="1605915"/>
            <a:ext cx="3507740" cy="4624705"/>
          </a:xfrm>
          <a:prstGeom prst="rect">
            <a:avLst/>
          </a:prstGeom>
          <a:noFill/>
        </p:spPr>
        <p:txBody>
          <a:bodyPr wrap="square">
            <a:noAutofit/>
          </a:bodyPr>
          <a:p>
            <a:pPr defTabSz="685800">
              <a:lnSpc>
                <a:spcPct val="150000"/>
              </a:lnSpc>
              <a:spcAft>
                <a:spcPts val="600"/>
              </a:spcAft>
              <a:buClrTx/>
              <a:defRPr/>
            </a:pPr>
            <a:r>
              <a:rPr lang="en-US" sz="2000" b="1" kern="1200" dirty="0">
                <a:solidFill>
                  <a:schemeClr val="bg1"/>
                </a:solidFill>
                <a:latin typeface="Arial" panose="020B0604020202020204" pitchFamily="34" charset="0"/>
                <a:ea typeface="Calibri" panose="020F0502020204030204" charset="0"/>
                <a:cs typeface="Arial" panose="020B0604020202020204" pitchFamily="34" charset="0"/>
              </a:rPr>
              <a:t> JavaScript là  một ngôn ngữ lập trình phía client phổ biến trong lĩnh vực phát triển web.  Được tạo ra để thực hiện các tác vụ tương tác trên trình duyệt web, như thay đổi nội dung, xử lý sự kiện và tương tác với người dùng. </a:t>
            </a:r>
            <a:endParaRPr lang="en-US" sz="2000" b="1" kern="1200" dirty="0">
              <a:solidFill>
                <a:schemeClr val="bg1"/>
              </a:solidFill>
              <a:latin typeface="Arial" panose="020B0604020202020204" pitchFamily="34" charset="0"/>
              <a:ea typeface="Calibri" panose="020F0502020204030204" charset="0"/>
              <a:cs typeface="Arial" panose="020B0604020202020204" pitchFamily="34" charset="0"/>
            </a:endParaRPr>
          </a:p>
        </p:txBody>
      </p:sp>
      <p:sp>
        <p:nvSpPr>
          <p:cNvPr id="8" name="TextBox 24"/>
          <p:cNvSpPr txBox="1"/>
          <p:nvPr/>
        </p:nvSpPr>
        <p:spPr>
          <a:xfrm>
            <a:off x="5307330" y="1605915"/>
            <a:ext cx="3507740" cy="4624705"/>
          </a:xfrm>
          <a:prstGeom prst="rect">
            <a:avLst/>
          </a:prstGeom>
          <a:noFill/>
        </p:spPr>
        <p:txBody>
          <a:bodyPr wrap="square">
            <a:noAutofit/>
          </a:bodyPr>
          <a:p>
            <a:pPr defTabSz="685800">
              <a:lnSpc>
                <a:spcPct val="150000"/>
              </a:lnSpc>
              <a:spcAft>
                <a:spcPts val="600"/>
              </a:spcAft>
              <a:buClrTx/>
              <a:defRPr/>
            </a:pPr>
            <a:r>
              <a:rPr lang="en-US" sz="2000" b="1" kern="1200" dirty="0">
                <a:solidFill>
                  <a:schemeClr val="bg1"/>
                </a:solidFill>
                <a:latin typeface="Arial" panose="020B0604020202020204" pitchFamily="34" charset="0"/>
                <a:ea typeface="Calibri" panose="020F0502020204030204" charset="0"/>
                <a:cs typeface="Arial" panose="020B0604020202020204" pitchFamily="34" charset="0"/>
              </a:rPr>
              <a:t> Bootstrap là một framework frontend mã nguồn mở phổ biến được sử dụng để phát triển giao diện người dùng đáp ứng và thân thiện với di động.</a:t>
            </a:r>
            <a:endParaRPr lang="en-US" sz="2000" b="1" kern="1200" dirty="0">
              <a:solidFill>
                <a:schemeClr val="bg1"/>
              </a:solidFill>
              <a:latin typeface="Arial" panose="020B0604020202020204" pitchFamily="34" charset="0"/>
              <a:ea typeface="Calibri" panose="020F050202020403020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7" name="Rectangle 2"/>
          <p:cNvSpPr/>
          <p:nvPr/>
        </p:nvSpPr>
        <p:spPr>
          <a:xfrm>
            <a:off x="10795" y="918845"/>
            <a:ext cx="9527540" cy="4891405"/>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endParaRPr lang="en-US" sz="2400" b="1">
              <a:latin typeface="Arial" panose="020B0604020202020204" pitchFamily="34" charset="0"/>
              <a:cs typeface="Arial" panose="020B0604020202020204" pitchFamily="34" charset="0"/>
            </a:endParaRPr>
          </a:p>
        </p:txBody>
      </p:sp>
      <p:sp>
        <p:nvSpPr>
          <p:cNvPr id="8" name="Rectangle 4"/>
          <p:cNvSpPr/>
          <p:nvPr/>
        </p:nvSpPr>
        <p:spPr>
          <a:xfrm>
            <a:off x="1193800" y="1678305"/>
            <a:ext cx="1688465" cy="971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en-US"/>
          </a:p>
        </p:txBody>
      </p:sp>
      <p:sp>
        <p:nvSpPr>
          <p:cNvPr id="10" name="Parallelogram 30"/>
          <p:cNvSpPr/>
          <p:nvPr/>
        </p:nvSpPr>
        <p:spPr>
          <a:xfrm flipH="1">
            <a:off x="1675765" y="1154430"/>
            <a:ext cx="633730" cy="55181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ko-KR" altLang="en-US" sz="2000"/>
          </a:p>
        </p:txBody>
      </p:sp>
      <p:sp>
        <p:nvSpPr>
          <p:cNvPr id="13" name="TextBox 12"/>
          <p:cNvSpPr txBox="1"/>
          <p:nvPr/>
        </p:nvSpPr>
        <p:spPr>
          <a:xfrm>
            <a:off x="281305" y="1964690"/>
            <a:ext cx="8728075" cy="1854200"/>
          </a:xfrm>
          <a:prstGeom prst="rect">
            <a:avLst/>
          </a:prstGeom>
          <a:solidFill>
            <a:schemeClr val="accent1"/>
          </a:solidFill>
        </p:spPr>
        <p:txBody>
          <a:bodyPr wrap="square" lIns="68580" tIns="34290" rIns="68580" bIns="34290">
            <a:noAutofit/>
          </a:bodyPr>
          <a:p>
            <a:r>
              <a:rPr lang="en-US" sz="4000" b="1"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Chương 3: PHÂN TÍCH HỆ THỐNG </a:t>
            </a:r>
            <a:endParaRPr lang="en-US" sz="4000" b="1"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295275" y="127635"/>
            <a:ext cx="10206990" cy="803275"/>
          </a:xfrm>
          <a:prstGeom prst="rect">
            <a:avLst/>
          </a:prstGeom>
          <a:noFill/>
        </p:spPr>
        <p:txBody>
          <a:bodyPr wrap="square" rtlCol="0">
            <a:noAutofit/>
          </a:bodyPr>
          <a:p>
            <a:r>
              <a:rPr lang="en-US" sz="4000" b="1">
                <a:solidFill>
                  <a:schemeClr val="bg1"/>
                </a:solidFill>
                <a:latin typeface="Arial" panose="020B0604020202020204" pitchFamily="34" charset="0"/>
                <a:cs typeface="Arial" panose="020B0604020202020204" pitchFamily="34" charset="0"/>
                <a:sym typeface="+mn-ea"/>
              </a:rPr>
              <a:t>Sơ đồ BDF các chức năng của hệ thống</a:t>
            </a:r>
            <a:endParaRPr lang="en-US" sz="4000" b="1">
              <a:solidFill>
                <a:schemeClr val="bg1"/>
              </a:solidFill>
              <a:latin typeface="Arial" panose="020B0604020202020204" pitchFamily="34" charset="0"/>
              <a:cs typeface="Arial" panose="020B0604020202020204" pitchFamily="34" charset="0"/>
              <a:sym typeface="+mn-ea"/>
            </a:endParaRPr>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pic>
        <p:nvPicPr>
          <p:cNvPr id="60" name="Picture 1"/>
          <p:cNvPicPr>
            <a:picLocks noChangeAspect="1"/>
          </p:cNvPicPr>
          <p:nvPr/>
        </p:nvPicPr>
        <p:blipFill>
          <a:blip r:embed="rId3"/>
          <a:stretch>
            <a:fillRect/>
          </a:stretch>
        </p:blipFill>
        <p:spPr>
          <a:xfrm>
            <a:off x="650240" y="930275"/>
            <a:ext cx="9851390" cy="5537835"/>
          </a:xfrm>
          <a:prstGeom prst="rect">
            <a:avLst/>
          </a:prstGeom>
          <a:noFill/>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h5"/>
          <p:cNvPicPr>
            <a:picLocks noChangeAspect="1"/>
          </p:cNvPicPr>
          <p:nvPr>
            <p:ph idx="1"/>
          </p:nvPr>
        </p:nvPicPr>
        <p:blipFill>
          <a:blip r:embed="rId1"/>
          <a:stretch>
            <a:fillRect/>
          </a:stretch>
        </p:blipFill>
        <p:spPr>
          <a:xfrm>
            <a:off x="0" y="0"/>
            <a:ext cx="12191365" cy="6858000"/>
          </a:xfrm>
          <a:prstGeom prst="rect">
            <a:avLst/>
          </a:prstGeom>
        </p:spPr>
      </p:pic>
      <p:sp>
        <p:nvSpPr>
          <p:cNvPr id="5" name="Rectangles 4"/>
          <p:cNvSpPr/>
          <p:nvPr/>
        </p:nvSpPr>
        <p:spPr>
          <a:xfrm>
            <a:off x="10795" y="0"/>
            <a:ext cx="12181205" cy="6852285"/>
          </a:xfrm>
          <a:prstGeom prst="rect">
            <a:avLst/>
          </a:prstGeom>
          <a:solidFill>
            <a:schemeClr val="accent5">
              <a:lumMod val="75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295275" y="127635"/>
            <a:ext cx="8357235" cy="1004570"/>
          </a:xfrm>
          <a:prstGeom prst="rect">
            <a:avLst/>
          </a:prstGeom>
          <a:noFill/>
        </p:spPr>
        <p:txBody>
          <a:bodyPr wrap="square" rtlCol="0">
            <a:noAutofit/>
          </a:bodyPr>
          <a:p>
            <a:r>
              <a:rPr lang="en-US" sz="4000" b="1">
                <a:solidFill>
                  <a:schemeClr val="bg1"/>
                </a:solidFill>
                <a:latin typeface="Arial" panose="020B0604020202020204" pitchFamily="34" charset="0"/>
                <a:cs typeface="Arial" panose="020B0604020202020204" pitchFamily="34" charset="0"/>
                <a:sym typeface="+mn-ea"/>
              </a:rPr>
              <a:t>Sơ đồ Use case nghiệp vụ</a:t>
            </a:r>
            <a:endParaRPr lang="en-US" sz="4000" b="1">
              <a:solidFill>
                <a:schemeClr val="bg1"/>
              </a:solidFill>
              <a:latin typeface="Arial" panose="020B0604020202020204" pitchFamily="34" charset="0"/>
              <a:cs typeface="Arial" panose="020B0604020202020204" pitchFamily="34" charset="0"/>
              <a:sym typeface="+mn-ea"/>
            </a:endParaRPr>
          </a:p>
        </p:txBody>
      </p:sp>
      <p:pic>
        <p:nvPicPr>
          <p:cNvPr id="9" name="Picture 8" descr="H3"/>
          <p:cNvPicPr>
            <a:picLocks noChangeAspect="1"/>
          </p:cNvPicPr>
          <p:nvPr/>
        </p:nvPicPr>
        <p:blipFill>
          <a:blip r:embed="rId2"/>
          <a:srcRect l="1194" t="1509" r="1056" b="1833"/>
          <a:stretch>
            <a:fillRect/>
          </a:stretch>
        </p:blipFill>
        <p:spPr>
          <a:xfrm>
            <a:off x="11083925" y="119380"/>
            <a:ext cx="1024890" cy="1012825"/>
          </a:xfrm>
          <a:prstGeom prst="ellipse">
            <a:avLst/>
          </a:prstGeom>
        </p:spPr>
      </p:pic>
      <p:pic>
        <p:nvPicPr>
          <p:cNvPr id="32" name="Picture 1"/>
          <p:cNvPicPr>
            <a:picLocks noChangeAspect="1"/>
          </p:cNvPicPr>
          <p:nvPr/>
        </p:nvPicPr>
        <p:blipFill>
          <a:blip r:embed="rId3"/>
          <a:stretch>
            <a:fillRect/>
          </a:stretch>
        </p:blipFill>
        <p:spPr>
          <a:xfrm>
            <a:off x="579120" y="879475"/>
            <a:ext cx="10033000" cy="5791200"/>
          </a:xfrm>
          <a:prstGeom prst="rect">
            <a:avLst/>
          </a:prstGeom>
          <a:noFill/>
          <a:ln>
            <a:solidFill>
              <a:schemeClr val="tx1"/>
            </a:solidFill>
          </a:ln>
        </p:spPr>
      </p:pic>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3167</Words>
  <Application>WPS Presentation</Application>
  <PresentationFormat>Widescreen</PresentationFormat>
  <Paragraphs>198</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Calibri</vt:lpstr>
      <vt:lpstr>Times New Roman</vt:lpstr>
      <vt:lpstr>Calibri</vt:lpstr>
      <vt:lpstr>Wingdings</vt:lpstr>
      <vt:lpstr>Microsoft YaHei</vt:lpstr>
      <vt:lpstr>Arial Unicode MS</vt:lpstr>
      <vt:lpstr>Calibri Light</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December</dc:creator>
  <cp:lastModifiedBy>dat03</cp:lastModifiedBy>
  <cp:revision>32</cp:revision>
  <dcterms:created xsi:type="dcterms:W3CDTF">2023-12-12T05:00:00Z</dcterms:created>
  <dcterms:modified xsi:type="dcterms:W3CDTF">2023-12-18T16:46:19Z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6734E70B6D914F008880263E76DF3E71_11</vt:lpwstr>
  </property>
  <property fmtid="{D5CDD505-2E9C-101B-9397-08002B2CF9AE}" pid="3" name="KSOProductBuildVer">
    <vt:lpwstr>1033-12.2.0.13359</vt:lpwstr>
  </property>
</Properties>
</file>