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92" r:id="rId3"/>
    <p:sldId id="273" r:id="rId4"/>
    <p:sldId id="285" r:id="rId5"/>
    <p:sldId id="297" r:id="rId6"/>
    <p:sldId id="286" r:id="rId7"/>
    <p:sldId id="291" r:id="rId8"/>
    <p:sldId id="288" r:id="rId9"/>
    <p:sldId id="290" r:id="rId10"/>
    <p:sldId id="294" r:id="rId11"/>
    <p:sldId id="295" r:id="rId12"/>
    <p:sldId id="296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20" autoAdjust="0"/>
  </p:normalViewPr>
  <p:slideViewPr>
    <p:cSldViewPr snapToGrid="0">
      <p:cViewPr>
        <p:scale>
          <a:sx n="66" d="100"/>
          <a:sy n="66" d="100"/>
        </p:scale>
        <p:origin x="1330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68F09-A762-4559-B7BB-564299555E2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6E92E-D078-4F2D-9A4B-4E18A14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E92E-D078-4F2D-9A4B-4E18A1437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3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F22C1-D532-455F-9B88-77EF68ED3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48" y="136519"/>
            <a:ext cx="1662947" cy="13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2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5B5B-CC54-4890-8FA1-D34EAF6B2CB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C87B-79D6-429C-89AD-ACA4334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78B4-50CF-4D8E-96F1-1B8B7C0D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825625"/>
            <a:ext cx="1152321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 Black" panose="020B0A04020102020204" pitchFamily="34" charset="0"/>
              </a:rPr>
              <a:t>Machine Reading Comprehension</a:t>
            </a:r>
          </a:p>
          <a:p>
            <a:pPr marL="0" indent="0" algn="ctr">
              <a:buNone/>
            </a:pPr>
            <a:r>
              <a:rPr lang="en-US" sz="4800" dirty="0" smtClean="0">
                <a:latin typeface="Arial Black" panose="020B0A04020102020204" pitchFamily="34" charset="0"/>
              </a:rPr>
              <a:t>&amp;</a:t>
            </a:r>
            <a:endParaRPr lang="en-US" sz="4800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Arial Black" panose="020B0A04020102020204" pitchFamily="34" charset="0"/>
              </a:rPr>
              <a:t>Question Answering System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34E3-A6DF-47F6-915B-FD7BCBAF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on example dataset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0B85A-38C7-4608-B45F-92D298D841F6}"/>
              </a:ext>
            </a:extLst>
          </p:cNvPr>
          <p:cNvSpPr txBox="1">
            <a:spLocks/>
          </p:cNvSpPr>
          <p:nvPr/>
        </p:nvSpPr>
        <p:spPr>
          <a:xfrm>
            <a:off x="838200" y="1862947"/>
            <a:ext cx="101719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apply Q&amp;A on </a:t>
            </a:r>
            <a:r>
              <a:rPr lang="en-US" sz="2400" dirty="0" err="1"/>
              <a:t>SQuAD</a:t>
            </a:r>
            <a:r>
              <a:rPr lang="en-US" sz="2400" dirty="0"/>
              <a:t> Dataset which consists of 107,785 question-answer pairs from 536 articles, where each answer is a text </a:t>
            </a:r>
            <a:r>
              <a:rPr lang="en-US" sz="2400" dirty="0" smtClean="0"/>
              <a:t>span. </a:t>
            </a:r>
          </a:p>
          <a:p>
            <a:r>
              <a:rPr lang="en-US" sz="2400" dirty="0" smtClean="0"/>
              <a:t>F1 score: </a:t>
            </a:r>
            <a:r>
              <a:rPr lang="en-US" sz="2400" dirty="0"/>
              <a:t>89,13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EM (exact match): 80%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42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34E3-A6DF-47F6-915B-FD7BCBAF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0B85A-38C7-4608-B45F-92D298D841F6}"/>
              </a:ext>
            </a:extLst>
          </p:cNvPr>
          <p:cNvSpPr txBox="1">
            <a:spLocks/>
          </p:cNvSpPr>
          <p:nvPr/>
        </p:nvSpPr>
        <p:spPr>
          <a:xfrm>
            <a:off x="838200" y="1896273"/>
            <a:ext cx="10171922" cy="12969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To solve </a:t>
            </a:r>
            <a:r>
              <a:rPr lang="en-US" sz="2600" i="1" dirty="0" smtClean="0"/>
              <a:t>Problem 1</a:t>
            </a:r>
            <a:r>
              <a:rPr lang="en-US" sz="2600" dirty="0" smtClean="0"/>
              <a:t>, can develop </a:t>
            </a:r>
            <a:r>
              <a:rPr lang="en-US" sz="2600" dirty="0"/>
              <a:t>a</a:t>
            </a:r>
            <a:r>
              <a:rPr lang="en-US" sz="2600" dirty="0" smtClean="0"/>
              <a:t> </a:t>
            </a:r>
            <a:r>
              <a:rPr lang="en-US" sz="2600" b="1" dirty="0" smtClean="0"/>
              <a:t>Synthesis &amp; Generation </a:t>
            </a:r>
            <a:r>
              <a:rPr lang="en-US" sz="2600" dirty="0" smtClean="0"/>
              <a:t>model which takes the evidence as additional features and further elaborate the final answers. 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18517" y="4039565"/>
            <a:ext cx="8954966" cy="1527858"/>
            <a:chOff x="1585731" y="3298785"/>
            <a:chExt cx="8954966" cy="1527858"/>
          </a:xfrm>
        </p:grpSpPr>
        <p:sp>
          <p:nvSpPr>
            <p:cNvPr id="3" name="Rectangle 2"/>
            <p:cNvSpPr/>
            <p:nvPr/>
          </p:nvSpPr>
          <p:spPr>
            <a:xfrm>
              <a:off x="1585731" y="3298785"/>
              <a:ext cx="1886673" cy="509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Question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5731" y="4317357"/>
              <a:ext cx="1886673" cy="509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Passage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88" y="3808071"/>
              <a:ext cx="1886673" cy="509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Evidences</a:t>
              </a:r>
            </a:p>
            <a:p>
              <a:pPr algn="ctr"/>
              <a:r>
                <a:rPr lang="en-US" dirty="0" smtClean="0"/>
                <a:t>Extraction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45756" y="3808071"/>
              <a:ext cx="1886673" cy="5092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Synthesis</a:t>
              </a:r>
            </a:p>
            <a:p>
              <a:pPr algn="ctr"/>
              <a:r>
                <a:rPr lang="en-US" dirty="0" smtClean="0"/>
                <a:t>&amp; Generation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54024" y="3783973"/>
              <a:ext cx="1886673" cy="509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Answer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3" idx="3"/>
            </p:cNvCxnSpPr>
            <p:nvPr/>
          </p:nvCxnSpPr>
          <p:spPr>
            <a:xfrm>
              <a:off x="3472404" y="3553428"/>
              <a:ext cx="565084" cy="48518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6" idx="1"/>
            </p:cNvCxnSpPr>
            <p:nvPr/>
          </p:nvCxnSpPr>
          <p:spPr>
            <a:xfrm flipV="1">
              <a:off x="3472404" y="4062714"/>
              <a:ext cx="565084" cy="50928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5924161" y="4062714"/>
              <a:ext cx="42159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</p:cNvCxnSpPr>
            <p:nvPr/>
          </p:nvCxnSpPr>
          <p:spPr>
            <a:xfrm>
              <a:off x="8232429" y="4062714"/>
              <a:ext cx="42159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7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34E3-A6DF-47F6-915B-FD7BCBAF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0B85A-38C7-4608-B45F-92D298D841F6}"/>
              </a:ext>
            </a:extLst>
          </p:cNvPr>
          <p:cNvSpPr txBox="1">
            <a:spLocks/>
          </p:cNvSpPr>
          <p:nvPr/>
        </p:nvSpPr>
        <p:spPr>
          <a:xfrm>
            <a:off x="838200" y="1896273"/>
            <a:ext cx="10171922" cy="12969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i="1" dirty="0" smtClean="0"/>
              <a:t>Problem 2</a:t>
            </a:r>
            <a:r>
              <a:rPr lang="en-US" sz="2600" dirty="0"/>
              <a:t> </a:t>
            </a:r>
            <a:r>
              <a:rPr lang="en-US" sz="2600" dirty="0" smtClean="0"/>
              <a:t>can be solved by collecting more data to cover unanswerable question situation and retrain model.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30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13BD-C22C-4986-9D68-FF643B5E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544" y="3023885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</a:t>
            </a:r>
            <a:r>
              <a:rPr lang="en-US" sz="6000" b="1" dirty="0" smtClean="0"/>
              <a:t>YOU FOR LISTENING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37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B3C8-33CC-40AD-ACF8-022732CC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reading Comprehension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227" t="16700"/>
          <a:stretch/>
        </p:blipFill>
        <p:spPr>
          <a:xfrm>
            <a:off x="838200" y="1555206"/>
            <a:ext cx="10783855" cy="3946848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2590800" y="3709688"/>
            <a:ext cx="4019938" cy="1907533"/>
          </a:xfrm>
          <a:prstGeom prst="wedgeEllipseCallout">
            <a:avLst>
              <a:gd name="adj1" fmla="val -60577"/>
              <a:gd name="adj2" fmla="val 474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799" y="4034322"/>
            <a:ext cx="5542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What is his name?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Where was he born?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When did he found Amazon?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Why Amazon became famous?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998376" y="2313992"/>
            <a:ext cx="1259632" cy="2146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3209" y="2756617"/>
            <a:ext cx="1415142" cy="23851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57323" y="2957805"/>
            <a:ext cx="283028" cy="21460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8008" y="3359020"/>
            <a:ext cx="6755363" cy="23550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8376" y="3528630"/>
            <a:ext cx="783771" cy="19004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áº¿t quáº£ hÃ¬nh áº£nh cho human BRAIN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3" y="518001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B3C8-33CC-40AD-ACF8-022732CC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reading Comprehension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642856"/>
            <a:ext cx="106237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To </a:t>
            </a:r>
            <a:r>
              <a:rPr lang="en-US" sz="2600" dirty="0"/>
              <a:t>answer </a:t>
            </a:r>
            <a:r>
              <a:rPr lang="en-US" sz="2600" dirty="0" smtClean="0"/>
              <a:t>a question, human brain need: </a:t>
            </a:r>
          </a:p>
          <a:p>
            <a:pPr lvl="1"/>
            <a:r>
              <a:rPr lang="en-US" sz="2600" dirty="0" smtClean="0"/>
              <a:t>1. Read the information</a:t>
            </a:r>
          </a:p>
          <a:p>
            <a:pPr lvl="1"/>
            <a:r>
              <a:rPr lang="en-US" sz="2600" dirty="0" smtClean="0"/>
              <a:t>2. Gather information, summarize</a:t>
            </a:r>
          </a:p>
          <a:p>
            <a:pPr lvl="1"/>
            <a:r>
              <a:rPr lang="en-US" sz="2600" dirty="0" smtClean="0"/>
              <a:t>3. Infer</a:t>
            </a:r>
          </a:p>
          <a:p>
            <a:pPr lvl="1"/>
            <a:r>
              <a:rPr lang="en-US" sz="2600" b="1" i="1" dirty="0" smtClean="0"/>
              <a:t>(Repeat x times)</a:t>
            </a:r>
          </a:p>
          <a:p>
            <a:pPr lvl="1"/>
            <a:r>
              <a:rPr lang="en-US" sz="2600" dirty="0" smtClean="0"/>
              <a:t>n. Write down the answer</a:t>
            </a:r>
            <a:endParaRPr lang="en-US" sz="2600" dirty="0"/>
          </a:p>
        </p:txBody>
      </p:sp>
      <p:pic>
        <p:nvPicPr>
          <p:cNvPr id="21" name="Picture 2" descr="HÃ¬nh áº£nh cÃ³ liÃªn qu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76" y="4207551"/>
            <a:ext cx="2650448" cy="26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852772" y="4841380"/>
            <a:ext cx="4828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C</a:t>
            </a:r>
            <a:r>
              <a:rPr lang="en-US" sz="2800" i="1" dirty="0" smtClean="0">
                <a:solidFill>
                  <a:srgbClr val="FF0000"/>
                </a:solidFill>
              </a:rPr>
              <a:t>an </a:t>
            </a:r>
            <a:r>
              <a:rPr lang="en-US" sz="2800" i="1" dirty="0">
                <a:solidFill>
                  <a:srgbClr val="FF0000"/>
                </a:solidFill>
              </a:rPr>
              <a:t>computers do those things?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B3C8-33CC-40AD-ACF8-022732CC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Answering System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00669" y="2639816"/>
            <a:ext cx="81822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At GE3F, we developed </a:t>
            </a:r>
            <a:r>
              <a:rPr lang="en-US" sz="2600" b="1" dirty="0" smtClean="0"/>
              <a:t>Question Answering System (Q&amp;A) </a:t>
            </a:r>
            <a:r>
              <a:rPr lang="en-US" sz="2600" dirty="0" smtClean="0"/>
              <a:t>powered by </a:t>
            </a:r>
            <a:r>
              <a:rPr lang="en-US" sz="2600" i="1" dirty="0" smtClean="0"/>
              <a:t>Deep Learning </a:t>
            </a:r>
            <a:r>
              <a:rPr lang="en-US" sz="2600" dirty="0" smtClean="0"/>
              <a:t>algorithms and </a:t>
            </a:r>
          </a:p>
          <a:p>
            <a:r>
              <a:rPr lang="en-US" sz="2600" i="1" dirty="0" smtClean="0"/>
              <a:t>Natural </a:t>
            </a:r>
            <a:r>
              <a:rPr lang="en-US" sz="2600" i="1" dirty="0"/>
              <a:t>Language Processing </a:t>
            </a:r>
            <a:r>
              <a:rPr lang="en-US" sz="2600" dirty="0"/>
              <a:t>to </a:t>
            </a:r>
            <a:r>
              <a:rPr lang="en-US" sz="2600" dirty="0" smtClean="0"/>
              <a:t>teach </a:t>
            </a:r>
            <a:r>
              <a:rPr lang="en-US" sz="2600" dirty="0"/>
              <a:t>machines </a:t>
            </a:r>
            <a:r>
              <a:rPr lang="en-US" sz="2600" dirty="0" smtClean="0"/>
              <a:t>ways to </a:t>
            </a:r>
            <a:r>
              <a:rPr lang="en-US" sz="2600" b="1" dirty="0"/>
              <a:t>comprehend </a:t>
            </a:r>
            <a:r>
              <a:rPr lang="en-US" sz="2600" b="1" dirty="0" smtClean="0"/>
              <a:t>contextual text </a:t>
            </a:r>
            <a:r>
              <a:rPr lang="en-US" sz="2600" b="1" dirty="0"/>
              <a:t>and answer </a:t>
            </a:r>
            <a:r>
              <a:rPr lang="en-US" sz="2600" b="1" dirty="0" smtClean="0"/>
              <a:t>questions</a:t>
            </a:r>
            <a:r>
              <a:rPr lang="en-US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AutoShape 2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Káº¿t quáº£ hÃ¬nh áº£nh cho smiling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8459"/>
            <a:ext cx="2966646" cy="266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2240616" y="1621528"/>
            <a:ext cx="2372809" cy="636608"/>
          </a:xfrm>
          <a:prstGeom prst="wedgeEllipseCallout">
            <a:avLst>
              <a:gd name="adj1" fmla="val -55080"/>
              <a:gd name="adj2" fmla="val 71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Hello, Sure I 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B3C8-33CC-40AD-ACF8-022732CC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</a:t>
            </a:r>
            <a:r>
              <a:rPr lang="en-US" b="1" dirty="0" smtClean="0"/>
              <a:t>Answering </a:t>
            </a:r>
            <a:r>
              <a:rPr lang="en-US" b="1" dirty="0"/>
              <a:t>System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956909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Flow diagram</a:t>
            </a:r>
            <a:endParaRPr lang="en-US" sz="2600" dirty="0"/>
          </a:p>
        </p:txBody>
      </p:sp>
      <p:sp>
        <p:nvSpPr>
          <p:cNvPr id="5" name="AutoShape 2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82" y="3437740"/>
            <a:ext cx="10257122" cy="22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B3C8-33CC-40AD-ACF8-022732CC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 Explaining</a:t>
            </a:r>
            <a:endParaRPr lang="en-US" b="1" dirty="0"/>
          </a:p>
        </p:txBody>
      </p:sp>
      <p:sp>
        <p:nvSpPr>
          <p:cNvPr id="5" name="AutoShape 2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2045309"/>
            <a:ext cx="4964203" cy="4221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0474" y="2369976"/>
            <a:ext cx="3963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Tok: one single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CLS/SEP: special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BERT</a:t>
            </a:r>
            <a:r>
              <a:rPr lang="en-US" dirty="0"/>
              <a:t>: Bidirectional Encoder Representations from </a:t>
            </a:r>
            <a:r>
              <a:rPr lang="en-US" dirty="0" smtClean="0"/>
              <a:t>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 : Embedding vector of </a:t>
            </a:r>
            <a:r>
              <a:rPr lang="en-US" dirty="0" err="1" smtClean="0"/>
              <a:t>Tok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</a:t>
            </a:r>
            <a:r>
              <a:rPr lang="en-US" baseline="-25000" dirty="0" smtClean="0"/>
              <a:t>CLS </a:t>
            </a:r>
            <a:r>
              <a:rPr lang="en-US" dirty="0" smtClean="0"/>
              <a:t>,E</a:t>
            </a:r>
            <a:r>
              <a:rPr lang="en-US" baseline="-25000" dirty="0" smtClean="0"/>
              <a:t>SEP</a:t>
            </a:r>
            <a:r>
              <a:rPr lang="en-US" dirty="0" smtClean="0"/>
              <a:t>: </a:t>
            </a:r>
            <a:r>
              <a:rPr lang="en-US" dirty="0"/>
              <a:t>Embedding vector of </a:t>
            </a:r>
            <a:r>
              <a:rPr lang="en-US" dirty="0" smtClean="0"/>
              <a:t>CLS, SEP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: transformed matrix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8829" y="1399745"/>
            <a:ext cx="56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1. Principle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28" y="1542456"/>
            <a:ext cx="5555461" cy="4724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CB3C8-33CC-40AD-ACF8-022732CC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 Explaining</a:t>
            </a:r>
            <a:endParaRPr lang="en-US" b="1" dirty="0"/>
          </a:p>
        </p:txBody>
      </p:sp>
      <p:sp>
        <p:nvSpPr>
          <p:cNvPr id="5" name="AutoShape 2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1682" y="2817845"/>
            <a:ext cx="5636007" cy="123164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9368" y="3080830"/>
            <a:ext cx="4205154" cy="119886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6727689" y="3433665"/>
            <a:ext cx="991679" cy="2465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62514" y="3068896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</a:t>
            </a:r>
            <a:r>
              <a:rPr lang="en-US" b="1" dirty="0" smtClean="0"/>
              <a:t>ENCODING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Input: embedded matrix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Output: transformed matrix contained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31954" y="4590661"/>
            <a:ext cx="5636007" cy="128710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19368" y="4852443"/>
            <a:ext cx="4205154" cy="90514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3"/>
            <a:endCxn id="28" idx="1"/>
          </p:cNvCxnSpPr>
          <p:nvPr/>
        </p:nvCxnSpPr>
        <p:spPr>
          <a:xfrm>
            <a:off x="6767961" y="5234212"/>
            <a:ext cx="951407" cy="70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515" y="4852445"/>
            <a:ext cx="406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 </a:t>
            </a:r>
            <a:r>
              <a:rPr lang="en-US" b="1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Input: questions and passages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Output: embedded </a:t>
            </a:r>
            <a:r>
              <a:rPr lang="en-US" dirty="0"/>
              <a:t>matrix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079400" y="2006082"/>
            <a:ext cx="5660570" cy="36533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19365" y="1875727"/>
            <a:ext cx="4205154" cy="90777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>
            <a:off x="6739970" y="2188748"/>
            <a:ext cx="979395" cy="1408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62514" y="1862600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3: </a:t>
            </a:r>
            <a:r>
              <a:rPr lang="en-US" b="1" dirty="0" smtClean="0"/>
              <a:t>DECODING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Input: transformed matrix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Output: Start/End Span (positions)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68829" y="1399745"/>
            <a:ext cx="56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2. Three phases of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34E3-A6DF-47F6-915B-FD7BCBAF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B85A-38C7-4608-B45F-92D298D8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171922" cy="435133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 Q&amp;A can apply in </a:t>
            </a:r>
            <a:r>
              <a:rPr lang="en-US" sz="2600" b="1" dirty="0" smtClean="0"/>
              <a:t>many fields</a:t>
            </a:r>
            <a:r>
              <a:rPr lang="en-US" sz="2600" dirty="0" smtClean="0"/>
              <a:t> from sport, medical to entertainment and technology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 Q&amp;A can understand </a:t>
            </a:r>
            <a:r>
              <a:rPr lang="en-US" sz="2600" b="1" dirty="0" smtClean="0"/>
              <a:t>difficult questions </a:t>
            </a:r>
          </a:p>
          <a:p>
            <a:pPr marL="0" indent="0">
              <a:buNone/>
            </a:pPr>
            <a:r>
              <a:rPr lang="en-US" sz="2600" dirty="0" smtClean="0"/>
              <a:t>Not just what, where, when</a:t>
            </a:r>
            <a:r>
              <a:rPr lang="en-US" sz="2600" i="1" dirty="0" smtClean="0"/>
              <a:t> </a:t>
            </a:r>
            <a:r>
              <a:rPr lang="en-US" sz="2600" dirty="0" smtClean="0"/>
              <a:t>but also </a:t>
            </a:r>
            <a:r>
              <a:rPr lang="en-US" sz="2600" i="1" dirty="0" smtClean="0"/>
              <a:t>how</a:t>
            </a:r>
            <a:r>
              <a:rPr lang="en-US" sz="2600" dirty="0" smtClean="0"/>
              <a:t> and</a:t>
            </a:r>
            <a:r>
              <a:rPr lang="en-US" sz="2600" b="1" dirty="0" smtClean="0"/>
              <a:t> </a:t>
            </a:r>
            <a:r>
              <a:rPr lang="en-US" sz="2600" i="1" dirty="0" smtClean="0"/>
              <a:t>why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 Q&amp;A immediately response in </a:t>
            </a:r>
            <a:r>
              <a:rPr lang="en-US" sz="2600" b="1" dirty="0" smtClean="0"/>
              <a:t>0.5 seconds </a:t>
            </a:r>
            <a:r>
              <a:rPr lang="en-US" sz="2600" dirty="0" smtClean="0"/>
              <a:t>maximum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223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34E3-A6DF-47F6-915B-FD7BCBAF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0B85A-38C7-4608-B45F-92D298D841F6}"/>
              </a:ext>
            </a:extLst>
          </p:cNvPr>
          <p:cNvSpPr txBox="1">
            <a:spLocks/>
          </p:cNvSpPr>
          <p:nvPr/>
        </p:nvSpPr>
        <p:spPr>
          <a:xfrm>
            <a:off x="838200" y="1862947"/>
            <a:ext cx="101719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Problem 1: If </a:t>
            </a:r>
            <a:r>
              <a:rPr lang="en-US" sz="2600" dirty="0"/>
              <a:t>the content is not included in the passage, Q&amp;A can not generate the answer </a:t>
            </a:r>
            <a:r>
              <a:rPr lang="en-US" sz="2600" dirty="0" smtClean="0"/>
              <a:t>itself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Problem 2: </a:t>
            </a:r>
            <a:r>
              <a:rPr lang="en-US" sz="2600" dirty="0"/>
              <a:t>the question is meaningless or not related to the passage, Q&amp;A still return an answer (which is wrong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00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400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Machine reading Comprehension</vt:lpstr>
      <vt:lpstr>Machine reading Comprehension</vt:lpstr>
      <vt:lpstr>Question Answering System</vt:lpstr>
      <vt:lpstr>Question Answering System</vt:lpstr>
      <vt:lpstr>Concept Explaining</vt:lpstr>
      <vt:lpstr>Concept Explaining</vt:lpstr>
      <vt:lpstr>Pros</vt:lpstr>
      <vt:lpstr>Cons</vt:lpstr>
      <vt:lpstr>Result on example dataset</vt:lpstr>
      <vt:lpstr>Future work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ThinhHuynh</dc:creator>
  <cp:lastModifiedBy>HoaiDuy</cp:lastModifiedBy>
  <cp:revision>91</cp:revision>
  <dcterms:created xsi:type="dcterms:W3CDTF">2018-11-29T08:14:07Z</dcterms:created>
  <dcterms:modified xsi:type="dcterms:W3CDTF">2019-01-21T13:04:21Z</dcterms:modified>
</cp:coreProperties>
</file>