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16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86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Fira Sans Medium" panose="020B06030500000200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2118" y="45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28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917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224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132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589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1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56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467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84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28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Homework-SQL-Query-66325f0b5b24a634d0424c0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emf"/><Relationship Id="rId11" Type="http://schemas.openxmlformats.org/officeDocument/2006/relationships/package" Target="../embeddings/Microsoft_Excel_Worksheet4.xlsx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Excel_Worksheet3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263970" y="1446165"/>
            <a:ext cx="4088854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2A"/>
                </a:solidFill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Homework SQL Query</a:t>
            </a:r>
            <a:endParaRPr sz="48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263970" y="3108565"/>
            <a:ext cx="4088854" cy="39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Truong Hoai Nam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5"/>
    </mc:Choice>
    <mc:Fallback xmlns="">
      <p:transition spd="slow" advTm="87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Thống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kê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tổng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số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sinh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viên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đăng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ký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theo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năm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4937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175C058-7675-4010-A699-2B50F7AA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8" y="1713153"/>
            <a:ext cx="4277083" cy="1717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161EA-2B7E-5D25-3A60-48F853799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3" r="3542"/>
          <a:stretch/>
        </p:blipFill>
        <p:spPr>
          <a:xfrm>
            <a:off x="5577840" y="1968230"/>
            <a:ext cx="2682239" cy="12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Danh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sách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sinh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viên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đậu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loại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giỏi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trung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bình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rớt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theo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từng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tháng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69265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5C939C7-288B-4A43-9244-559E117F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50" y="849942"/>
            <a:ext cx="4946285" cy="3443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026A5-7D50-ADF1-0F09-12502EA7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630" y="822571"/>
            <a:ext cx="2816730" cy="34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6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Danh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sách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month active students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35737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FEC3BFD-BC37-FE0F-C82E-035CB25B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02" y="890745"/>
            <a:ext cx="4454078" cy="3362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32249-4AFB-E994-F510-FA05F64F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988" y="1100678"/>
            <a:ext cx="1884132" cy="29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21;p14">
            <a:extLst>
              <a:ext uri="{FF2B5EF4-FFF2-40B4-BE49-F238E27FC236}">
                <a16:creationId xmlns:a16="http://schemas.microsoft.com/office/drawing/2014/main" id="{7B1A069D-B56D-EEA8-6FAA-7EFFABB97399}"/>
              </a:ext>
            </a:extLst>
          </p:cNvPr>
          <p:cNvGrpSpPr/>
          <p:nvPr/>
        </p:nvGrpSpPr>
        <p:grpSpPr>
          <a:xfrm>
            <a:off x="2031999" y="1255781"/>
            <a:ext cx="5080000" cy="2948337"/>
            <a:chOff x="3331180" y="1880914"/>
            <a:chExt cx="2481610" cy="1645696"/>
          </a:xfrm>
        </p:grpSpPr>
        <p:sp>
          <p:nvSpPr>
            <p:cNvPr id="14" name="Google Shape;229;p14">
              <a:extLst>
                <a:ext uri="{FF2B5EF4-FFF2-40B4-BE49-F238E27FC236}">
                  <a16:creationId xmlns:a16="http://schemas.microsoft.com/office/drawing/2014/main" id="{F7D0FAFE-C313-5B46-3A16-77837D87F926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0;p14">
              <a:extLst>
                <a:ext uri="{FF2B5EF4-FFF2-40B4-BE49-F238E27FC236}">
                  <a16:creationId xmlns:a16="http://schemas.microsoft.com/office/drawing/2014/main" id="{4A4E4167-95AE-37A0-AD49-70E889D70446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1;p14">
              <a:extLst>
                <a:ext uri="{FF2B5EF4-FFF2-40B4-BE49-F238E27FC236}">
                  <a16:creationId xmlns:a16="http://schemas.microsoft.com/office/drawing/2014/main" id="{CF77782D-060A-05FE-DC59-F0AB8141D113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;p14">
              <a:extLst>
                <a:ext uri="{FF2B5EF4-FFF2-40B4-BE49-F238E27FC236}">
                  <a16:creationId xmlns:a16="http://schemas.microsoft.com/office/drawing/2014/main" id="{405B76B6-9BCF-AC50-954E-E23698F9BF3A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;p14">
              <a:extLst>
                <a:ext uri="{FF2B5EF4-FFF2-40B4-BE49-F238E27FC236}">
                  <a16:creationId xmlns:a16="http://schemas.microsoft.com/office/drawing/2014/main" id="{5A016B75-F058-31B3-9B58-64070A0FFED3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;p14">
              <a:extLst>
                <a:ext uri="{FF2B5EF4-FFF2-40B4-BE49-F238E27FC236}">
                  <a16:creationId xmlns:a16="http://schemas.microsoft.com/office/drawing/2014/main" id="{6F7EAF44-94BC-2FE8-E4C6-041F2325192F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;p14">
              <a:extLst>
                <a:ext uri="{FF2B5EF4-FFF2-40B4-BE49-F238E27FC236}">
                  <a16:creationId xmlns:a16="http://schemas.microsoft.com/office/drawing/2014/main" id="{BCE42AFE-312D-AA90-75B9-97EB7E071E65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4">
              <a:extLst>
                <a:ext uri="{FF2B5EF4-FFF2-40B4-BE49-F238E27FC236}">
                  <a16:creationId xmlns:a16="http://schemas.microsoft.com/office/drawing/2014/main" id="{9B256494-1DD0-1B90-489C-FE8552F2CBDD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4">
              <a:extLst>
                <a:ext uri="{FF2B5EF4-FFF2-40B4-BE49-F238E27FC236}">
                  <a16:creationId xmlns:a16="http://schemas.microsoft.com/office/drawing/2014/main" id="{BCC3570D-79B6-0336-9696-7A4FB309FB47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4">
              <a:extLst>
                <a:ext uri="{FF2B5EF4-FFF2-40B4-BE49-F238E27FC236}">
                  <a16:creationId xmlns:a16="http://schemas.microsoft.com/office/drawing/2014/main" id="{C3057D3D-6A16-291C-CA50-51E04AA9AAF3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4">
              <a:extLst>
                <a:ext uri="{FF2B5EF4-FFF2-40B4-BE49-F238E27FC236}">
                  <a16:creationId xmlns:a16="http://schemas.microsoft.com/office/drawing/2014/main" id="{69C991AC-BFC7-41A7-073D-EBC407E7FD0C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4">
              <a:extLst>
                <a:ext uri="{FF2B5EF4-FFF2-40B4-BE49-F238E27FC236}">
                  <a16:creationId xmlns:a16="http://schemas.microsoft.com/office/drawing/2014/main" id="{D9F2BB92-A097-19AC-FA30-3F9DEDB14598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4">
              <a:extLst>
                <a:ext uri="{FF2B5EF4-FFF2-40B4-BE49-F238E27FC236}">
                  <a16:creationId xmlns:a16="http://schemas.microsoft.com/office/drawing/2014/main" id="{E801966F-1935-AE7F-FF7E-896FB4F7C713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4">
              <a:extLst>
                <a:ext uri="{FF2B5EF4-FFF2-40B4-BE49-F238E27FC236}">
                  <a16:creationId xmlns:a16="http://schemas.microsoft.com/office/drawing/2014/main" id="{D8DC5B09-92B8-4A1D-8FEF-01C15599F56E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4">
              <a:extLst>
                <a:ext uri="{FF2B5EF4-FFF2-40B4-BE49-F238E27FC236}">
                  <a16:creationId xmlns:a16="http://schemas.microsoft.com/office/drawing/2014/main" id="{40F274BF-6287-01AA-643A-31E63A56D532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4">
              <a:extLst>
                <a:ext uri="{FF2B5EF4-FFF2-40B4-BE49-F238E27FC236}">
                  <a16:creationId xmlns:a16="http://schemas.microsoft.com/office/drawing/2014/main" id="{E66D2A7D-F17F-3081-8528-9AADCAF27043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4">
              <a:extLst>
                <a:ext uri="{FF2B5EF4-FFF2-40B4-BE49-F238E27FC236}">
                  <a16:creationId xmlns:a16="http://schemas.microsoft.com/office/drawing/2014/main" id="{D33AAB6E-368A-2AC4-2AB2-DC11ED3CB350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4">
              <a:extLst>
                <a:ext uri="{FF2B5EF4-FFF2-40B4-BE49-F238E27FC236}">
                  <a16:creationId xmlns:a16="http://schemas.microsoft.com/office/drawing/2014/main" id="{F8BBC8B8-497B-56A8-7EF8-4202E4EB67E3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;p14">
              <a:extLst>
                <a:ext uri="{FF2B5EF4-FFF2-40B4-BE49-F238E27FC236}">
                  <a16:creationId xmlns:a16="http://schemas.microsoft.com/office/drawing/2014/main" id="{A732C02A-6B3A-EECB-3C8D-E09D6DF7F932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8;p14">
              <a:extLst>
                <a:ext uri="{FF2B5EF4-FFF2-40B4-BE49-F238E27FC236}">
                  <a16:creationId xmlns:a16="http://schemas.microsoft.com/office/drawing/2014/main" id="{CA104A4C-914F-A3C8-CF5A-20A5276E0831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9;p14">
              <a:extLst>
                <a:ext uri="{FF2B5EF4-FFF2-40B4-BE49-F238E27FC236}">
                  <a16:creationId xmlns:a16="http://schemas.microsoft.com/office/drawing/2014/main" id="{87CD40C8-A291-5559-7148-8F6134B0A31B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;p14">
              <a:extLst>
                <a:ext uri="{FF2B5EF4-FFF2-40B4-BE49-F238E27FC236}">
                  <a16:creationId xmlns:a16="http://schemas.microsoft.com/office/drawing/2014/main" id="{88E1EF3E-C48D-B48A-1A41-EFCA21EBF640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1;p14">
              <a:extLst>
                <a:ext uri="{FF2B5EF4-FFF2-40B4-BE49-F238E27FC236}">
                  <a16:creationId xmlns:a16="http://schemas.microsoft.com/office/drawing/2014/main" id="{E59F2763-12BF-898D-70CC-BD0000BFF01A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2;p14">
              <a:extLst>
                <a:ext uri="{FF2B5EF4-FFF2-40B4-BE49-F238E27FC236}">
                  <a16:creationId xmlns:a16="http://schemas.microsoft.com/office/drawing/2014/main" id="{123AC642-5E16-19C6-D962-9B4B775B4512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;p14">
              <a:extLst>
                <a:ext uri="{FF2B5EF4-FFF2-40B4-BE49-F238E27FC236}">
                  <a16:creationId xmlns:a16="http://schemas.microsoft.com/office/drawing/2014/main" id="{46340E75-5F11-75B3-3011-2AA3846CD43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4;p14">
              <a:extLst>
                <a:ext uri="{FF2B5EF4-FFF2-40B4-BE49-F238E27FC236}">
                  <a16:creationId xmlns:a16="http://schemas.microsoft.com/office/drawing/2014/main" id="{632F5DF8-5BBC-A6B3-4C74-4047D67BFE8D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5;p14">
              <a:extLst>
                <a:ext uri="{FF2B5EF4-FFF2-40B4-BE49-F238E27FC236}">
                  <a16:creationId xmlns:a16="http://schemas.microsoft.com/office/drawing/2014/main" id="{68484E6F-99AD-F06A-3493-04930A640B09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6;p14">
              <a:extLst>
                <a:ext uri="{FF2B5EF4-FFF2-40B4-BE49-F238E27FC236}">
                  <a16:creationId xmlns:a16="http://schemas.microsoft.com/office/drawing/2014/main" id="{B07DA278-24E0-D121-1D2C-4C9E500C5DBB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7;p14">
              <a:extLst>
                <a:ext uri="{FF2B5EF4-FFF2-40B4-BE49-F238E27FC236}">
                  <a16:creationId xmlns:a16="http://schemas.microsoft.com/office/drawing/2014/main" id="{6A87C042-0018-EA8B-EC23-088FA45A3400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8;p14">
              <a:extLst>
                <a:ext uri="{FF2B5EF4-FFF2-40B4-BE49-F238E27FC236}">
                  <a16:creationId xmlns:a16="http://schemas.microsoft.com/office/drawing/2014/main" id="{F9295A7B-13D7-E954-ED79-CCFF2651C2B2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9;p14">
              <a:extLst>
                <a:ext uri="{FF2B5EF4-FFF2-40B4-BE49-F238E27FC236}">
                  <a16:creationId xmlns:a16="http://schemas.microsoft.com/office/drawing/2014/main" id="{DDE6EAAF-0998-C47A-BE78-36AFF5B1AAC2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0;p14">
              <a:extLst>
                <a:ext uri="{FF2B5EF4-FFF2-40B4-BE49-F238E27FC236}">
                  <a16:creationId xmlns:a16="http://schemas.microsoft.com/office/drawing/2014/main" id="{7F48B4D2-6961-A55E-8CFA-D21986CFEF00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1;p14">
              <a:extLst>
                <a:ext uri="{FF2B5EF4-FFF2-40B4-BE49-F238E27FC236}">
                  <a16:creationId xmlns:a16="http://schemas.microsoft.com/office/drawing/2014/main" id="{598919F5-F657-A203-7780-422B653F718D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2;p14">
              <a:extLst>
                <a:ext uri="{FF2B5EF4-FFF2-40B4-BE49-F238E27FC236}">
                  <a16:creationId xmlns:a16="http://schemas.microsoft.com/office/drawing/2014/main" id="{E53A3EC7-7572-2BCD-D0C0-F59E13DC0A1C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3;p14">
              <a:extLst>
                <a:ext uri="{FF2B5EF4-FFF2-40B4-BE49-F238E27FC236}">
                  <a16:creationId xmlns:a16="http://schemas.microsoft.com/office/drawing/2014/main" id="{6497B465-5DC9-6271-30BA-02B075A91CD7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4;p14">
              <a:extLst>
                <a:ext uri="{FF2B5EF4-FFF2-40B4-BE49-F238E27FC236}">
                  <a16:creationId xmlns:a16="http://schemas.microsoft.com/office/drawing/2014/main" id="{38111A11-0EFA-B0E0-D4EB-5BC37EDBE61B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5;p14">
              <a:extLst>
                <a:ext uri="{FF2B5EF4-FFF2-40B4-BE49-F238E27FC236}">
                  <a16:creationId xmlns:a16="http://schemas.microsoft.com/office/drawing/2014/main" id="{156ED618-A435-6271-1574-BE62314586AB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6;p14">
              <a:extLst>
                <a:ext uri="{FF2B5EF4-FFF2-40B4-BE49-F238E27FC236}">
                  <a16:creationId xmlns:a16="http://schemas.microsoft.com/office/drawing/2014/main" id="{5B8AB899-DD3E-2F6D-413B-0849827D4B25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;p14">
              <a:extLst>
                <a:ext uri="{FF2B5EF4-FFF2-40B4-BE49-F238E27FC236}">
                  <a16:creationId xmlns:a16="http://schemas.microsoft.com/office/drawing/2014/main" id="{CA5A2C58-96B3-0DB8-CEE7-DC6757F554F7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;p14">
              <a:extLst>
                <a:ext uri="{FF2B5EF4-FFF2-40B4-BE49-F238E27FC236}">
                  <a16:creationId xmlns:a16="http://schemas.microsoft.com/office/drawing/2014/main" id="{526922B1-4761-69BB-8CBE-3979DAE011AB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;p14">
              <a:extLst>
                <a:ext uri="{FF2B5EF4-FFF2-40B4-BE49-F238E27FC236}">
                  <a16:creationId xmlns:a16="http://schemas.microsoft.com/office/drawing/2014/main" id="{071EA2B3-A769-423C-EA3F-F5B31C1AE67F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;p14">
              <a:extLst>
                <a:ext uri="{FF2B5EF4-FFF2-40B4-BE49-F238E27FC236}">
                  <a16:creationId xmlns:a16="http://schemas.microsoft.com/office/drawing/2014/main" id="{E354DA79-8239-BE96-A031-A7DAC385F578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1;p14">
              <a:extLst>
                <a:ext uri="{FF2B5EF4-FFF2-40B4-BE49-F238E27FC236}">
                  <a16:creationId xmlns:a16="http://schemas.microsoft.com/office/drawing/2014/main" id="{B595839B-D4DE-EAB5-3759-4F5CD1330C9A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;p14">
              <a:extLst>
                <a:ext uri="{FF2B5EF4-FFF2-40B4-BE49-F238E27FC236}">
                  <a16:creationId xmlns:a16="http://schemas.microsoft.com/office/drawing/2014/main" id="{D89721DD-1120-4A43-F718-6B2A119566B7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3;p14">
              <a:extLst>
                <a:ext uri="{FF2B5EF4-FFF2-40B4-BE49-F238E27FC236}">
                  <a16:creationId xmlns:a16="http://schemas.microsoft.com/office/drawing/2014/main" id="{7ADFA3DA-3BB5-7BAA-E632-3B85B44F6F25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4;p14">
              <a:extLst>
                <a:ext uri="{FF2B5EF4-FFF2-40B4-BE49-F238E27FC236}">
                  <a16:creationId xmlns:a16="http://schemas.microsoft.com/office/drawing/2014/main" id="{C8C551B8-692B-7F7D-26CF-31A213027E1E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;p14">
              <a:extLst>
                <a:ext uri="{FF2B5EF4-FFF2-40B4-BE49-F238E27FC236}">
                  <a16:creationId xmlns:a16="http://schemas.microsoft.com/office/drawing/2014/main" id="{98187792-DE61-DB4D-9BCE-A2C728A556AC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6;p14">
              <a:extLst>
                <a:ext uri="{FF2B5EF4-FFF2-40B4-BE49-F238E27FC236}">
                  <a16:creationId xmlns:a16="http://schemas.microsoft.com/office/drawing/2014/main" id="{8422BE83-C7DD-6709-37C2-0B99FBC381FB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7;p14">
              <a:extLst>
                <a:ext uri="{FF2B5EF4-FFF2-40B4-BE49-F238E27FC236}">
                  <a16:creationId xmlns:a16="http://schemas.microsoft.com/office/drawing/2014/main" id="{276AF39E-792C-AE7B-49BD-5A0FB572473A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;p14">
              <a:extLst>
                <a:ext uri="{FF2B5EF4-FFF2-40B4-BE49-F238E27FC236}">
                  <a16:creationId xmlns:a16="http://schemas.microsoft.com/office/drawing/2014/main" id="{AE128694-FD6D-2321-1DAB-E84892101D0E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9;p14">
              <a:extLst>
                <a:ext uri="{FF2B5EF4-FFF2-40B4-BE49-F238E27FC236}">
                  <a16:creationId xmlns:a16="http://schemas.microsoft.com/office/drawing/2014/main" id="{563E6686-57A6-68C1-58AA-934E9E72A3E1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;p14">
              <a:extLst>
                <a:ext uri="{FF2B5EF4-FFF2-40B4-BE49-F238E27FC236}">
                  <a16:creationId xmlns:a16="http://schemas.microsoft.com/office/drawing/2014/main" id="{BC1D26B6-0B7E-7EBE-CF1A-292E6530EF66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1;p14">
              <a:extLst>
                <a:ext uri="{FF2B5EF4-FFF2-40B4-BE49-F238E27FC236}">
                  <a16:creationId xmlns:a16="http://schemas.microsoft.com/office/drawing/2014/main" id="{3914FACB-B2AD-9915-A081-D802D3B5872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2;p14">
              <a:extLst>
                <a:ext uri="{FF2B5EF4-FFF2-40B4-BE49-F238E27FC236}">
                  <a16:creationId xmlns:a16="http://schemas.microsoft.com/office/drawing/2014/main" id="{32800522-6240-3A01-C22B-E7FDCBEE652C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3;p14">
              <a:extLst>
                <a:ext uri="{FF2B5EF4-FFF2-40B4-BE49-F238E27FC236}">
                  <a16:creationId xmlns:a16="http://schemas.microsoft.com/office/drawing/2014/main" id="{6C81003B-3715-E94B-0126-05B1B3F00813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4;p14">
              <a:extLst>
                <a:ext uri="{FF2B5EF4-FFF2-40B4-BE49-F238E27FC236}">
                  <a16:creationId xmlns:a16="http://schemas.microsoft.com/office/drawing/2014/main" id="{EB79F047-116A-18EE-078C-EE0959E653B9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5;p14">
              <a:extLst>
                <a:ext uri="{FF2B5EF4-FFF2-40B4-BE49-F238E27FC236}">
                  <a16:creationId xmlns:a16="http://schemas.microsoft.com/office/drawing/2014/main" id="{43F7B8D9-DB5C-FE30-FD69-088E4685523E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6;p14">
              <a:extLst>
                <a:ext uri="{FF2B5EF4-FFF2-40B4-BE49-F238E27FC236}">
                  <a16:creationId xmlns:a16="http://schemas.microsoft.com/office/drawing/2014/main" id="{64CDD86A-1ACD-6145-42CE-BEF74C822811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7;p14">
              <a:extLst>
                <a:ext uri="{FF2B5EF4-FFF2-40B4-BE49-F238E27FC236}">
                  <a16:creationId xmlns:a16="http://schemas.microsoft.com/office/drawing/2014/main" id="{6103A2B6-E9D7-2D0E-26B6-84E7DAC23AD7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8;p14">
              <a:extLst>
                <a:ext uri="{FF2B5EF4-FFF2-40B4-BE49-F238E27FC236}">
                  <a16:creationId xmlns:a16="http://schemas.microsoft.com/office/drawing/2014/main" id="{1FB8BAAF-B043-1D3F-41C1-40ECE82ABA88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9;p14">
              <a:extLst>
                <a:ext uri="{FF2B5EF4-FFF2-40B4-BE49-F238E27FC236}">
                  <a16:creationId xmlns:a16="http://schemas.microsoft.com/office/drawing/2014/main" id="{A5B2C0CF-33A3-D93D-1138-D37C969DD95C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0;p14">
              <a:extLst>
                <a:ext uri="{FF2B5EF4-FFF2-40B4-BE49-F238E27FC236}">
                  <a16:creationId xmlns:a16="http://schemas.microsoft.com/office/drawing/2014/main" id="{F119A94C-934C-ADA3-CC0E-9669AD2083B8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1;p14">
              <a:extLst>
                <a:ext uri="{FF2B5EF4-FFF2-40B4-BE49-F238E27FC236}">
                  <a16:creationId xmlns:a16="http://schemas.microsoft.com/office/drawing/2014/main" id="{63836722-DEFD-63DF-CF0B-FC7146765A7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2;p14">
              <a:extLst>
                <a:ext uri="{FF2B5EF4-FFF2-40B4-BE49-F238E27FC236}">
                  <a16:creationId xmlns:a16="http://schemas.microsoft.com/office/drawing/2014/main" id="{377C4DC8-CD80-F75B-2722-5AFB43FDA406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3;p14">
              <a:extLst>
                <a:ext uri="{FF2B5EF4-FFF2-40B4-BE49-F238E27FC236}">
                  <a16:creationId xmlns:a16="http://schemas.microsoft.com/office/drawing/2014/main" id="{6B2B2680-7F45-2B9E-D2E6-645D786E4F3C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4;p14">
              <a:extLst>
                <a:ext uri="{FF2B5EF4-FFF2-40B4-BE49-F238E27FC236}">
                  <a16:creationId xmlns:a16="http://schemas.microsoft.com/office/drawing/2014/main" id="{7465ACDC-60F0-D6FA-B744-B8F365D737C9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5;p14">
              <a:extLst>
                <a:ext uri="{FF2B5EF4-FFF2-40B4-BE49-F238E27FC236}">
                  <a16:creationId xmlns:a16="http://schemas.microsoft.com/office/drawing/2014/main" id="{858B858A-E4D9-AB76-C234-B1F645D59965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6;p14">
              <a:extLst>
                <a:ext uri="{FF2B5EF4-FFF2-40B4-BE49-F238E27FC236}">
                  <a16:creationId xmlns:a16="http://schemas.microsoft.com/office/drawing/2014/main" id="{0854C272-58C8-68FE-7338-91DD8E7ACEBF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7;p14">
              <a:extLst>
                <a:ext uri="{FF2B5EF4-FFF2-40B4-BE49-F238E27FC236}">
                  <a16:creationId xmlns:a16="http://schemas.microsoft.com/office/drawing/2014/main" id="{78DC4105-D792-F33A-C866-6EB4A4156A84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8;p14">
              <a:extLst>
                <a:ext uri="{FF2B5EF4-FFF2-40B4-BE49-F238E27FC236}">
                  <a16:creationId xmlns:a16="http://schemas.microsoft.com/office/drawing/2014/main" id="{A9C5EF5F-0B41-3261-1450-153C1913F1B1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9;p14">
              <a:extLst>
                <a:ext uri="{FF2B5EF4-FFF2-40B4-BE49-F238E27FC236}">
                  <a16:creationId xmlns:a16="http://schemas.microsoft.com/office/drawing/2014/main" id="{F8DE609F-3EB4-67FA-54B1-888DAD0D625F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0;p14">
              <a:extLst>
                <a:ext uri="{FF2B5EF4-FFF2-40B4-BE49-F238E27FC236}">
                  <a16:creationId xmlns:a16="http://schemas.microsoft.com/office/drawing/2014/main" id="{FC6B82DC-2550-79F1-3EC7-5FD6BC90FD7B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1;p14">
              <a:extLst>
                <a:ext uri="{FF2B5EF4-FFF2-40B4-BE49-F238E27FC236}">
                  <a16:creationId xmlns:a16="http://schemas.microsoft.com/office/drawing/2014/main" id="{EDEF5911-B482-BA63-814E-99B3E499A087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2;p14">
              <a:extLst>
                <a:ext uri="{FF2B5EF4-FFF2-40B4-BE49-F238E27FC236}">
                  <a16:creationId xmlns:a16="http://schemas.microsoft.com/office/drawing/2014/main" id="{820BEB21-1851-9FA7-F5BC-1540B33C2A09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03;p14">
              <a:extLst>
                <a:ext uri="{FF2B5EF4-FFF2-40B4-BE49-F238E27FC236}">
                  <a16:creationId xmlns:a16="http://schemas.microsoft.com/office/drawing/2014/main" id="{F346D332-6A70-984C-F0D4-2696B30895ED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4;p14">
              <a:extLst>
                <a:ext uri="{FF2B5EF4-FFF2-40B4-BE49-F238E27FC236}">
                  <a16:creationId xmlns:a16="http://schemas.microsoft.com/office/drawing/2014/main" id="{97ACEA13-1A4A-8DF5-78D3-A4F7B656A20E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5;p14">
              <a:extLst>
                <a:ext uri="{FF2B5EF4-FFF2-40B4-BE49-F238E27FC236}">
                  <a16:creationId xmlns:a16="http://schemas.microsoft.com/office/drawing/2014/main" id="{CBFD3CBE-548E-5CC1-BCBC-9C1DDF9AB615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6;p14">
              <a:extLst>
                <a:ext uri="{FF2B5EF4-FFF2-40B4-BE49-F238E27FC236}">
                  <a16:creationId xmlns:a16="http://schemas.microsoft.com/office/drawing/2014/main" id="{BBCD30A4-06F0-4DD0-1E8A-01DD52F597BB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7;p14">
              <a:extLst>
                <a:ext uri="{FF2B5EF4-FFF2-40B4-BE49-F238E27FC236}">
                  <a16:creationId xmlns:a16="http://schemas.microsoft.com/office/drawing/2014/main" id="{B069A9A7-30B2-E1DE-AE70-4623D5802B86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8;p14">
              <a:extLst>
                <a:ext uri="{FF2B5EF4-FFF2-40B4-BE49-F238E27FC236}">
                  <a16:creationId xmlns:a16="http://schemas.microsoft.com/office/drawing/2014/main" id="{B7F02B20-0736-BC88-7B8F-F810BF62A3FC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9;p14">
              <a:extLst>
                <a:ext uri="{FF2B5EF4-FFF2-40B4-BE49-F238E27FC236}">
                  <a16:creationId xmlns:a16="http://schemas.microsoft.com/office/drawing/2014/main" id="{094A13FA-5C34-A673-FFC0-006D0068ACF1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0;p14">
              <a:extLst>
                <a:ext uri="{FF2B5EF4-FFF2-40B4-BE49-F238E27FC236}">
                  <a16:creationId xmlns:a16="http://schemas.microsoft.com/office/drawing/2014/main" id="{D5B44AFF-C4E3-8E33-83AD-93E237F75E97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1;p14">
              <a:extLst>
                <a:ext uri="{FF2B5EF4-FFF2-40B4-BE49-F238E27FC236}">
                  <a16:creationId xmlns:a16="http://schemas.microsoft.com/office/drawing/2014/main" id="{666B6DD1-D327-8714-CF0A-C127358733B5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;p14">
              <a:extLst>
                <a:ext uri="{FF2B5EF4-FFF2-40B4-BE49-F238E27FC236}">
                  <a16:creationId xmlns:a16="http://schemas.microsoft.com/office/drawing/2014/main" id="{060506FA-547C-0A1C-97E0-0563F3FFB414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16EEEE-CA51-D619-C5CF-669FE8E6A4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91072" y="1428454"/>
            <a:ext cx="2827552" cy="1623776"/>
          </a:xfrm>
          <a:prstGeom prst="rect">
            <a:avLst/>
          </a:prstGeom>
        </p:spPr>
      </p:pic>
      <p:sp>
        <p:nvSpPr>
          <p:cNvPr id="8" name="Google Shape;164;p13">
            <a:extLst>
              <a:ext uri="{FF2B5EF4-FFF2-40B4-BE49-F238E27FC236}">
                <a16:creationId xmlns:a16="http://schemas.microsoft.com/office/drawing/2014/main" id="{359BF179-6C61-4E72-BA61-921116AEA5DE}"/>
              </a:ext>
            </a:extLst>
          </p:cNvPr>
          <p:cNvSpPr txBox="1"/>
          <p:nvPr/>
        </p:nvSpPr>
        <p:spPr>
          <a:xfrm>
            <a:off x="2705416" y="2004153"/>
            <a:ext cx="3695215" cy="7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Thanks for watching</a:t>
            </a:r>
            <a:endParaRPr sz="35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2" y="1"/>
            <a:ext cx="2278854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Sans Medium"/>
                <a:ea typeface="Fira Sans Medium"/>
                <a:cs typeface="Fira Sans Medium"/>
                <a:sym typeface="Fira Sans Medium"/>
              </a:rPr>
              <a:t>General database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39CC25-C210-A1F3-1A30-166D5A62C20F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22288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4986F-D38D-23B3-C1B1-25EDE104A29D}"/>
              </a:ext>
            </a:extLst>
          </p:cNvPr>
          <p:cNvSpPr txBox="1"/>
          <p:nvPr/>
        </p:nvSpPr>
        <p:spPr>
          <a:xfrm>
            <a:off x="2305948" y="4817022"/>
            <a:ext cx="45321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+mn-lt"/>
              </a:rPr>
              <a:t>Link database: </a:t>
            </a:r>
            <a:r>
              <a:rPr lang="en-US" sz="800" dirty="0">
                <a:latin typeface="+mn-lt"/>
                <a:hlinkClick r:id="rId3"/>
              </a:rPr>
              <a:t>https://dbdiagram.io/d/Homework-SQL-Query-66325f0b5b24a634d0424c0d</a:t>
            </a:r>
            <a:endParaRPr lang="en-US" sz="800" i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C0413-7455-5439-24F4-1BB6EF42F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90" y="395933"/>
            <a:ext cx="7566819" cy="43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216B64-14F7-4723-8B15-66339091B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056283"/>
              </p:ext>
            </p:extLst>
          </p:nvPr>
        </p:nvGraphicFramePr>
        <p:xfrm>
          <a:off x="579120" y="451902"/>
          <a:ext cx="4104561" cy="203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42283" imgH="2202054" progId="Excel.Sheet.12">
                  <p:embed/>
                </p:oleObj>
              </mc:Choice>
              <mc:Fallback>
                <p:oleObj name="Worksheet" r:id="rId3" imgW="4442283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" y="451902"/>
                        <a:ext cx="4104561" cy="2034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EC35A81-6F02-72F0-82EF-F02890BE9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35388"/>
              </p:ext>
            </p:extLst>
          </p:nvPr>
        </p:nvGraphicFramePr>
        <p:xfrm>
          <a:off x="579120" y="2632730"/>
          <a:ext cx="654264" cy="203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708554" imgH="2202054" progId="Excel.Sheet.12">
                  <p:embed/>
                </p:oleObj>
              </mc:Choice>
              <mc:Fallback>
                <p:oleObj name="Worksheet" r:id="rId5" imgW="708554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" y="2632730"/>
                        <a:ext cx="654264" cy="203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AE4169D-8FD3-7954-96B4-7D4DB2669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85475"/>
              </p:ext>
            </p:extLst>
          </p:nvPr>
        </p:nvGraphicFramePr>
        <p:xfrm>
          <a:off x="2684208" y="2632730"/>
          <a:ext cx="1999473" cy="237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163938" imgH="2568144" progId="Excel.Sheet.12">
                  <p:embed/>
                </p:oleObj>
              </mc:Choice>
              <mc:Fallback>
                <p:oleObj name="Worksheet" r:id="rId7" imgW="2163938" imgH="25681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4208" y="2632730"/>
                        <a:ext cx="1999473" cy="2373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6845459-A9FE-3DD4-F74B-11D031DBF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171037"/>
              </p:ext>
            </p:extLst>
          </p:nvPr>
        </p:nvGraphicFramePr>
        <p:xfrm>
          <a:off x="1666870" y="2629796"/>
          <a:ext cx="583851" cy="118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632425" imgH="1287890" progId="Excel.Sheet.12">
                  <p:embed/>
                </p:oleObj>
              </mc:Choice>
              <mc:Fallback>
                <p:oleObj name="Worksheet" r:id="rId9" imgW="632425" imgH="12878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6870" y="2629796"/>
                        <a:ext cx="583851" cy="1189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097A4E-4B46-BFD7-F68F-60AF1365D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62694"/>
              </p:ext>
            </p:extLst>
          </p:nvPr>
        </p:nvGraphicFramePr>
        <p:xfrm>
          <a:off x="5150219" y="137222"/>
          <a:ext cx="3414661" cy="486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4107145" imgH="5859984" progId="Excel.Sheet.12">
                  <p:embed/>
                </p:oleObj>
              </mc:Choice>
              <mc:Fallback>
                <p:oleObj name="Worksheet" r:id="rId11" imgW="4107145" imgH="58599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50219" y="137222"/>
                        <a:ext cx="3414661" cy="4869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2278854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Sans Medium"/>
                <a:ea typeface="Fira Sans Medium"/>
                <a:cs typeface="Fira Sans Medium"/>
                <a:sym typeface="Fira Sans Medium"/>
              </a:rPr>
              <a:t>General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22288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Danh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sách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khóa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học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có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tổng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số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sinh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viên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giỏi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khá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cao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nhất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62380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8D8D1A5-58E9-1DBB-7A14-AE7DC9051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6"/>
          <a:stretch/>
        </p:blipFill>
        <p:spPr>
          <a:xfrm>
            <a:off x="122672" y="917684"/>
            <a:ext cx="4255598" cy="33081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36B9E3-A98C-0861-D452-7B25594CD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732" y="1214817"/>
            <a:ext cx="3560968" cy="2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Thống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kê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khóa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học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có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bao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nhiêu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sinh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viên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giỏi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khá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yếu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59126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2EFF544-6637-3E26-7BD3-A5C945C5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9" y="563271"/>
            <a:ext cx="3724991" cy="4173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29B00-6825-6E56-9F2E-DB1A821B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15335"/>
            <a:ext cx="4240747" cy="27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0" y="157085"/>
            <a:ext cx="647054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Danh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sách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khóa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học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có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giáo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viên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phụ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trách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là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nữ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dạy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môn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OOP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có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tổng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điểm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trung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bình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cao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nhất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672767"/>
            <a:ext cx="60443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99919A-395E-9266-2F97-2CEEABF1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8" y="1139124"/>
            <a:ext cx="4566588" cy="303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90DCF-AE46-D729-5719-1A399E544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068" y="2281487"/>
            <a:ext cx="3925457" cy="5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D</a:t>
            </a:r>
            <a:r>
              <a:rPr lang="vi-VN" sz="1800" dirty="0">
                <a:latin typeface="Fira Sans Medium"/>
                <a:ea typeface="Fira Sans Medium"/>
                <a:cs typeface="Fira Sans Medium"/>
                <a:sym typeface="Fira Sans Medium"/>
              </a:rPr>
              <a:t>anh sách giáo viên chưa bao giờ dạy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môn</a:t>
            </a:r>
            <a:r>
              <a:rPr lang="vi-VN" sz="1800" dirty="0">
                <a:latin typeface="Fira Sans Medium"/>
                <a:ea typeface="Fira Sans Medium"/>
                <a:cs typeface="Fira Sans Medium"/>
                <a:sym typeface="Fira Sans Medium"/>
              </a:rPr>
              <a:t> OOP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50524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496704-C6AE-A6DC-61C2-509351DA7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4" y="1024272"/>
            <a:ext cx="4233080" cy="2612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DA105-5B1A-AF3C-07BE-567B217711E3}"/>
              </a:ext>
            </a:extLst>
          </p:cNvPr>
          <p:cNvSpPr txBox="1"/>
          <p:nvPr/>
        </p:nvSpPr>
        <p:spPr>
          <a:xfrm>
            <a:off x="214934" y="608734"/>
            <a:ext cx="320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ira Sans Medium"/>
                <a:ea typeface="Fira Sans Medium"/>
                <a:cs typeface="Fira Sans Medium"/>
                <a:sym typeface="Fira Sans Medium"/>
              </a:rPr>
              <a:t>Cách</a:t>
            </a: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 1: </a:t>
            </a:r>
            <a:r>
              <a:rPr lang="en-US" dirty="0" err="1">
                <a:latin typeface="Fira Sans Medium"/>
                <a:ea typeface="Fira Sans Medium"/>
                <a:cs typeface="Fira Sans Medium"/>
                <a:sym typeface="Fira Sans Medium"/>
              </a:rPr>
              <a:t>Dùng</a:t>
            </a: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63E55-D222-FE59-D871-9822DAE9130D}"/>
              </a:ext>
            </a:extLst>
          </p:cNvPr>
          <p:cNvSpPr txBox="1"/>
          <p:nvPr/>
        </p:nvSpPr>
        <p:spPr>
          <a:xfrm>
            <a:off x="5105670" y="608734"/>
            <a:ext cx="320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ira Sans Medium"/>
                <a:ea typeface="Fira Sans Medium"/>
                <a:cs typeface="Fira Sans Medium"/>
                <a:sym typeface="Fira Sans Medium"/>
              </a:rPr>
              <a:t>Cách</a:t>
            </a: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 2: </a:t>
            </a:r>
            <a:r>
              <a:rPr lang="en-US" dirty="0" err="1">
                <a:latin typeface="Fira Sans Medium"/>
                <a:ea typeface="Fira Sans Medium"/>
                <a:cs typeface="Fira Sans Medium"/>
                <a:sym typeface="Fira Sans Medium"/>
              </a:rPr>
              <a:t>Dùng</a:t>
            </a: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1C144C-EA61-2074-1E35-E4492882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988" y="1024272"/>
            <a:ext cx="4233080" cy="19855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262BF9-EF16-D7A1-334B-3745B68D3DB9}"/>
              </a:ext>
            </a:extLst>
          </p:cNvPr>
          <p:cNvCxnSpPr>
            <a:cxnSpLocks/>
          </p:cNvCxnSpPr>
          <p:nvPr/>
        </p:nvCxnSpPr>
        <p:spPr>
          <a:xfrm>
            <a:off x="4572000" y="608734"/>
            <a:ext cx="0" cy="3095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01F4C6D-45BC-5A1D-1F51-EA1F04F51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873" y="3916895"/>
            <a:ext cx="3514254" cy="7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Thống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kê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tổng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số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sinh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viên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đăng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ký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theo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tháng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4937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8C49B3-5D5D-381B-4D11-8DE0A5E80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6" y="1702237"/>
            <a:ext cx="5604311" cy="173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8E93E-C1E7-4C47-9643-70D0556D52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7"/>
          <a:stretch/>
        </p:blipFill>
        <p:spPr>
          <a:xfrm>
            <a:off x="6776914" y="197967"/>
            <a:ext cx="1762371" cy="47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Thống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kê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tổng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số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sinh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viên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đăng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ký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theo</a:t>
            </a: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tuần</a:t>
            </a:r>
            <a:endParaRPr lang="en-US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821AFF-104E-447C-5B5C-7F4BF85D5FB9}"/>
              </a:ext>
            </a:extLst>
          </p:cNvPr>
          <p:cNvCxnSpPr>
            <a:cxnSpLocks/>
          </p:cNvCxnSpPr>
          <p:nvPr/>
        </p:nvCxnSpPr>
        <p:spPr>
          <a:xfrm>
            <a:off x="0" y="355052"/>
            <a:ext cx="4937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335C600-09A2-991E-96E5-BD66256C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2" y="1703461"/>
            <a:ext cx="5441274" cy="1736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74A3A-14C3-2D9B-50C0-4FE1AD81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63" y="218745"/>
            <a:ext cx="167663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4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147</Words>
  <Application>Microsoft Office PowerPoint</Application>
  <PresentationFormat>On-screen Show (16:9)</PresentationFormat>
  <Paragraphs>17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Consolas</vt:lpstr>
      <vt:lpstr>Arial</vt:lpstr>
      <vt:lpstr>Fira Sans Medium</vt:lpstr>
      <vt:lpstr>Fira Sans Extra Condensed SemiBold</vt:lpstr>
      <vt:lpstr>Technology Infographics by Slidesgo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Hoai Nam</dc:creator>
  <cp:lastModifiedBy>Чыонг Хоай Нам -</cp:lastModifiedBy>
  <cp:revision>217</cp:revision>
  <dcterms:modified xsi:type="dcterms:W3CDTF">2024-05-01T16:52:11Z</dcterms:modified>
</cp:coreProperties>
</file>