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6" r:id="rId6"/>
    <p:sldId id="261" r:id="rId7"/>
    <p:sldId id="267" r:id="rId8"/>
    <p:sldId id="265" r:id="rId9"/>
    <p:sldId id="264" r:id="rId10"/>
    <p:sldId id="270" r:id="rId11"/>
    <p:sldId id="269" r:id="rId12"/>
    <p:sldId id="268" r:id="rId13"/>
    <p:sldId id="273" r:id="rId14"/>
    <p:sldId id="272" r:id="rId15"/>
    <p:sldId id="276" r:id="rId16"/>
    <p:sldId id="277" r:id="rId17"/>
    <p:sldId id="278" r:id="rId18"/>
    <p:sldId id="279" r:id="rId19"/>
    <p:sldId id="280" r:id="rId20"/>
    <p:sldId id="271" r:id="rId21"/>
    <p:sldId id="284" r:id="rId22"/>
    <p:sldId id="274" r:id="rId23"/>
    <p:sldId id="281" r:id="rId24"/>
    <p:sldId id="275" r:id="rId25"/>
    <p:sldId id="282" r:id="rId26"/>
    <p:sldId id="283" r:id="rId27"/>
    <p:sldId id="285" r:id="rId28"/>
    <p:sldId id="286" r:id="rId29"/>
    <p:sldId id="289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6" r:id="rId39"/>
    <p:sldId id="298" r:id="rId40"/>
    <p:sldId id="262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ục Chưa có tên" id="{07774A94-FD7A-46B2-A1DD-0E02D78CF9AB}">
          <p14:sldIdLst>
            <p14:sldId id="257"/>
            <p14:sldId id="258"/>
            <p14:sldId id="259"/>
            <p14:sldId id="260"/>
            <p14:sldId id="266"/>
            <p14:sldId id="261"/>
            <p14:sldId id="267"/>
            <p14:sldId id="265"/>
            <p14:sldId id="264"/>
            <p14:sldId id="270"/>
            <p14:sldId id="269"/>
            <p14:sldId id="268"/>
            <p14:sldId id="273"/>
            <p14:sldId id="272"/>
            <p14:sldId id="276"/>
            <p14:sldId id="277"/>
            <p14:sldId id="278"/>
            <p14:sldId id="279"/>
            <p14:sldId id="280"/>
            <p14:sldId id="271"/>
            <p14:sldId id="284"/>
            <p14:sldId id="274"/>
            <p14:sldId id="281"/>
            <p14:sldId id="275"/>
            <p14:sldId id="282"/>
            <p14:sldId id="283"/>
            <p14:sldId id="285"/>
            <p14:sldId id="286"/>
            <p14:sldId id="289"/>
            <p14:sldId id="287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E897-1326-4305-9AA3-58D4F9632E4F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1FA5-91FB-499C-BD4C-8EC28BE897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82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98658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07339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02784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04700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307293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74429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14639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60752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4157299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98998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423173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808185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4076943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18009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910776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012872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686869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464076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144481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003259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05918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296661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285621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700866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62026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4214639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3057163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55014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224032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671039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741723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49340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159955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309147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05252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123117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6448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82722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8008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749D7B-D4AF-436F-9BFC-721A8FAE8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DC5EED3-99CA-4D3E-A010-986554026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EE4EFA-D724-4C85-AC95-FD850C73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3556D17-217E-4F2E-9628-D208B95A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BD8AB1-5BCE-4DF8-A1BC-0255B9DC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7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4A666C-715A-4D84-BFB1-9DB9061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1B3B3C1-75FC-4CF6-AD3B-2C380739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8C7FABE-0B0F-40A2-9097-C40D8AAC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09957D-78F4-4065-80E0-782DF461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C106898-F835-4430-8CF9-2D798A7E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04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EE736BC-51CF-4043-9B03-7342BE551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C3F9E6C-F748-43DF-8459-C5B30842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FDE0C1-A5A2-494D-98A1-EB0E8E04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8DAD94A-A0DA-4F73-BBF9-7F560CD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A72382-6E15-430B-BE87-0E4C8993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42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C8319B-0B52-4E01-AB55-C4907E0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AA912B-B438-4E17-BEFB-238F5194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7B609C-D7E2-4C61-AC13-BCB79C25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F3D49B6-CD45-4796-BE1A-3F09F1FC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5B7B42-A1EF-4CD1-9CDC-E24E6B22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81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BAFEBD-8FAB-40D1-87D9-6DADE2B1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28CD24E-A47C-40BE-9703-906BCDB0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65D025-C2D8-46BE-9357-CDB36283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2FF547-1E41-4F3F-8DBC-4A1B77A8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26C28B-2116-4B0C-8D35-A08430FC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9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37BCEF-62D1-49D8-B162-29F159F8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645F34-2D2E-437D-AC6B-235715F27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919E5C1-90AB-41C5-B490-747AFA115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1D2FE4-8DAE-4C7D-857B-815552A2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FAC257F-A953-4A6C-AD4E-4EB15B85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AADEDF-F011-4631-8B03-BE312B8E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58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039352-6C42-4F85-B1CF-CC5D5F04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6DDBB28-DF03-4AD4-8F90-3ECEE8656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CF3E51B-F711-44D2-91CD-B1889BCE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6D7DAD5-6445-4CD8-95ED-E1A6134EF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0551115-06FB-4CF9-9973-48588C125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B68EF8-52CD-4364-9D55-1CAE1319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45BFCF5-EE86-41B3-870D-CE1D2038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770D448-7FC9-414C-9BED-860356C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68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E6C7A8-A1B3-411B-A1B9-9308FBB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FE3203A-510D-4E95-864A-81B7C070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0E75C56-B73D-49D9-BFF4-CFB6F5FA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F4D7405-0DD4-4D65-B222-83DA04E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91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EB89416-0F17-4863-8DC0-21F3CB23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24F51D1-945F-403B-A04B-A591B677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65BB0B1-811B-4C80-AFFC-3263431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66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651C8D-39D2-4E80-8776-575EE053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B09667-A3D4-44E4-92F0-6695C1EF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2F7EA92-B392-4688-B44B-FDD11F4E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4BA2852-9D01-45BA-AAC3-A853F93D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46C6E31-11F7-4EAB-99DE-45DDB32F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7F59CF2-64F2-4D58-B157-89A573B1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86AA02-26B2-44F8-9798-ED8D854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E491D75-3930-4A8A-BC28-3E903D791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D30EFDD-45D4-40B2-A93D-4F37C09E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145DE6F-AA0C-42E2-A83F-EC6C920D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B01AEF7-7096-4545-96F4-E50F0CD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36B2388-7798-4DA6-82C9-F9100DD1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70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A9B4BC4-AD30-4381-8066-858E7FA3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DA7C22-13F8-41A3-96B7-03203926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574D5B-FA9E-4D41-9DA7-A34454C7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40CD-1284-47D5-8214-4456F9D69C09}" type="datetimeFigureOut">
              <a:rPr lang="vi-VN" smtClean="0"/>
              <a:t>14/05/2020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5D40D6-F5D4-4ACA-9631-98E47D070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42AAD2-7E31-4FFC-9A30-EF5C895F2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A389-9EF9-457E-855A-2F73518D76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76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acm.org/doi/abs/10.1145/2799979.2800043" TargetMode="External"/><Relationship Id="rId5" Type="http://schemas.openxmlformats.org/officeDocument/2006/relationships/hyperlink" Target="https://dl.acm.org/doi/abs/10.1145/3377713.3377789" TargetMode="External"/><Relationship Id="rId4" Type="http://schemas.openxmlformats.org/officeDocument/2006/relationships/hyperlink" Target="https://dl.acm.org/doi/10.1145/1458082.1458296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1" y="3676073"/>
            <a:ext cx="12129240" cy="3181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4512"/>
            <a:ext cx="8386618" cy="818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>
                <a:solidFill>
                  <a:srgbClr val="000090"/>
                </a:solidFill>
              </a:rPr>
              <a:t>Course Project </a:t>
            </a:r>
            <a:br>
              <a:rPr lang="en-US" sz="2800">
                <a:solidFill>
                  <a:srgbClr val="000090"/>
                </a:solidFill>
              </a:rPr>
            </a:br>
            <a:r>
              <a:rPr lang="en-US" sz="2800">
                <a:solidFill>
                  <a:srgbClr val="000090"/>
                </a:solidFill>
              </a:rPr>
              <a:t>Machine Learning and Data Mining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4545C1C-47FB-4689-BF95-510DED59CC61}"/>
              </a:ext>
            </a:extLst>
          </p:cNvPr>
          <p:cNvSpPr txBox="1"/>
          <p:nvPr/>
        </p:nvSpPr>
        <p:spPr>
          <a:xfrm>
            <a:off x="3103418" y="3282319"/>
            <a:ext cx="110097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…. So how we can solve the  problem </a:t>
            </a:r>
            <a:r>
              <a:rPr lang="en-US" sz="250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6879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3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. Our solution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4. Experiment and result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4545C1C-47FB-4689-BF95-510DED59CC61}"/>
              </a:ext>
            </a:extLst>
          </p:cNvPr>
          <p:cNvSpPr txBox="1"/>
          <p:nvPr/>
        </p:nvSpPr>
        <p:spPr>
          <a:xfrm>
            <a:off x="849745" y="3027149"/>
            <a:ext cx="110097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</a:rPr>
              <a:t>Based on modern approach to solve the problem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3F3DB87-A769-4DE9-A47B-91C56E0BC9D2}"/>
              </a:ext>
            </a:extLst>
          </p:cNvPr>
          <p:cNvSpPr txBox="1"/>
          <p:nvPr/>
        </p:nvSpPr>
        <p:spPr>
          <a:xfrm>
            <a:off x="849745" y="3805331"/>
            <a:ext cx="94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meachine learning approach and a huge of data, we can handle the problem in easier way…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80756BAD-91D1-4675-BEB0-7A19675E5B50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F5C62F9-D595-471D-8F0E-3FC56D5999A7}"/>
              </a:ext>
            </a:extLst>
          </p:cNvPr>
          <p:cNvSpPr txBox="1"/>
          <p:nvPr/>
        </p:nvSpPr>
        <p:spPr>
          <a:xfrm>
            <a:off x="2449585" y="1753299"/>
            <a:ext cx="633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Our solution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6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use some algorithms and technical , which is </a:t>
            </a:r>
            <a:r>
              <a:rPr lang="en-US">
                <a:solidFill>
                  <a:srgbClr val="FFC000"/>
                </a:solidFill>
              </a:rPr>
              <a:t>back bone </a:t>
            </a:r>
            <a:r>
              <a:rPr lang="en-US"/>
              <a:t>in our solution.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36F2263-65E2-4106-BC9C-9FD10B8FC652}"/>
              </a:ext>
            </a:extLst>
          </p:cNvPr>
          <p:cNvSpPr txBox="1"/>
          <p:nvPr/>
        </p:nvSpPr>
        <p:spPr>
          <a:xfrm>
            <a:off x="1468004" y="2549952"/>
            <a:ext cx="938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forest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Gridsearch +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414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020381-D8D6-480D-B356-BCC6B8A419F5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Data preprocess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89AB1AE-9A75-4D55-A0A6-DFB6F4FAA026}"/>
              </a:ext>
            </a:extLst>
          </p:cNvPr>
          <p:cNvSpPr txBox="1"/>
          <p:nvPr/>
        </p:nvSpPr>
        <p:spPr>
          <a:xfrm>
            <a:off x="880844" y="2843868"/>
            <a:ext cx="1031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data we have is a csv file, which has 2 fields.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field is content of email we need to 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And one is label of it, 1 for spam emails and 0 for ham emails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44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020381-D8D6-480D-B356-BCC6B8A419F5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Data preprocess</a:t>
            </a:r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7109835-D48D-4EE9-94CF-377EBCE19B9C}"/>
              </a:ext>
            </a:extLst>
          </p:cNvPr>
          <p:cNvSpPr txBox="1"/>
          <p:nvPr/>
        </p:nvSpPr>
        <p:spPr>
          <a:xfrm>
            <a:off x="1291905" y="2818701"/>
            <a:ext cx="10276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met a small trouble when we load dataset from local to goole colab - the environment we work.</a:t>
            </a:r>
          </a:p>
          <a:p>
            <a:endParaRPr lang="en-US"/>
          </a:p>
          <a:p>
            <a:r>
              <a:rPr lang="en-US"/>
              <a:t>It is small trouble but made us have a headache </a:t>
            </a:r>
            <a:r>
              <a:rPr lang="en-US">
                <a:sym typeface="Wingdings" panose="05000000000000000000" pitchFamily="2" charset="2"/>
              </a:rPr>
              <a:t>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This is encode character !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When we use encode UTF-8 we have some red message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that can’t load our dataset???</a:t>
            </a:r>
          </a:p>
          <a:p>
            <a:endParaRPr lang="en-US">
              <a:sym typeface="Wingdings" panose="05000000000000000000" pitchFamily="2" charset="2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57EA39D-DB51-4CD4-92ED-2C9EBB4331E1}"/>
              </a:ext>
            </a:extLst>
          </p:cNvPr>
          <p:cNvSpPr txBox="1"/>
          <p:nvPr/>
        </p:nvSpPr>
        <p:spPr>
          <a:xfrm>
            <a:off x="1635853" y="5478011"/>
            <a:ext cx="807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rgbClr val="FF0000"/>
                </a:solidFill>
              </a:rPr>
              <a:t>WHY???</a:t>
            </a:r>
            <a:endParaRPr lang="vi-VN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9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020381-D8D6-480D-B356-BCC6B8A419F5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Data preprocess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89AB1AE-9A75-4D55-A0A6-DFB6F4FAA026}"/>
              </a:ext>
            </a:extLst>
          </p:cNvPr>
          <p:cNvSpPr txBox="1"/>
          <p:nvPr/>
        </p:nvSpPr>
        <p:spPr>
          <a:xfrm>
            <a:off x="1267437" y="2758247"/>
            <a:ext cx="1031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 in our study, it occurred because UTF8 can’t encode somes characters in dataset</a:t>
            </a:r>
            <a:r>
              <a:rPr lang="en-US">
                <a:sym typeface="Wingdings" panose="05000000000000000000" pitchFamily="2" charset="2"/>
              </a:rPr>
              <a:t>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We solved the trouble by encode latin-1 !!!</a:t>
            </a:r>
          </a:p>
          <a:p>
            <a:r>
              <a:rPr lang="en-US">
                <a:sym typeface="Wingdings" panose="05000000000000000000" pitchFamily="2" charset="2"/>
              </a:rPr>
              <a:t> … And it works!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767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020381-D8D6-480D-B356-BCC6B8A419F5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 solution – Data preprocess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89AB1AE-9A75-4D55-A0A6-DFB6F4FAA026}"/>
              </a:ext>
            </a:extLst>
          </p:cNvPr>
          <p:cNvSpPr txBox="1"/>
          <p:nvPr/>
        </p:nvSpPr>
        <p:spPr>
          <a:xfrm>
            <a:off x="1267437" y="2758247"/>
            <a:ext cx="1031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that, in dataframe we loaded to gg colab, its have </a:t>
            </a:r>
            <a:r>
              <a:rPr lang="en-US">
                <a:solidFill>
                  <a:srgbClr val="FF0000"/>
                </a:solidFill>
              </a:rPr>
              <a:t>many many fields NaN </a:t>
            </a:r>
            <a:r>
              <a:rPr lang="en-US"/>
              <a:t>@@</a:t>
            </a:r>
          </a:p>
          <a:p>
            <a:endParaRPr lang="en-US"/>
          </a:p>
          <a:p>
            <a:r>
              <a:rPr lang="en-US"/>
              <a:t>It sometimes occurs and we don’t know why, but we can handle it!</a:t>
            </a:r>
          </a:p>
          <a:p>
            <a:r>
              <a:rPr lang="en-US"/>
              <a:t>By choose 2 field we need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020381-D8D6-480D-B356-BCC6B8A419F5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Data preprocess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89AB1AE-9A75-4D55-A0A6-DFB6F4FAA026}"/>
              </a:ext>
            </a:extLst>
          </p:cNvPr>
          <p:cNvSpPr txBox="1"/>
          <p:nvPr/>
        </p:nvSpPr>
        <p:spPr>
          <a:xfrm>
            <a:off x="1267437" y="2758247"/>
            <a:ext cx="1031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not only did that, but </a:t>
            </a:r>
            <a:r>
              <a:rPr lang="en-US">
                <a:solidFill>
                  <a:srgbClr val="FF0000"/>
                </a:solidFill>
              </a:rPr>
              <a:t>also remove null or duplicate value.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E4ADD55-00A1-44B4-A0C0-57DF89C08578}"/>
              </a:ext>
            </a:extLst>
          </p:cNvPr>
          <p:cNvSpPr txBox="1"/>
          <p:nvPr/>
        </p:nvSpPr>
        <p:spPr>
          <a:xfrm>
            <a:off x="1963024" y="4118994"/>
            <a:ext cx="74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 And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958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649DF6-4691-4731-9C47-3EC305C00D26}"/>
              </a:ext>
            </a:extLst>
          </p:cNvPr>
          <p:cNvSpPr txBox="1"/>
          <p:nvPr/>
        </p:nvSpPr>
        <p:spPr>
          <a:xfrm>
            <a:off x="822036" y="1462847"/>
            <a:ext cx="929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020381-D8D6-480D-B356-BCC6B8A419F5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 solution – Data visualize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89AB1AE-9A75-4D55-A0A6-DFB6F4FAA026}"/>
              </a:ext>
            </a:extLst>
          </p:cNvPr>
          <p:cNvSpPr txBox="1"/>
          <p:nvPr/>
        </p:nvSpPr>
        <p:spPr>
          <a:xfrm>
            <a:off x="1267437" y="2758247"/>
            <a:ext cx="1031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explore the distribution of data, we use bar chart to visualize our data we have.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The number of  0 label is more than 1 label.</a:t>
            </a:r>
          </a:p>
          <a:p>
            <a:endParaRPr lang="en-US"/>
          </a:p>
          <a:p>
            <a:r>
              <a:rPr lang="en-US"/>
              <a:t>We need to pay attention that thing!</a:t>
            </a:r>
          </a:p>
        </p:txBody>
      </p:sp>
    </p:spTree>
    <p:extLst>
      <p:ext uri="{BB962C8B-B14F-4D97-AF65-F5344CB8AC3E}">
        <p14:creationId xmlns:p14="http://schemas.microsoft.com/office/powerpoint/2010/main" val="318502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1" y="3676073"/>
            <a:ext cx="12129240" cy="31819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48117A-DFCA-4058-B2D4-A6566571B269}"/>
              </a:ext>
            </a:extLst>
          </p:cNvPr>
          <p:cNvSpPr txBox="1"/>
          <p:nvPr/>
        </p:nvSpPr>
        <p:spPr>
          <a:xfrm>
            <a:off x="711200" y="1431636"/>
            <a:ext cx="10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Member: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A11B58E-FED4-4EAE-BE1E-66689DABFDB1}"/>
              </a:ext>
            </a:extLst>
          </p:cNvPr>
          <p:cNvSpPr txBox="1"/>
          <p:nvPr/>
        </p:nvSpPr>
        <p:spPr>
          <a:xfrm>
            <a:off x="2586182" y="1431636"/>
            <a:ext cx="569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Đào Hoài Nam – 20173271</a:t>
            </a:r>
            <a:br>
              <a:rPr lang="en-US"/>
            </a:br>
            <a:r>
              <a:rPr lang="en-US"/>
              <a:t>Nguyễn Kiên Trung – 20173421</a:t>
            </a:r>
          </a:p>
          <a:p>
            <a:r>
              <a:rPr lang="en-US"/>
              <a:t>Nguyễn Kh</a:t>
            </a:r>
            <a:r>
              <a:rPr lang="vi-VN"/>
              <a:t>ư</a:t>
            </a:r>
            <a:r>
              <a:rPr lang="en-US"/>
              <a:t>ơng Duy – 20173072</a:t>
            </a:r>
          </a:p>
          <a:p>
            <a:r>
              <a:rPr lang="en-US"/>
              <a:t>Phạm Thành Đông - 20173020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6FB32BE-AC57-4BF3-9811-6DA6C358117B}"/>
              </a:ext>
            </a:extLst>
          </p:cNvPr>
          <p:cNvSpPr txBox="1"/>
          <p:nvPr/>
        </p:nvSpPr>
        <p:spPr>
          <a:xfrm>
            <a:off x="711201" y="2826327"/>
            <a:ext cx="75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Teacher : Nguyễn Nhật Quang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93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F5415688-114F-473C-A8A1-41DB00071AAB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3D0B690-F7C9-4582-B3E3-E20A44D1EDB3}"/>
              </a:ext>
            </a:extLst>
          </p:cNvPr>
          <p:cNvSpPr txBox="1"/>
          <p:nvPr/>
        </p:nvSpPr>
        <p:spPr>
          <a:xfrm>
            <a:off x="721453" y="2508308"/>
            <a:ext cx="1077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used RandomForest, is one of the state-of-art algorithms in ensembling group.</a:t>
            </a:r>
          </a:p>
          <a:p>
            <a:endParaRPr lang="en-US"/>
          </a:p>
          <a:p>
            <a:r>
              <a:rPr lang="en-US"/>
              <a:t>RandomForest is built by many many decision trees.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                                                            The key ideas is major vote .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688A4A80-8A96-45A2-8FA5-4210160E8B14}"/>
              </a:ext>
            </a:extLst>
          </p:cNvPr>
          <p:cNvSpPr txBox="1"/>
          <p:nvPr/>
        </p:nvSpPr>
        <p:spPr>
          <a:xfrm>
            <a:off x="721453" y="4311941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Its meaning is such as you have 10 decision tree, 3 trees in them vote an email is spam, and 7 trees vote ham.</a:t>
            </a:r>
          </a:p>
          <a:p>
            <a:r>
              <a:rPr lang="en-US"/>
              <a:t>-&gt; So  easily the email is ham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ED5CFB2-9D25-4984-BD56-B8D4ACD2F90B}"/>
              </a:ext>
            </a:extLst>
          </p:cNvPr>
          <p:cNvSpPr txBox="1"/>
          <p:nvPr/>
        </p:nvSpPr>
        <p:spPr>
          <a:xfrm>
            <a:off x="1774774" y="5662569"/>
            <a:ext cx="952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basically, if we have more decision trees we can more predict exactly…</a:t>
            </a:r>
          </a:p>
          <a:p>
            <a:r>
              <a:rPr lang="en-US">
                <a:solidFill>
                  <a:srgbClr val="FF0000"/>
                </a:solidFill>
              </a:rPr>
              <a:t>                 but it isn’t always right  ! 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0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F5415688-114F-473C-A8A1-41DB00071AAB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3D0B690-F7C9-4582-B3E3-E20A44D1EDB3}"/>
              </a:ext>
            </a:extLst>
          </p:cNvPr>
          <p:cNvSpPr txBox="1"/>
          <p:nvPr/>
        </p:nvSpPr>
        <p:spPr>
          <a:xfrm>
            <a:off x="721453" y="2508308"/>
            <a:ext cx="1077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used RandomForest, is one of the state-of-art algorithms in ensembling group.</a:t>
            </a:r>
          </a:p>
          <a:p>
            <a:endParaRPr lang="en-US"/>
          </a:p>
          <a:p>
            <a:r>
              <a:rPr lang="en-US"/>
              <a:t>RandomForest is built by many many decision trees.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                                                            The key ideas is major vote .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688A4A80-8A96-45A2-8FA5-4210160E8B14}"/>
              </a:ext>
            </a:extLst>
          </p:cNvPr>
          <p:cNvSpPr txBox="1"/>
          <p:nvPr/>
        </p:nvSpPr>
        <p:spPr>
          <a:xfrm>
            <a:off x="721453" y="4311941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Its meaning is such as you have 10 decision tree, 3 trees in them vote an email is spam, and 7 trees vote ham.</a:t>
            </a:r>
          </a:p>
          <a:p>
            <a:r>
              <a:rPr lang="en-US"/>
              <a:t>-&gt; So  easily the email is ham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ED5CFB2-9D25-4984-BD56-B8D4ACD2F90B}"/>
              </a:ext>
            </a:extLst>
          </p:cNvPr>
          <p:cNvSpPr txBox="1"/>
          <p:nvPr/>
        </p:nvSpPr>
        <p:spPr>
          <a:xfrm>
            <a:off x="1774774" y="5662569"/>
            <a:ext cx="952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basically, if we have more decision trees we can more predict exactly…</a:t>
            </a:r>
          </a:p>
          <a:p>
            <a:r>
              <a:rPr lang="en-US">
                <a:solidFill>
                  <a:srgbClr val="FF0000"/>
                </a:solidFill>
              </a:rPr>
              <a:t>                 but it isn’t always right  ! 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7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DAB36995-D210-43BA-ADEC-18DD951292EE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C87C5C0-36EF-443D-8ADC-49B3B0E26E15}"/>
              </a:ext>
            </a:extLst>
          </p:cNvPr>
          <p:cNvSpPr txBox="1"/>
          <p:nvPr/>
        </p:nvSpPr>
        <p:spPr>
          <a:xfrm>
            <a:off x="1065402" y="2525086"/>
            <a:ext cx="10175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RandomForest algorithm we have some hyperparameters, and each parameter can make model have other predict. So we use a technical call  GridSearch to find the best set of hyperparameter in many hyperparameter we chose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829A8D3-F3C4-446A-A7F8-1D3044FF38C1}"/>
              </a:ext>
            </a:extLst>
          </p:cNvPr>
          <p:cNvSpPr txBox="1"/>
          <p:nvPr/>
        </p:nvSpPr>
        <p:spPr>
          <a:xfrm>
            <a:off x="2311517" y="4127383"/>
            <a:ext cx="1010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GridSearch process is  very very long time </a:t>
            </a:r>
            <a:r>
              <a:rPr lang="en-US">
                <a:sym typeface="Wingdings" panose="05000000000000000000" pitchFamily="2" charset="2"/>
              </a:rPr>
              <a:t></a:t>
            </a:r>
          </a:p>
          <a:p>
            <a:endParaRPr lang="en-US">
              <a:sym typeface="Wingdings" panose="05000000000000000000" pitchFamily="2" charset="2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BB1695A-1EF1-4895-AF02-E157131910B3}"/>
              </a:ext>
            </a:extLst>
          </p:cNvPr>
          <p:cNvSpPr txBox="1"/>
          <p:nvPr/>
        </p:nvSpPr>
        <p:spPr>
          <a:xfrm>
            <a:off x="1986345" y="3682523"/>
            <a:ext cx="8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It’s a good idea, but ….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840200D-E20E-4235-8FF5-F9EE7CDB1158}"/>
              </a:ext>
            </a:extLst>
          </p:cNvPr>
          <p:cNvSpPr txBox="1"/>
          <p:nvPr/>
        </p:nvSpPr>
        <p:spPr>
          <a:xfrm>
            <a:off x="1392572" y="4949505"/>
            <a:ext cx="92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So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how can we improve our performance </a:t>
            </a:r>
            <a:r>
              <a:rPr lang="en-US" sz="2400">
                <a:solidFill>
                  <a:srgbClr val="FF0000"/>
                </a:solidFill>
                <a:sym typeface="Wingdings" panose="05000000000000000000" pitchFamily="2" charset="2"/>
              </a:rPr>
              <a:t>???</a:t>
            </a:r>
            <a:endParaRPr lang="vi-V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2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DAB36995-D210-43BA-ADEC-18DD951292EE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E72FBAA-E773-4843-9A4D-B70237FBCD4D}"/>
              </a:ext>
            </a:extLst>
          </p:cNvPr>
          <p:cNvSpPr txBox="1"/>
          <p:nvPr/>
        </p:nvSpPr>
        <p:spPr>
          <a:xfrm>
            <a:off x="704675" y="2441196"/>
            <a:ext cx="1105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solve the problem, we use a technical call </a:t>
            </a:r>
            <a:r>
              <a:rPr lang="en-US">
                <a:solidFill>
                  <a:srgbClr val="FF0000"/>
                </a:solidFill>
              </a:rPr>
              <a:t>Pipeline</a:t>
            </a:r>
          </a:p>
          <a:p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50FDCDB-7F9F-4ED5-8709-1CE0C280069C}"/>
              </a:ext>
            </a:extLst>
          </p:cNvPr>
          <p:cNvSpPr txBox="1"/>
          <p:nvPr/>
        </p:nvSpPr>
        <p:spPr>
          <a:xfrm>
            <a:off x="805343" y="3263317"/>
            <a:ext cx="1072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Pipleline is a technical to </a:t>
            </a:r>
            <a:r>
              <a:rPr lang="en-US">
                <a:solidFill>
                  <a:srgbClr val="FF0000"/>
                </a:solidFill>
              </a:rPr>
              <a:t>speed up </a:t>
            </a:r>
            <a:r>
              <a:rPr lang="en-US"/>
              <a:t>Grid search process. We put it together in our implement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90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6B86523-683B-4ADB-830A-6716D04F4840}"/>
              </a:ext>
            </a:extLst>
          </p:cNvPr>
          <p:cNvSpPr txBox="1"/>
          <p:nvPr/>
        </p:nvSpPr>
        <p:spPr>
          <a:xfrm>
            <a:off x="687897" y="2902591"/>
            <a:ext cx="1056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Finally, we use an other algorithm </a:t>
            </a:r>
            <a:r>
              <a:rPr lang="en-US">
                <a:solidFill>
                  <a:srgbClr val="FF0000"/>
                </a:solidFill>
              </a:rPr>
              <a:t>to power up our predict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36D13B7-D254-41B4-B131-7512B83BA1FC}"/>
              </a:ext>
            </a:extLst>
          </p:cNvPr>
          <p:cNvSpPr txBox="1"/>
          <p:nvPr/>
        </p:nvSpPr>
        <p:spPr>
          <a:xfrm>
            <a:off x="1082180" y="3724712"/>
            <a:ext cx="942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It’s Ada boost algorithm!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32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1030602-9D95-4E5B-8EA0-4D379B5DDBA9}"/>
              </a:ext>
            </a:extLst>
          </p:cNvPr>
          <p:cNvSpPr txBox="1"/>
          <p:nvPr/>
        </p:nvSpPr>
        <p:spPr>
          <a:xfrm>
            <a:off x="1711354" y="2499919"/>
            <a:ext cx="89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Adaboost is one of the ensembling algorithms. 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C8C50E-4250-429D-BB4F-2FCC5691F9EC}"/>
              </a:ext>
            </a:extLst>
          </p:cNvPr>
          <p:cNvSpPr txBox="1"/>
          <p:nvPr/>
        </p:nvSpPr>
        <p:spPr>
          <a:xfrm>
            <a:off x="1934164" y="3649211"/>
            <a:ext cx="832187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Wait….</a:t>
            </a:r>
          </a:p>
          <a:p>
            <a:r>
              <a:rPr lang="en-US">
                <a:solidFill>
                  <a:srgbClr val="FF0000"/>
                </a:solidFill>
              </a:rPr>
              <a:t> Adaboost and Random Forest is same </a:t>
            </a:r>
            <a:r>
              <a:rPr lang="en-US" sz="2300">
                <a:solidFill>
                  <a:srgbClr val="FF0000"/>
                </a:solidFill>
              </a:rPr>
              <a:t>???</a:t>
            </a:r>
            <a:endParaRPr lang="vi-VN" sz="2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65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6922906-53F0-4C5A-B483-918CFC35C17B}"/>
              </a:ext>
            </a:extLst>
          </p:cNvPr>
          <p:cNvSpPr txBox="1"/>
          <p:nvPr/>
        </p:nvSpPr>
        <p:spPr>
          <a:xfrm>
            <a:off x="1451295" y="2889258"/>
            <a:ext cx="864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It’s interesting question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17756AA-A06E-45EA-99EB-E03338658013}"/>
              </a:ext>
            </a:extLst>
          </p:cNvPr>
          <p:cNvSpPr txBox="1"/>
          <p:nvPr/>
        </p:nvSpPr>
        <p:spPr>
          <a:xfrm>
            <a:off x="1451295" y="3429000"/>
            <a:ext cx="982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answer is  </a:t>
            </a:r>
            <a:r>
              <a:rPr lang="en-US" sz="2400">
                <a:solidFill>
                  <a:srgbClr val="FF0000"/>
                </a:solidFill>
              </a:rPr>
              <a:t>NO!</a:t>
            </a:r>
            <a:endParaRPr lang="vi-VN" sz="2400">
              <a:solidFill>
                <a:srgbClr val="FF000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7A0B260-8575-4F41-826D-8E103D371203}"/>
              </a:ext>
            </a:extLst>
          </p:cNvPr>
          <p:cNvSpPr txBox="1"/>
          <p:nvPr/>
        </p:nvSpPr>
        <p:spPr>
          <a:xfrm>
            <a:off x="1233182" y="4043494"/>
            <a:ext cx="10553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Random Forest 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Each tree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have different part of dataset                            All tree have have same dataset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All trees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have the same weight in voting                           Each tree have diffirent weight in voting</a:t>
            </a:r>
          </a:p>
          <a:p>
            <a:r>
              <a:rPr lang="en-US"/>
              <a:t> </a:t>
            </a:r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2A058D8-4402-483A-8943-3C25C703B6B1}"/>
              </a:ext>
            </a:extLst>
          </p:cNvPr>
          <p:cNvSpPr txBox="1"/>
          <p:nvPr/>
        </p:nvSpPr>
        <p:spPr>
          <a:xfrm>
            <a:off x="6683848" y="4052903"/>
            <a:ext cx="550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Adaboost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37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17756AA-A06E-45EA-99EB-E03338658013}"/>
              </a:ext>
            </a:extLst>
          </p:cNvPr>
          <p:cNvSpPr txBox="1"/>
          <p:nvPr/>
        </p:nvSpPr>
        <p:spPr>
          <a:xfrm>
            <a:off x="1183349" y="2384250"/>
            <a:ext cx="982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answer is  </a:t>
            </a:r>
            <a:r>
              <a:rPr lang="en-US" sz="2400">
                <a:solidFill>
                  <a:srgbClr val="FF0000"/>
                </a:solidFill>
              </a:rPr>
              <a:t>NO!</a:t>
            </a:r>
            <a:endParaRPr lang="vi-VN" sz="2400">
              <a:solidFill>
                <a:srgbClr val="FF000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7A0B260-8575-4F41-826D-8E103D371203}"/>
              </a:ext>
            </a:extLst>
          </p:cNvPr>
          <p:cNvSpPr txBox="1"/>
          <p:nvPr/>
        </p:nvSpPr>
        <p:spPr>
          <a:xfrm>
            <a:off x="973123" y="2995777"/>
            <a:ext cx="105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Random Forest  </a:t>
            </a:r>
          </a:p>
          <a:p>
            <a:endParaRPr lang="en-US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2A058D8-4402-483A-8943-3C25C703B6B1}"/>
              </a:ext>
            </a:extLst>
          </p:cNvPr>
          <p:cNvSpPr txBox="1"/>
          <p:nvPr/>
        </p:nvSpPr>
        <p:spPr>
          <a:xfrm>
            <a:off x="7589859" y="2984414"/>
            <a:ext cx="454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Adaboost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7D21270-9542-4D04-8CDC-9F4151862631}"/>
              </a:ext>
            </a:extLst>
          </p:cNvPr>
          <p:cNvSpPr txBox="1"/>
          <p:nvPr/>
        </p:nvSpPr>
        <p:spPr>
          <a:xfrm>
            <a:off x="494950" y="3758268"/>
            <a:ext cx="4303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Bagging:</a:t>
            </a:r>
            <a:r>
              <a:rPr lang="en-US"/>
              <a:t> Training a bunch of individual models in a parallel way. Each model is trained by a random subset of the data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1F1AC4-E61B-4E65-9919-37C80572973E}"/>
              </a:ext>
            </a:extLst>
          </p:cNvPr>
          <p:cNvSpPr txBox="1"/>
          <p:nvPr/>
        </p:nvSpPr>
        <p:spPr>
          <a:xfrm>
            <a:off x="6249798" y="3691697"/>
            <a:ext cx="487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Boosting: </a:t>
            </a:r>
            <a:r>
              <a:rPr lang="en-US"/>
              <a:t>Training a bunch of individual models in a sequential way. Each individual model learns from mistakes made by the previous model.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589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-896" y="1400937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 solution – Buil model</a:t>
            </a:r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17756AA-A06E-45EA-99EB-E03338658013}"/>
              </a:ext>
            </a:extLst>
          </p:cNvPr>
          <p:cNvSpPr txBox="1"/>
          <p:nvPr/>
        </p:nvSpPr>
        <p:spPr>
          <a:xfrm>
            <a:off x="1116826" y="2114690"/>
            <a:ext cx="982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answer is  </a:t>
            </a:r>
            <a:r>
              <a:rPr lang="en-US" sz="2400">
                <a:solidFill>
                  <a:srgbClr val="FF0000"/>
                </a:solidFill>
              </a:rPr>
              <a:t>NO!</a:t>
            </a:r>
            <a:endParaRPr lang="vi-VN" sz="2400">
              <a:solidFill>
                <a:srgbClr val="FF000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796B1AC-96E6-4120-B65F-4F64E866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65" y="2510356"/>
            <a:ext cx="9277045" cy="42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2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3. Our solution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4.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Experiment and result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1" y="3676073"/>
            <a:ext cx="12129240" cy="3181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4512"/>
            <a:ext cx="8386618" cy="818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>
                <a:solidFill>
                  <a:srgbClr val="000090"/>
                </a:solidFill>
              </a:rPr>
              <a:t>Subject : Detect spam email 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6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0" y="145966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Experiment and result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55E6C82-B59F-49FF-BC09-D33D99CD7983}"/>
              </a:ext>
            </a:extLst>
          </p:cNvPr>
          <p:cNvSpPr txBox="1"/>
          <p:nvPr/>
        </p:nvSpPr>
        <p:spPr>
          <a:xfrm>
            <a:off x="1199626" y="2575420"/>
            <a:ext cx="9185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Obiviously, we need to treat ham and spam emails is </a:t>
            </a:r>
            <a:r>
              <a:rPr lang="en-US">
                <a:solidFill>
                  <a:srgbClr val="FF0000"/>
                </a:solidFill>
              </a:rPr>
              <a:t>diffirent!</a:t>
            </a:r>
            <a:br>
              <a:rPr lang="en-US">
                <a:solidFill>
                  <a:srgbClr val="FF0000"/>
                </a:solidFill>
              </a:rPr>
            </a:b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We feel uncomfortable when the regular mail is often put in the spam box than the spam mail is put into the regular mail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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53FE55F-C786-4063-9351-2B58A393F464}"/>
              </a:ext>
            </a:extLst>
          </p:cNvPr>
          <p:cNvSpPr txBox="1"/>
          <p:nvPr/>
        </p:nvSpPr>
        <p:spPr>
          <a:xfrm>
            <a:off x="1442907" y="5125673"/>
            <a:ext cx="975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How  we can do it in our implement ???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5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0" y="145966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Experiment and result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0D46BA2-FFD4-4872-BA96-23F3FB5D50EF}"/>
              </a:ext>
            </a:extLst>
          </p:cNvPr>
          <p:cNvSpPr txBox="1"/>
          <p:nvPr/>
        </p:nvSpPr>
        <p:spPr>
          <a:xfrm>
            <a:off x="608704" y="2570394"/>
            <a:ext cx="101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rgbClr val="FF0000"/>
                </a:solidFill>
              </a:rPr>
              <a:t>Probability!!!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E2FB4EC-8C44-4DF4-9F7B-1A519DB9B918}"/>
              </a:ext>
            </a:extLst>
          </p:cNvPr>
          <p:cNvSpPr txBox="1"/>
          <p:nvPr/>
        </p:nvSpPr>
        <p:spPr>
          <a:xfrm>
            <a:off x="1199626" y="3429000"/>
            <a:ext cx="1040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By default, 0.5 is thresold to classify 2 class.</a:t>
            </a:r>
          </a:p>
          <a:p>
            <a:pPr algn="ctr"/>
            <a:r>
              <a:rPr lang="vi-VN">
                <a:solidFill>
                  <a:srgbClr val="FF0000"/>
                </a:solidFill>
              </a:rPr>
              <a:t>                  So we lower the thresold</a:t>
            </a:r>
            <a:r>
              <a:rPr lang="vi-VN"/>
              <a:t> </a:t>
            </a:r>
            <a:br>
              <a:rPr lang="vi-VN"/>
            </a:br>
            <a:br>
              <a:rPr lang="vi-VN"/>
            </a:br>
            <a:r>
              <a:rPr lang="vi-VN"/>
              <a:t>.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1EC83E6-0AE0-43C5-A5BC-C9D80E56806E}"/>
              </a:ext>
            </a:extLst>
          </p:cNvPr>
          <p:cNvSpPr txBox="1"/>
          <p:nvPr/>
        </p:nvSpPr>
        <p:spPr>
          <a:xfrm>
            <a:off x="1199626" y="4462943"/>
            <a:ext cx="1013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This change makes the number of actually ham email put in the spam box fewer </a:t>
            </a:r>
            <a:r>
              <a:rPr lang="vi-VN">
                <a:sym typeface="Wingdings" panose="05000000000000000000" pitchFamily="2" charset="2"/>
              </a:rPr>
              <a:t></a:t>
            </a:r>
            <a:br>
              <a:rPr lang="vi-VN">
                <a:sym typeface="Wingdings" panose="05000000000000000000" pitchFamily="2" charset="2"/>
              </a:rPr>
            </a:br>
            <a:br>
              <a:rPr lang="vi-VN">
                <a:sym typeface="Wingdings" panose="05000000000000000000" pitchFamily="2" charset="2"/>
              </a:rPr>
            </a:br>
            <a:r>
              <a:rPr lang="vi-VN">
                <a:sym typeface="Wingdings" panose="05000000000000000000" pitchFamily="2" charset="2"/>
              </a:rPr>
              <a:t>The thresold be selected by experiment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25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0" y="145966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Experiment and result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1EC83E6-0AE0-43C5-A5BC-C9D80E56806E}"/>
              </a:ext>
            </a:extLst>
          </p:cNvPr>
          <p:cNvSpPr txBox="1"/>
          <p:nvPr/>
        </p:nvSpPr>
        <p:spPr>
          <a:xfrm>
            <a:off x="533203" y="2399287"/>
            <a:ext cx="101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BD85F021-2FA4-40E8-BFB5-352CC0676A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19400" y="2238942"/>
            <a:ext cx="6172200" cy="43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0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0" y="145966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Experiment and result - Evalution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1EC83E6-0AE0-43C5-A5BC-C9D80E56806E}"/>
              </a:ext>
            </a:extLst>
          </p:cNvPr>
          <p:cNvSpPr txBox="1"/>
          <p:nvPr/>
        </p:nvSpPr>
        <p:spPr>
          <a:xfrm>
            <a:off x="533203" y="2399287"/>
            <a:ext cx="101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24FBD8C-8A0A-4011-A9F4-E14ED0D0B818}"/>
              </a:ext>
            </a:extLst>
          </p:cNvPr>
          <p:cNvSpPr txBox="1"/>
          <p:nvPr/>
        </p:nvSpPr>
        <p:spPr>
          <a:xfrm>
            <a:off x="1770077" y="2659310"/>
            <a:ext cx="958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goal is both of precision and recall as higher as better, not only as we said, we need to pay attention the </a:t>
            </a:r>
            <a:r>
              <a:rPr lang="en-US">
                <a:solidFill>
                  <a:srgbClr val="FF0000"/>
                </a:solidFill>
              </a:rPr>
              <a:t>unbalanced class distribution</a:t>
            </a:r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F044A8A-CE33-412C-AF2E-36AEF5E758D0}"/>
              </a:ext>
            </a:extLst>
          </p:cNvPr>
          <p:cNvSpPr txBox="1"/>
          <p:nvPr/>
        </p:nvSpPr>
        <p:spPr>
          <a:xfrm>
            <a:off x="4437776" y="4698686"/>
            <a:ext cx="68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use </a:t>
            </a:r>
            <a:r>
              <a:rPr lang="en-US">
                <a:solidFill>
                  <a:srgbClr val="FF0000"/>
                </a:solidFill>
              </a:rPr>
              <a:t>f1-score</a:t>
            </a:r>
            <a:r>
              <a:rPr lang="en-US"/>
              <a:t> to evaluate model.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C278F30-D098-4C63-A97C-731A37D35F5E}"/>
              </a:ext>
            </a:extLst>
          </p:cNvPr>
          <p:cNvSpPr txBox="1"/>
          <p:nvPr/>
        </p:nvSpPr>
        <p:spPr>
          <a:xfrm>
            <a:off x="1770077" y="3552359"/>
            <a:ext cx="7424257" cy="37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 f1 is the best choice in this case!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72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1B9F0382-9389-4C64-8003-587E8840EA42}"/>
              </a:ext>
            </a:extLst>
          </p:cNvPr>
          <p:cNvSpPr/>
          <p:nvPr/>
        </p:nvSpPr>
        <p:spPr>
          <a:xfrm>
            <a:off x="0" y="145966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Experiment and result - Evalution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1EC83E6-0AE0-43C5-A5BC-C9D80E56806E}"/>
              </a:ext>
            </a:extLst>
          </p:cNvPr>
          <p:cNvSpPr txBox="1"/>
          <p:nvPr/>
        </p:nvSpPr>
        <p:spPr>
          <a:xfrm>
            <a:off x="533203" y="2399287"/>
            <a:ext cx="101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F044A8A-CE33-412C-AF2E-36AEF5E758D0}"/>
              </a:ext>
            </a:extLst>
          </p:cNvPr>
          <p:cNvSpPr txBox="1"/>
          <p:nvPr/>
        </p:nvSpPr>
        <p:spPr>
          <a:xfrm>
            <a:off x="1523104" y="2659310"/>
            <a:ext cx="68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on f1- score we can realize the predict is not bad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5394BD2-768F-4C9F-93A4-E1F2D843F93E}"/>
              </a:ext>
            </a:extLst>
          </p:cNvPr>
          <p:cNvSpPr txBox="1"/>
          <p:nvPr/>
        </p:nvSpPr>
        <p:spPr>
          <a:xfrm>
            <a:off x="1523104" y="3523376"/>
            <a:ext cx="888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 do not be excited too soon !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One of the most important factors in the model is </a:t>
            </a:r>
            <a:r>
              <a:rPr lang="en-US" i="1">
                <a:solidFill>
                  <a:srgbClr val="FF0000"/>
                </a:solidFill>
                <a:sym typeface="Wingdings" panose="05000000000000000000" pitchFamily="2" charset="2"/>
              </a:rPr>
              <a:t>generality</a:t>
            </a:r>
          </a:p>
          <a:p>
            <a:endParaRPr 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With some new domains such as: cannabis trade, sex trade, or any thing</a:t>
            </a:r>
            <a:endParaRPr lang="en-US" i="1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            </a:t>
            </a:r>
            <a:r>
              <a:rPr lang="en-US" i="1">
                <a:solidFill>
                  <a:srgbClr val="FF0000"/>
                </a:solidFill>
                <a:sym typeface="Wingdings" panose="05000000000000000000" pitchFamily="2" charset="2"/>
              </a:rPr>
              <a:t>Our model can keep up its form ???</a:t>
            </a:r>
          </a:p>
        </p:txBody>
      </p:sp>
    </p:spTree>
    <p:extLst>
      <p:ext uri="{BB962C8B-B14F-4D97-AF65-F5344CB8AC3E}">
        <p14:creationId xmlns:p14="http://schemas.microsoft.com/office/powerpoint/2010/main" val="958807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3. Our solution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4. Experiment and result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2170376" y="1817070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Related Work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0C5C22B-24B4-4402-8AC0-7768A94EF2C1}"/>
              </a:ext>
            </a:extLst>
          </p:cNvPr>
          <p:cNvSpPr txBox="1"/>
          <p:nvPr/>
        </p:nvSpPr>
        <p:spPr>
          <a:xfrm>
            <a:off x="1283516" y="2650921"/>
            <a:ext cx="9664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approaches solve same problem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i="1"/>
              <a:t>A novel email abstraction scheme for spam detection</a:t>
            </a:r>
          </a:p>
          <a:p>
            <a:r>
              <a:rPr lang="vi-VN">
                <a:hlinkClick r:id="rId4"/>
              </a:rPr>
              <a:t>https://dl.acm.org/doi/10.1145/1458082.1458296</a:t>
            </a:r>
            <a:endParaRPr lang="vi-VN"/>
          </a:p>
          <a:p>
            <a:endParaRPr lang="vi-VN"/>
          </a:p>
          <a:p>
            <a:r>
              <a:rPr lang="en-US" i="1"/>
              <a:t>Active Learning for Spam Email Classification</a:t>
            </a:r>
          </a:p>
          <a:p>
            <a:r>
              <a:rPr lang="vi-VN">
                <a:hlinkClick r:id="rId5"/>
              </a:rPr>
              <a:t>https://dl.acm.org/doi/abs/10.1145/3377713.3377789</a:t>
            </a:r>
            <a:br>
              <a:rPr lang="vi-VN"/>
            </a:br>
            <a:br>
              <a:rPr lang="vi-VN"/>
            </a:br>
            <a:r>
              <a:rPr lang="en-US" i="1"/>
              <a:t>Machine learning approach for filtering spam emails</a:t>
            </a:r>
          </a:p>
          <a:p>
            <a:r>
              <a:rPr lang="vi-VN">
                <a:hlinkClick r:id="rId6"/>
              </a:rPr>
              <a:t>https://dl.acm.org/doi/abs/10.1145/2799979.2800043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9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3. Our solution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4. Experiment and result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anose="020B0603020202020204" pitchFamily="34" charset="0"/>
              </a:rPr>
              <a:t>Conclusions and future work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16D0DE8-11B3-4EC7-81C6-6B0CDDDD5562}"/>
              </a:ext>
            </a:extLst>
          </p:cNvPr>
          <p:cNvSpPr txBox="1"/>
          <p:nvPr/>
        </p:nvSpPr>
        <p:spPr>
          <a:xfrm>
            <a:off x="1066101" y="2488162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this report we approach this problem by using RandomForest and Adaboosting</a:t>
            </a:r>
          </a:p>
          <a:p>
            <a:endParaRPr lang="en-US"/>
          </a:p>
          <a:p>
            <a:r>
              <a:rPr lang="en-US"/>
              <a:t>In the future we plan to improve our model with some key ideas: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F7C47B5-6B22-4DAB-9011-382757F346F8}"/>
              </a:ext>
            </a:extLst>
          </p:cNvPr>
          <p:cNvSpPr txBox="1"/>
          <p:nvPr/>
        </p:nvSpPr>
        <p:spPr>
          <a:xfrm>
            <a:off x="1359017" y="3965490"/>
            <a:ext cx="990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Combine many model to predict such as SVM, naïve bayes, NN,….. Each model have different weight in voting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AutoMl to choose the best mode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Very challenging and interesting</a:t>
            </a:r>
            <a:r>
              <a:rPr lang="en-US"/>
              <a:t> way : Use 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Combine traditional approach filter by domain names or domain IP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7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Summary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B58EA2-935F-48C8-B316-752BE8C794F5}"/>
              </a:ext>
            </a:extLst>
          </p:cNvPr>
          <p:cNvSpPr txBox="1"/>
          <p:nvPr/>
        </p:nvSpPr>
        <p:spPr>
          <a:xfrm>
            <a:off x="922789" y="3246539"/>
            <a:ext cx="96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We have just talked about the approach, the difficulties encountered as well as solutions to troubles, finally we have mentioned some development directions for the future to solve this problem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0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3. Our solution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4. Experiment and result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1" y="3676073"/>
            <a:ext cx="12129240" cy="31819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8F5FBEC-746A-4E72-A543-62BD3DE8A727}"/>
              </a:ext>
            </a:extLst>
          </p:cNvPr>
          <p:cNvSpPr txBox="1"/>
          <p:nvPr/>
        </p:nvSpPr>
        <p:spPr>
          <a:xfrm>
            <a:off x="662111" y="2084138"/>
            <a:ext cx="10805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/>
              <a:t>Thanks for your listening !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8513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3. Our solution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4. Experiment and result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0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231" y="4186106"/>
            <a:ext cx="9680387" cy="183369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DF797C7-CEC8-45AF-82AA-BE374B1CD9CF}"/>
              </a:ext>
            </a:extLst>
          </p:cNvPr>
          <p:cNvSpPr txBox="1"/>
          <p:nvPr/>
        </p:nvSpPr>
        <p:spPr>
          <a:xfrm>
            <a:off x="620785" y="2174385"/>
            <a:ext cx="111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Detect spam email as its name, is a work to classify 2 basic types of email: </a:t>
            </a:r>
            <a:r>
              <a:rPr lang="en-US">
                <a:solidFill>
                  <a:srgbClr val="FF0000"/>
                </a:solidFill>
              </a:rPr>
              <a:t>Spam or Ham Email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752E470-4EE8-4285-88B8-BC6485C5DD93}"/>
              </a:ext>
            </a:extLst>
          </p:cNvPr>
          <p:cNvSpPr txBox="1"/>
          <p:nvPr/>
        </p:nvSpPr>
        <p:spPr>
          <a:xfrm>
            <a:off x="620785" y="2683743"/>
            <a:ext cx="10670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today’ digital economy, when every body, every organize can have an email account, when every body can easily create a huge of emails, and when every body can send them to many many other accounts.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You click it, your email box open the email, and you start to read content…</a:t>
            </a:r>
            <a:br>
              <a:rPr lang="en-US"/>
            </a:br>
            <a:r>
              <a:rPr lang="en-US"/>
              <a:t>The content is not relevant your need or your interesting </a:t>
            </a:r>
            <a:r>
              <a:rPr lang="en-US">
                <a:sym typeface="Wingdings" panose="05000000000000000000" pitchFamily="2" charset="2"/>
              </a:rPr>
              <a:t></a:t>
            </a:r>
          </a:p>
          <a:p>
            <a:r>
              <a:rPr lang="en-US">
                <a:sym typeface="Wingdings" panose="05000000000000000000" pitchFamily="2" charset="2"/>
              </a:rPr>
              <a:t>You waste 10s in your life </a:t>
            </a:r>
            <a:br>
              <a:rPr lang="en-US">
                <a:sym typeface="Wingdings" panose="05000000000000000000" pitchFamily="2" charset="2"/>
              </a:rPr>
            </a:br>
            <a:br>
              <a:rPr lang="en-US">
                <a:sym typeface="Wingdings" panose="05000000000000000000" pitchFamily="2" charset="2"/>
              </a:rPr>
            </a:b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… And what happen if you open at least 10 emails in one day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FF0B91A-2029-4EF1-96A4-2E06729BEEFF}"/>
              </a:ext>
            </a:extLst>
          </p:cNvPr>
          <p:cNvSpPr txBox="1"/>
          <p:nvPr/>
        </p:nvSpPr>
        <p:spPr>
          <a:xfrm>
            <a:off x="1204074" y="5687364"/>
            <a:ext cx="106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It’s crazy …!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20C9F45B-3550-4288-8169-1A727615809C}"/>
              </a:ext>
            </a:extLst>
          </p:cNvPr>
          <p:cNvSpPr/>
          <p:nvPr/>
        </p:nvSpPr>
        <p:spPr>
          <a:xfrm>
            <a:off x="0" y="1437834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0713B5D-D32E-4FA0-9235-FAD7509BA897}"/>
              </a:ext>
            </a:extLst>
          </p:cNvPr>
          <p:cNvSpPr txBox="1"/>
          <p:nvPr/>
        </p:nvSpPr>
        <p:spPr>
          <a:xfrm>
            <a:off x="2189527" y="1483568"/>
            <a:ext cx="58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Definiton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4BBD882-2537-433D-B015-28AAE84D9905}"/>
              </a:ext>
            </a:extLst>
          </p:cNvPr>
          <p:cNvSpPr txBox="1"/>
          <p:nvPr/>
        </p:nvSpPr>
        <p:spPr>
          <a:xfrm>
            <a:off x="1136073" y="3064932"/>
            <a:ext cx="110282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Problem definition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2. Traditional approach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3. Our solution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4. Experiment and result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5. Related Work</a:t>
            </a:r>
          </a:p>
          <a:p>
            <a:endParaRPr lang="en-US" sz="200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6. Conclusions and future work</a:t>
            </a:r>
            <a:endParaRPr lang="vi-VN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E847A29-87FD-495C-A0A0-7FD4E8B9E73E}"/>
              </a:ext>
            </a:extLst>
          </p:cNvPr>
          <p:cNvSpPr/>
          <p:nvPr/>
        </p:nvSpPr>
        <p:spPr>
          <a:xfrm>
            <a:off x="1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C99B638-96C8-4413-8ADF-F861A3277CA6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286E761-9B9A-4693-ACC3-F8B91B5DE933}"/>
              </a:ext>
            </a:extLst>
          </p:cNvPr>
          <p:cNvSpPr txBox="1"/>
          <p:nvPr/>
        </p:nvSpPr>
        <p:spPr>
          <a:xfrm>
            <a:off x="780176" y="2816604"/>
            <a:ext cx="10209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problem is solved as soon as it comes</a:t>
            </a:r>
          </a:p>
          <a:p>
            <a:endParaRPr lang="en-US"/>
          </a:p>
          <a:p>
            <a:br>
              <a:rPr lang="en-US"/>
            </a:br>
            <a:r>
              <a:rPr lang="en-US"/>
              <a:t>In traditional approach, we can detect or block spam email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Black list or white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Rules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   … and many  other approachs</a:t>
            </a:r>
          </a:p>
          <a:p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0B50F7D-9CA2-4280-8921-C5E150CE5427}"/>
              </a:ext>
            </a:extLst>
          </p:cNvPr>
          <p:cNvSpPr txBox="1"/>
          <p:nvPr/>
        </p:nvSpPr>
        <p:spPr>
          <a:xfrm>
            <a:off x="157018" y="1765361"/>
            <a:ext cx="63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Outine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283FC2E8-1BA6-4116-930A-EC4F3886C019}"/>
              </a:ext>
            </a:extLst>
          </p:cNvPr>
          <p:cNvSpPr/>
          <p:nvPr/>
        </p:nvSpPr>
        <p:spPr>
          <a:xfrm>
            <a:off x="0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D6785E5-99C7-4C4B-BA86-D66A3FAB2B6E}"/>
              </a:ext>
            </a:extLst>
          </p:cNvPr>
          <p:cNvSpPr txBox="1"/>
          <p:nvPr/>
        </p:nvSpPr>
        <p:spPr>
          <a:xfrm>
            <a:off x="1770077" y="1795440"/>
            <a:ext cx="7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Traditional approach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029200"/>
            <a:ext cx="8513618" cy="990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3104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27984"/>
            <a:ext cx="990600" cy="97108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4545C1C-47FB-4689-BF95-510DED59CC61}"/>
              </a:ext>
            </a:extLst>
          </p:cNvPr>
          <p:cNvSpPr txBox="1"/>
          <p:nvPr/>
        </p:nvSpPr>
        <p:spPr>
          <a:xfrm>
            <a:off x="1136072" y="2696723"/>
            <a:ext cx="1100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…. But all of them have some problems :(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4333770-DB0F-4953-B2E7-526E939640DC}"/>
              </a:ext>
            </a:extLst>
          </p:cNvPr>
          <p:cNvSpPr txBox="1"/>
          <p:nvPr/>
        </p:nvSpPr>
        <p:spPr>
          <a:xfrm>
            <a:off x="1136072" y="3563345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No genalization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block all spam accounts or spam IPs</a:t>
            </a:r>
            <a:br>
              <a:rPr lang="en-US"/>
            </a:br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4EFB10AD-CA52-43AD-8570-094DC19344DE}"/>
              </a:ext>
            </a:extLst>
          </p:cNvPr>
          <p:cNvSpPr/>
          <p:nvPr/>
        </p:nvSpPr>
        <p:spPr>
          <a:xfrm>
            <a:off x="0" y="1600200"/>
            <a:ext cx="12192000" cy="699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77D056-6578-4861-8BFF-80165E2559A5}"/>
              </a:ext>
            </a:extLst>
          </p:cNvPr>
          <p:cNvSpPr txBox="1"/>
          <p:nvPr/>
        </p:nvSpPr>
        <p:spPr>
          <a:xfrm>
            <a:off x="2533475" y="1694576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Traditional approach</a:t>
            </a: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2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1604</Words>
  <Application>Microsoft Office PowerPoint</Application>
  <PresentationFormat>Màn hình rộng</PresentationFormat>
  <Paragraphs>462</Paragraphs>
  <Slides>40</Slides>
  <Notes>40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Trebuchet MS</vt:lpstr>
      <vt:lpstr>Office Theme</vt:lpstr>
      <vt:lpstr>Course Project  Machine Learning and Data Mining</vt:lpstr>
      <vt:lpstr>Bản trình bày PowerPoint</vt:lpstr>
      <vt:lpstr>Subject : Detect spam email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 Machine Learning and Data Mining</dc:title>
  <dc:creator>dell</dc:creator>
  <cp:lastModifiedBy>dell</cp:lastModifiedBy>
  <cp:revision>38</cp:revision>
  <dcterms:created xsi:type="dcterms:W3CDTF">2020-05-14T02:01:53Z</dcterms:created>
  <dcterms:modified xsi:type="dcterms:W3CDTF">2020-05-14T07:00:23Z</dcterms:modified>
</cp:coreProperties>
</file>