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58"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A1FD76-CF0F-49D9-9D4A-2D873888B586}"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E7B0F-08E8-4546-8AA3-C8F709278049}" type="slidenum">
              <a:rPr lang="en-US" smtClean="0"/>
              <a:t>‹#›</a:t>
            </a:fld>
            <a:endParaRPr lang="en-US"/>
          </a:p>
        </p:txBody>
      </p:sp>
    </p:spTree>
    <p:extLst>
      <p:ext uri="{BB962C8B-B14F-4D97-AF65-F5344CB8AC3E}">
        <p14:creationId xmlns:p14="http://schemas.microsoft.com/office/powerpoint/2010/main" val="1423201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A1FD76-CF0F-49D9-9D4A-2D873888B586}"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E7B0F-08E8-4546-8AA3-C8F709278049}" type="slidenum">
              <a:rPr lang="en-US" smtClean="0"/>
              <a:t>‹#›</a:t>
            </a:fld>
            <a:endParaRPr lang="en-US"/>
          </a:p>
        </p:txBody>
      </p:sp>
    </p:spTree>
    <p:extLst>
      <p:ext uri="{BB962C8B-B14F-4D97-AF65-F5344CB8AC3E}">
        <p14:creationId xmlns:p14="http://schemas.microsoft.com/office/powerpoint/2010/main" val="885658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A1FD76-CF0F-49D9-9D4A-2D873888B586}"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E7B0F-08E8-4546-8AA3-C8F70927804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71754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A1FD76-CF0F-49D9-9D4A-2D873888B586}"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E7B0F-08E8-4546-8AA3-C8F709278049}" type="slidenum">
              <a:rPr lang="en-US" smtClean="0"/>
              <a:t>‹#›</a:t>
            </a:fld>
            <a:endParaRPr lang="en-US"/>
          </a:p>
        </p:txBody>
      </p:sp>
    </p:spTree>
    <p:extLst>
      <p:ext uri="{BB962C8B-B14F-4D97-AF65-F5344CB8AC3E}">
        <p14:creationId xmlns:p14="http://schemas.microsoft.com/office/powerpoint/2010/main" val="1746773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A1FD76-CF0F-49D9-9D4A-2D873888B586}"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E7B0F-08E8-4546-8AA3-C8F70927804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61829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A1FD76-CF0F-49D9-9D4A-2D873888B586}"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E7B0F-08E8-4546-8AA3-C8F709278049}" type="slidenum">
              <a:rPr lang="en-US" smtClean="0"/>
              <a:t>‹#›</a:t>
            </a:fld>
            <a:endParaRPr lang="en-US"/>
          </a:p>
        </p:txBody>
      </p:sp>
    </p:spTree>
    <p:extLst>
      <p:ext uri="{BB962C8B-B14F-4D97-AF65-F5344CB8AC3E}">
        <p14:creationId xmlns:p14="http://schemas.microsoft.com/office/powerpoint/2010/main" val="496602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A1FD76-CF0F-49D9-9D4A-2D873888B586}"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E7B0F-08E8-4546-8AA3-C8F709278049}" type="slidenum">
              <a:rPr lang="en-US" smtClean="0"/>
              <a:t>‹#›</a:t>
            </a:fld>
            <a:endParaRPr lang="en-US"/>
          </a:p>
        </p:txBody>
      </p:sp>
    </p:spTree>
    <p:extLst>
      <p:ext uri="{BB962C8B-B14F-4D97-AF65-F5344CB8AC3E}">
        <p14:creationId xmlns:p14="http://schemas.microsoft.com/office/powerpoint/2010/main" val="9689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A1FD76-CF0F-49D9-9D4A-2D873888B586}"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E7B0F-08E8-4546-8AA3-C8F709278049}" type="slidenum">
              <a:rPr lang="en-US" smtClean="0"/>
              <a:t>‹#›</a:t>
            </a:fld>
            <a:endParaRPr lang="en-US"/>
          </a:p>
        </p:txBody>
      </p:sp>
    </p:spTree>
    <p:extLst>
      <p:ext uri="{BB962C8B-B14F-4D97-AF65-F5344CB8AC3E}">
        <p14:creationId xmlns:p14="http://schemas.microsoft.com/office/powerpoint/2010/main" val="817849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A1FD76-CF0F-49D9-9D4A-2D873888B586}"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E7B0F-08E8-4546-8AA3-C8F709278049}" type="slidenum">
              <a:rPr lang="en-US" smtClean="0"/>
              <a:t>‹#›</a:t>
            </a:fld>
            <a:endParaRPr lang="en-US"/>
          </a:p>
        </p:txBody>
      </p:sp>
    </p:spTree>
    <p:extLst>
      <p:ext uri="{BB962C8B-B14F-4D97-AF65-F5344CB8AC3E}">
        <p14:creationId xmlns:p14="http://schemas.microsoft.com/office/powerpoint/2010/main" val="3943698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A1FD76-CF0F-49D9-9D4A-2D873888B586}"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E7B0F-08E8-4546-8AA3-C8F709278049}" type="slidenum">
              <a:rPr lang="en-US" smtClean="0"/>
              <a:t>‹#›</a:t>
            </a:fld>
            <a:endParaRPr lang="en-US"/>
          </a:p>
        </p:txBody>
      </p:sp>
    </p:spTree>
    <p:extLst>
      <p:ext uri="{BB962C8B-B14F-4D97-AF65-F5344CB8AC3E}">
        <p14:creationId xmlns:p14="http://schemas.microsoft.com/office/powerpoint/2010/main" val="1463168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A1FD76-CF0F-49D9-9D4A-2D873888B586}" type="datetimeFigureOut">
              <a:rPr lang="en-US" smtClean="0"/>
              <a:t>6/10/2025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E7B0F-08E8-4546-8AA3-C8F709278049}" type="slidenum">
              <a:rPr lang="en-US" smtClean="0"/>
              <a:t>‹#›</a:t>
            </a:fld>
            <a:endParaRPr lang="en-US"/>
          </a:p>
        </p:txBody>
      </p:sp>
    </p:spTree>
    <p:extLst>
      <p:ext uri="{BB962C8B-B14F-4D97-AF65-F5344CB8AC3E}">
        <p14:creationId xmlns:p14="http://schemas.microsoft.com/office/powerpoint/2010/main" val="384451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A1FD76-CF0F-49D9-9D4A-2D873888B586}" type="datetimeFigureOut">
              <a:rPr lang="en-US" smtClean="0"/>
              <a:t>6/10/2025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E7B0F-08E8-4546-8AA3-C8F709278049}" type="slidenum">
              <a:rPr lang="en-US" smtClean="0"/>
              <a:t>‹#›</a:t>
            </a:fld>
            <a:endParaRPr lang="en-US"/>
          </a:p>
        </p:txBody>
      </p:sp>
    </p:spTree>
    <p:extLst>
      <p:ext uri="{BB962C8B-B14F-4D97-AF65-F5344CB8AC3E}">
        <p14:creationId xmlns:p14="http://schemas.microsoft.com/office/powerpoint/2010/main" val="1254446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A1FD76-CF0F-49D9-9D4A-2D873888B586}" type="datetimeFigureOut">
              <a:rPr lang="en-US" smtClean="0"/>
              <a:t>6/10/2025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E7B0F-08E8-4546-8AA3-C8F709278049}" type="slidenum">
              <a:rPr lang="en-US" smtClean="0"/>
              <a:t>‹#›</a:t>
            </a:fld>
            <a:endParaRPr lang="en-US"/>
          </a:p>
        </p:txBody>
      </p:sp>
    </p:spTree>
    <p:extLst>
      <p:ext uri="{BB962C8B-B14F-4D97-AF65-F5344CB8AC3E}">
        <p14:creationId xmlns:p14="http://schemas.microsoft.com/office/powerpoint/2010/main" val="2391041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A1FD76-CF0F-49D9-9D4A-2D873888B586}" type="datetimeFigureOut">
              <a:rPr lang="en-US" smtClean="0"/>
              <a:t>6/10/2025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E7B0F-08E8-4546-8AA3-C8F709278049}" type="slidenum">
              <a:rPr lang="en-US" smtClean="0"/>
              <a:t>‹#›</a:t>
            </a:fld>
            <a:endParaRPr lang="en-US"/>
          </a:p>
        </p:txBody>
      </p:sp>
    </p:spTree>
    <p:extLst>
      <p:ext uri="{BB962C8B-B14F-4D97-AF65-F5344CB8AC3E}">
        <p14:creationId xmlns:p14="http://schemas.microsoft.com/office/powerpoint/2010/main" val="4205234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A1FD76-CF0F-49D9-9D4A-2D873888B586}" type="datetimeFigureOut">
              <a:rPr lang="en-US" smtClean="0"/>
              <a:t>6/10/2025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E7B0F-08E8-4546-8AA3-C8F709278049}" type="slidenum">
              <a:rPr lang="en-US" smtClean="0"/>
              <a:t>‹#›</a:t>
            </a:fld>
            <a:endParaRPr lang="en-US"/>
          </a:p>
        </p:txBody>
      </p:sp>
    </p:spTree>
    <p:extLst>
      <p:ext uri="{BB962C8B-B14F-4D97-AF65-F5344CB8AC3E}">
        <p14:creationId xmlns:p14="http://schemas.microsoft.com/office/powerpoint/2010/main" val="119323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A1FD76-CF0F-49D9-9D4A-2D873888B586}" type="datetimeFigureOut">
              <a:rPr lang="en-US" smtClean="0"/>
              <a:t>6/10/2025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E7B0F-08E8-4546-8AA3-C8F709278049}" type="slidenum">
              <a:rPr lang="en-US" smtClean="0"/>
              <a:t>‹#›</a:t>
            </a:fld>
            <a:endParaRPr lang="en-US"/>
          </a:p>
        </p:txBody>
      </p:sp>
    </p:spTree>
    <p:extLst>
      <p:ext uri="{BB962C8B-B14F-4D97-AF65-F5344CB8AC3E}">
        <p14:creationId xmlns:p14="http://schemas.microsoft.com/office/powerpoint/2010/main" val="3417200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4A1FD76-CF0F-49D9-9D4A-2D873888B586}" type="datetimeFigureOut">
              <a:rPr lang="en-US" smtClean="0"/>
              <a:t>6/10/2025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A4E7B0F-08E8-4546-8AA3-C8F709278049}" type="slidenum">
              <a:rPr lang="en-US" smtClean="0"/>
              <a:t>‹#›</a:t>
            </a:fld>
            <a:endParaRPr lang="en-US"/>
          </a:p>
        </p:txBody>
      </p:sp>
    </p:spTree>
    <p:extLst>
      <p:ext uri="{BB962C8B-B14F-4D97-AF65-F5344CB8AC3E}">
        <p14:creationId xmlns:p14="http://schemas.microsoft.com/office/powerpoint/2010/main" val="3105059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ED0DBE2C-6345-D299-0358-1F4EBCF2297D}"/>
              </a:ext>
            </a:extLst>
          </p:cNvPr>
          <p:cNvSpPr>
            <a:spLocks noGrp="1"/>
          </p:cNvSpPr>
          <p:nvPr>
            <p:ph type="ctrTitle"/>
          </p:nvPr>
        </p:nvSpPr>
        <p:spPr>
          <a:xfrm>
            <a:off x="1506366" y="714808"/>
            <a:ext cx="7767637" cy="1646237"/>
          </a:xfrm>
          <a:prstGeom prst="rect">
            <a:avLst/>
          </a:prstGeom>
          <a:noFill/>
        </p:spPr>
        <p:txBody>
          <a:bodyPr wrap="none" lIns="0" tIns="0" rIns="0" bIns="0" rtlCol="0" anchor="t"/>
          <a:lstStyle/>
          <a:p>
            <a:pPr algn="l">
              <a:lnSpc>
                <a:spcPts val="5500"/>
              </a:lnSpc>
            </a:pPr>
            <a:r>
              <a:rPr lang="en-US" sz="4400" dirty="0" err="1">
                <a:ln/>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Lập</a:t>
            </a:r>
            <a:r>
              <a:rPr lang="en-US" sz="4400" dirty="0">
                <a:ln/>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 </a:t>
            </a:r>
            <a:r>
              <a:rPr lang="en-US" sz="4400" dirty="0" err="1">
                <a:ln/>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trình</a:t>
            </a:r>
            <a:r>
              <a:rPr lang="en-US" sz="4400" dirty="0">
                <a:ln/>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 Python</a:t>
            </a:r>
            <a:br>
              <a:rPr lang="en-US" sz="4400" dirty="0">
                <a:ln/>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br>
            <a:r>
              <a:rPr lang="en-US" sz="4400" dirty="0" err="1">
                <a:ln/>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Crittetr</a:t>
            </a:r>
            <a:r>
              <a:rPr lang="en-US" sz="4400" dirty="0">
                <a:ln/>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 Caretaker </a:t>
            </a:r>
            <a:r>
              <a:rPr lang="en-US" sz="4400" dirty="0" err="1">
                <a:ln/>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với</a:t>
            </a:r>
            <a:r>
              <a:rPr lang="en-US" sz="4400" dirty="0">
                <a:ln/>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 GUI</a:t>
            </a:r>
            <a:br>
              <a:rPr lang="en-US" sz="4400" dirty="0">
                <a:ln/>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br>
            <a:r>
              <a:rPr lang="en-US" sz="4400" dirty="0">
                <a:ln/>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  </a:t>
            </a:r>
          </a:p>
        </p:txBody>
      </p:sp>
      <p:sp>
        <p:nvSpPr>
          <p:cNvPr id="3" name="Subtitle 2">
            <a:extLst>
              <a:ext uri="{FF2B5EF4-FFF2-40B4-BE49-F238E27FC236}">
                <a16:creationId xmlns:a16="http://schemas.microsoft.com/office/drawing/2014/main" id="{06AD0050-41F7-CF69-3586-A19B9ACB3D7A}"/>
              </a:ext>
            </a:extLst>
          </p:cNvPr>
          <p:cNvSpPr>
            <a:spLocks noGrp="1"/>
          </p:cNvSpPr>
          <p:nvPr>
            <p:ph type="subTitle" idx="1"/>
          </p:nvPr>
        </p:nvSpPr>
        <p:spPr>
          <a:xfrm>
            <a:off x="1507067" y="2361045"/>
            <a:ext cx="5143115" cy="2786687"/>
          </a:xfrm>
        </p:spPr>
        <p:txBody>
          <a:bodyPr>
            <a:normAutofit fontScale="85000" lnSpcReduction="10000"/>
          </a:bodyPr>
          <a:lstStyle/>
          <a:p>
            <a:pPr algn="l"/>
            <a:r>
              <a:rPr lang="en-US" sz="1800" kern="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Xây</a:t>
            </a:r>
            <a:r>
              <a:rPr lang="en-US" sz="1800" kern="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kern="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kern="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Critter Caretaker (Chapter 8) </a:t>
            </a:r>
            <a:r>
              <a:rPr lang="en-US" sz="1800" kern="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kern="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phép</a:t>
            </a:r>
            <a:r>
              <a:rPr lang="en-US" sz="1800" kern="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l"/>
            <a:r>
              <a:rPr lang="en-US" sz="1800" kern="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kern="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kern="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ăn</a:t>
            </a:r>
            <a:r>
              <a:rPr lang="en-US" sz="1800" kern="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kern="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ngủ</a:t>
            </a:r>
            <a:r>
              <a:rPr lang="en-US" sz="1800" kern="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critter qua </a:t>
            </a:r>
            <a:r>
              <a:rPr lang="en-US" sz="1800" kern="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giao</a:t>
            </a:r>
            <a:r>
              <a:rPr lang="en-US" sz="1800" kern="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diện</a:t>
            </a:r>
            <a:endParaRPr lang="en-US" sz="1800" dirty="0">
              <a:solidFill>
                <a:schemeClr val="tx1"/>
              </a:solidFill>
              <a:latin typeface="Times New Roman" panose="02020603050405020304" pitchFamily="18" charset="0"/>
              <a:cs typeface="Times New Roman" panose="02020603050405020304" pitchFamily="18" charset="0"/>
            </a:endParaRPr>
          </a:p>
          <a:p>
            <a:pPr algn="l">
              <a:lnSpc>
                <a:spcPts val="5500"/>
              </a:lnSpc>
              <a:buClrTx/>
              <a:buSzTx/>
              <a:buFontTx/>
            </a:pPr>
            <a:r>
              <a:rPr lang="en-US" sz="1800" dirty="0">
                <a:solidFill>
                  <a:schemeClr val="tx1"/>
                </a:solidFill>
                <a:latin typeface="Times New Roman" panose="02020603050405020304" pitchFamily="18" charset="0"/>
                <a:ea typeface="Source Serif Pro Semi Bold" pitchFamily="34" charset="-122"/>
                <a:cs typeface="Times New Roman" panose="02020603050405020304" pitchFamily="18" charset="0"/>
              </a:rPr>
              <a:t>GIÁO VIÊN HƯỚNG DẪN : TS. </a:t>
            </a:r>
            <a:r>
              <a:rPr lang="en-US" sz="1800" dirty="0" err="1">
                <a:solidFill>
                  <a:schemeClr val="tx1"/>
                </a:solidFill>
                <a:latin typeface="Times New Roman" panose="02020603050405020304" pitchFamily="18" charset="0"/>
                <a:ea typeface="Source Serif Pro Semi Bold" pitchFamily="34" charset="-122"/>
                <a:cs typeface="Times New Roman" panose="02020603050405020304" pitchFamily="18" charset="0"/>
              </a:rPr>
              <a:t>Nguyễn</a:t>
            </a:r>
            <a:r>
              <a:rPr lang="en-US" sz="1800" dirty="0">
                <a:solidFill>
                  <a:schemeClr val="tx1"/>
                </a:solidFill>
                <a:latin typeface="Times New Roman" panose="02020603050405020304" pitchFamily="18" charset="0"/>
                <a:ea typeface="Source Serif Pro Semi Bold" pitchFamily="34" charset="-122"/>
                <a:cs typeface="Times New Roman" panose="02020603050405020304" pitchFamily="18" charset="0"/>
              </a:rPr>
              <a:t> Văn Huy</a:t>
            </a:r>
          </a:p>
          <a:p>
            <a:pPr algn="l">
              <a:lnSpc>
                <a:spcPct val="170000"/>
              </a:lnSpc>
              <a:buClrTx/>
              <a:buSzTx/>
              <a:buFontTx/>
            </a:pPr>
            <a:r>
              <a:rPr lang="en-US" sz="1800" dirty="0">
                <a:solidFill>
                  <a:schemeClr val="tx1"/>
                </a:solidFill>
                <a:latin typeface="Times New Roman" panose="02020603050405020304" pitchFamily="18" charset="0"/>
                <a:ea typeface="Source Serif Pro Semi Bold" pitchFamily="34" charset="-122"/>
                <a:cs typeface="Times New Roman" panose="02020603050405020304" pitchFamily="18" charset="0"/>
              </a:rPr>
              <a:t>1. NGUYỄN VĂN HOAN       MSSV: K225480106023</a:t>
            </a:r>
          </a:p>
          <a:p>
            <a:pPr algn="l">
              <a:lnSpc>
                <a:spcPts val="5500"/>
              </a:lnSpc>
              <a:buClrTx/>
              <a:buSzTx/>
              <a:buFontTx/>
            </a:pPr>
            <a:r>
              <a:rPr lang="en-US" sz="1800" dirty="0">
                <a:solidFill>
                  <a:schemeClr val="tx1"/>
                </a:solidFill>
                <a:latin typeface="Times New Roman" panose="02020603050405020304" pitchFamily="18" charset="0"/>
                <a:ea typeface="Source Serif Pro Semi Bold" pitchFamily="34" charset="-122"/>
                <a:cs typeface="Times New Roman" panose="02020603050405020304" pitchFamily="18" charset="0"/>
              </a:rPr>
              <a:t>LỚP : K58KTP.K01</a:t>
            </a:r>
          </a:p>
          <a:p>
            <a:pPr algn="l"/>
            <a:endParaRPr lang="en-US" dirty="0">
              <a:solidFill>
                <a:schemeClr val="tx1"/>
              </a:solidFill>
            </a:endParaRPr>
          </a:p>
        </p:txBody>
      </p:sp>
    </p:spTree>
    <p:extLst>
      <p:ext uri="{BB962C8B-B14F-4D97-AF65-F5344CB8AC3E}">
        <p14:creationId xmlns:p14="http://schemas.microsoft.com/office/powerpoint/2010/main" val="2836451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DD256-32CF-2631-7029-5CA78989C79E}"/>
              </a:ext>
            </a:extLst>
          </p:cNvPr>
          <p:cNvSpPr>
            <a:spLocks noGrp="1"/>
          </p:cNvSpPr>
          <p:nvPr>
            <p:ph type="title"/>
          </p:nvPr>
        </p:nvSpPr>
        <p:spPr/>
        <p:txBody>
          <a:bodyPr/>
          <a:lstStyle/>
          <a:p>
            <a:r>
              <a:rPr lang="en-US" sz="1800" b="1"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2.4</a:t>
            </a:r>
            <a:r>
              <a:rPr lang="en-US"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.Biểu </a:t>
            </a:r>
            <a:r>
              <a:rPr lang="en-US" sz="1800" b="1" i="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i="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i="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cấp</a:t>
            </a:r>
            <a:r>
              <a:rPr lang="en-US"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i="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i="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br>
              <a:rPr lang="en-US" sz="1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dirty="0"/>
          </a:p>
        </p:txBody>
      </p:sp>
      <p:pic>
        <p:nvPicPr>
          <p:cNvPr id="4" name="Content Placeholder 3">
            <a:extLst>
              <a:ext uri="{FF2B5EF4-FFF2-40B4-BE49-F238E27FC236}">
                <a16:creationId xmlns:a16="http://schemas.microsoft.com/office/drawing/2014/main" id="{DAC4A15C-2627-1DCD-8FD8-67AC568E5101}"/>
              </a:ext>
            </a:extLst>
          </p:cNvPr>
          <p:cNvPicPr>
            <a:picLocks noGrp="1" noChangeAspect="1"/>
          </p:cNvPicPr>
          <p:nvPr>
            <p:ph idx="1"/>
          </p:nvPr>
        </p:nvPicPr>
        <p:blipFill>
          <a:blip r:embed="rId2"/>
          <a:stretch>
            <a:fillRect/>
          </a:stretch>
        </p:blipFill>
        <p:spPr>
          <a:xfrm>
            <a:off x="677863" y="1569720"/>
            <a:ext cx="8596312" cy="3969445"/>
          </a:xfrm>
          <a:prstGeom prst="rect">
            <a:avLst/>
          </a:prstGeom>
        </p:spPr>
      </p:pic>
    </p:spTree>
    <p:extLst>
      <p:ext uri="{BB962C8B-B14F-4D97-AF65-F5344CB8AC3E}">
        <p14:creationId xmlns:p14="http://schemas.microsoft.com/office/powerpoint/2010/main" val="4068527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0E6B5-18CE-4B71-73FB-3CB275CC319A}"/>
              </a:ext>
            </a:extLst>
          </p:cNvPr>
          <p:cNvSpPr>
            <a:spLocks noGrp="1"/>
          </p:cNvSpPr>
          <p:nvPr>
            <p:ph type="title"/>
          </p:nvPr>
        </p:nvSpPr>
        <p:spPr/>
        <p:txBody>
          <a:bodyPr/>
          <a:lstStyle/>
          <a:p>
            <a:r>
              <a:rPr lang="en-US" sz="1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24</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.Sơ </a:t>
            </a:r>
            <a:r>
              <a:rPr lang="en-US"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br>
              <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59BF517-D09A-DF88-9779-B2F0FE565D85}"/>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913EC391-D5F0-217B-59FE-BF9AEB831CFC}"/>
              </a:ext>
            </a:extLst>
          </p:cNvPr>
          <p:cNvPicPr>
            <a:picLocks noChangeAspect="1"/>
          </p:cNvPicPr>
          <p:nvPr/>
        </p:nvPicPr>
        <p:blipFill>
          <a:blip r:embed="rId2"/>
          <a:stretch>
            <a:fillRect/>
          </a:stretch>
        </p:blipFill>
        <p:spPr>
          <a:xfrm>
            <a:off x="1158241" y="1851660"/>
            <a:ext cx="7309802" cy="4744720"/>
          </a:xfrm>
          <a:prstGeom prst="rect">
            <a:avLst/>
          </a:prstGeom>
        </p:spPr>
      </p:pic>
    </p:spTree>
    <p:extLst>
      <p:ext uri="{BB962C8B-B14F-4D97-AF65-F5344CB8AC3E}">
        <p14:creationId xmlns:p14="http://schemas.microsoft.com/office/powerpoint/2010/main" val="2240633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772D3-85A7-6D76-C6AC-A76A708EF6ED}"/>
              </a:ext>
            </a:extLst>
          </p:cNvPr>
          <p:cNvSpPr>
            <a:spLocks noGrp="1"/>
          </p:cNvSpPr>
          <p:nvPr>
            <p:ph type="title"/>
          </p:nvPr>
        </p:nvSpPr>
        <p:spPr>
          <a:xfrm>
            <a:off x="677334" y="609600"/>
            <a:ext cx="8596668" cy="647700"/>
          </a:xfrm>
        </p:spPr>
        <p:txBody>
          <a:bodyPr>
            <a:normAutofit fontScale="90000"/>
          </a:bodyPr>
          <a:lstStyle/>
          <a:p>
            <a:r>
              <a:rPr lang="en-US" sz="1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2.6</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Cấu</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trúc</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br>
              <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6" name="TextBox 5">
            <a:extLst>
              <a:ext uri="{FF2B5EF4-FFF2-40B4-BE49-F238E27FC236}">
                <a16:creationId xmlns:a16="http://schemas.microsoft.com/office/drawing/2014/main" id="{C562B384-2886-2AEC-BCDD-9DC7A0754661}"/>
              </a:ext>
            </a:extLst>
          </p:cNvPr>
          <p:cNvSpPr txBox="1"/>
          <p:nvPr/>
        </p:nvSpPr>
        <p:spPr>
          <a:xfrm>
            <a:off x="259080" y="601591"/>
            <a:ext cx="8890635" cy="4524315"/>
          </a:xfrm>
          <a:prstGeom prst="rect">
            <a:avLst/>
          </a:prstGeom>
          <a:noFill/>
        </p:spPr>
        <p:txBody>
          <a:bodyPr wrap="square">
            <a:spAutoFit/>
          </a:bodyPr>
          <a:lstStyle/>
          <a:p>
            <a:pPr algn="just">
              <a:lnSpc>
                <a:spcPct val="115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15000"/>
              </a:lnSpc>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Lớp</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Critter</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Đây</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lớp</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trữ</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thái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vi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thú</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cưng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ảo</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15000"/>
              </a:lnSpc>
              <a:spcAft>
                <a:spcPts val="800"/>
              </a:spcAft>
              <a:buFont typeface="Wingdings" panose="05000000000000000000" pitchFamily="2" charset="2"/>
              <a:buChar char=""/>
            </a:pP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Thuộc</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(Attributes):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name: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tên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Critter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chuỗi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do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nhập</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15000"/>
              </a:lnSpc>
              <a:spcAft>
                <a:spcPts val="800"/>
              </a:spcAft>
              <a:buSzPts val="1000"/>
              <a:buFont typeface="Symbol" panose="05050102010706020507" pitchFamily="18" charset="2"/>
              <a:buChar char=""/>
              <a:tabLst>
                <a:tab pos="45720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hunger: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mức</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đói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kiểu</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15000"/>
              </a:lnSpc>
              <a:spcAft>
                <a:spcPts val="800"/>
              </a:spcAft>
              <a:buSzPts val="1000"/>
              <a:buFont typeface="Symbol" panose="05050102010706020507" pitchFamily="18" charset="2"/>
              <a:buChar char=""/>
              <a:tabLst>
                <a:tab pos="45720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boredom: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mức</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chán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kiểu</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15000"/>
              </a:lnSpc>
              <a:spcAft>
                <a:spcPts val="800"/>
              </a:spcAft>
              <a:buFont typeface="Wingdings" panose="05000000000000000000" pitchFamily="2" charset="2"/>
              <a:buChar char=""/>
            </a:pP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(Methods):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__</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init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__(self, name):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khởi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Critter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hunger = 0, boredom = 0.</a:t>
            </a:r>
          </a:p>
          <a:p>
            <a:pPr marL="342900" lvl="0" indent="-342900" algn="just">
              <a:lnSpc>
                <a:spcPct val="115000"/>
              </a:lnSpc>
              <a:spcAft>
                <a:spcPts val="800"/>
              </a:spcAft>
              <a:buSzPts val="1000"/>
              <a:buFont typeface="Symbol" panose="05050102010706020507" pitchFamily="18" charset="2"/>
              <a:buChar char=""/>
              <a:tabLst>
                <a:tab pos="45720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feed(self):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giảm</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hunger.</a:t>
            </a:r>
          </a:p>
          <a:p>
            <a:pPr marL="342900" lvl="0" indent="-342900" algn="just">
              <a:lnSpc>
                <a:spcPct val="115000"/>
              </a:lnSpc>
              <a:spcAft>
                <a:spcPts val="800"/>
              </a:spcAft>
              <a:buSzPts val="1000"/>
              <a:buFont typeface="Symbol" panose="05050102010706020507" pitchFamily="18" charset="2"/>
              <a:buChar char=""/>
              <a:tabLst>
                <a:tab pos="45720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play(self):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giảm</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boredom.</a:t>
            </a:r>
          </a:p>
          <a:p>
            <a:pPr marL="342900" lvl="0" indent="-342900" algn="just">
              <a:lnSpc>
                <a:spcPct val="115000"/>
              </a:lnSpc>
              <a:spcAft>
                <a:spcPts val="800"/>
              </a:spcAft>
              <a:buSzPts val="1000"/>
              <a:buFont typeface="Symbol" panose="05050102010706020507" pitchFamily="18" charset="2"/>
              <a:buChar char=""/>
              <a:tabLst>
                <a:tab pos="45720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sleep(self):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giảm</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hunger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boredom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nhẹ</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15000"/>
              </a:lnSpc>
              <a:spcAft>
                <a:spcPts val="800"/>
              </a:spcAft>
              <a:buSzPts val="1000"/>
              <a:buFont typeface="Symbol" panose="05050102010706020507" pitchFamily="18" charset="2"/>
              <a:buChar char=""/>
              <a:tabLst>
                <a:tab pos="45720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__str__(self):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trả</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chuỗi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tả</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thái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tại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400" dirty="0"/>
          </a:p>
        </p:txBody>
      </p:sp>
    </p:spTree>
    <p:extLst>
      <p:ext uri="{BB962C8B-B14F-4D97-AF65-F5344CB8AC3E}">
        <p14:creationId xmlns:p14="http://schemas.microsoft.com/office/powerpoint/2010/main" val="1421194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A37A58-274E-B42E-D0CB-1DAE8A96B232}"/>
              </a:ext>
            </a:extLst>
          </p:cNvPr>
          <p:cNvSpPr txBox="1"/>
          <p:nvPr/>
        </p:nvSpPr>
        <p:spPr>
          <a:xfrm>
            <a:off x="677334" y="609600"/>
            <a:ext cx="8472381" cy="3333348"/>
          </a:xfrm>
          <a:prstGeom prst="rect">
            <a:avLst/>
          </a:prstGeom>
          <a:noFill/>
        </p:spPr>
        <p:txBody>
          <a:bodyPr wrap="square">
            <a:spAutoFit/>
          </a:bodyPr>
          <a:lstStyle/>
          <a:p>
            <a:pPr algn="just">
              <a:lnSpc>
                <a:spcPct val="115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Biến</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toàn</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cục</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GUI):</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current_critter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Critter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None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nếu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15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15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3. Widgets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Tkinter</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15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Entry: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Critter.</a:t>
            </a:r>
          </a:p>
          <a:p>
            <a:pPr marL="342900" lvl="0" indent="-342900" algn="just">
              <a:lnSpc>
                <a:spcPct val="115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Label: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Critter.</a:t>
            </a:r>
          </a:p>
          <a:p>
            <a:pPr marL="342900" lvl="0" indent="-342900" algn="just">
              <a:lnSpc>
                <a:spcPct val="115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Button: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Ngủ</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944194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A4F5-808C-01A9-67C4-A91FDD1A5F3B}"/>
              </a:ext>
            </a:extLst>
          </p:cNvPr>
          <p:cNvSpPr>
            <a:spLocks noGrp="1"/>
          </p:cNvSpPr>
          <p:nvPr>
            <p:ph type="title"/>
          </p:nvPr>
        </p:nvSpPr>
        <p:spPr>
          <a:xfrm>
            <a:off x="677334" y="609600"/>
            <a:ext cx="8596668" cy="891540"/>
          </a:xfrm>
        </p:spPr>
        <p:txBody>
          <a:bodyPr>
            <a:normAutofit fontScale="90000"/>
          </a:bodyPr>
          <a:lstStyle/>
          <a:p>
            <a:r>
              <a:rPr lang="en-US" sz="3600" dirty="0">
                <a:solidFill>
                  <a:schemeClr val="tx1"/>
                </a:solidFill>
                <a:latin typeface="Times New Roman" panose="02020603050405020304" pitchFamily="18" charset="0"/>
                <a:cs typeface="Times New Roman" panose="02020603050405020304" pitchFamily="18" charset="0"/>
              </a:rPr>
              <a:t>3.</a:t>
            </a:r>
            <a:r>
              <a:rPr lang="en-US" sz="3600" dirty="0">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Kết </a:t>
            </a:r>
            <a:r>
              <a:rPr lang="en-US" sz="3600" dirty="0" err="1">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luận:kết</a:t>
            </a:r>
            <a:r>
              <a:rPr lang="en-US" sz="3600" dirty="0">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 </a:t>
            </a:r>
            <a:r>
              <a:rPr lang="en-US" sz="3600" dirty="0" err="1">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quả</a:t>
            </a:r>
            <a:r>
              <a:rPr lang="en-US" sz="3600" dirty="0">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 </a:t>
            </a:r>
            <a:r>
              <a:rPr lang="en-US" sz="3600" dirty="0" err="1">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chạy</a:t>
            </a:r>
            <a:r>
              <a:rPr lang="en-US" sz="3600" dirty="0">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 </a:t>
            </a:r>
            <a:r>
              <a:rPr lang="en-US" sz="3600" dirty="0" err="1">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thục</a:t>
            </a:r>
            <a:r>
              <a:rPr lang="en-US" sz="3600" dirty="0">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 </a:t>
            </a:r>
            <a:r>
              <a:rPr lang="en-US" sz="3600" dirty="0" err="1">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nghiệm</a:t>
            </a:r>
            <a:r>
              <a:rPr lang="en-US" sz="3600" dirty="0">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 </a:t>
            </a:r>
            <a:r>
              <a:rPr lang="en-US" sz="3600" dirty="0" err="1">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như</a:t>
            </a:r>
            <a:r>
              <a:rPr lang="en-US" sz="3600" dirty="0">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 </a:t>
            </a:r>
            <a:r>
              <a:rPr lang="en-US" sz="3600" dirty="0" err="1">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thế</a:t>
            </a:r>
            <a:r>
              <a:rPr lang="en-US" sz="3600" dirty="0">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 </a:t>
            </a:r>
            <a:r>
              <a:rPr lang="en-US" sz="3600" dirty="0" err="1">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nào</a:t>
            </a:r>
            <a:br>
              <a:rPr lang="en-US" sz="3600" dirty="0">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886B6DC-3D0B-E633-40DB-79FB048349C8}"/>
              </a:ext>
            </a:extLst>
          </p:cNvPr>
          <p:cNvSpPr>
            <a:spLocks noGrp="1"/>
          </p:cNvSpPr>
          <p:nvPr>
            <p:ph idx="1"/>
          </p:nvPr>
        </p:nvSpPr>
        <p:spPr/>
        <p:txBody>
          <a:bodyPr/>
          <a:lstStyle/>
          <a:p>
            <a:pPr marL="0" indent="0" algn="just">
              <a:spcBef>
                <a:spcPts val="800"/>
              </a:spcBef>
              <a:spcAft>
                <a:spcPts val="400"/>
              </a:spcAft>
              <a:buNone/>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4.1.Thực </a:t>
            </a:r>
            <a:r>
              <a:rPr lang="en-US"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nghiệm</a:t>
            </a: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gn="just">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lvl="0" indent="0" algn="just">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Giao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buNone/>
            </a:pPr>
            <a:endParaRPr lang="en-US" dirty="0"/>
          </a:p>
        </p:txBody>
      </p:sp>
      <p:pic>
        <p:nvPicPr>
          <p:cNvPr id="4" name="Picture 3">
            <a:extLst>
              <a:ext uri="{FF2B5EF4-FFF2-40B4-BE49-F238E27FC236}">
                <a16:creationId xmlns:a16="http://schemas.microsoft.com/office/drawing/2014/main" id="{FA8E3FDE-65E3-F507-4D71-C95262DCDBFE}"/>
              </a:ext>
            </a:extLst>
          </p:cNvPr>
          <p:cNvPicPr>
            <a:picLocks noChangeAspect="1"/>
          </p:cNvPicPr>
          <p:nvPr/>
        </p:nvPicPr>
        <p:blipFill>
          <a:blip r:embed="rId2"/>
          <a:stretch>
            <a:fillRect/>
          </a:stretch>
        </p:blipFill>
        <p:spPr>
          <a:xfrm>
            <a:off x="3603307" y="3429000"/>
            <a:ext cx="1876425" cy="2695575"/>
          </a:xfrm>
          <a:prstGeom prst="rect">
            <a:avLst/>
          </a:prstGeom>
        </p:spPr>
      </p:pic>
    </p:spTree>
    <p:extLst>
      <p:ext uri="{BB962C8B-B14F-4D97-AF65-F5344CB8AC3E}">
        <p14:creationId xmlns:p14="http://schemas.microsoft.com/office/powerpoint/2010/main" val="2058560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1EEAE-95AA-26B0-6224-D8406753A9A4}"/>
              </a:ext>
            </a:extLst>
          </p:cNvPr>
          <p:cNvSpPr>
            <a:spLocks noGrp="1"/>
          </p:cNvSpPr>
          <p:nvPr>
            <p:ph type="title"/>
          </p:nvPr>
        </p:nvSpPr>
        <p:spPr>
          <a:xfrm>
            <a:off x="677334" y="609600"/>
            <a:ext cx="8596668" cy="1912620"/>
          </a:xfrm>
        </p:spPr>
        <p:txBody>
          <a:bodyPr>
            <a:normAutofit fontScale="90000"/>
          </a:bodyPr>
          <a:lstStyle/>
          <a:p>
            <a:pPr marL="342900" lvl="0" indent="-342900">
              <a:lnSpc>
                <a:spcPct val="115000"/>
              </a:lnSpc>
              <a:spcBef>
                <a:spcPts val="605"/>
              </a:spcBef>
            </a:pPr>
            <a:r>
              <a:rPr lang="vi-VN" sz="1800" b="1" dirty="0">
                <a:solidFill>
                  <a:schemeClr val="tx1"/>
                </a:solidFill>
                <a:effectLst/>
                <a:latin typeface="Times New Roman" panose="02020603050405020304" pitchFamily="18" charset="0"/>
                <a:ea typeface="Times New Roman" panose="02020603050405020304" pitchFamily="18" charset="0"/>
              </a:rPr>
              <a:t>Tạo Critter:</a:t>
            </a:r>
            <a:br>
              <a:rPr lang="en-US" sz="1800" dirty="0">
                <a:solidFill>
                  <a:schemeClr val="tx1"/>
                </a:solidFill>
                <a:effectLst/>
                <a:latin typeface="Times New Roman" panose="02020603050405020304" pitchFamily="18" charset="0"/>
                <a:ea typeface="Times New Roman" panose="02020603050405020304" pitchFamily="18" charset="0"/>
              </a:rPr>
            </a:br>
            <a:r>
              <a:rPr lang="vi-VN" sz="1800" dirty="0">
                <a:solidFill>
                  <a:schemeClr val="tx1"/>
                </a:solidFill>
                <a:effectLst/>
                <a:latin typeface="Times New Roman" panose="02020603050405020304" pitchFamily="18" charset="0"/>
                <a:ea typeface="Times New Roman" panose="02020603050405020304" pitchFamily="18" charset="0"/>
              </a:rPr>
              <a:t>Nhập tên thú ảo vào ô trắng trên cùng.</a:t>
            </a:r>
            <a:br>
              <a:rPr lang="en-US" sz="1800" dirty="0">
                <a:solidFill>
                  <a:schemeClr val="tx1"/>
                </a:solidFill>
                <a:effectLst/>
                <a:latin typeface="Times New Roman" panose="02020603050405020304" pitchFamily="18" charset="0"/>
                <a:ea typeface="Times New Roman" panose="02020603050405020304" pitchFamily="18" charset="0"/>
              </a:rPr>
            </a:br>
            <a:r>
              <a:rPr lang="vi-VN" sz="1800" dirty="0">
                <a:solidFill>
                  <a:schemeClr val="tx1"/>
                </a:solidFill>
                <a:effectLst/>
                <a:latin typeface="Times New Roman" panose="02020603050405020304" pitchFamily="18" charset="0"/>
                <a:ea typeface="Times New Roman" panose="02020603050405020304" pitchFamily="18" charset="0"/>
              </a:rPr>
              <a:t>Nhấn nút “Tạo” để khởi tạo thú cưng mới.</a:t>
            </a:r>
            <a:br>
              <a:rPr lang="en-US" sz="1800" dirty="0">
                <a:solidFill>
                  <a:schemeClr val="tx1"/>
                </a:solidFill>
                <a:effectLst/>
                <a:latin typeface="Times New Roman" panose="02020603050405020304" pitchFamily="18" charset="0"/>
                <a:ea typeface="Times New Roman" panose="02020603050405020304" pitchFamily="18" charset="0"/>
              </a:rPr>
            </a:br>
            <a:r>
              <a:rPr lang="vi-VN" sz="1800" dirty="0">
                <a:solidFill>
                  <a:schemeClr val="tx1"/>
                </a:solidFill>
                <a:effectLst/>
                <a:latin typeface="Times New Roman" panose="02020603050405020304" pitchFamily="18" charset="0"/>
                <a:ea typeface="Times New Roman" panose="02020603050405020304" pitchFamily="18" charset="0"/>
              </a:rPr>
              <a:t>Sau khi tạo, thú cưng bắt đầu với:</a:t>
            </a:r>
            <a:br>
              <a:rPr lang="en-US" sz="1800" dirty="0">
                <a:solidFill>
                  <a:schemeClr val="tx1"/>
                </a:solidFill>
                <a:effectLst/>
                <a:latin typeface="Times New Roman" panose="02020603050405020304" pitchFamily="18" charset="0"/>
                <a:ea typeface="Times New Roman" panose="02020603050405020304" pitchFamily="18" charset="0"/>
              </a:rPr>
            </a:br>
            <a:r>
              <a:rPr lang="vi-VN" sz="1800" dirty="0">
                <a:solidFill>
                  <a:schemeClr val="tx1"/>
                </a:solidFill>
                <a:effectLst/>
                <a:latin typeface="Times New Roman" panose="02020603050405020304" pitchFamily="18" charset="0"/>
                <a:ea typeface="Times New Roman" panose="02020603050405020304" pitchFamily="18" charset="0"/>
              </a:rPr>
              <a:t>Hunger (đói) = 0</a:t>
            </a:r>
            <a:br>
              <a:rPr lang="en-US" sz="1800" dirty="0">
                <a:solidFill>
                  <a:schemeClr val="tx1"/>
                </a:solidFill>
                <a:effectLst/>
                <a:latin typeface="Times New Roman" panose="02020603050405020304" pitchFamily="18" charset="0"/>
                <a:ea typeface="Times New Roman" panose="02020603050405020304" pitchFamily="18" charset="0"/>
              </a:rPr>
            </a:br>
            <a:r>
              <a:rPr lang="vi-VN" sz="1800" dirty="0">
                <a:solidFill>
                  <a:schemeClr val="tx1"/>
                </a:solidFill>
                <a:effectLst/>
                <a:latin typeface="Times New Roman" panose="02020603050405020304" pitchFamily="18" charset="0"/>
                <a:ea typeface="Times New Roman" panose="02020603050405020304" pitchFamily="18" charset="0"/>
              </a:rPr>
              <a:t>Boredom (chán) = 0</a:t>
            </a:r>
            <a:br>
              <a:rPr lang="en-US" sz="1800" dirty="0">
                <a:solidFill>
                  <a:schemeClr val="tx1"/>
                </a:solidFill>
                <a:effectLst/>
                <a:latin typeface="Times New Roman" panose="02020603050405020304" pitchFamily="18" charset="0"/>
                <a:ea typeface="Times New Roman" panose="02020603050405020304" pitchFamily="18" charset="0"/>
              </a:rPr>
            </a:br>
            <a:endParaRPr lang="en-US" dirty="0">
              <a:solidFill>
                <a:schemeClr val="tx1"/>
              </a:solidFill>
            </a:endParaRPr>
          </a:p>
        </p:txBody>
      </p:sp>
      <p:pic>
        <p:nvPicPr>
          <p:cNvPr id="4" name="Content Placeholder 3">
            <a:extLst>
              <a:ext uri="{FF2B5EF4-FFF2-40B4-BE49-F238E27FC236}">
                <a16:creationId xmlns:a16="http://schemas.microsoft.com/office/drawing/2014/main" id="{CAF6F70F-7C59-0A29-CBC2-4CCAE4B1EE64}"/>
              </a:ext>
            </a:extLst>
          </p:cNvPr>
          <p:cNvPicPr>
            <a:picLocks noGrp="1" noChangeAspect="1"/>
          </p:cNvPicPr>
          <p:nvPr>
            <p:ph idx="1"/>
          </p:nvPr>
        </p:nvPicPr>
        <p:blipFill>
          <a:blip r:embed="rId2"/>
          <a:stretch>
            <a:fillRect/>
          </a:stretch>
        </p:blipFill>
        <p:spPr>
          <a:xfrm>
            <a:off x="3566122" y="2986695"/>
            <a:ext cx="2819794" cy="2667372"/>
          </a:xfrm>
          <a:prstGeom prst="rect">
            <a:avLst/>
          </a:prstGeom>
        </p:spPr>
      </p:pic>
    </p:spTree>
    <p:extLst>
      <p:ext uri="{BB962C8B-B14F-4D97-AF65-F5344CB8AC3E}">
        <p14:creationId xmlns:p14="http://schemas.microsoft.com/office/powerpoint/2010/main" val="3247082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35F83-F02F-164F-1969-F31B278D39CC}"/>
              </a:ext>
            </a:extLst>
          </p:cNvPr>
          <p:cNvSpPr>
            <a:spLocks noGrp="1"/>
          </p:cNvSpPr>
          <p:nvPr>
            <p:ph type="title"/>
          </p:nvPr>
        </p:nvSpPr>
        <p:spPr>
          <a:xfrm>
            <a:off x="677334" y="609600"/>
            <a:ext cx="8596668" cy="937260"/>
          </a:xfrm>
        </p:spPr>
        <p:txBody>
          <a:bodyPr>
            <a:normAutofit fontScale="90000"/>
          </a:bodyPr>
          <a:lstStyle/>
          <a:p>
            <a:pPr marL="342900" lvl="0" indent="-342900">
              <a:spcBef>
                <a:spcPts val="605"/>
              </a:spcBef>
            </a:pPr>
            <a:r>
              <a:rPr lang="vi-VN" sz="1800" b="1" dirty="0">
                <a:solidFill>
                  <a:schemeClr val="tx1"/>
                </a:solidFill>
                <a:effectLst/>
                <a:latin typeface="Times New Roman" panose="02020603050405020304" pitchFamily="18" charset="0"/>
                <a:ea typeface="Times New Roman" panose="02020603050405020304" pitchFamily="18" charset="0"/>
              </a:rPr>
              <a:t>Cho ăn</a:t>
            </a:r>
            <a:r>
              <a:rPr lang="vi-VN" sz="1800" dirty="0">
                <a:solidFill>
                  <a:schemeClr val="tx1"/>
                </a:solidFill>
                <a:effectLst/>
                <a:latin typeface="Times New Roman" panose="02020603050405020304" pitchFamily="18" charset="0"/>
                <a:ea typeface="Times New Roman" panose="02020603050405020304" pitchFamily="18" charset="0"/>
              </a:rPr>
              <a:t>:</a:t>
            </a:r>
            <a:br>
              <a:rPr lang="en-US" sz="1800" dirty="0">
                <a:solidFill>
                  <a:schemeClr val="tx1"/>
                </a:solidFill>
                <a:effectLst/>
                <a:latin typeface="Times New Roman" panose="02020603050405020304" pitchFamily="18" charset="0"/>
                <a:ea typeface="Times New Roman" panose="02020603050405020304" pitchFamily="18" charset="0"/>
              </a:rPr>
            </a:br>
            <a:r>
              <a:rPr lang="vi-VN" sz="1800" dirty="0">
                <a:solidFill>
                  <a:schemeClr val="tx1"/>
                </a:solidFill>
                <a:effectLst/>
                <a:latin typeface="Times New Roman" panose="02020603050405020304" pitchFamily="18" charset="0"/>
                <a:ea typeface="Times New Roman" panose="02020603050405020304" pitchFamily="18" charset="0"/>
              </a:rPr>
              <a:t>Nhấn nút “Cho ăn” để giảm mức đói (hunger).</a:t>
            </a:r>
            <a:br>
              <a:rPr lang="en-US" sz="1800" dirty="0">
                <a:solidFill>
                  <a:schemeClr val="tx1"/>
                </a:solidFill>
                <a:effectLst/>
                <a:latin typeface="Times New Roman" panose="02020603050405020304" pitchFamily="18" charset="0"/>
                <a:ea typeface="Times New Roman" panose="02020603050405020304" pitchFamily="18" charset="0"/>
              </a:rPr>
            </a:br>
            <a:r>
              <a:rPr lang="vi-VN" sz="1800" dirty="0">
                <a:solidFill>
                  <a:schemeClr val="tx1"/>
                </a:solidFill>
                <a:effectLst/>
                <a:latin typeface="Times New Roman" panose="02020603050405020304" pitchFamily="18" charset="0"/>
                <a:ea typeface="Times New Roman" panose="02020603050405020304" pitchFamily="18" charset="0"/>
              </a:rPr>
              <a:t>Mỗi lần ăn, mức độ đói giảm, thú khỏe hơn.</a:t>
            </a:r>
            <a:br>
              <a:rPr lang="en-US" sz="1800" dirty="0">
                <a:effectLst/>
                <a:latin typeface="Times New Roman" panose="02020603050405020304" pitchFamily="18" charset="0"/>
                <a:ea typeface="Times New Roman" panose="02020603050405020304" pitchFamily="18" charset="0"/>
              </a:rPr>
            </a:br>
            <a:endParaRPr lang="en-US" dirty="0"/>
          </a:p>
        </p:txBody>
      </p:sp>
      <p:pic>
        <p:nvPicPr>
          <p:cNvPr id="4" name="Content Placeholder 3">
            <a:extLst>
              <a:ext uri="{FF2B5EF4-FFF2-40B4-BE49-F238E27FC236}">
                <a16:creationId xmlns:a16="http://schemas.microsoft.com/office/drawing/2014/main" id="{9C85FCAF-F192-B3E0-5B4C-65C5F3F21205}"/>
              </a:ext>
            </a:extLst>
          </p:cNvPr>
          <p:cNvPicPr>
            <a:picLocks noGrp="1" noChangeAspect="1"/>
          </p:cNvPicPr>
          <p:nvPr>
            <p:ph idx="1"/>
          </p:nvPr>
        </p:nvPicPr>
        <p:blipFill>
          <a:blip r:embed="rId2"/>
          <a:stretch>
            <a:fillRect/>
          </a:stretch>
        </p:blipFill>
        <p:spPr>
          <a:xfrm>
            <a:off x="3257154" y="2735580"/>
            <a:ext cx="2838846" cy="2724530"/>
          </a:xfrm>
          <a:prstGeom prst="rect">
            <a:avLst/>
          </a:prstGeom>
        </p:spPr>
      </p:pic>
    </p:spTree>
    <p:extLst>
      <p:ext uri="{BB962C8B-B14F-4D97-AF65-F5344CB8AC3E}">
        <p14:creationId xmlns:p14="http://schemas.microsoft.com/office/powerpoint/2010/main" val="998571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FB378-727E-60BD-5E9E-0D58BB2192BB}"/>
              </a:ext>
            </a:extLst>
          </p:cNvPr>
          <p:cNvSpPr>
            <a:spLocks noGrp="1"/>
          </p:cNvSpPr>
          <p:nvPr>
            <p:ph type="title"/>
          </p:nvPr>
        </p:nvSpPr>
        <p:spPr/>
        <p:txBody>
          <a:bodyPr>
            <a:normAutofit fontScale="90000"/>
          </a:bodyPr>
          <a:lstStyle/>
          <a:p>
            <a:pPr marL="342900" lvl="0" indent="-342900">
              <a:lnSpc>
                <a:spcPct val="115000"/>
              </a:lnSpc>
              <a:spcBef>
                <a:spcPts val="605"/>
              </a:spcBef>
            </a:pPr>
            <a:r>
              <a:rPr lang="vi-VN" sz="1800" b="1" dirty="0">
                <a:solidFill>
                  <a:schemeClr val="tx1"/>
                </a:solidFill>
                <a:effectLst/>
                <a:latin typeface="Times New Roman" panose="02020603050405020304" pitchFamily="18" charset="0"/>
                <a:ea typeface="Times New Roman" panose="02020603050405020304" pitchFamily="18" charset="0"/>
              </a:rPr>
              <a:t>Chơi:</a:t>
            </a:r>
            <a:br>
              <a:rPr lang="en-US" sz="1800" dirty="0">
                <a:solidFill>
                  <a:schemeClr val="tx1"/>
                </a:solidFill>
                <a:effectLst/>
                <a:latin typeface="Times New Roman" panose="02020603050405020304" pitchFamily="18" charset="0"/>
                <a:ea typeface="Times New Roman" panose="02020603050405020304" pitchFamily="18" charset="0"/>
              </a:rPr>
            </a:br>
            <a:r>
              <a:rPr lang="vi-VN" sz="1800" dirty="0">
                <a:solidFill>
                  <a:schemeClr val="tx1"/>
                </a:solidFill>
                <a:effectLst/>
                <a:latin typeface="Times New Roman" panose="02020603050405020304" pitchFamily="18" charset="0"/>
                <a:ea typeface="Times New Roman" panose="02020603050405020304" pitchFamily="18" charset="0"/>
              </a:rPr>
              <a:t>Nhấn nút “Chơi” để giảm mức chán (boredom).</a:t>
            </a:r>
            <a:br>
              <a:rPr lang="en-US" sz="1800" dirty="0">
                <a:solidFill>
                  <a:schemeClr val="tx1"/>
                </a:solidFill>
                <a:effectLst/>
                <a:latin typeface="Times New Roman" panose="02020603050405020304" pitchFamily="18" charset="0"/>
                <a:ea typeface="Times New Roman" panose="02020603050405020304" pitchFamily="18" charset="0"/>
              </a:rPr>
            </a:br>
            <a:r>
              <a:rPr lang="vi-VN" sz="1800" dirty="0">
                <a:solidFill>
                  <a:schemeClr val="tx1"/>
                </a:solidFill>
                <a:effectLst/>
                <a:latin typeface="Times New Roman" panose="02020603050405020304" pitchFamily="18" charset="0"/>
                <a:ea typeface="Times New Roman" panose="02020603050405020304" pitchFamily="18" charset="0"/>
              </a:rPr>
              <a:t>Càng chơi nhiều, thú càng vui vẻ.</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2915032-F0C6-E6B3-86D2-9E9A0C977E8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8BB46AC-7590-3DF1-1311-B02CE2B157AB}"/>
              </a:ext>
            </a:extLst>
          </p:cNvPr>
          <p:cNvPicPr>
            <a:picLocks noChangeAspect="1"/>
          </p:cNvPicPr>
          <p:nvPr/>
        </p:nvPicPr>
        <p:blipFill>
          <a:blip r:embed="rId2"/>
          <a:stretch>
            <a:fillRect/>
          </a:stretch>
        </p:blipFill>
        <p:spPr>
          <a:xfrm>
            <a:off x="3402330" y="2830830"/>
            <a:ext cx="2781300" cy="2705100"/>
          </a:xfrm>
          <a:prstGeom prst="rect">
            <a:avLst/>
          </a:prstGeom>
        </p:spPr>
      </p:pic>
    </p:spTree>
    <p:extLst>
      <p:ext uri="{BB962C8B-B14F-4D97-AF65-F5344CB8AC3E}">
        <p14:creationId xmlns:p14="http://schemas.microsoft.com/office/powerpoint/2010/main" val="3737692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1729F-D9E2-616A-EF77-E469685B5191}"/>
              </a:ext>
            </a:extLst>
          </p:cNvPr>
          <p:cNvSpPr>
            <a:spLocks noGrp="1"/>
          </p:cNvSpPr>
          <p:nvPr>
            <p:ph type="title"/>
          </p:nvPr>
        </p:nvSpPr>
        <p:spPr/>
        <p:txBody>
          <a:bodyPr>
            <a:normAutofit fontScale="90000"/>
          </a:bodyPr>
          <a:lstStyle/>
          <a:p>
            <a:pPr marL="342900" lvl="0" indent="-342900">
              <a:spcBef>
                <a:spcPts val="605"/>
              </a:spcBef>
            </a:pPr>
            <a:r>
              <a:rPr lang="vi-VN" sz="1800" b="1" dirty="0">
                <a:solidFill>
                  <a:schemeClr val="tx1"/>
                </a:solidFill>
                <a:effectLst/>
                <a:latin typeface="Times New Roman" panose="02020603050405020304" pitchFamily="18" charset="0"/>
                <a:ea typeface="Times New Roman" panose="02020603050405020304" pitchFamily="18" charset="0"/>
              </a:rPr>
              <a:t>Ngủ:</a:t>
            </a:r>
            <a:br>
              <a:rPr lang="en-US" sz="1800" dirty="0">
                <a:solidFill>
                  <a:schemeClr val="tx1"/>
                </a:solidFill>
                <a:effectLst/>
                <a:latin typeface="Times New Roman" panose="02020603050405020304" pitchFamily="18" charset="0"/>
                <a:ea typeface="Times New Roman" panose="02020603050405020304" pitchFamily="18" charset="0"/>
              </a:rPr>
            </a:br>
            <a:r>
              <a:rPr lang="vi-VN" sz="1800" dirty="0">
                <a:solidFill>
                  <a:schemeClr val="tx1"/>
                </a:solidFill>
                <a:effectLst/>
                <a:latin typeface="Times New Roman" panose="02020603050405020304" pitchFamily="18" charset="0"/>
                <a:ea typeface="Times New Roman" panose="02020603050405020304" pitchFamily="18" charset="0"/>
              </a:rPr>
              <a:t>Nhấn nút “Ngủ” để hồi phục cả hai trạng thái một cách nhẹ nhàng.</a:t>
            </a:r>
            <a:br>
              <a:rPr lang="en-US"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150EC74-6564-D40C-9A7A-63A4D9FC4507}"/>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7EBB45E6-9780-266A-E881-311442D1EEB5}"/>
              </a:ext>
            </a:extLst>
          </p:cNvPr>
          <p:cNvPicPr>
            <a:picLocks noChangeAspect="1"/>
          </p:cNvPicPr>
          <p:nvPr/>
        </p:nvPicPr>
        <p:blipFill>
          <a:blip r:embed="rId2"/>
          <a:stretch>
            <a:fillRect/>
          </a:stretch>
        </p:blipFill>
        <p:spPr>
          <a:xfrm>
            <a:off x="3412807" y="2970847"/>
            <a:ext cx="2867025" cy="2638425"/>
          </a:xfrm>
          <a:prstGeom prst="rect">
            <a:avLst/>
          </a:prstGeom>
        </p:spPr>
      </p:pic>
    </p:spTree>
    <p:extLst>
      <p:ext uri="{BB962C8B-B14F-4D97-AF65-F5344CB8AC3E}">
        <p14:creationId xmlns:p14="http://schemas.microsoft.com/office/powerpoint/2010/main" val="1876109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BE80D-7F2E-E889-6DE9-F471EFCA1E86}"/>
              </a:ext>
            </a:extLst>
          </p:cNvPr>
          <p:cNvSpPr>
            <a:spLocks noGrp="1"/>
          </p:cNvSpPr>
          <p:nvPr>
            <p:ph type="title"/>
          </p:nvPr>
        </p:nvSpPr>
        <p:spPr/>
        <p:txBody>
          <a:bodyPr>
            <a:normAutofit fontScale="90000"/>
          </a:bodyPr>
          <a:lstStyle/>
          <a:p>
            <a:pPr marL="342900" lvl="0" indent="-342900">
              <a:spcBef>
                <a:spcPts val="605"/>
              </a:spcBef>
            </a:pPr>
            <a:r>
              <a:rPr lang="vi-VN" sz="1800" b="1" dirty="0">
                <a:solidFill>
                  <a:schemeClr val="tx1"/>
                </a:solidFill>
                <a:effectLst/>
                <a:latin typeface="Times New Roman" panose="02020603050405020304" pitchFamily="18" charset="0"/>
                <a:ea typeface="Times New Roman" panose="02020603050405020304" pitchFamily="18" charset="0"/>
              </a:rPr>
              <a:t>Cảnh báo và lỗi:</a:t>
            </a:r>
            <a:br>
              <a:rPr lang="en-US" sz="1800" dirty="0">
                <a:solidFill>
                  <a:schemeClr val="tx1"/>
                </a:solidFill>
                <a:effectLst/>
                <a:latin typeface="Times New Roman" panose="02020603050405020304" pitchFamily="18" charset="0"/>
                <a:ea typeface="Times New Roman" panose="02020603050405020304" pitchFamily="18" charset="0"/>
              </a:rPr>
            </a:br>
            <a:r>
              <a:rPr lang="vi-VN" sz="1800" dirty="0">
                <a:solidFill>
                  <a:schemeClr val="tx1"/>
                </a:solidFill>
                <a:effectLst/>
                <a:latin typeface="Times New Roman" panose="02020603050405020304" pitchFamily="18" charset="0"/>
                <a:ea typeface="Times New Roman" panose="02020603050405020304" pitchFamily="18" charset="0"/>
              </a:rPr>
              <a:t>Nếu chưa tạo Critter, mà nhấn các nút hành động, chương trình sẽ hiện thông </a:t>
            </a:r>
            <a:br>
              <a:rPr lang="en-US" sz="1800" dirty="0">
                <a:solidFill>
                  <a:schemeClr val="tx1"/>
                </a:solidFill>
                <a:effectLst/>
                <a:latin typeface="Times New Roman" panose="02020603050405020304" pitchFamily="18" charset="0"/>
                <a:ea typeface="Times New Roman" panose="02020603050405020304" pitchFamily="18" charset="0"/>
              </a:rPr>
            </a:br>
            <a:r>
              <a:rPr lang="vi-VN" sz="1800" dirty="0">
                <a:solidFill>
                  <a:schemeClr val="tx1"/>
                </a:solidFill>
                <a:effectLst/>
                <a:latin typeface="Times New Roman" panose="02020603050405020304" pitchFamily="18" charset="0"/>
                <a:ea typeface="Times New Roman" panose="02020603050405020304" pitchFamily="18" charset="0"/>
              </a:rPr>
              <a:t>báo “Chưa có Critter nào.”</a:t>
            </a:r>
            <a:br>
              <a:rPr lang="en-US" sz="1800" dirty="0">
                <a:solidFill>
                  <a:schemeClr val="tx1"/>
                </a:solidFill>
                <a:effectLst/>
                <a:latin typeface="Times New Roman" panose="02020603050405020304" pitchFamily="18" charset="0"/>
                <a:ea typeface="Times New Roman" panose="02020603050405020304" pitchFamily="18" charset="0"/>
              </a:rPr>
            </a:br>
            <a:r>
              <a:rPr lang="vi-VN" sz="1800" dirty="0">
                <a:solidFill>
                  <a:schemeClr val="tx1"/>
                </a:solidFill>
                <a:effectLst/>
                <a:latin typeface="Times New Roman" panose="02020603050405020304" pitchFamily="18" charset="0"/>
                <a:ea typeface="Times New Roman" panose="02020603050405020304" pitchFamily="18" charset="0"/>
              </a:rPr>
              <a:t>Sau mỗi hành động, trạng thái hiện tại của Critter được hiển thị dưới cùng.</a:t>
            </a:r>
            <a:br>
              <a:rPr lang="en-US" sz="1800" dirty="0">
                <a:solidFill>
                  <a:schemeClr val="tx1"/>
                </a:solidFill>
                <a:effectLst/>
                <a:latin typeface="Times New Roman" panose="02020603050405020304" pitchFamily="18" charset="0"/>
                <a:ea typeface="Times New Roman" panose="02020603050405020304" pitchFamily="18" charset="0"/>
              </a:rPr>
            </a:br>
            <a:r>
              <a:rPr lang="en-US" sz="1800" kern="0" dirty="0">
                <a:solidFill>
                  <a:schemeClr val="tx1"/>
                </a:solidFill>
                <a:effectLst/>
                <a:latin typeface="Times New Roman" panose="02020603050405020304" pitchFamily="18" charset="0"/>
                <a:ea typeface="Calibri" panose="020F0502020204030204" pitchFamily="34" charset="0"/>
              </a:rPr>
              <a:t> </a:t>
            </a:r>
            <a:endParaRPr lang="en-US" dirty="0">
              <a:solidFill>
                <a:schemeClr val="tx1"/>
              </a:solidFill>
            </a:endParaRPr>
          </a:p>
        </p:txBody>
      </p:sp>
      <p:sp>
        <p:nvSpPr>
          <p:cNvPr id="3" name="Content Placeholder 2">
            <a:extLst>
              <a:ext uri="{FF2B5EF4-FFF2-40B4-BE49-F238E27FC236}">
                <a16:creationId xmlns:a16="http://schemas.microsoft.com/office/drawing/2014/main" id="{11A1916E-5A96-92EA-E1FB-68CA988887C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E7253E1-39B3-6AE9-D3B1-90A4388CE88A}"/>
              </a:ext>
            </a:extLst>
          </p:cNvPr>
          <p:cNvPicPr>
            <a:picLocks noChangeAspect="1"/>
          </p:cNvPicPr>
          <p:nvPr/>
        </p:nvPicPr>
        <p:blipFill>
          <a:blip r:embed="rId2"/>
          <a:stretch>
            <a:fillRect/>
          </a:stretch>
        </p:blipFill>
        <p:spPr>
          <a:xfrm>
            <a:off x="3707130" y="2278380"/>
            <a:ext cx="2857500" cy="4191000"/>
          </a:xfrm>
          <a:prstGeom prst="rect">
            <a:avLst/>
          </a:prstGeom>
        </p:spPr>
      </p:pic>
    </p:spTree>
    <p:extLst>
      <p:ext uri="{BB962C8B-B14F-4D97-AF65-F5344CB8AC3E}">
        <p14:creationId xmlns:p14="http://schemas.microsoft.com/office/powerpoint/2010/main" val="1031075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AD695-6FE3-4AFC-DE64-120036C72E1F}"/>
              </a:ext>
            </a:extLst>
          </p:cNvPr>
          <p:cNvSpPr>
            <a:spLocks noGrp="1"/>
          </p:cNvSpPr>
          <p:nvPr>
            <p:ph type="title"/>
          </p:nvPr>
        </p:nvSpPr>
        <p:spPr/>
        <p:txBody>
          <a:bodyPr/>
          <a:lstStyle/>
          <a:p>
            <a:r>
              <a:rPr lang="en-US" altLang="en-US" sz="3600" dirty="0" err="1">
                <a:solidFill>
                  <a:srgbClr val="D73AD7"/>
                </a:solidFill>
                <a:latin typeface="Times New Roman" panose="02020603050405020304" pitchFamily="18" charset="0"/>
                <a:ea typeface="Source Serif Pro Semi Bold" pitchFamily="34" charset="-122"/>
                <a:cs typeface="Times New Roman" panose="02020603050405020304" pitchFamily="18" charset="0"/>
              </a:rPr>
              <a:t>Nội</a:t>
            </a:r>
            <a:r>
              <a:rPr lang="en-US" altLang="en-US" sz="3600" dirty="0">
                <a:solidFill>
                  <a:srgbClr val="D73AD7"/>
                </a:solidFill>
                <a:latin typeface="Times New Roman" panose="02020603050405020304" pitchFamily="18" charset="0"/>
                <a:ea typeface="Source Serif Pro Semi Bold" pitchFamily="34" charset="-122"/>
                <a:cs typeface="Times New Roman" panose="02020603050405020304" pitchFamily="18" charset="0"/>
              </a:rPr>
              <a:t> dung </a:t>
            </a:r>
            <a:r>
              <a:rPr lang="en-US" altLang="en-US" sz="3600" dirty="0" err="1">
                <a:solidFill>
                  <a:srgbClr val="D73AD7"/>
                </a:solidFill>
                <a:latin typeface="Times New Roman" panose="02020603050405020304" pitchFamily="18" charset="0"/>
                <a:ea typeface="Source Serif Pro Semi Bold" pitchFamily="34" charset="-122"/>
                <a:cs typeface="Times New Roman" panose="02020603050405020304" pitchFamily="18" charset="0"/>
              </a:rPr>
              <a:t>chính</a:t>
            </a:r>
            <a:r>
              <a:rPr lang="en-US" altLang="en-US" sz="3600" dirty="0">
                <a:solidFill>
                  <a:srgbClr val="D73AD7"/>
                </a:solidFill>
                <a:latin typeface="Times New Roman" panose="02020603050405020304" pitchFamily="18" charset="0"/>
                <a:ea typeface="Source Serif Pro Semi Bold" pitchFamily="34" charset="-122"/>
                <a:cs typeface="Times New Roman" panose="02020603050405020304" pitchFamily="18" charset="0"/>
              </a:rPr>
              <a:t> </a:t>
            </a:r>
            <a:br>
              <a:rPr lang="vi-VN" altLang="en-US" sz="3600" dirty="0">
                <a:solidFill>
                  <a:srgbClr val="D73AD7"/>
                </a:solidFill>
                <a:latin typeface="Times New Roman" panose="02020603050405020304" pitchFamily="18" charset="0"/>
                <a:ea typeface="Source Serif Pro Semi Bold" pitchFamily="34" charset="-122"/>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5A8F494-5EAC-4068-45D7-F35315A75264}"/>
              </a:ext>
            </a:extLst>
          </p:cNvPr>
          <p:cNvSpPr>
            <a:spLocks noGrp="1"/>
          </p:cNvSpPr>
          <p:nvPr>
            <p:ph idx="1"/>
          </p:nvPr>
        </p:nvSpPr>
        <p:spPr/>
        <p:txBody>
          <a:bodyPr/>
          <a:lstStyle/>
          <a:p>
            <a:r>
              <a:rPr lang="en-US" sz="3200" dirty="0">
                <a:solidFill>
                  <a:schemeClr val="tx1"/>
                </a:solidFill>
                <a:latin typeface="Times New Roman" panose="02020603050405020304" pitchFamily="18" charset="0"/>
                <a:cs typeface="Times New Roman" panose="02020603050405020304" pitchFamily="18" charset="0"/>
              </a:rPr>
              <a:t>1.Giới </a:t>
            </a:r>
            <a:r>
              <a:rPr lang="en-US" sz="3200" dirty="0" err="1">
                <a:solidFill>
                  <a:schemeClr val="tx1"/>
                </a:solidFill>
                <a:latin typeface="Times New Roman" panose="02020603050405020304" pitchFamily="18" charset="0"/>
                <a:cs typeface="Times New Roman" panose="02020603050405020304" pitchFamily="18" charset="0"/>
              </a:rPr>
              <a:t>thiệu</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đề</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tài</a:t>
            </a:r>
            <a:endParaRPr lang="en-US" sz="3200" dirty="0">
              <a:solidFill>
                <a:schemeClr val="tx1"/>
              </a:solidFill>
              <a:latin typeface="Times New Roman" panose="02020603050405020304" pitchFamily="18" charset="0"/>
              <a:cs typeface="Times New Roman" panose="02020603050405020304" pitchFamily="18" charset="0"/>
            </a:endParaRPr>
          </a:p>
          <a:p>
            <a:r>
              <a:rPr lang="en-US" sz="3200" dirty="0">
                <a:solidFill>
                  <a:schemeClr val="tx1"/>
                </a:solidFill>
                <a:latin typeface="Times New Roman" panose="02020603050405020304" pitchFamily="18" charset="0"/>
                <a:cs typeface="Times New Roman" panose="02020603050405020304" pitchFamily="18" charset="0"/>
              </a:rPr>
              <a:t>2.</a:t>
            </a:r>
            <a:r>
              <a:rPr lang="en-US" sz="3200" dirty="0">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 </a:t>
            </a:r>
            <a:r>
              <a:rPr lang="en-US" sz="3200" dirty="0" err="1">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Giới</a:t>
            </a:r>
            <a:r>
              <a:rPr lang="en-US" sz="3200" dirty="0">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 </a:t>
            </a:r>
            <a:r>
              <a:rPr lang="en-US" sz="3200" dirty="0" err="1">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thiệu</a:t>
            </a:r>
            <a:r>
              <a:rPr lang="en-US" sz="3200" dirty="0">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 </a:t>
            </a:r>
            <a:r>
              <a:rPr lang="en-US" sz="3200" dirty="0" err="1">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hệ</a:t>
            </a:r>
            <a:r>
              <a:rPr lang="en-US" sz="3200" dirty="0">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 </a:t>
            </a:r>
            <a:r>
              <a:rPr lang="en-US" sz="3200" dirty="0" err="1">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thống</a:t>
            </a:r>
            <a:r>
              <a:rPr lang="en-US" sz="3200" dirty="0">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 </a:t>
            </a:r>
            <a:r>
              <a:rPr lang="en-US" sz="3200" dirty="0" err="1">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đã</a:t>
            </a:r>
            <a:r>
              <a:rPr lang="en-US" sz="3200" dirty="0">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 </a:t>
            </a:r>
            <a:r>
              <a:rPr lang="en-US" sz="3200" dirty="0" err="1">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làm</a:t>
            </a:r>
            <a:r>
              <a:rPr lang="en-US" sz="3200" dirty="0">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 </a:t>
            </a:r>
            <a:r>
              <a:rPr lang="en-US" sz="3200" dirty="0" err="1">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gì</a:t>
            </a:r>
            <a:r>
              <a:rPr lang="en-US" sz="3200" dirty="0">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 ,</a:t>
            </a:r>
            <a:r>
              <a:rPr lang="en-US" sz="3200" dirty="0" err="1">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làm</a:t>
            </a:r>
            <a:r>
              <a:rPr lang="en-US" sz="3200" dirty="0">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 </a:t>
            </a:r>
            <a:r>
              <a:rPr lang="en-US" sz="3200" dirty="0" err="1">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như</a:t>
            </a:r>
            <a:r>
              <a:rPr lang="en-US" sz="3200" dirty="0">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 </a:t>
            </a:r>
            <a:r>
              <a:rPr lang="en-US" sz="3200" dirty="0" err="1">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thế</a:t>
            </a:r>
            <a:r>
              <a:rPr lang="en-US" sz="3200" dirty="0">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 </a:t>
            </a:r>
            <a:r>
              <a:rPr lang="en-US" sz="3200" dirty="0" err="1">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nào</a:t>
            </a:r>
            <a:endParaRPr lang="en-US" sz="3200" dirty="0">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endParaRPr>
          </a:p>
          <a:p>
            <a:r>
              <a:rPr lang="en-US" sz="3200" dirty="0">
                <a:solidFill>
                  <a:schemeClr val="tx1"/>
                </a:solidFill>
                <a:latin typeface="Times New Roman" panose="02020603050405020304" pitchFamily="18" charset="0"/>
                <a:cs typeface="Times New Roman" panose="02020603050405020304" pitchFamily="18" charset="0"/>
              </a:rPr>
              <a:t>3.</a:t>
            </a:r>
            <a:r>
              <a:rPr lang="en-US" sz="3200" dirty="0">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Kết </a:t>
            </a:r>
            <a:r>
              <a:rPr lang="en-US" sz="3200" dirty="0" err="1">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luận:kết</a:t>
            </a:r>
            <a:r>
              <a:rPr lang="en-US" sz="3200" dirty="0">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 </a:t>
            </a:r>
            <a:r>
              <a:rPr lang="en-US" sz="3200" dirty="0" err="1">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quả</a:t>
            </a:r>
            <a:r>
              <a:rPr lang="en-US" sz="3200" dirty="0">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 </a:t>
            </a:r>
            <a:r>
              <a:rPr lang="en-US" sz="3200" dirty="0" err="1">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chạy</a:t>
            </a:r>
            <a:r>
              <a:rPr lang="en-US" sz="3200" dirty="0">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 </a:t>
            </a:r>
            <a:r>
              <a:rPr lang="en-US" sz="3200" dirty="0" err="1">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thục</a:t>
            </a:r>
            <a:r>
              <a:rPr lang="en-US" sz="3200" dirty="0">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 </a:t>
            </a:r>
            <a:r>
              <a:rPr lang="en-US" sz="3200" dirty="0" err="1">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nghiệm</a:t>
            </a:r>
            <a:r>
              <a:rPr lang="en-US" sz="3200" dirty="0">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 </a:t>
            </a:r>
            <a:r>
              <a:rPr lang="en-US" sz="3200" dirty="0" err="1">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như</a:t>
            </a:r>
            <a:r>
              <a:rPr lang="en-US" sz="3200" dirty="0">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 </a:t>
            </a:r>
            <a:r>
              <a:rPr lang="en-US" sz="3200" dirty="0" err="1">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thế</a:t>
            </a:r>
            <a:r>
              <a:rPr lang="en-US" sz="3200" dirty="0">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 </a:t>
            </a:r>
            <a:r>
              <a:rPr lang="en-US" sz="3200" dirty="0" err="1">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nào</a:t>
            </a:r>
            <a:endParaRPr lang="en-US" sz="3200" dirty="0">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1121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DA17-A4B9-ACB3-C6ED-28BD24DB9E92}"/>
              </a:ext>
            </a:extLst>
          </p:cNvPr>
          <p:cNvSpPr>
            <a:spLocks noGrp="1"/>
          </p:cNvSpPr>
          <p:nvPr>
            <p:ph type="title"/>
          </p:nvPr>
        </p:nvSpPr>
        <p:spPr/>
        <p:txBody>
          <a:bodyPr>
            <a:normAutofit fontScale="90000"/>
          </a:bodyPr>
          <a:lstStyle/>
          <a:p>
            <a:pPr marL="342900" lvl="0" indent="-342900">
              <a:spcBef>
                <a:spcPts val="605"/>
              </a:spcBef>
            </a:pPr>
            <a:r>
              <a:rPr lang="vi-VN" sz="1800" b="1" dirty="0">
                <a:solidFill>
                  <a:schemeClr val="tx1"/>
                </a:solidFill>
                <a:effectLst/>
                <a:latin typeface="Times New Roman" panose="02020603050405020304" pitchFamily="18" charset="0"/>
                <a:ea typeface="Times New Roman" panose="02020603050405020304" pitchFamily="18" charset="0"/>
              </a:rPr>
              <a:t>Mục tiêu:</a:t>
            </a:r>
            <a:br>
              <a:rPr lang="en-US" sz="1800" dirty="0">
                <a:solidFill>
                  <a:schemeClr val="tx1"/>
                </a:solidFill>
                <a:effectLst/>
                <a:latin typeface="Times New Roman" panose="02020603050405020304" pitchFamily="18" charset="0"/>
                <a:ea typeface="Times New Roman" panose="02020603050405020304" pitchFamily="18" charset="0"/>
              </a:rPr>
            </a:br>
            <a:r>
              <a:rPr lang="vi-VN" sz="1800" dirty="0">
                <a:solidFill>
                  <a:schemeClr val="tx1"/>
                </a:solidFill>
                <a:effectLst/>
                <a:latin typeface="Times New Roman" panose="02020603050405020304" pitchFamily="18" charset="0"/>
                <a:ea typeface="Times New Roman" panose="02020603050405020304" pitchFamily="18" charset="0"/>
              </a:rPr>
              <a:t>Giữ cho thú cưng của bạn luôn khỏe mạnh và vui vẻ bằng cách thường </a:t>
            </a:r>
            <a:br>
              <a:rPr lang="en-US" sz="1800" dirty="0">
                <a:solidFill>
                  <a:schemeClr val="tx1"/>
                </a:solidFill>
                <a:effectLst/>
                <a:latin typeface="Times New Roman" panose="02020603050405020304" pitchFamily="18" charset="0"/>
                <a:ea typeface="Times New Roman" panose="02020603050405020304" pitchFamily="18" charset="0"/>
              </a:rPr>
            </a:br>
            <a:r>
              <a:rPr lang="vi-VN" sz="1800" dirty="0">
                <a:solidFill>
                  <a:schemeClr val="tx1"/>
                </a:solidFill>
                <a:effectLst/>
                <a:latin typeface="Times New Roman" panose="02020603050405020304" pitchFamily="18" charset="0"/>
                <a:ea typeface="Times New Roman" panose="02020603050405020304" pitchFamily="18" charset="0"/>
              </a:rPr>
              <a:t>xuyên cho ăn và chơi.</a:t>
            </a:r>
            <a:br>
              <a:rPr lang="en-US" sz="1800" dirty="0">
                <a:solidFill>
                  <a:schemeClr val="tx1"/>
                </a:solidFill>
                <a:effectLst/>
                <a:latin typeface="Times New Roman" panose="02020603050405020304" pitchFamily="18" charset="0"/>
                <a:ea typeface="Times New Roman" panose="02020603050405020304" pitchFamily="18" charset="0"/>
              </a:rPr>
            </a:br>
            <a:endParaRPr lang="en-US" dirty="0">
              <a:solidFill>
                <a:schemeClr val="tx1"/>
              </a:solidFill>
            </a:endParaRPr>
          </a:p>
        </p:txBody>
      </p:sp>
      <p:sp>
        <p:nvSpPr>
          <p:cNvPr id="3" name="Content Placeholder 2">
            <a:extLst>
              <a:ext uri="{FF2B5EF4-FFF2-40B4-BE49-F238E27FC236}">
                <a16:creationId xmlns:a16="http://schemas.microsoft.com/office/drawing/2014/main" id="{298F7629-6A02-F318-C529-BA83EE1173D1}"/>
              </a:ext>
            </a:extLst>
          </p:cNvPr>
          <p:cNvSpPr>
            <a:spLocks noGrp="1"/>
          </p:cNvSpPr>
          <p:nvPr>
            <p:ph idx="1"/>
          </p:nvPr>
        </p:nvSpPr>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3.1 </a:t>
            </a:r>
            <a:r>
              <a:rPr lang="en-US" sz="1800" b="1" kern="0" dirty="0" err="1">
                <a:solidFill>
                  <a:srgbClr val="000000"/>
                </a:solidFill>
                <a:effectLst/>
                <a:latin typeface="Times New Roman" panose="02020603050405020304" pitchFamily="18" charset="0"/>
                <a:ea typeface="Calibri" panose="020F0502020204030204" pitchFamily="34" charset="0"/>
              </a:rPr>
              <a:t>Kết</a:t>
            </a:r>
            <a:r>
              <a:rPr lang="en-US" sz="1800" b="1" kern="0" dirty="0">
                <a:solidFill>
                  <a:srgbClr val="000000"/>
                </a:solidFill>
                <a:effectLst/>
                <a:latin typeface="Times New Roman" panose="02020603050405020304" pitchFamily="18" charset="0"/>
                <a:ea typeface="Calibri" panose="020F0502020204030204" pitchFamily="34" charset="0"/>
              </a:rPr>
              <a:t> </a:t>
            </a:r>
            <a:r>
              <a:rPr lang="en-US" sz="1800" b="1" kern="0" dirty="0" err="1">
                <a:solidFill>
                  <a:srgbClr val="000000"/>
                </a:solidFill>
                <a:effectLst/>
                <a:latin typeface="Times New Roman" panose="02020603050405020304" pitchFamily="18" charset="0"/>
                <a:ea typeface="Calibri" panose="020F0502020204030204" pitchFamily="34" charset="0"/>
              </a:rPr>
              <a:t>luận</a:t>
            </a:r>
            <a:endParaRPr lang="en-US" sz="1800" b="1" kern="0" dirty="0">
              <a:solidFill>
                <a:srgbClr val="000000"/>
              </a:solidFill>
              <a:effectLst/>
              <a:latin typeface="Times New Roman" panose="02020603050405020304" pitchFamily="18" charset="0"/>
              <a:ea typeface="Calibri" panose="020F0502020204030204" pitchFamily="34" charset="0"/>
            </a:endParaRPr>
          </a:p>
          <a:p>
            <a:pPr marL="77470" indent="0" algn="just">
              <a:lnSpc>
                <a:spcPct val="115000"/>
              </a:lnSpc>
              <a:spcBef>
                <a:spcPts val="605"/>
              </a:spcBef>
              <a:buNone/>
            </a:pPr>
            <a:r>
              <a:rPr lang="en-US" sz="1800" dirty="0" err="1">
                <a:effectLst/>
                <a:latin typeface="Times New Roman" panose="02020603050405020304" pitchFamily="18" charset="0"/>
                <a:ea typeface="Times New Roman" panose="02020603050405020304" pitchFamily="18" charset="0"/>
              </a:rPr>
              <a:t>Chương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Critter Caretaker</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minh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họa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hướng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hợp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đồ</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họa</a:t>
            </a:r>
            <a:r>
              <a:rPr lang="en-US" sz="1800" dirty="0">
                <a:effectLst/>
                <a:latin typeface="Times New Roman" panose="02020603050405020304" pitchFamily="18" charset="0"/>
                <a:ea typeface="Times New Roman" panose="02020603050405020304" pitchFamily="18" charset="0"/>
              </a:rPr>
              <a:t> (GUI)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Tkinter</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thú</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cưng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ảo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qua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như</a:t>
            </a:r>
            <a:r>
              <a:rPr lang="en-US" sz="1800"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tạo</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cho</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ăn</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chơi</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ngủ</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theo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dõi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đói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Critter.</a:t>
            </a:r>
          </a:p>
          <a:p>
            <a:pPr marL="77470" indent="0" algn="just">
              <a:lnSpc>
                <a:spcPct val="115000"/>
              </a:lnSpc>
              <a:spcBef>
                <a:spcPts val="605"/>
              </a:spcBef>
              <a:buNone/>
            </a:pPr>
            <a:r>
              <a:rPr lang="en-US" sz="1800" dirty="0">
                <a:effectLst/>
                <a:latin typeface="Times New Roman" panose="02020603050405020304" pitchFamily="18" charset="0"/>
                <a:ea typeface="Times New Roman" panose="02020603050405020304" pitchFamily="18" charset="0"/>
              </a:rPr>
              <a:t>Thông qua </a:t>
            </a:r>
            <a:r>
              <a:rPr lang="en-US" sz="1800" dirty="0" err="1">
                <a:effectLst/>
                <a:latin typeface="Times New Roman" panose="02020603050405020304" pitchFamily="18" charset="0"/>
                <a:ea typeface="Times New Roman" panose="02020603050405020304" pitchFamily="18" charset="0"/>
              </a:rPr>
              <a:t>quá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xây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sinh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rèn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luyện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a:t>
            </a:r>
          </a:p>
          <a:p>
            <a:pPr marL="0" lvl="0" indent="0" algn="just">
              <a:lnSpc>
                <a:spcPct val="115000"/>
              </a:lnSpc>
              <a:spcBef>
                <a:spcPts val="605"/>
              </a:spcBef>
              <a:buSzPts val="1000"/>
              <a:buNone/>
              <a:tabLst>
                <a:tab pos="457200" algn="l"/>
              </a:tabLst>
            </a:pPr>
            <a:r>
              <a:rPr lang="en-US" sz="1800" dirty="0" err="1">
                <a:effectLst/>
                <a:latin typeface="Times New Roman" panose="02020603050405020304" pitchFamily="18" charset="0"/>
                <a:ea typeface="Times New Roman" panose="02020603050405020304" pitchFamily="18" charset="0"/>
              </a:rPr>
              <a:t>Tư</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duy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kế</a:t>
            </a: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class</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thuộc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a:t>
            </a:r>
          </a:p>
          <a:p>
            <a:pPr marL="0" lvl="0" indent="0" algn="just">
              <a:lnSpc>
                <a:spcPct val="115000"/>
              </a:lnSpc>
              <a:spcBef>
                <a:spcPts val="605"/>
              </a:spcBef>
              <a:buSzPts val="1000"/>
              <a:buNone/>
              <a:tabLst>
                <a:tab pos="457200" algn="l"/>
              </a:tabLst>
            </a:pP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xử</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lý</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sự</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kiện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nút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lệnh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GUI.</a:t>
            </a:r>
          </a:p>
          <a:p>
            <a:pPr marL="0" lvl="0" indent="0" algn="just">
              <a:lnSpc>
                <a:spcPct val="115000"/>
              </a:lnSpc>
              <a:spcBef>
                <a:spcPts val="605"/>
              </a:spcBef>
              <a:buSzPts val="1000"/>
              <a:buNone/>
              <a:tabLst>
                <a:tab pos="457200" algn="l"/>
              </a:tabLst>
            </a:pPr>
            <a:r>
              <a:rPr lang="en-US" sz="1800" dirty="0" err="1">
                <a:effectLst/>
                <a:latin typeface="Times New Roman" panose="02020603050405020304" pitchFamily="18" charset="0"/>
                <a:ea typeface="Times New Roman" panose="02020603050405020304" pitchFamily="18" charset="0"/>
              </a:rPr>
              <a:t>Kỹ</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kết</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hợp</a:t>
            </a:r>
            <a:r>
              <a:rPr lang="en-US" sz="1800" b="1" dirty="0">
                <a:effectLst/>
                <a:latin typeface="Times New Roman" panose="02020603050405020304" pitchFamily="18" charset="0"/>
                <a:ea typeface="Times New Roman" panose="02020603050405020304" pitchFamily="18" charset="0"/>
              </a:rPr>
              <a:t> logic </a:t>
            </a:r>
            <a:r>
              <a:rPr lang="en-US" sz="1800" b="1" dirty="0" err="1">
                <a:effectLst/>
                <a:latin typeface="Times New Roman" panose="02020603050405020304" pitchFamily="18" charset="0"/>
                <a:ea typeface="Times New Roman" panose="02020603050405020304" pitchFamily="18" charset="0"/>
              </a:rPr>
              <a:t>xử</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lý</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và</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hiển</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thị</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kết</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quả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theo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thực</a:t>
            </a:r>
            <a:r>
              <a:rPr lang="en-US" sz="1800" dirty="0">
                <a:effectLst/>
                <a:latin typeface="Times New Roman" panose="02020603050405020304" pitchFamily="18" charset="0"/>
                <a:ea typeface="Times New Roman" panose="02020603050405020304" pitchFamily="18" charset="0"/>
              </a:rPr>
              <a:t>.</a:t>
            </a:r>
          </a:p>
          <a:p>
            <a:pPr marL="0" lvl="0" indent="0" algn="just">
              <a:lnSpc>
                <a:spcPct val="115000"/>
              </a:lnSpc>
              <a:spcBef>
                <a:spcPts val="605"/>
              </a:spcBef>
              <a:buSzPts val="1000"/>
              <a:buNone/>
              <a:tabLst>
                <a:tab pos="457200" algn="l"/>
              </a:tabLst>
            </a:pP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kiểm</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soát</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lỗi</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người</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dùng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chưa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tạo</a:t>
            </a:r>
            <a:r>
              <a:rPr lang="en-US" sz="1800" dirty="0">
                <a:effectLst/>
                <a:latin typeface="Times New Roman" panose="02020603050405020304" pitchFamily="18" charset="0"/>
                <a:ea typeface="Times New Roman" panose="02020603050405020304" pitchFamily="18" charset="0"/>
              </a:rPr>
              <a:t> Critter </a:t>
            </a:r>
            <a:r>
              <a:rPr lang="en-US" sz="1800" dirty="0" err="1">
                <a:effectLst/>
                <a:latin typeface="Times New Roman" panose="02020603050405020304" pitchFamily="18" charset="0"/>
                <a:ea typeface="Times New Roman" panose="02020603050405020304" pitchFamily="18" charset="0"/>
              </a:rPr>
              <a:t>đã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tác</a:t>
            </a:r>
            <a:r>
              <a:rPr lang="en-US" sz="1800" dirty="0">
                <a:effectLst/>
                <a:latin typeface="Times New Roman" panose="02020603050405020304" pitchFamily="18" charset="0"/>
                <a:ea typeface="Times New Roman" panose="02020603050405020304" pitchFamily="18" charset="0"/>
              </a:rPr>
              <a:t>).</a:t>
            </a:r>
          </a:p>
          <a:p>
            <a:pPr marL="77470" indent="0" algn="just">
              <a:lnSpc>
                <a:spcPct val="115000"/>
              </a:lnSpc>
              <a:spcBef>
                <a:spcPts val="605"/>
              </a:spcBef>
              <a:buNone/>
            </a:pPr>
            <a:r>
              <a:rPr lang="en-US" sz="1800" dirty="0" err="1">
                <a:effectLst/>
                <a:latin typeface="Times New Roman" panose="02020603050405020304" pitchFamily="18" charset="0"/>
                <a:ea typeface="Times New Roman" panose="02020603050405020304" pitchFamily="18" charset="0"/>
              </a:rPr>
              <a:t>Chương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chỉ</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mang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thuật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còn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yếu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tố</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thú</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giúp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dễ</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tiếp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nhớ</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tốt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hơn</a:t>
            </a:r>
            <a:r>
              <a:rPr lang="en-US" sz="1800" dirty="0">
                <a:effectLst/>
                <a:latin typeface="Times New Roman" panose="02020603050405020304" pitchFamily="18" charset="0"/>
                <a:ea typeface="Times New Roman" panose="02020603050405020304" pitchFamily="18" charset="0"/>
              </a:rPr>
              <a:t>.</a:t>
            </a:r>
          </a:p>
          <a:p>
            <a:pPr marL="77470" indent="0" algn="just">
              <a:lnSpc>
                <a:spcPct val="115000"/>
              </a:lnSpc>
              <a:spcBef>
                <a:spcPts val="605"/>
              </a:spcBef>
              <a:buNone/>
            </a:pPr>
            <a:r>
              <a:rPr lang="vi-VN"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163945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7A83B-6B99-DE0E-6C6E-D1B5A0AC89BE}"/>
              </a:ext>
            </a:extLst>
          </p:cNvPr>
          <p:cNvSpPr>
            <a:spLocks noGrp="1"/>
          </p:cNvSpPr>
          <p:nvPr>
            <p:ph type="title"/>
          </p:nvPr>
        </p:nvSpPr>
        <p:spPr>
          <a:xfrm>
            <a:off x="677334" y="609600"/>
            <a:ext cx="8596668" cy="1274618"/>
          </a:xfrm>
        </p:spPr>
        <p:txBody>
          <a:bodyPr>
            <a:normAutofit fontScale="90000"/>
          </a:bodyPr>
          <a:lstStyle/>
          <a:p>
            <a:r>
              <a:rPr lang="en-US" sz="3600" dirty="0">
                <a:ln/>
                <a:solidFill>
                  <a:schemeClr val="accent1"/>
                </a:solidFill>
                <a:effectLst>
                  <a:outerShdw blurRad="38100" dist="25400" dir="5400000" algn="ctr" rotWithShape="0">
                    <a:srgbClr val="6E747A">
                      <a:alpha val="43000"/>
                    </a:srgbClr>
                  </a:outerShdw>
                </a:effectLst>
                <a:latin typeface="Source Serif Pro Semi Bold" pitchFamily="34" charset="0"/>
                <a:ea typeface="Source Serif Pro Semi Bold" pitchFamily="34" charset="-122"/>
                <a:cs typeface="Source Serif Pro Semi Bold" pitchFamily="34" charset="-120"/>
              </a:rPr>
              <a:t>1.Giới </a:t>
            </a:r>
            <a:r>
              <a:rPr lang="en-US" sz="3600" dirty="0" err="1">
                <a:ln/>
                <a:solidFill>
                  <a:schemeClr val="accent1"/>
                </a:solidFill>
                <a:effectLst>
                  <a:outerShdw blurRad="38100" dist="25400" dir="5400000" algn="ctr" rotWithShape="0">
                    <a:srgbClr val="6E747A">
                      <a:alpha val="43000"/>
                    </a:srgbClr>
                  </a:outerShdw>
                </a:effectLst>
                <a:latin typeface="Source Serif Pro Semi Bold" pitchFamily="34" charset="0"/>
                <a:ea typeface="Source Serif Pro Semi Bold" pitchFamily="34" charset="-122"/>
                <a:cs typeface="Source Serif Pro Semi Bold" pitchFamily="34" charset="-120"/>
              </a:rPr>
              <a:t>thiệu</a:t>
            </a:r>
            <a:r>
              <a:rPr lang="en-US" sz="3600" dirty="0">
                <a:ln/>
                <a:solidFill>
                  <a:schemeClr val="accent1"/>
                </a:solidFill>
                <a:effectLst>
                  <a:outerShdw blurRad="38100" dist="25400" dir="5400000" algn="ctr" rotWithShape="0">
                    <a:srgbClr val="6E747A">
                      <a:alpha val="43000"/>
                    </a:srgbClr>
                  </a:outerShdw>
                </a:effectLst>
                <a:latin typeface="Source Serif Pro Semi Bold" pitchFamily="34" charset="0"/>
                <a:ea typeface="Source Serif Pro Semi Bold" pitchFamily="34" charset="-122"/>
                <a:cs typeface="Source Serif Pro Semi Bold" pitchFamily="34" charset="-120"/>
              </a:rPr>
              <a:t>  </a:t>
            </a:r>
            <a:r>
              <a:rPr lang="en-US" sz="3600" dirty="0" err="1">
                <a:ln/>
                <a:solidFill>
                  <a:schemeClr val="accent1"/>
                </a:solidFill>
                <a:effectLst>
                  <a:outerShdw blurRad="38100" dist="25400" dir="5400000" algn="ctr" rotWithShape="0">
                    <a:srgbClr val="6E747A">
                      <a:alpha val="43000"/>
                    </a:srgbClr>
                  </a:outerShdw>
                </a:effectLst>
                <a:latin typeface="Source Serif Pro Semi Bold" pitchFamily="34" charset="0"/>
                <a:ea typeface="Source Serif Pro Semi Bold" pitchFamily="34" charset="-122"/>
                <a:cs typeface="Source Serif Pro Semi Bold" pitchFamily="34" charset="-120"/>
              </a:rPr>
              <a:t>đề</a:t>
            </a:r>
            <a:r>
              <a:rPr lang="en-US" sz="3600" dirty="0">
                <a:ln/>
                <a:solidFill>
                  <a:schemeClr val="accent1"/>
                </a:solidFill>
                <a:effectLst>
                  <a:outerShdw blurRad="38100" dist="25400" dir="5400000" algn="ctr" rotWithShape="0">
                    <a:srgbClr val="6E747A">
                      <a:alpha val="43000"/>
                    </a:srgbClr>
                  </a:outerShdw>
                </a:effectLst>
                <a:latin typeface="Source Serif Pro Semi Bold" pitchFamily="34" charset="0"/>
                <a:ea typeface="Source Serif Pro Semi Bold" pitchFamily="34" charset="-122"/>
                <a:cs typeface="Source Serif Pro Semi Bold" pitchFamily="34" charset="-120"/>
              </a:rPr>
              <a:t> </a:t>
            </a:r>
            <a:r>
              <a:rPr lang="en-US" sz="3600" dirty="0" err="1">
                <a:ln/>
                <a:solidFill>
                  <a:schemeClr val="accent1"/>
                </a:solidFill>
                <a:effectLst>
                  <a:outerShdw blurRad="38100" dist="25400" dir="5400000" algn="ctr" rotWithShape="0">
                    <a:srgbClr val="6E747A">
                      <a:alpha val="43000"/>
                    </a:srgbClr>
                  </a:outerShdw>
                </a:effectLst>
                <a:latin typeface="Source Serif Pro Semi Bold" pitchFamily="34" charset="0"/>
                <a:ea typeface="Source Serif Pro Semi Bold" pitchFamily="34" charset="-122"/>
                <a:cs typeface="Source Serif Pro Semi Bold" pitchFamily="34" charset="-120"/>
              </a:rPr>
              <a:t>tài</a:t>
            </a:r>
            <a:br>
              <a:rPr lang="en-US" sz="3600" dirty="0">
                <a:ln/>
                <a:solidFill>
                  <a:schemeClr val="accent1"/>
                </a:solidFill>
                <a:effectLst>
                  <a:outerShdw blurRad="38100" dist="25400" dir="5400000" algn="ctr" rotWithShape="0">
                    <a:srgbClr val="6E747A">
                      <a:alpha val="43000"/>
                    </a:srgbClr>
                  </a:outerShdw>
                </a:effectLst>
                <a:latin typeface="Source Serif Pro Semi Bold" pitchFamily="34" charset="0"/>
                <a:ea typeface="Source Serif Pro Semi Bold" pitchFamily="34" charset="-122"/>
                <a:cs typeface="Source Serif Pro Semi Bold" pitchFamily="34" charset="-120"/>
              </a:rPr>
            </a:br>
            <a:r>
              <a:rPr lang="en-US" sz="2700" dirty="0">
                <a:ln/>
                <a:solidFill>
                  <a:schemeClr val="accent1"/>
                </a:solidFill>
                <a:effectLst>
                  <a:outerShdw blurRad="38100" dist="25400" dir="5400000" algn="ctr" rotWithShape="0">
                    <a:srgbClr val="6E747A">
                      <a:alpha val="43000"/>
                    </a:srgbClr>
                  </a:outerShdw>
                </a:effectLst>
                <a:latin typeface="Source Serif Pro Semi Bold" pitchFamily="34" charset="0"/>
                <a:ea typeface="Source Serif Pro Semi Bold" pitchFamily="34" charset="-122"/>
                <a:cs typeface="Source Serif Pro Semi Bold" pitchFamily="34" charset="-120"/>
              </a:rPr>
              <a:t>1.1 </a:t>
            </a:r>
            <a:r>
              <a:rPr lang="en-US" sz="2700" dirty="0" err="1">
                <a:ln/>
                <a:solidFill>
                  <a:schemeClr val="accent1"/>
                </a:solidFill>
                <a:effectLst>
                  <a:outerShdw blurRad="38100" dist="25400" dir="5400000" algn="ctr" rotWithShape="0">
                    <a:srgbClr val="6E747A">
                      <a:alpha val="43000"/>
                    </a:srgbClr>
                  </a:outerShdw>
                </a:effectLst>
                <a:latin typeface="Source Serif Pro Semi Bold" pitchFamily="34" charset="0"/>
                <a:ea typeface="Source Serif Pro Semi Bold" pitchFamily="34" charset="-122"/>
                <a:cs typeface="Source Serif Pro Semi Bold" pitchFamily="34" charset="-120"/>
              </a:rPr>
              <a:t>Đề</a:t>
            </a:r>
            <a:r>
              <a:rPr lang="en-US" sz="2700" dirty="0">
                <a:ln/>
                <a:solidFill>
                  <a:schemeClr val="accent1"/>
                </a:solidFill>
                <a:effectLst>
                  <a:outerShdw blurRad="38100" dist="25400" dir="5400000" algn="ctr" rotWithShape="0">
                    <a:srgbClr val="6E747A">
                      <a:alpha val="43000"/>
                    </a:srgbClr>
                  </a:outerShdw>
                </a:effectLst>
                <a:latin typeface="Source Serif Pro Semi Bold" pitchFamily="34" charset="0"/>
                <a:ea typeface="Source Serif Pro Semi Bold" pitchFamily="34" charset="-122"/>
                <a:cs typeface="Source Serif Pro Semi Bold" pitchFamily="34" charset="-120"/>
              </a:rPr>
              <a:t> </a:t>
            </a:r>
            <a:r>
              <a:rPr lang="en-US" sz="2700" dirty="0" err="1">
                <a:ln/>
                <a:solidFill>
                  <a:schemeClr val="accent1"/>
                </a:solidFill>
                <a:effectLst>
                  <a:outerShdw blurRad="38100" dist="25400" dir="5400000" algn="ctr" rotWithShape="0">
                    <a:srgbClr val="6E747A">
                      <a:alpha val="43000"/>
                    </a:srgbClr>
                  </a:outerShdw>
                </a:effectLst>
                <a:latin typeface="Source Serif Pro Semi Bold" pitchFamily="34" charset="0"/>
                <a:ea typeface="Source Serif Pro Semi Bold" pitchFamily="34" charset="-122"/>
                <a:cs typeface="Source Serif Pro Semi Bold" pitchFamily="34" charset="-120"/>
              </a:rPr>
              <a:t>tài</a:t>
            </a:r>
            <a:r>
              <a:rPr lang="en-US" sz="2700" dirty="0">
                <a:ln/>
                <a:solidFill>
                  <a:schemeClr val="accent1"/>
                </a:solidFill>
                <a:effectLst>
                  <a:outerShdw blurRad="38100" dist="25400" dir="5400000" algn="ctr" rotWithShape="0">
                    <a:srgbClr val="6E747A">
                      <a:alpha val="43000"/>
                    </a:srgbClr>
                  </a:outerShdw>
                </a:effectLst>
                <a:latin typeface="Source Serif Pro Semi Bold" pitchFamily="34" charset="0"/>
                <a:ea typeface="Source Serif Pro Semi Bold" pitchFamily="34" charset="-122"/>
                <a:cs typeface="Source Serif Pro Semi Bold" pitchFamily="34" charset="-120"/>
              </a:rPr>
              <a:t> </a:t>
            </a:r>
            <a:br>
              <a:rPr lang="en-US" sz="3600" dirty="0">
                <a:ln/>
                <a:solidFill>
                  <a:schemeClr val="accent1"/>
                </a:solidFill>
                <a:effectLst>
                  <a:outerShdw blurRad="38100" dist="25400" dir="5400000" algn="ctr" rotWithShape="0">
                    <a:srgbClr val="6E747A">
                      <a:alpha val="43000"/>
                    </a:srgbClr>
                  </a:outerShdw>
                </a:effectLst>
                <a:latin typeface="Source Serif Pro Semi Bold" pitchFamily="34" charset="0"/>
                <a:ea typeface="Source Serif Pro Semi Bold" pitchFamily="34" charset="-122"/>
                <a:cs typeface="Source Serif Pro Semi Bold" pitchFamily="34" charset="-120"/>
              </a:rPr>
            </a:br>
            <a:endParaRPr lang="en-US" dirty="0"/>
          </a:p>
        </p:txBody>
      </p:sp>
      <p:sp>
        <p:nvSpPr>
          <p:cNvPr id="3" name="Content Placeholder 2">
            <a:extLst>
              <a:ext uri="{FF2B5EF4-FFF2-40B4-BE49-F238E27FC236}">
                <a16:creationId xmlns:a16="http://schemas.microsoft.com/office/drawing/2014/main" id="{F063BFAC-97FB-A98F-DAB3-06C253ABC381}"/>
              </a:ext>
            </a:extLst>
          </p:cNvPr>
          <p:cNvSpPr>
            <a:spLocks noGrp="1"/>
          </p:cNvSpPr>
          <p:nvPr>
            <p:ph idx="1"/>
          </p:nvPr>
        </p:nvSpPr>
        <p:spPr>
          <a:xfrm>
            <a:off x="677334" y="2160589"/>
            <a:ext cx="4328775" cy="3880773"/>
          </a:xfrm>
        </p:spPr>
        <p:txBody>
          <a:bodyPr>
            <a:normAutofit/>
          </a:bodyPr>
          <a:lstStyle/>
          <a:p>
            <a:pPr>
              <a:lnSpc>
                <a:spcPct val="115000"/>
              </a:lnSpc>
              <a:spcBef>
                <a:spcPts val="800"/>
              </a:spcBef>
              <a:spcAft>
                <a:spcPts val="4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đề</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Xây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dựng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Critter Caretaker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GUI"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áp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hướng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đối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tượng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Tkinter</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chăm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sóc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critter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ảo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giao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diện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nút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"Cho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ăn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Chơi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Ngủ</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hiển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thị</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trạng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thái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(hunger, boredom)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gian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Đề</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kế</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class Critter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CritterApp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xử</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lỗi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critter,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nâng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kỹ</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kế</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giao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diện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3270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9A08E-3914-FD74-00B3-4A925257291F}"/>
              </a:ext>
            </a:extLst>
          </p:cNvPr>
          <p:cNvSpPr>
            <a:spLocks noGrp="1"/>
          </p:cNvSpPr>
          <p:nvPr>
            <p:ph type="title"/>
          </p:nvPr>
        </p:nvSpPr>
        <p:spPr/>
        <p:txBody>
          <a:bodyPr/>
          <a:lstStyle/>
          <a:p>
            <a:r>
              <a:rPr lang="en-US" sz="3600" dirty="0">
                <a:solidFill>
                  <a:srgbClr val="D73AD7"/>
                </a:solidFill>
                <a:latin typeface="Times New Roman" panose="02020603050405020304" pitchFamily="18" charset="0"/>
                <a:ea typeface="Source Serif Pro Semi Bold" pitchFamily="34" charset="-122"/>
                <a:cs typeface="Times New Roman" panose="02020603050405020304" pitchFamily="18" charset="0"/>
              </a:rPr>
              <a:t>Lý do </a:t>
            </a:r>
            <a:r>
              <a:rPr lang="en-US" sz="3600" dirty="0" err="1">
                <a:solidFill>
                  <a:srgbClr val="D73AD7"/>
                </a:solidFill>
                <a:latin typeface="Times New Roman" panose="02020603050405020304" pitchFamily="18" charset="0"/>
                <a:ea typeface="Source Serif Pro Semi Bold" pitchFamily="34" charset="-122"/>
                <a:cs typeface="Times New Roman" panose="02020603050405020304" pitchFamily="18" charset="0"/>
              </a:rPr>
              <a:t>chọn</a:t>
            </a:r>
            <a:r>
              <a:rPr lang="en-US" sz="3600" dirty="0">
                <a:solidFill>
                  <a:srgbClr val="D73AD7"/>
                </a:solidFill>
                <a:latin typeface="Times New Roman" panose="02020603050405020304" pitchFamily="18" charset="0"/>
                <a:ea typeface="Source Serif Pro Semi Bold" pitchFamily="34" charset="-122"/>
                <a:cs typeface="Times New Roman" panose="02020603050405020304" pitchFamily="18" charset="0"/>
              </a:rPr>
              <a:t> </a:t>
            </a:r>
            <a:r>
              <a:rPr lang="en-US" sz="3600" dirty="0" err="1">
                <a:solidFill>
                  <a:srgbClr val="D73AD7"/>
                </a:solidFill>
                <a:latin typeface="Times New Roman" panose="02020603050405020304" pitchFamily="18" charset="0"/>
                <a:ea typeface="Source Serif Pro Semi Bold" pitchFamily="34" charset="-122"/>
                <a:cs typeface="Times New Roman" panose="02020603050405020304" pitchFamily="18" charset="0"/>
              </a:rPr>
              <a:t>đề</a:t>
            </a:r>
            <a:r>
              <a:rPr lang="en-US" sz="3600" dirty="0">
                <a:solidFill>
                  <a:srgbClr val="D73AD7"/>
                </a:solidFill>
                <a:latin typeface="Times New Roman" panose="02020603050405020304" pitchFamily="18" charset="0"/>
                <a:ea typeface="Source Serif Pro Semi Bold" pitchFamily="34" charset="-122"/>
                <a:cs typeface="Times New Roman" panose="02020603050405020304" pitchFamily="18" charset="0"/>
              </a:rPr>
              <a:t> </a:t>
            </a:r>
            <a:r>
              <a:rPr lang="en-US" sz="3600" dirty="0" err="1">
                <a:solidFill>
                  <a:srgbClr val="D73AD7"/>
                </a:solidFill>
                <a:latin typeface="Times New Roman" panose="02020603050405020304" pitchFamily="18" charset="0"/>
                <a:ea typeface="Source Serif Pro Semi Bold" pitchFamily="34" charset="-122"/>
                <a:cs typeface="Times New Roman" panose="02020603050405020304" pitchFamily="18" charset="0"/>
              </a:rPr>
              <a:t>tài</a:t>
            </a:r>
            <a:br>
              <a:rPr lang="en-US" sz="3600" dirty="0">
                <a:solidFill>
                  <a:srgbClr val="D73AD7"/>
                </a:solidFill>
                <a:latin typeface="Times New Roman" panose="02020603050405020304" pitchFamily="18" charset="0"/>
                <a:ea typeface="Source Serif Pro Semi Bold" pitchFamily="34" charset="-122"/>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B019BB1-E73D-7BC0-4AEA-6D2FC6456243}"/>
              </a:ext>
            </a:extLst>
          </p:cNvPr>
          <p:cNvSpPr>
            <a:spLocks noGrp="1"/>
          </p:cNvSpPr>
          <p:nvPr>
            <p:ph idx="1"/>
          </p:nvPr>
        </p:nvSpPr>
        <p:spPr>
          <a:xfrm>
            <a:off x="677334" y="1237673"/>
            <a:ext cx="8596668" cy="4803689"/>
          </a:xfrm>
        </p:spPr>
        <p:txBody>
          <a:bodyPr>
            <a:normAutofit fontScale="77500" lnSpcReduction="20000"/>
          </a:bodyPr>
          <a:lstStyle/>
          <a:p>
            <a:pPr marL="0" algn="l">
              <a:lnSpc>
                <a:spcPts val="5500"/>
              </a:lnSpc>
              <a:buClrTx/>
              <a:buSzTx/>
              <a:buFontTx/>
              <a:buNone/>
            </a:pPr>
            <a:endParaRPr lang="en-US" dirty="0">
              <a:solidFill>
                <a:srgbClr val="D73AD7"/>
              </a:solidFill>
              <a:latin typeface="Times New Roman" panose="02020603050405020304" pitchFamily="18" charset="0"/>
              <a:ea typeface="Source Serif Pro Semi Bold" pitchFamily="34" charset="-122"/>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Giúp</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học</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tốt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lập</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trình</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hướng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đối</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tượng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(OOP):</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Đề</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tài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sử</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dụng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class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và</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object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để</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mô</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hình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hóa</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một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thú</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ảo</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giúp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người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học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nắm</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rõ</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định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nghĩa</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thuộc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tính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và</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phương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thức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trong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Python.</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Kết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hợp</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với</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giao</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diện</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người</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dùng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(GUI):</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Việc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xây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dựng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GUI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bằng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thư</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viện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giúp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ứng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dụng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trở</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nên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trực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quan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sinh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động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và</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dễ</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sử</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dụng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phù</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hợp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với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xu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hướng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phần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mềm</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hiện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nay.</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Tính</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tương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tác</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và</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sáng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tạo</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Người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dùng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có</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thể</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tạo</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cho</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ăn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chơi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và</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chăm</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sóc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Critter,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tạo</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cảm</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giác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như</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một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trò</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chơi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đơn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giản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nhưng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hấp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dẫn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Dễ</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mở</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rộng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và</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nâng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cấp</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Đề</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tài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có</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thể</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dễ</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dàng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mở</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rộng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thêm</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tính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năng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như</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nhiều</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thú</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lưu</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trạng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thái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tự</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động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giảm</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chỉ</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số</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theo</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thời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gian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v.v.</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Phù</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hợp</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với</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sinh</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viên</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đang</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học</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lập</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trình</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cơ</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bản</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Đề</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tài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tính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thực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hành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cao</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giúp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củng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cố</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kiến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thức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đã</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học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qua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việc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áp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dụng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vào</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sản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phẩm</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thực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tế</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245279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5DEAE-95C9-C584-B58A-AB1A08A82DDF}"/>
              </a:ext>
            </a:extLst>
          </p:cNvPr>
          <p:cNvSpPr>
            <a:spLocks noGrp="1"/>
          </p:cNvSpPr>
          <p:nvPr>
            <p:ph type="title"/>
          </p:nvPr>
        </p:nvSpPr>
        <p:spPr/>
        <p:txBody>
          <a:bodyPr/>
          <a:lstStyle/>
          <a:p>
            <a:r>
              <a:rPr lang="en-US" dirty="0"/>
              <a:t>2.</a:t>
            </a:r>
            <a:r>
              <a:rPr lang="en-US" sz="3600" dirty="0">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 </a:t>
            </a:r>
            <a:r>
              <a:rPr lang="en-US" sz="3600" dirty="0" err="1">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Giới</a:t>
            </a:r>
            <a:r>
              <a:rPr lang="en-US" sz="3600" dirty="0">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 </a:t>
            </a:r>
            <a:r>
              <a:rPr lang="en-US" sz="3600" dirty="0" err="1">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thiệu</a:t>
            </a:r>
            <a:r>
              <a:rPr lang="en-US" sz="3600" dirty="0">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 </a:t>
            </a:r>
            <a:r>
              <a:rPr lang="en-US" sz="3600" dirty="0" err="1">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hệ</a:t>
            </a:r>
            <a:r>
              <a:rPr lang="en-US" sz="3600" dirty="0">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 </a:t>
            </a:r>
            <a:r>
              <a:rPr lang="en-US" sz="3600" dirty="0" err="1">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thống</a:t>
            </a:r>
            <a:r>
              <a:rPr lang="en-US" sz="3600" dirty="0">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 </a:t>
            </a:r>
            <a:r>
              <a:rPr lang="en-US" sz="3600" dirty="0" err="1">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đã</a:t>
            </a:r>
            <a:r>
              <a:rPr lang="en-US" sz="3600" dirty="0">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 </a:t>
            </a:r>
            <a:r>
              <a:rPr lang="en-US" sz="3600" dirty="0" err="1">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làm</a:t>
            </a:r>
            <a:r>
              <a:rPr lang="en-US" sz="3600" dirty="0">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 </a:t>
            </a:r>
            <a:r>
              <a:rPr lang="en-US" sz="3600" dirty="0" err="1">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gì</a:t>
            </a:r>
            <a:r>
              <a:rPr lang="en-US" sz="3600" dirty="0">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 ,</a:t>
            </a:r>
            <a:r>
              <a:rPr lang="en-US" sz="3600" dirty="0" err="1">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làm</a:t>
            </a:r>
            <a:r>
              <a:rPr lang="en-US" sz="3600" dirty="0">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 </a:t>
            </a:r>
            <a:r>
              <a:rPr lang="en-US" sz="3600" dirty="0" err="1">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như</a:t>
            </a:r>
            <a:r>
              <a:rPr lang="en-US" sz="3600" dirty="0">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 </a:t>
            </a:r>
            <a:r>
              <a:rPr lang="en-US" sz="3600" dirty="0" err="1">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thế</a:t>
            </a:r>
            <a:r>
              <a:rPr lang="en-US" sz="3600" dirty="0">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 </a:t>
            </a:r>
            <a:r>
              <a:rPr lang="en-US" sz="3600" dirty="0" err="1">
                <a:solidFill>
                  <a:schemeClr val="tx1"/>
                </a:solidFill>
                <a:effectLst>
                  <a:outerShdw blurRad="38100" dist="25400" dir="5400000" algn="ctr" rotWithShape="0">
                    <a:srgbClr val="6E747A">
                      <a:alpha val="43000"/>
                    </a:srgbClr>
                  </a:outerShdw>
                </a:effectLst>
                <a:latin typeface="Times New Roman" panose="02020603050405020304" pitchFamily="18" charset="0"/>
                <a:ea typeface="Source Serif Pro Semi Bold" pitchFamily="34" charset="-122"/>
                <a:cs typeface="Times New Roman" panose="02020603050405020304" pitchFamily="18" charset="0"/>
              </a:rPr>
              <a:t>nào</a:t>
            </a:r>
            <a:endParaRPr lang="en-US" dirty="0"/>
          </a:p>
        </p:txBody>
      </p:sp>
      <p:sp>
        <p:nvSpPr>
          <p:cNvPr id="3" name="Content Placeholder 2">
            <a:extLst>
              <a:ext uri="{FF2B5EF4-FFF2-40B4-BE49-F238E27FC236}">
                <a16:creationId xmlns:a16="http://schemas.microsoft.com/office/drawing/2014/main" id="{0F250F8B-BB47-0A27-CC75-2A053D7E2B5B}"/>
              </a:ext>
            </a:extLst>
          </p:cNvPr>
          <p:cNvSpPr>
            <a:spLocks noGrp="1"/>
          </p:cNvSpPr>
          <p:nvPr>
            <p:ph idx="1"/>
          </p:nvPr>
        </p:nvSpPr>
        <p:spPr>
          <a:xfrm>
            <a:off x="641081" y="2095935"/>
            <a:ext cx="8596668" cy="453302"/>
          </a:xfrm>
        </p:spPr>
        <p:txBody>
          <a:bodyPr>
            <a:normAutofit fontScale="25000" lnSpcReduction="20000"/>
          </a:bodyPr>
          <a:lstStyle/>
          <a:p>
            <a:r>
              <a:rPr lang="en-US" sz="5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 </a:t>
            </a:r>
            <a:r>
              <a:rPr lang="en-US" sz="56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Tính</a:t>
            </a:r>
            <a:r>
              <a:rPr lang="en-US" sz="5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5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sz="5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5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chương</a:t>
            </a:r>
            <a:r>
              <a:rPr lang="en-US" sz="5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trìn</a:t>
            </a:r>
            <a:r>
              <a:rPr lang="en-US"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t>
            </a:r>
            <a:endPar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endParaRPr lang="en-US" dirty="0"/>
          </a:p>
          <a:p>
            <a:pPr marL="342900" lvl="0" indent="-342900" algn="just">
              <a:lnSpc>
                <a:spcPct val="120000"/>
              </a:lnSpc>
              <a:spcAft>
                <a:spcPts val="800"/>
              </a:spcAft>
              <a:buFont typeface="Wingdings" panose="05000000000000000000" pitchFamily="2" charset="2"/>
              <a:buChar char=""/>
            </a:pPr>
            <a:r>
              <a:rPr lang="en-US" sz="5600" b="1"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 Critter </a:t>
            </a:r>
            <a:r>
              <a:rPr lang="en-US" sz="5600" b="1" dirty="0" err="1">
                <a:effectLst/>
                <a:latin typeface="Times New Roman" panose="02020603050405020304" pitchFamily="18" charset="0"/>
                <a:ea typeface="Calibri" panose="020F0502020204030204" pitchFamily="34" charset="0"/>
                <a:cs typeface="Times New Roman" panose="02020603050405020304" pitchFamily="18" charset="0"/>
              </a:rPr>
              <a:t>mới</a:t>
            </a:r>
            <a:endParaRPr lang="en-US" sz="5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20000"/>
              </a:lnSpc>
              <a:spcAft>
                <a:spcPts val="800"/>
              </a:spcAft>
              <a:buSzPts val="1000"/>
              <a:buFont typeface="Symbol" panose="05050102010706020507" pitchFamily="18" charset="2"/>
              <a:buChar char=""/>
              <a:tabLst>
                <a:tab pos="457200" algn="l"/>
              </a:tabLst>
            </a:pP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nhập</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tên</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ô Entry </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nhấn</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5600" b="1"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56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lvl="0" indent="0" algn="just">
              <a:lnSpc>
                <a:spcPct val="120000"/>
              </a:lnSpc>
              <a:spcAft>
                <a:spcPts val="800"/>
              </a:spcAft>
              <a:buSzPts val="1000"/>
              <a:buNone/>
              <a:tabLst>
                <a:tab pos="457200" algn="l"/>
              </a:tabLst>
            </a:pP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tượng</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Critter </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mới</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a:t>
            </a:r>
          </a:p>
          <a:p>
            <a:pPr marL="742950" lvl="1" indent="-285750" algn="just">
              <a:lnSpc>
                <a:spcPct val="120000"/>
              </a:lnSpc>
              <a:spcAft>
                <a:spcPts val="800"/>
              </a:spcAft>
              <a:buSzPts val="1000"/>
              <a:buFont typeface="Courier New" panose="02070309020205020404" pitchFamily="49" charset="0"/>
              <a:buChar char="o"/>
              <a:tabLst>
                <a:tab pos="914400" algn="l"/>
              </a:tabLst>
            </a:pP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Hunger = 0</a:t>
            </a:r>
          </a:p>
          <a:p>
            <a:pPr marL="742950" lvl="1" indent="-285750" algn="just">
              <a:lnSpc>
                <a:spcPct val="120000"/>
              </a:lnSpc>
              <a:spcAft>
                <a:spcPts val="800"/>
              </a:spcAft>
              <a:buSzPts val="1000"/>
              <a:buFont typeface="Courier New" panose="02070309020205020404" pitchFamily="49" charset="0"/>
              <a:buChar char="o"/>
              <a:tabLst>
                <a:tab pos="914400" algn="l"/>
              </a:tabLst>
            </a:pP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Boredom = 0</a:t>
            </a:r>
          </a:p>
          <a:p>
            <a:pPr marL="342900" lvl="0" indent="-342900" algn="just">
              <a:lnSpc>
                <a:spcPct val="120000"/>
              </a:lnSpc>
              <a:spcAft>
                <a:spcPts val="800"/>
              </a:spcAft>
              <a:buSzPts val="1000"/>
              <a:buFont typeface="Symbol" panose="05050102010706020507" pitchFamily="18" charset="2"/>
              <a:buChar char=""/>
              <a:tabLst>
                <a:tab pos="457200" algn="l"/>
              </a:tabLst>
            </a:pP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thái</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ban </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hiển</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ngay</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buNone/>
            </a:pPr>
            <a:endParaRPr lang="en-US" sz="8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27168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412A30-22EA-0AFF-F2AF-041E5B9AAE1A}"/>
              </a:ext>
            </a:extLst>
          </p:cNvPr>
          <p:cNvSpPr txBox="1"/>
          <p:nvPr/>
        </p:nvSpPr>
        <p:spPr>
          <a:xfrm>
            <a:off x="677334" y="1523350"/>
            <a:ext cx="8421370" cy="3811300"/>
          </a:xfrm>
          <a:prstGeom prst="rect">
            <a:avLst/>
          </a:prstGeom>
          <a:noFill/>
        </p:spPr>
        <p:txBody>
          <a:bodyPr wrap="square">
            <a:spAutoFit/>
          </a:bodyPr>
          <a:lstStyle/>
          <a:p>
            <a:pPr marL="342900" lvl="0" indent="-342900" algn="just">
              <a:lnSpc>
                <a:spcPct val="115000"/>
              </a:lnSpc>
              <a:spcAft>
                <a:spcPts val="800"/>
              </a:spcAft>
              <a:buFont typeface="Wingdings" panose="05000000000000000000" pitchFamily="2" charset="2"/>
              <a:buChar char=""/>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Cho </a:t>
            </a: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ăn</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Critter</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Nhấn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"Cho </a:t>
            </a: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ăn</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15000"/>
              </a:lnSpc>
              <a:spcAft>
                <a:spcPts val="800"/>
              </a:spcAft>
              <a:buSzPts val="1000"/>
              <a:buFont typeface="Courier New" panose="02070309020205020404" pitchFamily="49" charset="0"/>
              <a:buChar char="o"/>
              <a:tabLst>
                <a:tab pos="914400" algn="l"/>
              </a:tabLst>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Giảm</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Hunger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đói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đi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đơn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vị</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(min = 0)</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15000"/>
              </a:lnSpc>
              <a:spcAft>
                <a:spcPts val="800"/>
              </a:spcAft>
              <a:buSzPts val="1000"/>
              <a:buFont typeface="Courier New" panose="02070309020205020404" pitchFamily="49" charset="0"/>
              <a:buChar char="o"/>
              <a:tabLst>
                <a:tab pos="914400" algn="l"/>
              </a:tabLst>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Nhưng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trôi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khiến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Hunger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Boredom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tăng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đó</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15000"/>
              </a:lnSpc>
              <a:spcAft>
                <a:spcPts val="800"/>
              </a:spcAft>
              <a:buSzPts val="1000"/>
              <a:buFont typeface="Courier New" panose="02070309020205020404" pitchFamily="49" charset="0"/>
              <a:buChar char="o"/>
              <a:tabLst>
                <a:tab pos="914400" algn="l"/>
              </a:tabLst>
            </a:pPr>
            <a:r>
              <a:rPr lang="en-US" sz="1400" dirty="0">
                <a:effectLst/>
                <a:latin typeface="Cambria Math" panose="02040503050406030204" pitchFamily="18" charset="0"/>
                <a:ea typeface="Calibri" panose="020F0502020204030204" pitchFamily="34" charset="0"/>
                <a:cs typeface="Cambria Math" panose="02040503050406030204" pitchFamily="18" charset="0"/>
              </a:rPr>
              <a: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Nên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tế</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Hunger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giảm</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xuống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Boredom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tăng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chút</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Wingdings" panose="05000000000000000000" pitchFamily="2" charset="2"/>
              <a:buChar char=""/>
            </a:pP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Chơi</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Critter</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Nhấn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Chơi</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15000"/>
              </a:lnSpc>
              <a:spcAft>
                <a:spcPts val="800"/>
              </a:spcAft>
              <a:buSzPts val="1000"/>
              <a:buFont typeface="Courier New" panose="02070309020205020404" pitchFamily="49" charset="0"/>
              <a:buChar char="o"/>
              <a:tabLst>
                <a:tab pos="914400" algn="l"/>
              </a:tabLst>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Giảm</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Boredom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chán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đi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đơn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vị</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(min = 0)</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15000"/>
              </a:lnSpc>
              <a:spcAft>
                <a:spcPts val="800"/>
              </a:spcAft>
              <a:buSzPts val="1000"/>
              <a:buFont typeface="Courier New" panose="02070309020205020404" pitchFamily="49" charset="0"/>
              <a:buChar char="o"/>
              <a:tabLst>
                <a:tab pos="914400" algn="l"/>
              </a:tabLst>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Nhưng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trôi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khiến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Hunger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Boredom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tăng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đó</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400" kern="0" dirty="0">
                <a:effectLst/>
                <a:latin typeface="Cambria Math" panose="02040503050406030204" pitchFamily="18" charset="0"/>
                <a:ea typeface="Calibri" panose="020F0502020204030204" pitchFamily="34" charset="0"/>
                <a:cs typeface="Cambria Math" panose="02040503050406030204" pitchFamily="18" charset="0"/>
              </a:rPr>
              <a:t>⇒</a:t>
            </a:r>
            <a:r>
              <a:rPr lang="en-US" sz="1400" kern="0" dirty="0">
                <a:effectLst/>
                <a:latin typeface="Times New Roman" panose="02020603050405020304" pitchFamily="18" charset="0"/>
                <a:ea typeface="Calibri" panose="020F0502020204030204" pitchFamily="34" charset="0"/>
              </a:rPr>
              <a:t> </a:t>
            </a:r>
            <a:r>
              <a:rPr lang="en-US" sz="1400" kern="0" dirty="0" err="1">
                <a:effectLst/>
                <a:latin typeface="Times New Roman" panose="02020603050405020304" pitchFamily="18" charset="0"/>
                <a:ea typeface="Calibri" panose="020F0502020204030204" pitchFamily="34" charset="0"/>
              </a:rPr>
              <a:t>Kết</a:t>
            </a:r>
            <a:r>
              <a:rPr lang="en-US" sz="1400" kern="0" dirty="0">
                <a:effectLst/>
                <a:latin typeface="Times New Roman" panose="02020603050405020304" pitchFamily="18" charset="0"/>
                <a:ea typeface="Calibri" panose="020F0502020204030204" pitchFamily="34" charset="0"/>
              </a:rPr>
              <a:t> </a:t>
            </a:r>
            <a:r>
              <a:rPr lang="en-US" sz="1400" kern="0" dirty="0" err="1">
                <a:effectLst/>
                <a:latin typeface="Times New Roman" panose="02020603050405020304" pitchFamily="18" charset="0"/>
                <a:ea typeface="Calibri" panose="020F0502020204030204" pitchFamily="34" charset="0"/>
              </a:rPr>
              <a:t>quả</a:t>
            </a:r>
            <a:r>
              <a:rPr lang="en-US" sz="1400" kern="0" dirty="0">
                <a:effectLst/>
                <a:latin typeface="Times New Roman" panose="02020603050405020304" pitchFamily="18" charset="0"/>
                <a:ea typeface="Calibri" panose="020F0502020204030204" pitchFamily="34" charset="0"/>
              </a:rPr>
              <a:t> </a:t>
            </a:r>
            <a:r>
              <a:rPr lang="en-US" sz="1400" kern="0" dirty="0" err="1">
                <a:effectLst/>
                <a:latin typeface="Times New Roman" panose="02020603050405020304" pitchFamily="18" charset="0"/>
                <a:ea typeface="Calibri" panose="020F0502020204030204" pitchFamily="34" charset="0"/>
              </a:rPr>
              <a:t>là</a:t>
            </a:r>
            <a:r>
              <a:rPr lang="en-US" sz="1400" kern="0" dirty="0">
                <a:effectLst/>
                <a:latin typeface="Times New Roman" panose="02020603050405020304" pitchFamily="18" charset="0"/>
                <a:ea typeface="Calibri" panose="020F0502020204030204" pitchFamily="34" charset="0"/>
              </a:rPr>
              <a:t> Critter </a:t>
            </a:r>
            <a:r>
              <a:rPr lang="en-US" sz="1400" kern="0" dirty="0" err="1">
                <a:effectLst/>
                <a:latin typeface="Times New Roman" panose="02020603050405020304" pitchFamily="18" charset="0"/>
                <a:ea typeface="Calibri" panose="020F0502020204030204" pitchFamily="34" charset="0"/>
              </a:rPr>
              <a:t>bớt</a:t>
            </a:r>
            <a:r>
              <a:rPr lang="en-US" sz="1400" kern="0" dirty="0">
                <a:effectLst/>
                <a:latin typeface="Times New Roman" panose="02020603050405020304" pitchFamily="18" charset="0"/>
                <a:ea typeface="Calibri" panose="020F0502020204030204" pitchFamily="34" charset="0"/>
              </a:rPr>
              <a:t> </a:t>
            </a:r>
            <a:r>
              <a:rPr lang="en-US" sz="1400" kern="0" dirty="0" err="1">
                <a:effectLst/>
                <a:latin typeface="Times New Roman" panose="02020603050405020304" pitchFamily="18" charset="0"/>
                <a:ea typeface="Calibri" panose="020F0502020204030204" pitchFamily="34" charset="0"/>
              </a:rPr>
              <a:t>chán</a:t>
            </a:r>
            <a:r>
              <a:rPr lang="en-US" sz="1400" kern="0" dirty="0">
                <a:effectLst/>
                <a:latin typeface="Times New Roman" panose="02020603050405020304" pitchFamily="18" charset="0"/>
                <a:ea typeface="Calibri" panose="020F0502020204030204" pitchFamily="34" charset="0"/>
              </a:rPr>
              <a:t> </a:t>
            </a:r>
            <a:r>
              <a:rPr lang="en-US" sz="1400" kern="0" dirty="0" err="1">
                <a:effectLst/>
                <a:latin typeface="Times New Roman" panose="02020603050405020304" pitchFamily="18" charset="0"/>
                <a:ea typeface="Calibri" panose="020F0502020204030204" pitchFamily="34" charset="0"/>
              </a:rPr>
              <a:t>nhưng</a:t>
            </a:r>
            <a:r>
              <a:rPr lang="en-US" sz="1400" kern="0" dirty="0">
                <a:effectLst/>
                <a:latin typeface="Times New Roman" panose="02020603050405020304" pitchFamily="18" charset="0"/>
                <a:ea typeface="Calibri" panose="020F0502020204030204" pitchFamily="34" charset="0"/>
              </a:rPr>
              <a:t> </a:t>
            </a:r>
            <a:r>
              <a:rPr lang="en-US" sz="1400" kern="0" dirty="0" err="1">
                <a:effectLst/>
                <a:latin typeface="Times New Roman" panose="02020603050405020304" pitchFamily="18" charset="0"/>
                <a:ea typeface="Calibri" panose="020F0502020204030204" pitchFamily="34" charset="0"/>
              </a:rPr>
              <a:t>có</a:t>
            </a:r>
            <a:r>
              <a:rPr lang="en-US" sz="1400" kern="0" dirty="0">
                <a:effectLst/>
                <a:latin typeface="Times New Roman" panose="02020603050405020304" pitchFamily="18" charset="0"/>
                <a:ea typeface="Calibri" panose="020F0502020204030204" pitchFamily="34" charset="0"/>
              </a:rPr>
              <a:t> </a:t>
            </a:r>
            <a:r>
              <a:rPr lang="en-US" sz="1400" kern="0" dirty="0" err="1">
                <a:effectLst/>
                <a:latin typeface="Times New Roman" panose="02020603050405020304" pitchFamily="18" charset="0"/>
                <a:ea typeface="Calibri" panose="020F0502020204030204" pitchFamily="34" charset="0"/>
              </a:rPr>
              <a:t>thể</a:t>
            </a:r>
            <a:r>
              <a:rPr lang="en-US" sz="1400" kern="0" dirty="0">
                <a:effectLst/>
                <a:latin typeface="Times New Roman" panose="02020603050405020304" pitchFamily="18" charset="0"/>
                <a:ea typeface="Calibri" panose="020F0502020204030204" pitchFamily="34" charset="0"/>
              </a:rPr>
              <a:t> </a:t>
            </a:r>
            <a:r>
              <a:rPr lang="en-US" sz="1400" kern="0" dirty="0" err="1">
                <a:effectLst/>
                <a:latin typeface="Times New Roman" panose="02020603050405020304" pitchFamily="18" charset="0"/>
                <a:ea typeface="Calibri" panose="020F0502020204030204" pitchFamily="34" charset="0"/>
              </a:rPr>
              <a:t>đói</a:t>
            </a:r>
            <a:r>
              <a:rPr lang="en-US" sz="1400" kern="0" dirty="0">
                <a:effectLst/>
                <a:latin typeface="Times New Roman" panose="02020603050405020304" pitchFamily="18" charset="0"/>
                <a:ea typeface="Calibri" panose="020F0502020204030204" pitchFamily="34" charset="0"/>
              </a:rPr>
              <a:t> </a:t>
            </a:r>
            <a:r>
              <a:rPr lang="en-US" sz="1400" kern="0" dirty="0" err="1">
                <a:effectLst/>
                <a:latin typeface="Times New Roman" panose="02020603050405020304" pitchFamily="18" charset="0"/>
                <a:ea typeface="Calibri" panose="020F0502020204030204" pitchFamily="34" charset="0"/>
              </a:rPr>
              <a:t>hơn</a:t>
            </a:r>
            <a:endParaRPr lang="en-US" dirty="0"/>
          </a:p>
        </p:txBody>
      </p:sp>
    </p:spTree>
    <p:extLst>
      <p:ext uri="{BB962C8B-B14F-4D97-AF65-F5344CB8AC3E}">
        <p14:creationId xmlns:p14="http://schemas.microsoft.com/office/powerpoint/2010/main" val="2191457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036E23-EECC-396C-73FF-0FF680E56541}"/>
              </a:ext>
            </a:extLst>
          </p:cNvPr>
          <p:cNvSpPr>
            <a:spLocks noGrp="1"/>
          </p:cNvSpPr>
          <p:nvPr>
            <p:ph idx="1"/>
          </p:nvPr>
        </p:nvSpPr>
        <p:spPr>
          <a:xfrm>
            <a:off x="677863" y="236538"/>
            <a:ext cx="8596312" cy="5805487"/>
          </a:xfrm>
        </p:spPr>
        <p:txBody>
          <a:bodyPr/>
          <a:lstStyle/>
          <a:p>
            <a:pPr algn="just">
              <a:lnSpc>
                <a:spcPct val="115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Wingdings" panose="05000000000000000000" pitchFamily="2" charset="2"/>
              <a:buChar char=""/>
            </a:pP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Ngủ</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Nhấn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Ngủ</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15000"/>
              </a:lnSpc>
              <a:spcAft>
                <a:spcPts val="800"/>
              </a:spcAft>
              <a:buSzPts val="1000"/>
              <a:buFont typeface="Courier New" panose="02070309020205020404" pitchFamily="49" charset="0"/>
              <a:buChar char="o"/>
              <a:tabLst>
                <a:tab pos="914400" algn="l"/>
              </a:tabLst>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Tăng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Hunger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đói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1</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15000"/>
              </a:lnSpc>
              <a:spcAft>
                <a:spcPts val="800"/>
              </a:spcAft>
              <a:buSzPts val="1000"/>
              <a:buFont typeface="Courier New" panose="02070309020205020404" pitchFamily="49" charset="0"/>
              <a:buChar char="o"/>
              <a:tabLst>
                <a:tab pos="914400" algn="l"/>
              </a:tabLst>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Giảm</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Boredom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chán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đi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1 (min = 0)</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15000"/>
              </a:lnSpc>
              <a:spcAft>
                <a:spcPts val="800"/>
              </a:spcAft>
              <a:buSzPts val="1000"/>
              <a:buFont typeface="Courier New" panose="02070309020205020404" pitchFamily="49" charset="0"/>
              <a:buChar char="o"/>
              <a:tabLst>
                <a:tab pos="914400" algn="l"/>
              </a:tabLst>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pass_time</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vì</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ngủ</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kiểu</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trôi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đặc</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biệt</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Wingdings" panose="05000000000000000000" pitchFamily="2" charset="2"/>
              <a:buChar char=""/>
            </a:pP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nhật</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thái</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Critter </a:t>
            </a: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thực</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bạn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tác</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ăn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chơi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ngủ</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thái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tại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Critter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nhật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hiển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Label:</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15000"/>
              </a:lnSpc>
              <a:spcAft>
                <a:spcPts val="800"/>
              </a:spcAft>
              <a:buSzPts val="1000"/>
              <a:buFont typeface="Courier New" panose="02070309020205020404" pitchFamily="49" charset="0"/>
              <a:buChar char="o"/>
              <a:tabLst>
                <a:tab pos="914400" algn="l"/>
              </a:tabLst>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Ví</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dụ</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Bob - Hunger: 2, Boredom: 1</a:t>
            </a:r>
            <a:endParaRPr lang="en-US" sz="13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18618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B4B84-46BA-26C7-E03C-7CF9DF343417}"/>
              </a:ext>
            </a:extLst>
          </p:cNvPr>
          <p:cNvSpPr>
            <a:spLocks noGrp="1"/>
          </p:cNvSpPr>
          <p:nvPr>
            <p:ph type="title"/>
          </p:nvPr>
        </p:nvSpPr>
        <p:spPr>
          <a:xfrm>
            <a:off x="677334" y="609600"/>
            <a:ext cx="8596668" cy="563880"/>
          </a:xfrm>
        </p:spPr>
        <p:txBody>
          <a:bodyPr>
            <a:normAutofit fontScale="90000"/>
          </a:bodyPr>
          <a:lstStyle/>
          <a:p>
            <a:pPr marL="342900" lvl="0" indent="-342900">
              <a:lnSpc>
                <a:spcPct val="115000"/>
              </a:lnSpc>
              <a:buFont typeface="Symbol" panose="05050102010706020507" pitchFamily="18" charset="2"/>
              <a:buChar char=""/>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2.2.Quy </a:t>
            </a:r>
            <a:r>
              <a:rPr lang="en-US"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hoạt</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động</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tổng</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quát</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chương</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br>
              <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br>
              <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br>
              <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Nhập</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tên</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Critter</a:t>
            </a:r>
            <a:b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nhập</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tên</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nhấn</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khởi</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đối</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tượng</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Critter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mới</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Chọn</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hành</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động</a:t>
            </a:r>
            <a:b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bấm</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nút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"Cho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ăn</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Chơi</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Ngủ</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Cập</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nhật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thái</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Critter</a:t>
            </a:r>
            <a:b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Mỗi</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hành</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thay</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hunger/boredom → Label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hiển</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thị</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thái</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mới</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lỗi</a:t>
            </a:r>
            <a:b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Nếu</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Critter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mà</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bấm</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nút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báo</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lỗi</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dirty="0">
              <a:solidFill>
                <a:schemeClr val="tx1"/>
              </a:solidFill>
            </a:endParaRPr>
          </a:p>
        </p:txBody>
      </p:sp>
    </p:spTree>
    <p:extLst>
      <p:ext uri="{BB962C8B-B14F-4D97-AF65-F5344CB8AC3E}">
        <p14:creationId xmlns:p14="http://schemas.microsoft.com/office/powerpoint/2010/main" val="2249999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46CB0-B195-DA92-E0DF-C15EFACEC092}"/>
              </a:ext>
            </a:extLst>
          </p:cNvPr>
          <p:cNvSpPr>
            <a:spLocks noGrp="1"/>
          </p:cNvSpPr>
          <p:nvPr>
            <p:ph type="title"/>
          </p:nvPr>
        </p:nvSpPr>
        <p:spPr>
          <a:xfrm>
            <a:off x="677334" y="609600"/>
            <a:ext cx="8596668" cy="472440"/>
          </a:xfrm>
        </p:spPr>
        <p:txBody>
          <a:bodyPr>
            <a:normAutofit fontScale="90000"/>
          </a:bodyPr>
          <a:lstStyle/>
          <a:p>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 </a:t>
            </a:r>
            <a:r>
              <a:rPr lang="en-US"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Sơ</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khối</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br>
              <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4" name="Content Placeholder 2">
            <a:extLst>
              <a:ext uri="{FF2B5EF4-FFF2-40B4-BE49-F238E27FC236}">
                <a16:creationId xmlns:a16="http://schemas.microsoft.com/office/drawing/2014/main" id="{1EEFB7A6-8242-7C85-E5C5-D2BBD3EEEE58}"/>
              </a:ext>
            </a:extLst>
          </p:cNvPr>
          <p:cNvSpPr txBox="1">
            <a:spLocks/>
          </p:cNvSpPr>
          <p:nvPr/>
        </p:nvSpPr>
        <p:spPr>
          <a:xfrm>
            <a:off x="578274" y="1082040"/>
            <a:ext cx="8596668" cy="504314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pic>
        <p:nvPicPr>
          <p:cNvPr id="7" name="Picture 6">
            <a:extLst>
              <a:ext uri="{FF2B5EF4-FFF2-40B4-BE49-F238E27FC236}">
                <a16:creationId xmlns:a16="http://schemas.microsoft.com/office/drawing/2014/main" id="{F258735D-257D-F712-62A4-00E679B82288}"/>
              </a:ext>
            </a:extLst>
          </p:cNvPr>
          <p:cNvPicPr>
            <a:picLocks noChangeAspect="1"/>
          </p:cNvPicPr>
          <p:nvPr/>
        </p:nvPicPr>
        <p:blipFill>
          <a:blip r:embed="rId2"/>
          <a:stretch>
            <a:fillRect/>
          </a:stretch>
        </p:blipFill>
        <p:spPr>
          <a:xfrm>
            <a:off x="3740574" y="926769"/>
            <a:ext cx="2990850" cy="5353685"/>
          </a:xfrm>
          <a:prstGeom prst="rect">
            <a:avLst/>
          </a:prstGeom>
        </p:spPr>
      </p:pic>
    </p:spTree>
    <p:extLst>
      <p:ext uri="{BB962C8B-B14F-4D97-AF65-F5344CB8AC3E}">
        <p14:creationId xmlns:p14="http://schemas.microsoft.com/office/powerpoint/2010/main" val="5109127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50</TotalTime>
  <Words>1459</Words>
  <Application>Microsoft Office PowerPoint</Application>
  <PresentationFormat>Widescreen</PresentationFormat>
  <Paragraphs>105</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Calibri Light</vt:lpstr>
      <vt:lpstr>Cambria Math</vt:lpstr>
      <vt:lpstr>Courier New</vt:lpstr>
      <vt:lpstr>Source Serif Pro Semi Bold</vt:lpstr>
      <vt:lpstr>Symbol</vt:lpstr>
      <vt:lpstr>Times New Roman</vt:lpstr>
      <vt:lpstr>Trebuchet MS</vt:lpstr>
      <vt:lpstr>Wingdings</vt:lpstr>
      <vt:lpstr>Wingdings 3</vt:lpstr>
      <vt:lpstr>Facet</vt:lpstr>
      <vt:lpstr>Lập trình Python Crittetr Caretaker với GUI   </vt:lpstr>
      <vt:lpstr>Nội dung chính  </vt:lpstr>
      <vt:lpstr>1.Giới thiệu  đề tài 1.1 Đề tài  </vt:lpstr>
      <vt:lpstr>Lý do chọn đề tài </vt:lpstr>
      <vt:lpstr>2. Giới thiệu hệ thống đã làm gì ,làm như thế nào</vt:lpstr>
      <vt:lpstr>PowerPoint Presentation</vt:lpstr>
      <vt:lpstr>PowerPoint Presentation</vt:lpstr>
      <vt:lpstr>2.2.Quy trình hoạt động tổng quát của chương trình   Nhập tên và tạo Critter → Người dùng nhập tên, nhấn "Tạo" → khởi tạo đối tượng Critter mới. Chọn hành động → Người dùng bấm các nút: "Cho ăn", "Chơi", hoặc "Ngủ". Cập nhật trạng thái Critter → Mỗi hành động thay đổi hunger/boredom → Label hiển thị trạng thái mới. Kiểm tra lỗi → Nếu chưa tạo Critter mà bấm nút → hiện thông báo lỗi. </vt:lpstr>
      <vt:lpstr>2.3. Sơ đồ khối hệ thống </vt:lpstr>
      <vt:lpstr>2.4.Biểu đồ phân cấp chức năng </vt:lpstr>
      <vt:lpstr>24.Sơ đồ các thuật toán chính </vt:lpstr>
      <vt:lpstr>2.6. Cấu trúc dữ liệu </vt:lpstr>
      <vt:lpstr>PowerPoint Presentation</vt:lpstr>
      <vt:lpstr>3.Kết luận:kết quả chạy thục nghiệm như thế nào </vt:lpstr>
      <vt:lpstr>Tạo Critter: Nhập tên thú ảo vào ô trắng trên cùng. Nhấn nút “Tạo” để khởi tạo thú cưng mới. Sau khi tạo, thú cưng bắt đầu với: Hunger (đói) = 0 Boredom (chán) = 0 </vt:lpstr>
      <vt:lpstr>Cho ăn: Nhấn nút “Cho ăn” để giảm mức đói (hunger). Mỗi lần ăn, mức độ đói giảm, thú khỏe hơn. </vt:lpstr>
      <vt:lpstr>Chơi: Nhấn nút “Chơi” để giảm mức chán (boredom). Càng chơi nhiều, thú càng vui vẻ. </vt:lpstr>
      <vt:lpstr>Ngủ: Nhấn nút “Ngủ” để hồi phục cả hai trạng thái một cách nhẹ nhàng.   </vt:lpstr>
      <vt:lpstr>Cảnh báo và lỗi: Nếu chưa tạo Critter, mà nhấn các nút hành động, chương trình sẽ hiện thông  báo “Chưa có Critter nào.” Sau mỗi hành động, trạng thái hiện tại của Critter được hiển thị dưới cùng.  </vt:lpstr>
      <vt:lpstr>Mục tiêu: Giữ cho thú cưng của bạn luôn khỏe mạnh và vui vẻ bằng cách thường  xuyên cho ăn và chơi.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Administrator</cp:lastModifiedBy>
  <cp:revision>1</cp:revision>
  <dcterms:created xsi:type="dcterms:W3CDTF">2025-06-10T01:24:45Z</dcterms:created>
  <dcterms:modified xsi:type="dcterms:W3CDTF">2025-06-10T02:14:54Z</dcterms:modified>
</cp:coreProperties>
</file>