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Paytone One" charset="1" panose="00000500000000000000"/>
      <p:regular r:id="rId22"/>
    </p:embeddedFont>
    <p:embeddedFont>
      <p:font typeface="Chewy" charset="1" panose="02000000000000000000"/>
      <p:regular r:id="rId23"/>
    </p:embeddedFont>
    <p:embeddedFont>
      <p:font typeface="Poppins" charset="1" panose="00000500000000000000"/>
      <p:regular r:id="rId24"/>
    </p:embeddedFont>
    <p:embeddedFont>
      <p:font typeface="Sigmar One" charset="1" panose="00000500000000000000"/>
      <p:regular r:id="rId25"/>
    </p:embeddedFont>
    <p:embeddedFont>
      <p:font typeface="Times New Roman" charset="1" panose="020305020704050203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43814" y="590260"/>
            <a:ext cx="936939" cy="18825468"/>
            <a:chOff x="0" y="0"/>
            <a:chExt cx="246766" cy="4958148"/>
          </a:xfrm>
        </p:grpSpPr>
        <p:sp>
          <p:nvSpPr>
            <p:cNvPr name="Freeform 10" id="10"/>
            <p:cNvSpPr/>
            <p:nvPr/>
          </p:nvSpPr>
          <p:spPr>
            <a:xfrm flipH="false" flipV="false" rot="0">
              <a:off x="0" y="0"/>
              <a:ext cx="246766" cy="4958148"/>
            </a:xfrm>
            <a:custGeom>
              <a:avLst/>
              <a:gdLst/>
              <a:ahLst/>
              <a:cxnLst/>
              <a:rect r="r" b="b" t="t" l="l"/>
              <a:pathLst>
                <a:path h="4958148" w="246766">
                  <a:moveTo>
                    <a:pt x="0" y="0"/>
                  </a:moveTo>
                  <a:lnTo>
                    <a:pt x="246766" y="0"/>
                  </a:lnTo>
                  <a:lnTo>
                    <a:pt x="246766" y="4958148"/>
                  </a:lnTo>
                  <a:lnTo>
                    <a:pt x="0" y="4958148"/>
                  </a:lnTo>
                  <a:close/>
                </a:path>
              </a:pathLst>
            </a:custGeom>
            <a:solidFill>
              <a:srgbClr val="6A7D40"/>
            </a:solidFill>
          </p:spPr>
        </p:sp>
        <p:sp>
          <p:nvSpPr>
            <p:cNvPr name="TextBox 11" id="11"/>
            <p:cNvSpPr txBox="true"/>
            <p:nvPr/>
          </p:nvSpPr>
          <p:spPr>
            <a:xfrm>
              <a:off x="0" y="-47625"/>
              <a:ext cx="246766"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21620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1288927" y="6052975"/>
            <a:ext cx="6567900" cy="4114800"/>
          </a:xfrm>
          <a:custGeom>
            <a:avLst/>
            <a:gdLst/>
            <a:ahLst/>
            <a:cxnLst/>
            <a:rect r="r" b="b" t="t" l="l"/>
            <a:pathLst>
              <a:path h="4114800" w="6567900">
                <a:moveTo>
                  <a:pt x="0" y="0"/>
                </a:moveTo>
                <a:lnTo>
                  <a:pt x="6567900" y="0"/>
                </a:lnTo>
                <a:lnTo>
                  <a:pt x="65679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3046567" y="8110375"/>
            <a:ext cx="952238" cy="95223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1033341">
            <a:off x="180117" y="38471"/>
            <a:ext cx="1579314" cy="1455840"/>
          </a:xfrm>
          <a:custGeom>
            <a:avLst/>
            <a:gdLst/>
            <a:ahLst/>
            <a:cxnLst/>
            <a:rect r="r" b="b" t="t" l="l"/>
            <a:pathLst>
              <a:path h="1455840" w="1579314">
                <a:moveTo>
                  <a:pt x="0" y="0"/>
                </a:moveTo>
                <a:lnTo>
                  <a:pt x="1579314" y="0"/>
                </a:lnTo>
                <a:lnTo>
                  <a:pt x="1579314" y="1455840"/>
                </a:lnTo>
                <a:lnTo>
                  <a:pt x="0" y="1455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2099411">
            <a:off x="1663693" y="656866"/>
            <a:ext cx="1515120" cy="1396665"/>
          </a:xfrm>
          <a:custGeom>
            <a:avLst/>
            <a:gdLst/>
            <a:ahLst/>
            <a:cxnLst/>
            <a:rect r="r" b="b" t="t" l="l"/>
            <a:pathLst>
              <a:path h="1396665" w="1515120">
                <a:moveTo>
                  <a:pt x="0" y="0"/>
                </a:moveTo>
                <a:lnTo>
                  <a:pt x="1515120" y="0"/>
                </a:lnTo>
                <a:lnTo>
                  <a:pt x="1515120" y="1396665"/>
                </a:lnTo>
                <a:lnTo>
                  <a:pt x="0" y="13966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1037031" y="1321590"/>
            <a:ext cx="16350506" cy="4731386"/>
          </a:xfrm>
          <a:prstGeom prst="rect">
            <a:avLst/>
          </a:prstGeom>
        </p:spPr>
        <p:txBody>
          <a:bodyPr anchor="t" rtlCol="false" tIns="0" lIns="0" bIns="0" rIns="0">
            <a:spAutoFit/>
          </a:bodyPr>
          <a:lstStyle/>
          <a:p>
            <a:pPr algn="ctr">
              <a:lnSpc>
                <a:spcPts val="19039"/>
              </a:lnSpc>
              <a:spcBef>
                <a:spcPct val="0"/>
              </a:spcBef>
            </a:pPr>
            <a:r>
              <a:rPr lang="en-US" sz="13599">
                <a:solidFill>
                  <a:srgbClr val="6A7D40"/>
                </a:solidFill>
                <a:latin typeface="Paytone One"/>
                <a:ea typeface="Paytone One"/>
                <a:cs typeface="Paytone One"/>
                <a:sym typeface="Paytone One"/>
              </a:rPr>
              <a:t>Phân Tích Yêu Cầu Nghiệp Vụ</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293323" y="3417467"/>
            <a:ext cx="7745369" cy="6325499"/>
          </a:xfrm>
          <a:custGeom>
            <a:avLst/>
            <a:gdLst/>
            <a:ahLst/>
            <a:cxnLst/>
            <a:rect r="r" b="b" t="t" l="l"/>
            <a:pathLst>
              <a:path h="6325499" w="7745369">
                <a:moveTo>
                  <a:pt x="0" y="0"/>
                </a:moveTo>
                <a:lnTo>
                  <a:pt x="7745368" y="0"/>
                </a:lnTo>
                <a:lnTo>
                  <a:pt x="7745368" y="6325499"/>
                </a:lnTo>
                <a:lnTo>
                  <a:pt x="0" y="6325499"/>
                </a:lnTo>
                <a:lnTo>
                  <a:pt x="0" y="0"/>
                </a:lnTo>
                <a:close/>
              </a:path>
            </a:pathLst>
          </a:custGeom>
          <a:blipFill>
            <a:blip r:embed="rId2"/>
            <a:stretch>
              <a:fillRect l="-170" t="0" r="-170" b="0"/>
            </a:stretch>
          </a:blipFill>
        </p:spPr>
      </p:sp>
      <p:sp>
        <p:nvSpPr>
          <p:cNvPr name="Freeform 3" id="3"/>
          <p:cNvSpPr/>
          <p:nvPr/>
        </p:nvSpPr>
        <p:spPr>
          <a:xfrm flipH="false" flipV="false" rot="0">
            <a:off x="1225132" y="3626681"/>
            <a:ext cx="7447395" cy="5907070"/>
          </a:xfrm>
          <a:custGeom>
            <a:avLst/>
            <a:gdLst/>
            <a:ahLst/>
            <a:cxnLst/>
            <a:rect r="r" b="b" t="t" l="l"/>
            <a:pathLst>
              <a:path h="5907070" w="7447395">
                <a:moveTo>
                  <a:pt x="0" y="0"/>
                </a:moveTo>
                <a:lnTo>
                  <a:pt x="7447395" y="0"/>
                </a:lnTo>
                <a:lnTo>
                  <a:pt x="7447395" y="5907071"/>
                </a:lnTo>
                <a:lnTo>
                  <a:pt x="0" y="5907071"/>
                </a:lnTo>
                <a:lnTo>
                  <a:pt x="0" y="0"/>
                </a:lnTo>
                <a:close/>
              </a:path>
            </a:pathLst>
          </a:custGeom>
          <a:blipFill>
            <a:blip r:embed="rId3"/>
            <a:stretch>
              <a:fillRect l="0" t="0" r="0" b="0"/>
            </a:stretch>
          </a:blipFill>
        </p:spPr>
      </p:sp>
      <p:sp>
        <p:nvSpPr>
          <p:cNvPr name="TextBox 4" id="4"/>
          <p:cNvSpPr txBox="true"/>
          <p:nvPr/>
        </p:nvSpPr>
        <p:spPr>
          <a:xfrm rot="0">
            <a:off x="455350" y="1442828"/>
            <a:ext cx="8986960" cy="1449177"/>
          </a:xfrm>
          <a:prstGeom prst="rect">
            <a:avLst/>
          </a:prstGeom>
        </p:spPr>
        <p:txBody>
          <a:bodyPr anchor="t" rtlCol="false" tIns="0" lIns="0" bIns="0" rIns="0">
            <a:spAutoFit/>
          </a:bodyPr>
          <a:lstStyle/>
          <a:p>
            <a:pPr algn="ctr">
              <a:lnSpc>
                <a:spcPts val="5837"/>
              </a:lnSpc>
            </a:pPr>
            <a:r>
              <a:rPr lang="en-US" sz="4169">
                <a:solidFill>
                  <a:srgbClr val="6A7D40"/>
                </a:solidFill>
                <a:latin typeface="Sigmar One"/>
                <a:ea typeface="Sigmar One"/>
                <a:cs typeface="Sigmar One"/>
                <a:sym typeface="Sigmar One"/>
              </a:rPr>
              <a:t>Use Case</a:t>
            </a:r>
          </a:p>
          <a:p>
            <a:pPr algn="ctr">
              <a:lnSpc>
                <a:spcPts val="5837"/>
              </a:lnSpc>
              <a:spcBef>
                <a:spcPct val="0"/>
              </a:spcBef>
            </a:pPr>
            <a:r>
              <a:rPr lang="en-US" sz="4169">
                <a:solidFill>
                  <a:srgbClr val="6A7D40"/>
                </a:solidFill>
                <a:latin typeface="Sigmar One"/>
                <a:ea typeface="Sigmar One"/>
                <a:cs typeface="Sigmar One"/>
                <a:sym typeface="Sigmar One"/>
              </a:rPr>
              <a:t> RATING (Đánh giá)</a:t>
            </a:r>
          </a:p>
        </p:txBody>
      </p:sp>
      <p:sp>
        <p:nvSpPr>
          <p:cNvPr name="TextBox 5" id="5"/>
          <p:cNvSpPr txBox="true"/>
          <p:nvPr/>
        </p:nvSpPr>
        <p:spPr>
          <a:xfrm rot="0">
            <a:off x="8672527" y="708152"/>
            <a:ext cx="8986960" cy="2918530"/>
          </a:xfrm>
          <a:prstGeom prst="rect">
            <a:avLst/>
          </a:prstGeom>
        </p:spPr>
        <p:txBody>
          <a:bodyPr anchor="t" rtlCol="false" tIns="0" lIns="0" bIns="0" rIns="0">
            <a:spAutoFit/>
          </a:bodyPr>
          <a:lstStyle/>
          <a:p>
            <a:pPr algn="ctr">
              <a:lnSpc>
                <a:spcPts val="5837"/>
              </a:lnSpc>
            </a:pPr>
            <a:r>
              <a:rPr lang="en-US" sz="4169">
                <a:solidFill>
                  <a:srgbClr val="6A7D40"/>
                </a:solidFill>
                <a:latin typeface="Sigmar One"/>
                <a:ea typeface="Sigmar One"/>
                <a:cs typeface="Sigmar One"/>
                <a:sym typeface="Sigmar One"/>
              </a:rPr>
              <a:t>Use Case</a:t>
            </a:r>
          </a:p>
          <a:p>
            <a:pPr algn="ctr">
              <a:lnSpc>
                <a:spcPts val="5837"/>
              </a:lnSpc>
            </a:pPr>
            <a:r>
              <a:rPr lang="en-US" sz="4169">
                <a:solidFill>
                  <a:srgbClr val="6A7D40"/>
                </a:solidFill>
                <a:latin typeface="Sigmar One"/>
                <a:ea typeface="Sigmar One"/>
                <a:cs typeface="Sigmar One"/>
                <a:sym typeface="Sigmar One"/>
              </a:rPr>
              <a:t> ACCESS CONTROL </a:t>
            </a:r>
          </a:p>
          <a:p>
            <a:pPr algn="ctr">
              <a:lnSpc>
                <a:spcPts val="5837"/>
              </a:lnSpc>
              <a:spcBef>
                <a:spcPct val="0"/>
              </a:spcBef>
            </a:pPr>
            <a:r>
              <a:rPr lang="en-US" sz="4169">
                <a:solidFill>
                  <a:srgbClr val="6A7D40"/>
                </a:solidFill>
                <a:latin typeface="Sigmar One"/>
                <a:ea typeface="Sigmar One"/>
                <a:cs typeface="Sigmar One"/>
                <a:sym typeface="Sigmar One"/>
              </a:rPr>
              <a:t>(Kiểm soát truy cập)</a:t>
            </a:r>
          </a:p>
          <a:p>
            <a:pPr algn="ctr">
              <a:lnSpc>
                <a:spcPts val="5837"/>
              </a:lnSpc>
              <a:spcBef>
                <a:spcPct val="0"/>
              </a:spcBef>
            </a:pPr>
          </a:p>
        </p:txBody>
      </p:sp>
      <p:sp>
        <p:nvSpPr>
          <p:cNvPr name="Freeform 6" id="6"/>
          <p:cNvSpPr/>
          <p:nvPr/>
        </p:nvSpPr>
        <p:spPr>
          <a:xfrm flipH="false" flipV="false" rot="0">
            <a:off x="-592999" y="8501604"/>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200451" y="-172219"/>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71542" y="-359998"/>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8795913" y="594734"/>
            <a:ext cx="832741" cy="18825468"/>
            <a:chOff x="0" y="0"/>
            <a:chExt cx="219323" cy="4958148"/>
          </a:xfrm>
        </p:grpSpPr>
        <p:sp>
          <p:nvSpPr>
            <p:cNvPr name="Freeform 9" id="9"/>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0" id="10"/>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8675179" y="-9159057"/>
            <a:ext cx="832741" cy="18825468"/>
            <a:chOff x="0" y="0"/>
            <a:chExt cx="219323" cy="4958148"/>
          </a:xfrm>
        </p:grpSpPr>
        <p:sp>
          <p:nvSpPr>
            <p:cNvPr name="Freeform 12" id="12"/>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3" id="13"/>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true" flipV="false" rot="0">
            <a:off x="-1774224" y="8246969"/>
            <a:ext cx="4813030" cy="3143168"/>
          </a:xfrm>
          <a:custGeom>
            <a:avLst/>
            <a:gdLst/>
            <a:ahLst/>
            <a:cxnLst/>
            <a:rect r="r" b="b" t="t" l="l"/>
            <a:pathLst>
              <a:path h="3143168" w="4813030">
                <a:moveTo>
                  <a:pt x="4813030" y="0"/>
                </a:moveTo>
                <a:lnTo>
                  <a:pt x="0" y="0"/>
                </a:lnTo>
                <a:lnTo>
                  <a:pt x="0" y="3143168"/>
                </a:lnTo>
                <a:lnTo>
                  <a:pt x="4813030" y="3143168"/>
                </a:lnTo>
                <a:lnTo>
                  <a:pt x="48130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615099" y="-799083"/>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3909318" y="813614"/>
            <a:ext cx="10469364" cy="952077"/>
          </a:xfrm>
          <a:prstGeom prst="rect">
            <a:avLst/>
          </a:prstGeom>
        </p:spPr>
        <p:txBody>
          <a:bodyPr anchor="t" rtlCol="false" tIns="0" lIns="0" bIns="0" rIns="0">
            <a:spAutoFit/>
          </a:bodyPr>
          <a:lstStyle/>
          <a:p>
            <a:pPr algn="ctr">
              <a:lnSpc>
                <a:spcPts val="7783"/>
              </a:lnSpc>
              <a:spcBef>
                <a:spcPct val="0"/>
              </a:spcBef>
            </a:pPr>
            <a:r>
              <a:rPr lang="en-US" sz="5559">
                <a:solidFill>
                  <a:srgbClr val="6A7D40"/>
                </a:solidFill>
                <a:latin typeface="Sigmar One"/>
                <a:ea typeface="Sigmar One"/>
                <a:cs typeface="Sigmar One"/>
                <a:sym typeface="Sigmar One"/>
              </a:rPr>
              <a:t>User Stories</a:t>
            </a:r>
          </a:p>
        </p:txBody>
      </p:sp>
      <p:grpSp>
        <p:nvGrpSpPr>
          <p:cNvPr name="Group 17" id="17"/>
          <p:cNvGrpSpPr/>
          <p:nvPr/>
        </p:nvGrpSpPr>
        <p:grpSpPr>
          <a:xfrm rot="0">
            <a:off x="1154153" y="2958209"/>
            <a:ext cx="15979695" cy="5288760"/>
            <a:chOff x="0" y="0"/>
            <a:chExt cx="4714103" cy="1560215"/>
          </a:xfrm>
        </p:grpSpPr>
        <p:sp>
          <p:nvSpPr>
            <p:cNvPr name="Freeform 18" id="18"/>
            <p:cNvSpPr/>
            <p:nvPr/>
          </p:nvSpPr>
          <p:spPr>
            <a:xfrm flipH="false" flipV="false" rot="0">
              <a:off x="0" y="0"/>
              <a:ext cx="4714103" cy="1560215"/>
            </a:xfrm>
            <a:custGeom>
              <a:avLst/>
              <a:gdLst/>
              <a:ahLst/>
              <a:cxnLst/>
              <a:rect r="r" b="b" t="t" l="l"/>
              <a:pathLst>
                <a:path h="1560215" w="4714103">
                  <a:moveTo>
                    <a:pt x="24709" y="0"/>
                  </a:moveTo>
                  <a:lnTo>
                    <a:pt x="4689394" y="0"/>
                  </a:lnTo>
                  <a:cubicBezTo>
                    <a:pt x="4695947" y="0"/>
                    <a:pt x="4702232" y="2603"/>
                    <a:pt x="4706865" y="7237"/>
                  </a:cubicBezTo>
                  <a:cubicBezTo>
                    <a:pt x="4711499" y="11871"/>
                    <a:pt x="4714103" y="18156"/>
                    <a:pt x="4714103" y="24709"/>
                  </a:cubicBezTo>
                  <a:lnTo>
                    <a:pt x="4714103" y="1535506"/>
                  </a:lnTo>
                  <a:cubicBezTo>
                    <a:pt x="4714103" y="1549153"/>
                    <a:pt x="4703040" y="1560215"/>
                    <a:pt x="4689394" y="1560215"/>
                  </a:cubicBezTo>
                  <a:lnTo>
                    <a:pt x="24709" y="1560215"/>
                  </a:lnTo>
                  <a:cubicBezTo>
                    <a:pt x="11062" y="1560215"/>
                    <a:pt x="0" y="1549153"/>
                    <a:pt x="0" y="1535506"/>
                  </a:cubicBezTo>
                  <a:lnTo>
                    <a:pt x="0" y="24709"/>
                  </a:lnTo>
                  <a:cubicBezTo>
                    <a:pt x="0" y="18156"/>
                    <a:pt x="2603" y="11871"/>
                    <a:pt x="7237" y="7237"/>
                  </a:cubicBezTo>
                  <a:cubicBezTo>
                    <a:pt x="11871" y="2603"/>
                    <a:pt x="18156" y="0"/>
                    <a:pt x="24709" y="0"/>
                  </a:cubicBezTo>
                  <a:close/>
                </a:path>
              </a:pathLst>
            </a:custGeom>
            <a:solidFill>
              <a:srgbClr val="D0D8BC"/>
            </a:solidFill>
            <a:ln w="66675" cap="rnd">
              <a:solidFill>
                <a:srgbClr val="636B53"/>
              </a:solidFill>
              <a:prstDash val="lgDash"/>
              <a:round/>
            </a:ln>
          </p:spPr>
        </p:sp>
        <p:sp>
          <p:nvSpPr>
            <p:cNvPr name="TextBox 19" id="19"/>
            <p:cNvSpPr txBox="true"/>
            <p:nvPr/>
          </p:nvSpPr>
          <p:spPr>
            <a:xfrm>
              <a:off x="0" y="-47625"/>
              <a:ext cx="4714103" cy="160784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534044" y="2042538"/>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Danh mục sản phẩm (Product Catalog)</a:t>
            </a:r>
          </a:p>
        </p:txBody>
      </p:sp>
      <p:sp>
        <p:nvSpPr>
          <p:cNvPr name="TextBox 21" id="21"/>
          <p:cNvSpPr txBox="true"/>
          <p:nvPr/>
        </p:nvSpPr>
        <p:spPr>
          <a:xfrm rot="0">
            <a:off x="1461115" y="3271504"/>
            <a:ext cx="15502337" cy="453834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Times New Roman"/>
                <a:ea typeface="Times New Roman"/>
                <a:cs typeface="Times New Roman"/>
                <a:sym typeface="Times New Roman"/>
              </a:rPr>
              <a:t>Là ngườ</a:t>
            </a:r>
            <a:r>
              <a:rPr lang="en-US" sz="3199">
                <a:solidFill>
                  <a:srgbClr val="000000"/>
                </a:solidFill>
                <a:latin typeface="Times New Roman"/>
                <a:ea typeface="Times New Roman"/>
                <a:cs typeface="Times New Roman"/>
                <a:sym typeface="Times New Roman"/>
              </a:rPr>
              <a:t>i mua khi truy cập vào website sẽ nhìn thấy danh mục các loại nước hoa được hiển thị kèm theo hình ảnh, tên sản phẩm</a:t>
            </a:r>
          </a:p>
          <a:p>
            <a:pPr algn="l" marL="690872" indent="-345436" lvl="1">
              <a:lnSpc>
                <a:spcPts val="4479"/>
              </a:lnSpc>
              <a:spcBef>
                <a:spcPct val="0"/>
              </a:spcBef>
              <a:buFont typeface="Arial"/>
              <a:buChar char="•"/>
            </a:pPr>
            <a:r>
              <a:rPr lang="en-US" sz="3199">
                <a:solidFill>
                  <a:srgbClr val="000000"/>
                </a:solidFill>
                <a:latin typeface="Times New Roman"/>
                <a:ea typeface="Times New Roman"/>
                <a:cs typeface="Times New Roman"/>
                <a:sym typeface="Times New Roman"/>
              </a:rPr>
              <a:t>Hệ thống hỗ trợ cho người mua các chức năng lọc sản phẩm theo tên hoặc mức giá. </a:t>
            </a:r>
          </a:p>
          <a:p>
            <a:pPr algn="l" marL="690872" indent="-345436" lvl="1">
              <a:lnSpc>
                <a:spcPts val="4479"/>
              </a:lnSpc>
              <a:spcBef>
                <a:spcPct val="0"/>
              </a:spcBef>
              <a:buFont typeface="Arial"/>
              <a:buChar char="•"/>
            </a:pPr>
            <a:r>
              <a:rPr lang="en-US" sz="3199">
                <a:solidFill>
                  <a:srgbClr val="000000"/>
                </a:solidFill>
                <a:latin typeface="Times New Roman"/>
                <a:ea typeface="Times New Roman"/>
                <a:cs typeface="Times New Roman"/>
                <a:sym typeface="Times New Roman"/>
              </a:rPr>
              <a:t>Khi kết hợp cả lọc và sắp xếp, danh sách nước hoa sẽ được cập nhật chính xác </a:t>
            </a:r>
          </a:p>
          <a:p>
            <a:pPr algn="l" marL="690872" indent="-345436" lvl="1">
              <a:lnSpc>
                <a:spcPts val="4479"/>
              </a:lnSpc>
              <a:spcBef>
                <a:spcPct val="0"/>
              </a:spcBef>
              <a:buFont typeface="Arial"/>
              <a:buChar char="•"/>
            </a:pPr>
            <a:r>
              <a:rPr lang="en-US" sz="3199">
                <a:solidFill>
                  <a:srgbClr val="000000"/>
                </a:solidFill>
                <a:latin typeface="Times New Roman"/>
                <a:ea typeface="Times New Roman"/>
                <a:cs typeface="Times New Roman"/>
                <a:sym typeface="Times New Roman"/>
              </a:rPr>
              <a:t>Nếu muốn tìm hiểu chi tiết, người mua có thể nhấn vào sản phẩm để xem đầy đủ thông tin: tên, mô tả, giá tiền.</a:t>
            </a:r>
          </a:p>
          <a:p>
            <a:pPr algn="l">
              <a:lnSpc>
                <a:spcPts val="4479"/>
              </a:lnSpc>
              <a:spcBef>
                <a:spcPct val="0"/>
              </a:spcBef>
            </a:pPr>
            <a:r>
              <a:rPr lang="en-US" sz="3199">
                <a:solidFill>
                  <a:srgbClr val="000000"/>
                </a:solidFill>
                <a:latin typeface="Times New Roman"/>
                <a:ea typeface="Times New Roman"/>
                <a:cs typeface="Times New Roman"/>
                <a:sym typeface="Times New Roman"/>
              </a:rPr>
              <a:t>Về phía quản trị viên, hệ thống cho phép họ quản lý toàn bộ danh mục sản phẩm với các thao tác như thêm mới, chỉnh sửa hoặc xóa.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200451" y="-172219"/>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71542" y="-359998"/>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8795913" y="594734"/>
            <a:ext cx="832741" cy="18825468"/>
            <a:chOff x="0" y="0"/>
            <a:chExt cx="219323" cy="4958148"/>
          </a:xfrm>
        </p:grpSpPr>
        <p:sp>
          <p:nvSpPr>
            <p:cNvPr name="Freeform 9" id="9"/>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0" id="10"/>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8675179" y="-9159057"/>
            <a:ext cx="832741" cy="18825468"/>
            <a:chOff x="0" y="0"/>
            <a:chExt cx="219323" cy="4958148"/>
          </a:xfrm>
        </p:grpSpPr>
        <p:sp>
          <p:nvSpPr>
            <p:cNvPr name="Freeform 12" id="12"/>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3" id="13"/>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615099" y="-799083"/>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909318" y="813614"/>
            <a:ext cx="10469364" cy="952077"/>
          </a:xfrm>
          <a:prstGeom prst="rect">
            <a:avLst/>
          </a:prstGeom>
        </p:spPr>
        <p:txBody>
          <a:bodyPr anchor="t" rtlCol="false" tIns="0" lIns="0" bIns="0" rIns="0">
            <a:spAutoFit/>
          </a:bodyPr>
          <a:lstStyle/>
          <a:p>
            <a:pPr algn="ctr">
              <a:lnSpc>
                <a:spcPts val="7783"/>
              </a:lnSpc>
              <a:spcBef>
                <a:spcPct val="0"/>
              </a:spcBef>
            </a:pPr>
            <a:r>
              <a:rPr lang="en-US" sz="5559">
                <a:solidFill>
                  <a:srgbClr val="6A7D40"/>
                </a:solidFill>
                <a:latin typeface="Sigmar One"/>
                <a:ea typeface="Sigmar One"/>
                <a:cs typeface="Sigmar One"/>
                <a:sym typeface="Sigmar One"/>
              </a:rPr>
              <a:t>User Stories</a:t>
            </a:r>
          </a:p>
        </p:txBody>
      </p:sp>
      <p:grpSp>
        <p:nvGrpSpPr>
          <p:cNvPr name="Group 16" id="16"/>
          <p:cNvGrpSpPr/>
          <p:nvPr/>
        </p:nvGrpSpPr>
        <p:grpSpPr>
          <a:xfrm rot="0">
            <a:off x="1154153" y="2576587"/>
            <a:ext cx="16105147" cy="6300091"/>
            <a:chOff x="0" y="0"/>
            <a:chExt cx="4751112" cy="1858563"/>
          </a:xfrm>
        </p:grpSpPr>
        <p:sp>
          <p:nvSpPr>
            <p:cNvPr name="Freeform 17" id="17"/>
            <p:cNvSpPr/>
            <p:nvPr/>
          </p:nvSpPr>
          <p:spPr>
            <a:xfrm flipH="false" flipV="false" rot="0">
              <a:off x="0" y="0"/>
              <a:ext cx="4751112" cy="1858563"/>
            </a:xfrm>
            <a:custGeom>
              <a:avLst/>
              <a:gdLst/>
              <a:ahLst/>
              <a:cxnLst/>
              <a:rect r="r" b="b" t="t" l="l"/>
              <a:pathLst>
                <a:path h="1858563" w="4751112">
                  <a:moveTo>
                    <a:pt x="24516" y="0"/>
                  </a:moveTo>
                  <a:lnTo>
                    <a:pt x="4726596" y="0"/>
                  </a:lnTo>
                  <a:cubicBezTo>
                    <a:pt x="4740135" y="0"/>
                    <a:pt x="4751112" y="10976"/>
                    <a:pt x="4751112" y="24516"/>
                  </a:cubicBezTo>
                  <a:lnTo>
                    <a:pt x="4751112" y="1834047"/>
                  </a:lnTo>
                  <a:cubicBezTo>
                    <a:pt x="4751112" y="1847587"/>
                    <a:pt x="4740135" y="1858563"/>
                    <a:pt x="4726596" y="1858563"/>
                  </a:cubicBezTo>
                  <a:lnTo>
                    <a:pt x="24516" y="1858563"/>
                  </a:lnTo>
                  <a:cubicBezTo>
                    <a:pt x="10976" y="1858563"/>
                    <a:pt x="0" y="1847587"/>
                    <a:pt x="0" y="1834047"/>
                  </a:cubicBezTo>
                  <a:lnTo>
                    <a:pt x="0" y="24516"/>
                  </a:lnTo>
                  <a:cubicBezTo>
                    <a:pt x="0" y="10976"/>
                    <a:pt x="10976" y="0"/>
                    <a:pt x="24516" y="0"/>
                  </a:cubicBezTo>
                  <a:close/>
                </a:path>
              </a:pathLst>
            </a:custGeom>
            <a:solidFill>
              <a:srgbClr val="D0D8BC"/>
            </a:solidFill>
            <a:ln w="66675" cap="rnd">
              <a:solidFill>
                <a:srgbClr val="636B53"/>
              </a:solidFill>
              <a:prstDash val="lgDash"/>
              <a:round/>
            </a:ln>
          </p:spPr>
        </p:sp>
        <p:sp>
          <p:nvSpPr>
            <p:cNvPr name="TextBox 18" id="18"/>
            <p:cNvSpPr txBox="true"/>
            <p:nvPr/>
          </p:nvSpPr>
          <p:spPr>
            <a:xfrm>
              <a:off x="0" y="-47625"/>
              <a:ext cx="4751112" cy="190618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796057" y="1746641"/>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Giỏ</a:t>
            </a:r>
            <a:r>
              <a:rPr lang="en-US" b="true" sz="3699">
                <a:solidFill>
                  <a:srgbClr val="000000"/>
                </a:solidFill>
                <a:latin typeface="Times New Roman Bold"/>
                <a:ea typeface="Times New Roman Bold"/>
                <a:cs typeface="Times New Roman Bold"/>
                <a:sym typeface="Times New Roman Bold"/>
              </a:rPr>
              <a:t> hàng (Shopping Cart)</a:t>
            </a:r>
          </a:p>
        </p:txBody>
      </p:sp>
      <p:sp>
        <p:nvSpPr>
          <p:cNvPr name="TextBox 20" id="20"/>
          <p:cNvSpPr txBox="true"/>
          <p:nvPr/>
        </p:nvSpPr>
        <p:spPr>
          <a:xfrm rot="0">
            <a:off x="1375918" y="2802479"/>
            <a:ext cx="15672732" cy="684847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Là người mua tô</a:t>
            </a:r>
            <a:r>
              <a:rPr lang="en-US" sz="2999">
                <a:solidFill>
                  <a:srgbClr val="000000"/>
                </a:solidFill>
                <a:latin typeface="Times New Roman"/>
                <a:ea typeface="Times New Roman"/>
                <a:cs typeface="Times New Roman"/>
                <a:sym typeface="Times New Roman"/>
              </a:rPr>
              <a:t>i có thể thêm sản phẩm vào giỏ hàng trực tiếp từ danh mục sản phẩm hoặc từ trang chi tiết của sản phẩm, với số lượng mặc định ban đầu là 1.</a:t>
            </a:r>
          </a:p>
          <a:p>
            <a:pPr algn="l">
              <a:lnSpc>
                <a:spcPts val="4199"/>
              </a:lnSpc>
              <a:spcBef>
                <a:spcPct val="0"/>
              </a:spcBef>
            </a:pPr>
            <a:r>
              <a:rPr lang="en-US" sz="2999">
                <a:solidFill>
                  <a:srgbClr val="000000"/>
                </a:solidFill>
                <a:latin typeface="Times New Roman"/>
                <a:ea typeface="Times New Roman"/>
                <a:cs typeface="Times New Roman"/>
                <a:sym typeface="Times New Roman"/>
              </a:rPr>
              <a:t>Trong giỏ hàng, tôi có thể thấy một bảng tóm tắt với đầy đủ thông tin như:</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Tổng chi phí, số tiền tiết kiệm từ khuyến mãi sản phẩm, phí vận chuyển, số tiền tiết kiệm từ khuyến mãi vận chuyển và tổng số tiền của đơn hàng.</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Ngoài ra, tôi cũng có thể thay đổi số lượng hoặc xóa bất kỳ sản phẩm nào mà tôi không muốn mua, và bảng tóm tắt cũng sẽ được cập nhật để phản ánh chính xác thông tin mới.</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Khi đã sẵn sàng, tôi có thể tiến hành thanh toán giỏ hàng của mình.</a:t>
            </a:r>
          </a:p>
          <a:p>
            <a:pPr algn="l">
              <a:lnSpc>
                <a:spcPts val="4199"/>
              </a:lnSpc>
              <a:spcBef>
                <a:spcPct val="0"/>
              </a:spcBef>
            </a:pPr>
            <a:r>
              <a:rPr lang="en-US" sz="2999">
                <a:solidFill>
                  <a:srgbClr val="000000"/>
                </a:solidFill>
                <a:latin typeface="Times New Roman"/>
                <a:ea typeface="Times New Roman"/>
                <a:cs typeface="Times New Roman"/>
                <a:sym typeface="Times New Roman"/>
              </a:rPr>
              <a:t>Là quản trị viên, tôi có thể xem giỏ hàng của tất cả người mua trong hệ thống cùng với thông tin chi tiết ở bảng tóm tắt. Ngoài ra, tôi còn có thể bật hoặc tắt (enable/disable) giỏ hàng của bất kỳ người mua nào</a:t>
            </a:r>
          </a:p>
          <a:p>
            <a:pPr algn="l">
              <a:lnSpc>
                <a:spcPts val="4199"/>
              </a:lnSpc>
              <a:spcBef>
                <a:spcPct val="0"/>
              </a:spcBef>
            </a:pPr>
          </a:p>
          <a:p>
            <a:pPr algn="l">
              <a:lnSpc>
                <a:spcPts val="41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200451" y="-172219"/>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71542" y="-359998"/>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8795913" y="594734"/>
            <a:ext cx="832741" cy="18825468"/>
            <a:chOff x="0" y="0"/>
            <a:chExt cx="219323" cy="4958148"/>
          </a:xfrm>
        </p:grpSpPr>
        <p:sp>
          <p:nvSpPr>
            <p:cNvPr name="Freeform 9" id="9"/>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0" id="10"/>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8675179" y="-9159057"/>
            <a:ext cx="832741" cy="18825468"/>
            <a:chOff x="0" y="0"/>
            <a:chExt cx="219323" cy="4958148"/>
          </a:xfrm>
        </p:grpSpPr>
        <p:sp>
          <p:nvSpPr>
            <p:cNvPr name="Freeform 12" id="12"/>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3" id="13"/>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615099" y="-799083"/>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909318" y="813614"/>
            <a:ext cx="10469364" cy="952077"/>
          </a:xfrm>
          <a:prstGeom prst="rect">
            <a:avLst/>
          </a:prstGeom>
        </p:spPr>
        <p:txBody>
          <a:bodyPr anchor="t" rtlCol="false" tIns="0" lIns="0" bIns="0" rIns="0">
            <a:spAutoFit/>
          </a:bodyPr>
          <a:lstStyle/>
          <a:p>
            <a:pPr algn="ctr">
              <a:lnSpc>
                <a:spcPts val="7783"/>
              </a:lnSpc>
              <a:spcBef>
                <a:spcPct val="0"/>
              </a:spcBef>
            </a:pPr>
            <a:r>
              <a:rPr lang="en-US" sz="5559">
                <a:solidFill>
                  <a:srgbClr val="6A7D40"/>
                </a:solidFill>
                <a:latin typeface="Sigmar One"/>
                <a:ea typeface="Sigmar One"/>
                <a:cs typeface="Sigmar One"/>
                <a:sym typeface="Sigmar One"/>
              </a:rPr>
              <a:t>User Stories</a:t>
            </a:r>
          </a:p>
        </p:txBody>
      </p:sp>
      <p:grpSp>
        <p:nvGrpSpPr>
          <p:cNvPr name="Group 16" id="16"/>
          <p:cNvGrpSpPr/>
          <p:nvPr/>
        </p:nvGrpSpPr>
        <p:grpSpPr>
          <a:xfrm rot="0">
            <a:off x="1154153" y="2827493"/>
            <a:ext cx="16105147" cy="6049186"/>
            <a:chOff x="0" y="0"/>
            <a:chExt cx="4751112" cy="1784545"/>
          </a:xfrm>
        </p:grpSpPr>
        <p:sp>
          <p:nvSpPr>
            <p:cNvPr name="Freeform 17" id="17"/>
            <p:cNvSpPr/>
            <p:nvPr/>
          </p:nvSpPr>
          <p:spPr>
            <a:xfrm flipH="false" flipV="false" rot="0">
              <a:off x="0" y="0"/>
              <a:ext cx="4751112" cy="1784545"/>
            </a:xfrm>
            <a:custGeom>
              <a:avLst/>
              <a:gdLst/>
              <a:ahLst/>
              <a:cxnLst/>
              <a:rect r="r" b="b" t="t" l="l"/>
              <a:pathLst>
                <a:path h="1784545" w="4751112">
                  <a:moveTo>
                    <a:pt x="24516" y="0"/>
                  </a:moveTo>
                  <a:lnTo>
                    <a:pt x="4726596" y="0"/>
                  </a:lnTo>
                  <a:cubicBezTo>
                    <a:pt x="4740135" y="0"/>
                    <a:pt x="4751112" y="10976"/>
                    <a:pt x="4751112" y="24516"/>
                  </a:cubicBezTo>
                  <a:lnTo>
                    <a:pt x="4751112" y="1760028"/>
                  </a:lnTo>
                  <a:cubicBezTo>
                    <a:pt x="4751112" y="1773568"/>
                    <a:pt x="4740135" y="1784545"/>
                    <a:pt x="4726596" y="1784545"/>
                  </a:cubicBezTo>
                  <a:lnTo>
                    <a:pt x="24516" y="1784545"/>
                  </a:lnTo>
                  <a:cubicBezTo>
                    <a:pt x="18014" y="1784545"/>
                    <a:pt x="11778" y="1781962"/>
                    <a:pt x="7181" y="1777364"/>
                  </a:cubicBezTo>
                  <a:cubicBezTo>
                    <a:pt x="2583" y="1772766"/>
                    <a:pt x="0" y="1766531"/>
                    <a:pt x="0" y="1760028"/>
                  </a:cubicBezTo>
                  <a:lnTo>
                    <a:pt x="0" y="24516"/>
                  </a:lnTo>
                  <a:cubicBezTo>
                    <a:pt x="0" y="10976"/>
                    <a:pt x="10976" y="0"/>
                    <a:pt x="24516" y="0"/>
                  </a:cubicBezTo>
                  <a:close/>
                </a:path>
              </a:pathLst>
            </a:custGeom>
            <a:solidFill>
              <a:srgbClr val="D0D8BC"/>
            </a:solidFill>
            <a:ln w="66675" cap="rnd">
              <a:solidFill>
                <a:srgbClr val="636B53"/>
              </a:solidFill>
              <a:prstDash val="lgDash"/>
              <a:round/>
            </a:ln>
          </p:spPr>
        </p:sp>
        <p:sp>
          <p:nvSpPr>
            <p:cNvPr name="TextBox 18" id="18"/>
            <p:cNvSpPr txBox="true"/>
            <p:nvPr/>
          </p:nvSpPr>
          <p:spPr>
            <a:xfrm>
              <a:off x="0" y="-47625"/>
              <a:ext cx="4751112" cy="183217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457894" y="1870466"/>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Quy trình</a:t>
            </a:r>
            <a:r>
              <a:rPr lang="en-US" b="true" sz="3699">
                <a:solidFill>
                  <a:srgbClr val="000000"/>
                </a:solidFill>
                <a:latin typeface="Times New Roman Bold"/>
                <a:ea typeface="Times New Roman Bold"/>
                <a:cs typeface="Times New Roman Bold"/>
                <a:sym typeface="Times New Roman Bold"/>
              </a:rPr>
              <a:t> thanh toán (Payment Process)</a:t>
            </a:r>
          </a:p>
        </p:txBody>
      </p:sp>
      <p:sp>
        <p:nvSpPr>
          <p:cNvPr name="TextBox 20" id="20"/>
          <p:cNvSpPr txBox="true"/>
          <p:nvPr/>
        </p:nvSpPr>
        <p:spPr>
          <a:xfrm rot="0">
            <a:off x="1375918" y="3064417"/>
            <a:ext cx="15672732" cy="58007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 Trong quá</a:t>
            </a:r>
            <a:r>
              <a:rPr lang="en-US" sz="2999">
                <a:solidFill>
                  <a:srgbClr val="000000"/>
                </a:solidFill>
                <a:latin typeface="Times New Roman"/>
                <a:ea typeface="Times New Roman"/>
                <a:cs typeface="Times New Roman"/>
                <a:sym typeface="Times New Roman"/>
              </a:rPr>
              <a:t> trình mua sắm, bất kỳ người mua nà</a:t>
            </a:r>
            <a:r>
              <a:rPr lang="en-US" sz="2999">
                <a:solidFill>
                  <a:srgbClr val="000000"/>
                </a:solidFill>
                <a:latin typeface="Times New Roman"/>
                <a:ea typeface="Times New Roman"/>
                <a:cs typeface="Times New Roman"/>
                <a:sym typeface="Times New Roman"/>
              </a:rPr>
              <a:t>o cũng có thể tiến hành thanh toán cho đơn hàng của mình.</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 Khi bước này diễn ra, hệ thống sẽ kiểm tra lại toàn bộ thông tin sản phẩm, tính hợp lệ của đơn hàng và bắt đầu xử lý thanh toán.</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 Vì đây chỉ là phiên bản minh họa nên hệ thống sẽ không kết nối với cổng thanh toán thật, nhưng vẫn gửi email thông báo đến người mua.</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Nếu phát hiện sản phẩm trong đơn hàng không hợp lệ (ví dụ hết hàng, thông tin sai), quy trình thanh toán sẽ bị hủy</a:t>
            </a:r>
          </a:p>
          <a:p>
            <a:pPr algn="l" marL="647694" indent="-323847"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 Khi thanh toán hoàn tất thành công, đơn hàng sẽ được đánh dấu là đã xử lý và hệ thống sẽ gửi email xác nhận đến người mua.</a:t>
            </a:r>
          </a:p>
          <a:p>
            <a:pPr algn="l">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200451" y="-172219"/>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71542" y="-359998"/>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8795913" y="594734"/>
            <a:ext cx="832741" cy="18825468"/>
            <a:chOff x="0" y="0"/>
            <a:chExt cx="219323" cy="4958148"/>
          </a:xfrm>
        </p:grpSpPr>
        <p:sp>
          <p:nvSpPr>
            <p:cNvPr name="Freeform 9" id="9"/>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0" id="10"/>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8675179" y="-9159057"/>
            <a:ext cx="832741" cy="18825468"/>
            <a:chOff x="0" y="0"/>
            <a:chExt cx="219323" cy="4958148"/>
          </a:xfrm>
        </p:grpSpPr>
        <p:sp>
          <p:nvSpPr>
            <p:cNvPr name="Freeform 12" id="12"/>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3" id="13"/>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615099" y="-799083"/>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909318" y="813614"/>
            <a:ext cx="10469364" cy="952077"/>
          </a:xfrm>
          <a:prstGeom prst="rect">
            <a:avLst/>
          </a:prstGeom>
        </p:spPr>
        <p:txBody>
          <a:bodyPr anchor="t" rtlCol="false" tIns="0" lIns="0" bIns="0" rIns="0">
            <a:spAutoFit/>
          </a:bodyPr>
          <a:lstStyle/>
          <a:p>
            <a:pPr algn="ctr">
              <a:lnSpc>
                <a:spcPts val="7783"/>
              </a:lnSpc>
              <a:spcBef>
                <a:spcPct val="0"/>
              </a:spcBef>
            </a:pPr>
            <a:r>
              <a:rPr lang="en-US" sz="5559">
                <a:solidFill>
                  <a:srgbClr val="6A7D40"/>
                </a:solidFill>
                <a:latin typeface="Sigmar One"/>
                <a:ea typeface="Sigmar One"/>
                <a:cs typeface="Sigmar One"/>
                <a:sym typeface="Sigmar One"/>
              </a:rPr>
              <a:t>User Stories</a:t>
            </a:r>
          </a:p>
        </p:txBody>
      </p:sp>
      <p:grpSp>
        <p:nvGrpSpPr>
          <p:cNvPr name="Group 16" id="16"/>
          <p:cNvGrpSpPr/>
          <p:nvPr/>
        </p:nvGrpSpPr>
        <p:grpSpPr>
          <a:xfrm rot="0">
            <a:off x="1028700" y="2722949"/>
            <a:ext cx="16105147" cy="2285604"/>
            <a:chOff x="0" y="0"/>
            <a:chExt cx="4751112" cy="674266"/>
          </a:xfrm>
        </p:grpSpPr>
        <p:sp>
          <p:nvSpPr>
            <p:cNvPr name="Freeform 17" id="17"/>
            <p:cNvSpPr/>
            <p:nvPr/>
          </p:nvSpPr>
          <p:spPr>
            <a:xfrm flipH="false" flipV="false" rot="0">
              <a:off x="0" y="0"/>
              <a:ext cx="4751112" cy="674266"/>
            </a:xfrm>
            <a:custGeom>
              <a:avLst/>
              <a:gdLst/>
              <a:ahLst/>
              <a:cxnLst/>
              <a:rect r="r" b="b" t="t" l="l"/>
              <a:pathLst>
                <a:path h="674266" w="4751112">
                  <a:moveTo>
                    <a:pt x="24516" y="0"/>
                  </a:moveTo>
                  <a:lnTo>
                    <a:pt x="4726596" y="0"/>
                  </a:lnTo>
                  <a:cubicBezTo>
                    <a:pt x="4740135" y="0"/>
                    <a:pt x="4751112" y="10976"/>
                    <a:pt x="4751112" y="24516"/>
                  </a:cubicBezTo>
                  <a:lnTo>
                    <a:pt x="4751112" y="649750"/>
                  </a:lnTo>
                  <a:cubicBezTo>
                    <a:pt x="4751112" y="663290"/>
                    <a:pt x="4740135" y="674266"/>
                    <a:pt x="4726596" y="674266"/>
                  </a:cubicBezTo>
                  <a:lnTo>
                    <a:pt x="24516" y="674266"/>
                  </a:lnTo>
                  <a:cubicBezTo>
                    <a:pt x="10976" y="674266"/>
                    <a:pt x="0" y="663290"/>
                    <a:pt x="0" y="649750"/>
                  </a:cubicBezTo>
                  <a:lnTo>
                    <a:pt x="0" y="24516"/>
                  </a:lnTo>
                  <a:cubicBezTo>
                    <a:pt x="0" y="10976"/>
                    <a:pt x="10976" y="0"/>
                    <a:pt x="24516" y="0"/>
                  </a:cubicBezTo>
                  <a:close/>
                </a:path>
              </a:pathLst>
            </a:custGeom>
            <a:solidFill>
              <a:srgbClr val="D0D8BC"/>
            </a:solidFill>
            <a:ln w="66675" cap="rnd">
              <a:solidFill>
                <a:srgbClr val="636B53"/>
              </a:solidFill>
              <a:prstDash val="lgDash"/>
              <a:round/>
            </a:ln>
          </p:spPr>
        </p:sp>
        <p:sp>
          <p:nvSpPr>
            <p:cNvPr name="TextBox 18" id="18"/>
            <p:cNvSpPr txBox="true"/>
            <p:nvPr/>
          </p:nvSpPr>
          <p:spPr>
            <a:xfrm>
              <a:off x="0" y="-47625"/>
              <a:ext cx="4751112" cy="721891"/>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796057" y="2016828"/>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Hàng</a:t>
            </a:r>
            <a:r>
              <a:rPr lang="en-US" b="true" sz="3699">
                <a:solidFill>
                  <a:srgbClr val="000000"/>
                </a:solidFill>
                <a:latin typeface="Times New Roman Bold"/>
                <a:ea typeface="Times New Roman Bold"/>
                <a:cs typeface="Times New Roman Bold"/>
                <a:sym typeface="Times New Roman Bold"/>
              </a:rPr>
              <a:t> tồn kho (Inventory)</a:t>
            </a:r>
          </a:p>
        </p:txBody>
      </p:sp>
      <p:sp>
        <p:nvSpPr>
          <p:cNvPr name="TextBox 20" id="20"/>
          <p:cNvSpPr txBox="true"/>
          <p:nvPr/>
        </p:nvSpPr>
        <p:spPr>
          <a:xfrm rot="0">
            <a:off x="1300514" y="3009900"/>
            <a:ext cx="15833333" cy="2133600"/>
          </a:xfrm>
          <a:prstGeom prst="rect">
            <a:avLst/>
          </a:prstGeom>
        </p:spPr>
        <p:txBody>
          <a:bodyPr anchor="t" rtlCol="false" tIns="0" lIns="0" bIns="0" rIns="0">
            <a:spAutoFit/>
          </a:bodyPr>
          <a:lstStyle/>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Với vai trò quản trị viên, tô</a:t>
            </a:r>
            <a:r>
              <a:rPr lang="en-US" sz="2999">
                <a:solidFill>
                  <a:srgbClr val="000000"/>
                </a:solidFill>
                <a:latin typeface="Times New Roman"/>
                <a:ea typeface="Times New Roman"/>
                <a:cs typeface="Times New Roman"/>
                <a:sym typeface="Times New Roman"/>
              </a:rPr>
              <a:t>i có thể quản lý kho nước hoa của cửa hàng. </a:t>
            </a:r>
          </a:p>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Tôi được phép thêm mới sản phẩm, cập nhật số lượng hàng còn lại, chỉnh sửa thông tin chi tiết hoặc xóa sản phẩm ra khỏi kho nếu cần. </a:t>
            </a:r>
          </a:p>
          <a:p>
            <a:pPr algn="l">
              <a:lnSpc>
                <a:spcPts val="4199"/>
              </a:lnSpc>
              <a:spcBef>
                <a:spcPct val="0"/>
              </a:spcBef>
            </a:pPr>
          </a:p>
        </p:txBody>
      </p:sp>
      <p:grpSp>
        <p:nvGrpSpPr>
          <p:cNvPr name="Group 21" id="21"/>
          <p:cNvGrpSpPr/>
          <p:nvPr/>
        </p:nvGrpSpPr>
        <p:grpSpPr>
          <a:xfrm rot="0">
            <a:off x="1154153" y="5954396"/>
            <a:ext cx="16105147" cy="3303904"/>
            <a:chOff x="0" y="0"/>
            <a:chExt cx="4751112" cy="974671"/>
          </a:xfrm>
        </p:grpSpPr>
        <p:sp>
          <p:nvSpPr>
            <p:cNvPr name="Freeform 22" id="22"/>
            <p:cNvSpPr/>
            <p:nvPr/>
          </p:nvSpPr>
          <p:spPr>
            <a:xfrm flipH="false" flipV="false" rot="0">
              <a:off x="0" y="0"/>
              <a:ext cx="4751112" cy="974671"/>
            </a:xfrm>
            <a:custGeom>
              <a:avLst/>
              <a:gdLst/>
              <a:ahLst/>
              <a:cxnLst/>
              <a:rect r="r" b="b" t="t" l="l"/>
              <a:pathLst>
                <a:path h="974671" w="4751112">
                  <a:moveTo>
                    <a:pt x="24516" y="0"/>
                  </a:moveTo>
                  <a:lnTo>
                    <a:pt x="4726596" y="0"/>
                  </a:lnTo>
                  <a:cubicBezTo>
                    <a:pt x="4740135" y="0"/>
                    <a:pt x="4751112" y="10976"/>
                    <a:pt x="4751112" y="24516"/>
                  </a:cubicBezTo>
                  <a:lnTo>
                    <a:pt x="4751112" y="950155"/>
                  </a:lnTo>
                  <a:cubicBezTo>
                    <a:pt x="4751112" y="956657"/>
                    <a:pt x="4748529" y="962892"/>
                    <a:pt x="4743931" y="967490"/>
                  </a:cubicBezTo>
                  <a:cubicBezTo>
                    <a:pt x="4739334" y="972088"/>
                    <a:pt x="4733098" y="974671"/>
                    <a:pt x="4726596" y="974671"/>
                  </a:cubicBezTo>
                  <a:lnTo>
                    <a:pt x="24516" y="974671"/>
                  </a:lnTo>
                  <a:cubicBezTo>
                    <a:pt x="10976" y="974671"/>
                    <a:pt x="0" y="963694"/>
                    <a:pt x="0" y="950155"/>
                  </a:cubicBezTo>
                  <a:lnTo>
                    <a:pt x="0" y="24516"/>
                  </a:lnTo>
                  <a:cubicBezTo>
                    <a:pt x="0" y="10976"/>
                    <a:pt x="10976" y="0"/>
                    <a:pt x="24516" y="0"/>
                  </a:cubicBezTo>
                  <a:close/>
                </a:path>
              </a:pathLst>
            </a:custGeom>
            <a:solidFill>
              <a:srgbClr val="D0D8BC"/>
            </a:solidFill>
            <a:ln w="66675" cap="rnd">
              <a:solidFill>
                <a:srgbClr val="636B53"/>
              </a:solidFill>
              <a:prstDash val="lgDash"/>
              <a:round/>
            </a:ln>
          </p:spPr>
        </p:sp>
        <p:sp>
          <p:nvSpPr>
            <p:cNvPr name="TextBox 23" id="23"/>
            <p:cNvSpPr txBox="true"/>
            <p:nvPr/>
          </p:nvSpPr>
          <p:spPr>
            <a:xfrm>
              <a:off x="0" y="-47625"/>
              <a:ext cx="4751112" cy="1022296"/>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3607878" y="5248275"/>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Đánh giá</a:t>
            </a:r>
            <a:r>
              <a:rPr lang="en-US" b="true" sz="3699">
                <a:solidFill>
                  <a:srgbClr val="000000"/>
                </a:solidFill>
                <a:latin typeface="Times New Roman Bold"/>
                <a:ea typeface="Times New Roman Bold"/>
                <a:cs typeface="Times New Roman Bold"/>
                <a:sym typeface="Times New Roman Bold"/>
              </a:rPr>
              <a:t> sản phẩm (Rating)</a:t>
            </a:r>
          </a:p>
        </p:txBody>
      </p:sp>
      <p:sp>
        <p:nvSpPr>
          <p:cNvPr name="TextBox 25" id="25"/>
          <p:cNvSpPr txBox="true"/>
          <p:nvPr/>
        </p:nvSpPr>
        <p:spPr>
          <a:xfrm rot="0">
            <a:off x="1425967" y="6241347"/>
            <a:ext cx="15707880" cy="3181350"/>
          </a:xfrm>
          <a:prstGeom prst="rect">
            <a:avLst/>
          </a:prstGeom>
        </p:spPr>
        <p:txBody>
          <a:bodyPr anchor="t" rtlCol="false" tIns="0" lIns="0" bIns="0" rIns="0">
            <a:spAutoFit/>
          </a:bodyPr>
          <a:lstStyle/>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Sau khi đã mua hàng, ngườ</a:t>
            </a:r>
            <a:r>
              <a:rPr lang="en-US" sz="2999">
                <a:solidFill>
                  <a:srgbClr val="000000"/>
                </a:solidFill>
                <a:latin typeface="Times New Roman"/>
                <a:ea typeface="Times New Roman"/>
                <a:cs typeface="Times New Roman"/>
                <a:sym typeface="Times New Roman"/>
              </a:rPr>
              <a:t>i mua có thể để lại đánh giá cho từng sản phẩm mình đã mua. </a:t>
            </a:r>
          </a:p>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Hệ thống chỉ cho phép những người đã hoàn tất mua hàng thực hiện đánh giá và sẽ lưu trữ, hiển thị đánh giá ngay trên trang chi tiết sản phẩm.</a:t>
            </a:r>
          </a:p>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Đồng thời, người dùng và người mua khác có thể xem danh sách đánh giá này để tham khảo trước khi quyết định mua.</a:t>
            </a:r>
          </a:p>
          <a:p>
            <a:pPr algn="l">
              <a:lnSpc>
                <a:spcPts val="419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200451" y="-172219"/>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71542" y="-359998"/>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8795913" y="594734"/>
            <a:ext cx="832741" cy="18825468"/>
            <a:chOff x="0" y="0"/>
            <a:chExt cx="219323" cy="4958148"/>
          </a:xfrm>
        </p:grpSpPr>
        <p:sp>
          <p:nvSpPr>
            <p:cNvPr name="Freeform 9" id="9"/>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0" id="10"/>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8675179" y="-9159057"/>
            <a:ext cx="832741" cy="18825468"/>
            <a:chOff x="0" y="0"/>
            <a:chExt cx="219323" cy="4958148"/>
          </a:xfrm>
        </p:grpSpPr>
        <p:sp>
          <p:nvSpPr>
            <p:cNvPr name="Freeform 12" id="12"/>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3" id="13"/>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6615099" y="-799083"/>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909318" y="813614"/>
            <a:ext cx="10469364" cy="952077"/>
          </a:xfrm>
          <a:prstGeom prst="rect">
            <a:avLst/>
          </a:prstGeom>
        </p:spPr>
        <p:txBody>
          <a:bodyPr anchor="t" rtlCol="false" tIns="0" lIns="0" bIns="0" rIns="0">
            <a:spAutoFit/>
          </a:bodyPr>
          <a:lstStyle/>
          <a:p>
            <a:pPr algn="ctr">
              <a:lnSpc>
                <a:spcPts val="7783"/>
              </a:lnSpc>
              <a:spcBef>
                <a:spcPct val="0"/>
              </a:spcBef>
            </a:pPr>
            <a:r>
              <a:rPr lang="en-US" sz="5559">
                <a:solidFill>
                  <a:srgbClr val="6A7D40"/>
                </a:solidFill>
                <a:latin typeface="Sigmar One"/>
                <a:ea typeface="Sigmar One"/>
                <a:cs typeface="Sigmar One"/>
                <a:sym typeface="Sigmar One"/>
              </a:rPr>
              <a:t>User Stories</a:t>
            </a:r>
          </a:p>
        </p:txBody>
      </p:sp>
      <p:grpSp>
        <p:nvGrpSpPr>
          <p:cNvPr name="Group 16" id="16"/>
          <p:cNvGrpSpPr/>
          <p:nvPr/>
        </p:nvGrpSpPr>
        <p:grpSpPr>
          <a:xfrm rot="0">
            <a:off x="1028700" y="2818952"/>
            <a:ext cx="16105147" cy="5024655"/>
            <a:chOff x="0" y="0"/>
            <a:chExt cx="4751112" cy="1482302"/>
          </a:xfrm>
        </p:grpSpPr>
        <p:sp>
          <p:nvSpPr>
            <p:cNvPr name="Freeform 17" id="17"/>
            <p:cNvSpPr/>
            <p:nvPr/>
          </p:nvSpPr>
          <p:spPr>
            <a:xfrm flipH="false" flipV="false" rot="0">
              <a:off x="0" y="0"/>
              <a:ext cx="4751112" cy="1482302"/>
            </a:xfrm>
            <a:custGeom>
              <a:avLst/>
              <a:gdLst/>
              <a:ahLst/>
              <a:cxnLst/>
              <a:rect r="r" b="b" t="t" l="l"/>
              <a:pathLst>
                <a:path h="1482302" w="4751112">
                  <a:moveTo>
                    <a:pt x="24516" y="0"/>
                  </a:moveTo>
                  <a:lnTo>
                    <a:pt x="4726596" y="0"/>
                  </a:lnTo>
                  <a:cubicBezTo>
                    <a:pt x="4740135" y="0"/>
                    <a:pt x="4751112" y="10976"/>
                    <a:pt x="4751112" y="24516"/>
                  </a:cubicBezTo>
                  <a:lnTo>
                    <a:pt x="4751112" y="1457786"/>
                  </a:lnTo>
                  <a:cubicBezTo>
                    <a:pt x="4751112" y="1471326"/>
                    <a:pt x="4740135" y="1482302"/>
                    <a:pt x="4726596" y="1482302"/>
                  </a:cubicBezTo>
                  <a:lnTo>
                    <a:pt x="24516" y="1482302"/>
                  </a:lnTo>
                  <a:cubicBezTo>
                    <a:pt x="10976" y="1482302"/>
                    <a:pt x="0" y="1471326"/>
                    <a:pt x="0" y="1457786"/>
                  </a:cubicBezTo>
                  <a:lnTo>
                    <a:pt x="0" y="24516"/>
                  </a:lnTo>
                  <a:cubicBezTo>
                    <a:pt x="0" y="10976"/>
                    <a:pt x="10976" y="0"/>
                    <a:pt x="24516" y="0"/>
                  </a:cubicBezTo>
                  <a:close/>
                </a:path>
              </a:pathLst>
            </a:custGeom>
            <a:solidFill>
              <a:srgbClr val="D0D8BC"/>
            </a:solidFill>
            <a:ln w="66675" cap="rnd">
              <a:solidFill>
                <a:srgbClr val="636B53"/>
              </a:solidFill>
              <a:prstDash val="lgDash"/>
              <a:round/>
            </a:ln>
          </p:spPr>
        </p:sp>
        <p:sp>
          <p:nvSpPr>
            <p:cNvPr name="TextBox 18" id="18"/>
            <p:cNvSpPr txBox="true"/>
            <p:nvPr/>
          </p:nvSpPr>
          <p:spPr>
            <a:xfrm>
              <a:off x="0" y="-47625"/>
              <a:ext cx="4751112" cy="1529927"/>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917888" y="2016828"/>
            <a:ext cx="15410749" cy="7061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Times New Roman Bold"/>
                <a:ea typeface="Times New Roman Bold"/>
                <a:cs typeface="Times New Roman Bold"/>
                <a:sym typeface="Times New Roman Bold"/>
              </a:rPr>
              <a:t>Kiểm</a:t>
            </a:r>
            <a:r>
              <a:rPr lang="en-US" b="true" sz="3699">
                <a:solidFill>
                  <a:srgbClr val="000000"/>
                </a:solidFill>
                <a:latin typeface="Times New Roman Bold"/>
                <a:ea typeface="Times New Roman Bold"/>
                <a:cs typeface="Times New Roman Bold"/>
                <a:sym typeface="Times New Roman Bold"/>
              </a:rPr>
              <a:t> soát truy cập (Access Control)</a:t>
            </a:r>
          </a:p>
        </p:txBody>
      </p:sp>
      <p:sp>
        <p:nvSpPr>
          <p:cNvPr name="TextBox 20" id="20"/>
          <p:cNvSpPr txBox="true"/>
          <p:nvPr/>
        </p:nvSpPr>
        <p:spPr>
          <a:xfrm rot="0">
            <a:off x="1300514" y="3104919"/>
            <a:ext cx="15833333" cy="4752975"/>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Mỗi người dù</a:t>
            </a:r>
            <a:r>
              <a:rPr lang="en-US" sz="2999">
                <a:solidFill>
                  <a:srgbClr val="000000"/>
                </a:solidFill>
                <a:latin typeface="Times New Roman"/>
                <a:ea typeface="Times New Roman"/>
                <a:cs typeface="Times New Roman"/>
                <a:sym typeface="Times New Roman"/>
              </a:rPr>
              <a:t>ng khi tham gia hệ thống sẽ được phân quyền theo vai trò: người mua hoặc quản trị viên. </a:t>
            </a:r>
          </a:p>
          <a:p>
            <a:pPr algn="l">
              <a:lnSpc>
                <a:spcPts val="4199"/>
              </a:lnSpc>
              <a:spcBef>
                <a:spcPct val="0"/>
              </a:spcBef>
            </a:pPr>
            <a:r>
              <a:rPr lang="en-US" sz="2999">
                <a:solidFill>
                  <a:srgbClr val="000000"/>
                </a:solidFill>
                <a:latin typeface="Times New Roman"/>
                <a:ea typeface="Times New Roman"/>
                <a:cs typeface="Times New Roman"/>
                <a:sym typeface="Times New Roman"/>
              </a:rPr>
              <a:t>Tôi có thể đăng nhập bằng tài khoản của mình để truy cập vào đúng giao diện tương ứng. </a:t>
            </a:r>
          </a:p>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Nếu là người mua, sau khi đăng nhập tôi sẽ được chuyển ngay đến trang danh mục nước hoa để bắt đầu mua sắm. </a:t>
            </a:r>
          </a:p>
          <a:p>
            <a:pPr algn="l" marL="647698" indent="-323849" lvl="1">
              <a:lnSpc>
                <a:spcPts val="4199"/>
              </a:lnSpc>
              <a:spcBef>
                <a:spcPct val="0"/>
              </a:spcBef>
              <a:buFont typeface="Arial"/>
              <a:buChar char="•"/>
            </a:pPr>
            <a:r>
              <a:rPr lang="en-US" sz="2999">
                <a:solidFill>
                  <a:srgbClr val="000000"/>
                </a:solidFill>
                <a:latin typeface="Times New Roman"/>
                <a:ea typeface="Times New Roman"/>
                <a:cs typeface="Times New Roman"/>
                <a:sym typeface="Times New Roman"/>
              </a:rPr>
              <a:t>Nếu là quản trị viên, tôi sẽ được chuyển đến trang quản lý để theo dõi sản phẩm, giỏ hàng và các dữ liệu khác.</a:t>
            </a:r>
          </a:p>
          <a:p>
            <a:pPr algn="l">
              <a:lnSpc>
                <a:spcPts val="4199"/>
              </a:lnSpc>
              <a:spcBef>
                <a:spcPct val="0"/>
              </a:spcBef>
            </a:pPr>
            <a:r>
              <a:rPr lang="en-US" sz="2999">
                <a:solidFill>
                  <a:srgbClr val="000000"/>
                </a:solidFill>
                <a:latin typeface="Times New Roman"/>
                <a:ea typeface="Times New Roman"/>
                <a:cs typeface="Times New Roman"/>
                <a:sym typeface="Times New Roman"/>
              </a:rPr>
              <a:t>Ngoài ra, hệ thống cũng hỗ trợ chức năng đăng xuất để đảm bảo tính bảo mật cho tài khoản.</a:t>
            </a:r>
          </a:p>
          <a:p>
            <a:pPr algn="l">
              <a:lnSpc>
                <a:spcPts val="4199"/>
              </a:lnSpc>
              <a:spcBef>
                <a:spcPct val="0"/>
              </a:spcBef>
            </a:pPr>
          </a:p>
        </p:txBody>
      </p:sp>
      <p:sp>
        <p:nvSpPr>
          <p:cNvPr name="Freeform 21" id="21"/>
          <p:cNvSpPr/>
          <p:nvPr/>
        </p:nvSpPr>
        <p:spPr>
          <a:xfrm flipH="false" flipV="false" rot="0">
            <a:off x="-2110350" y="8354163"/>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43814" y="590260"/>
            <a:ext cx="936939" cy="18825468"/>
            <a:chOff x="0" y="0"/>
            <a:chExt cx="246766" cy="4958148"/>
          </a:xfrm>
        </p:grpSpPr>
        <p:sp>
          <p:nvSpPr>
            <p:cNvPr name="Freeform 10" id="10"/>
            <p:cNvSpPr/>
            <p:nvPr/>
          </p:nvSpPr>
          <p:spPr>
            <a:xfrm flipH="false" flipV="false" rot="0">
              <a:off x="0" y="0"/>
              <a:ext cx="246766" cy="4958148"/>
            </a:xfrm>
            <a:custGeom>
              <a:avLst/>
              <a:gdLst/>
              <a:ahLst/>
              <a:cxnLst/>
              <a:rect r="r" b="b" t="t" l="l"/>
              <a:pathLst>
                <a:path h="4958148" w="246766">
                  <a:moveTo>
                    <a:pt x="0" y="0"/>
                  </a:moveTo>
                  <a:lnTo>
                    <a:pt x="246766" y="0"/>
                  </a:lnTo>
                  <a:lnTo>
                    <a:pt x="246766" y="4958148"/>
                  </a:lnTo>
                  <a:lnTo>
                    <a:pt x="0" y="4958148"/>
                  </a:lnTo>
                  <a:close/>
                </a:path>
              </a:pathLst>
            </a:custGeom>
            <a:solidFill>
              <a:srgbClr val="6A7D40"/>
            </a:solidFill>
          </p:spPr>
        </p:sp>
        <p:sp>
          <p:nvSpPr>
            <p:cNvPr name="TextBox 11" id="11"/>
            <p:cNvSpPr txBox="true"/>
            <p:nvPr/>
          </p:nvSpPr>
          <p:spPr>
            <a:xfrm>
              <a:off x="0" y="-47625"/>
              <a:ext cx="246766"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21620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494784" y="2793400"/>
            <a:ext cx="11298432" cy="2350100"/>
          </a:xfrm>
          <a:prstGeom prst="rect">
            <a:avLst/>
          </a:prstGeom>
        </p:spPr>
        <p:txBody>
          <a:bodyPr anchor="t" rtlCol="false" tIns="0" lIns="0" bIns="0" rIns="0">
            <a:spAutoFit/>
          </a:bodyPr>
          <a:lstStyle/>
          <a:p>
            <a:pPr algn="ctr">
              <a:lnSpc>
                <a:spcPts val="19039"/>
              </a:lnSpc>
              <a:spcBef>
                <a:spcPct val="0"/>
              </a:spcBef>
            </a:pPr>
            <a:r>
              <a:rPr lang="en-US" sz="13599" spc="1495">
                <a:solidFill>
                  <a:srgbClr val="6A7D40"/>
                </a:solidFill>
                <a:latin typeface="Chewy"/>
                <a:ea typeface="Chewy"/>
                <a:cs typeface="Chewy"/>
                <a:sym typeface="Chewy"/>
              </a:rPr>
              <a:t>THANK YOU</a:t>
            </a:r>
          </a:p>
        </p:txBody>
      </p:sp>
      <p:sp>
        <p:nvSpPr>
          <p:cNvPr name="Freeform 16" id="16"/>
          <p:cNvSpPr/>
          <p:nvPr/>
        </p:nvSpPr>
        <p:spPr>
          <a:xfrm flipH="false" flipV="false" rot="-1033341">
            <a:off x="180117" y="38471"/>
            <a:ext cx="1579314" cy="1455840"/>
          </a:xfrm>
          <a:custGeom>
            <a:avLst/>
            <a:gdLst/>
            <a:ahLst/>
            <a:cxnLst/>
            <a:rect r="r" b="b" t="t" l="l"/>
            <a:pathLst>
              <a:path h="1455840" w="1579314">
                <a:moveTo>
                  <a:pt x="0" y="0"/>
                </a:moveTo>
                <a:lnTo>
                  <a:pt x="1579314" y="0"/>
                </a:lnTo>
                <a:lnTo>
                  <a:pt x="1579314" y="1455840"/>
                </a:lnTo>
                <a:lnTo>
                  <a:pt x="0" y="1455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2099411">
            <a:off x="1663693" y="656866"/>
            <a:ext cx="1515120" cy="1396665"/>
          </a:xfrm>
          <a:custGeom>
            <a:avLst/>
            <a:gdLst/>
            <a:ahLst/>
            <a:cxnLst/>
            <a:rect r="r" b="b" t="t" l="l"/>
            <a:pathLst>
              <a:path h="1396665" w="1515120">
                <a:moveTo>
                  <a:pt x="0" y="0"/>
                </a:moveTo>
                <a:lnTo>
                  <a:pt x="1515120" y="0"/>
                </a:lnTo>
                <a:lnTo>
                  <a:pt x="1515120" y="1396665"/>
                </a:lnTo>
                <a:lnTo>
                  <a:pt x="0" y="1396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1288927" y="6052975"/>
            <a:ext cx="6567900" cy="4114800"/>
          </a:xfrm>
          <a:custGeom>
            <a:avLst/>
            <a:gdLst/>
            <a:ahLst/>
            <a:cxnLst/>
            <a:rect r="r" b="b" t="t" l="l"/>
            <a:pathLst>
              <a:path h="4114800" w="6567900">
                <a:moveTo>
                  <a:pt x="0" y="0"/>
                </a:moveTo>
                <a:lnTo>
                  <a:pt x="6567900" y="0"/>
                </a:lnTo>
                <a:lnTo>
                  <a:pt x="65679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3046567" y="8110375"/>
            <a:ext cx="952238" cy="9522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15920" y="8972630"/>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7999012" y="8972630"/>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6005263" y="8972630"/>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2330470" y="3004536"/>
            <a:ext cx="3308022" cy="4110354"/>
            <a:chOff x="0" y="0"/>
            <a:chExt cx="871249" cy="1082562"/>
          </a:xfrm>
        </p:grpSpPr>
        <p:sp>
          <p:nvSpPr>
            <p:cNvPr name="Freeform 19" id="19"/>
            <p:cNvSpPr/>
            <p:nvPr/>
          </p:nvSpPr>
          <p:spPr>
            <a:xfrm flipH="false" flipV="false" rot="0">
              <a:off x="0" y="0"/>
              <a:ext cx="871248" cy="1082562"/>
            </a:xfrm>
            <a:custGeom>
              <a:avLst/>
              <a:gdLst/>
              <a:ahLst/>
              <a:cxnLst/>
              <a:rect r="r" b="b" t="t" l="l"/>
              <a:pathLst>
                <a:path h="1082562" w="871248">
                  <a:moveTo>
                    <a:pt x="0" y="0"/>
                  </a:moveTo>
                  <a:lnTo>
                    <a:pt x="871248" y="0"/>
                  </a:lnTo>
                  <a:lnTo>
                    <a:pt x="871248" y="1082562"/>
                  </a:lnTo>
                  <a:lnTo>
                    <a:pt x="0" y="1082562"/>
                  </a:lnTo>
                  <a:close/>
                </a:path>
              </a:pathLst>
            </a:custGeom>
            <a:solidFill>
              <a:srgbClr val="D0D8BC"/>
            </a:solidFill>
          </p:spPr>
        </p:sp>
        <p:sp>
          <p:nvSpPr>
            <p:cNvPr name="TextBox 20" id="20"/>
            <p:cNvSpPr txBox="true"/>
            <p:nvPr/>
          </p:nvSpPr>
          <p:spPr>
            <a:xfrm>
              <a:off x="0" y="-47625"/>
              <a:ext cx="871249" cy="1130187"/>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501058" y="3305576"/>
            <a:ext cx="2993011" cy="2873515"/>
            <a:chOff x="0" y="0"/>
            <a:chExt cx="463696" cy="445183"/>
          </a:xfrm>
        </p:grpSpPr>
        <p:sp>
          <p:nvSpPr>
            <p:cNvPr name="Freeform 22" id="22"/>
            <p:cNvSpPr/>
            <p:nvPr/>
          </p:nvSpPr>
          <p:spPr>
            <a:xfrm flipH="false" flipV="false" rot="0">
              <a:off x="0" y="0"/>
              <a:ext cx="463696" cy="445183"/>
            </a:xfrm>
            <a:custGeom>
              <a:avLst/>
              <a:gdLst/>
              <a:ahLst/>
              <a:cxnLst/>
              <a:rect r="r" b="b" t="t" l="l"/>
              <a:pathLst>
                <a:path h="445183" w="463696">
                  <a:moveTo>
                    <a:pt x="0" y="0"/>
                  </a:moveTo>
                  <a:lnTo>
                    <a:pt x="463696" y="0"/>
                  </a:lnTo>
                  <a:lnTo>
                    <a:pt x="463696" y="445183"/>
                  </a:lnTo>
                  <a:lnTo>
                    <a:pt x="0" y="445183"/>
                  </a:lnTo>
                  <a:close/>
                </a:path>
              </a:pathLst>
            </a:custGeom>
            <a:blipFill>
              <a:blip r:embed="rId6"/>
              <a:stretch>
                <a:fillRect l="-8801" t="0" r="-8801" b="0"/>
              </a:stretch>
            </a:blipFill>
          </p:spPr>
        </p:sp>
      </p:grpSp>
      <p:sp>
        <p:nvSpPr>
          <p:cNvPr name="Freeform 23" id="23"/>
          <p:cNvSpPr/>
          <p:nvPr/>
        </p:nvSpPr>
        <p:spPr>
          <a:xfrm flipH="false" flipV="false" rot="0">
            <a:off x="2895932" y="2506772"/>
            <a:ext cx="2177098" cy="979694"/>
          </a:xfrm>
          <a:custGeom>
            <a:avLst/>
            <a:gdLst/>
            <a:ahLst/>
            <a:cxnLst/>
            <a:rect r="r" b="b" t="t" l="l"/>
            <a:pathLst>
              <a:path h="979694" w="2177098">
                <a:moveTo>
                  <a:pt x="0" y="0"/>
                </a:moveTo>
                <a:lnTo>
                  <a:pt x="2177098" y="0"/>
                </a:lnTo>
                <a:lnTo>
                  <a:pt x="2177098" y="979694"/>
                </a:lnTo>
                <a:lnTo>
                  <a:pt x="0" y="979694"/>
                </a:lnTo>
                <a:lnTo>
                  <a:pt x="0" y="0"/>
                </a:lnTo>
                <a:close/>
              </a:path>
            </a:pathLst>
          </a:custGeom>
          <a:blipFill>
            <a:blip r:embed="rId7"/>
            <a:stretch>
              <a:fillRect l="0" t="0" r="0" b="0"/>
            </a:stretch>
          </a:blipFill>
        </p:spPr>
      </p:sp>
      <p:grpSp>
        <p:nvGrpSpPr>
          <p:cNvPr name="Group 24" id="24"/>
          <p:cNvGrpSpPr/>
          <p:nvPr/>
        </p:nvGrpSpPr>
        <p:grpSpPr>
          <a:xfrm rot="0">
            <a:off x="7257436" y="3004536"/>
            <a:ext cx="3308022" cy="4110354"/>
            <a:chOff x="0" y="0"/>
            <a:chExt cx="871249" cy="1082562"/>
          </a:xfrm>
        </p:grpSpPr>
        <p:sp>
          <p:nvSpPr>
            <p:cNvPr name="Freeform 25" id="25"/>
            <p:cNvSpPr/>
            <p:nvPr/>
          </p:nvSpPr>
          <p:spPr>
            <a:xfrm flipH="false" flipV="false" rot="0">
              <a:off x="0" y="0"/>
              <a:ext cx="871248" cy="1082562"/>
            </a:xfrm>
            <a:custGeom>
              <a:avLst/>
              <a:gdLst/>
              <a:ahLst/>
              <a:cxnLst/>
              <a:rect r="r" b="b" t="t" l="l"/>
              <a:pathLst>
                <a:path h="1082562" w="871248">
                  <a:moveTo>
                    <a:pt x="0" y="0"/>
                  </a:moveTo>
                  <a:lnTo>
                    <a:pt x="871248" y="0"/>
                  </a:lnTo>
                  <a:lnTo>
                    <a:pt x="871248" y="1082562"/>
                  </a:lnTo>
                  <a:lnTo>
                    <a:pt x="0" y="1082562"/>
                  </a:lnTo>
                  <a:close/>
                </a:path>
              </a:pathLst>
            </a:custGeom>
            <a:solidFill>
              <a:srgbClr val="D0D8BC"/>
            </a:solidFill>
          </p:spPr>
        </p:sp>
        <p:sp>
          <p:nvSpPr>
            <p:cNvPr name="TextBox 26" id="26"/>
            <p:cNvSpPr txBox="true"/>
            <p:nvPr/>
          </p:nvSpPr>
          <p:spPr>
            <a:xfrm>
              <a:off x="0" y="-47625"/>
              <a:ext cx="871249" cy="1130187"/>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7420227" y="3305576"/>
            <a:ext cx="2993011" cy="2873515"/>
            <a:chOff x="0" y="0"/>
            <a:chExt cx="463696" cy="445183"/>
          </a:xfrm>
        </p:grpSpPr>
        <p:sp>
          <p:nvSpPr>
            <p:cNvPr name="Freeform 28" id="28"/>
            <p:cNvSpPr/>
            <p:nvPr/>
          </p:nvSpPr>
          <p:spPr>
            <a:xfrm flipH="false" flipV="false" rot="0">
              <a:off x="0" y="0"/>
              <a:ext cx="463696" cy="445183"/>
            </a:xfrm>
            <a:custGeom>
              <a:avLst/>
              <a:gdLst/>
              <a:ahLst/>
              <a:cxnLst/>
              <a:rect r="r" b="b" t="t" l="l"/>
              <a:pathLst>
                <a:path h="445183" w="463696">
                  <a:moveTo>
                    <a:pt x="0" y="0"/>
                  </a:moveTo>
                  <a:lnTo>
                    <a:pt x="463696" y="0"/>
                  </a:lnTo>
                  <a:lnTo>
                    <a:pt x="463696" y="445183"/>
                  </a:lnTo>
                  <a:lnTo>
                    <a:pt x="0" y="445183"/>
                  </a:lnTo>
                  <a:close/>
                </a:path>
              </a:pathLst>
            </a:custGeom>
            <a:blipFill>
              <a:blip r:embed="rId8"/>
              <a:stretch>
                <a:fillRect l="-8801" t="0" r="-8801" b="0"/>
              </a:stretch>
            </a:blipFill>
          </p:spPr>
        </p:sp>
      </p:grpSp>
      <p:sp>
        <p:nvSpPr>
          <p:cNvPr name="Freeform 29" id="29"/>
          <p:cNvSpPr/>
          <p:nvPr/>
        </p:nvSpPr>
        <p:spPr>
          <a:xfrm flipH="false" flipV="false" rot="0">
            <a:off x="7828183" y="2522605"/>
            <a:ext cx="2177098" cy="979694"/>
          </a:xfrm>
          <a:custGeom>
            <a:avLst/>
            <a:gdLst/>
            <a:ahLst/>
            <a:cxnLst/>
            <a:rect r="r" b="b" t="t" l="l"/>
            <a:pathLst>
              <a:path h="979694" w="2177098">
                <a:moveTo>
                  <a:pt x="0" y="0"/>
                </a:moveTo>
                <a:lnTo>
                  <a:pt x="2177099" y="0"/>
                </a:lnTo>
                <a:lnTo>
                  <a:pt x="2177099" y="979694"/>
                </a:lnTo>
                <a:lnTo>
                  <a:pt x="0" y="979694"/>
                </a:lnTo>
                <a:lnTo>
                  <a:pt x="0" y="0"/>
                </a:lnTo>
                <a:close/>
              </a:path>
            </a:pathLst>
          </a:custGeom>
          <a:blipFill>
            <a:blip r:embed="rId7"/>
            <a:stretch>
              <a:fillRect l="0" t="0" r="0" b="0"/>
            </a:stretch>
          </a:blipFill>
        </p:spPr>
      </p:sp>
      <p:grpSp>
        <p:nvGrpSpPr>
          <p:cNvPr name="Group 30" id="30"/>
          <p:cNvGrpSpPr/>
          <p:nvPr/>
        </p:nvGrpSpPr>
        <p:grpSpPr>
          <a:xfrm rot="0">
            <a:off x="12184401" y="3004536"/>
            <a:ext cx="3308022" cy="4110354"/>
            <a:chOff x="0" y="0"/>
            <a:chExt cx="871249" cy="1082562"/>
          </a:xfrm>
        </p:grpSpPr>
        <p:sp>
          <p:nvSpPr>
            <p:cNvPr name="Freeform 31" id="31"/>
            <p:cNvSpPr/>
            <p:nvPr/>
          </p:nvSpPr>
          <p:spPr>
            <a:xfrm flipH="false" flipV="false" rot="0">
              <a:off x="0" y="0"/>
              <a:ext cx="871248" cy="1082562"/>
            </a:xfrm>
            <a:custGeom>
              <a:avLst/>
              <a:gdLst/>
              <a:ahLst/>
              <a:cxnLst/>
              <a:rect r="r" b="b" t="t" l="l"/>
              <a:pathLst>
                <a:path h="1082562" w="871248">
                  <a:moveTo>
                    <a:pt x="0" y="0"/>
                  </a:moveTo>
                  <a:lnTo>
                    <a:pt x="871248" y="0"/>
                  </a:lnTo>
                  <a:lnTo>
                    <a:pt x="871248" y="1082562"/>
                  </a:lnTo>
                  <a:lnTo>
                    <a:pt x="0" y="1082562"/>
                  </a:lnTo>
                  <a:close/>
                </a:path>
              </a:pathLst>
            </a:custGeom>
            <a:solidFill>
              <a:srgbClr val="D0D8BC"/>
            </a:solidFill>
          </p:spPr>
        </p:sp>
        <p:sp>
          <p:nvSpPr>
            <p:cNvPr name="TextBox 32" id="32"/>
            <p:cNvSpPr txBox="true"/>
            <p:nvPr/>
          </p:nvSpPr>
          <p:spPr>
            <a:xfrm>
              <a:off x="0" y="-47625"/>
              <a:ext cx="871249" cy="1130187"/>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2321200" y="3305576"/>
            <a:ext cx="2993011" cy="2873515"/>
            <a:chOff x="0" y="0"/>
            <a:chExt cx="463696" cy="445183"/>
          </a:xfrm>
        </p:grpSpPr>
        <p:sp>
          <p:nvSpPr>
            <p:cNvPr name="Freeform 34" id="34"/>
            <p:cNvSpPr/>
            <p:nvPr/>
          </p:nvSpPr>
          <p:spPr>
            <a:xfrm flipH="false" flipV="false" rot="0">
              <a:off x="0" y="0"/>
              <a:ext cx="463696" cy="445183"/>
            </a:xfrm>
            <a:custGeom>
              <a:avLst/>
              <a:gdLst/>
              <a:ahLst/>
              <a:cxnLst/>
              <a:rect r="r" b="b" t="t" l="l"/>
              <a:pathLst>
                <a:path h="445183" w="463696">
                  <a:moveTo>
                    <a:pt x="0" y="0"/>
                  </a:moveTo>
                  <a:lnTo>
                    <a:pt x="463696" y="0"/>
                  </a:lnTo>
                  <a:lnTo>
                    <a:pt x="463696" y="445183"/>
                  </a:lnTo>
                  <a:lnTo>
                    <a:pt x="0" y="445183"/>
                  </a:lnTo>
                  <a:close/>
                </a:path>
              </a:pathLst>
            </a:custGeom>
            <a:blipFill>
              <a:blip r:embed="rId9"/>
              <a:stretch>
                <a:fillRect l="-8801" t="0" r="-8801" b="0"/>
              </a:stretch>
            </a:blipFill>
          </p:spPr>
        </p:sp>
      </p:grpSp>
      <p:sp>
        <p:nvSpPr>
          <p:cNvPr name="Freeform 35" id="35"/>
          <p:cNvSpPr/>
          <p:nvPr/>
        </p:nvSpPr>
        <p:spPr>
          <a:xfrm flipH="false" flipV="false" rot="0">
            <a:off x="12749863" y="2522605"/>
            <a:ext cx="2177098" cy="979694"/>
          </a:xfrm>
          <a:custGeom>
            <a:avLst/>
            <a:gdLst/>
            <a:ahLst/>
            <a:cxnLst/>
            <a:rect r="r" b="b" t="t" l="l"/>
            <a:pathLst>
              <a:path h="979694" w="2177098">
                <a:moveTo>
                  <a:pt x="0" y="0"/>
                </a:moveTo>
                <a:lnTo>
                  <a:pt x="2177098" y="0"/>
                </a:lnTo>
                <a:lnTo>
                  <a:pt x="2177098" y="979694"/>
                </a:lnTo>
                <a:lnTo>
                  <a:pt x="0" y="979694"/>
                </a:lnTo>
                <a:lnTo>
                  <a:pt x="0" y="0"/>
                </a:lnTo>
                <a:close/>
              </a:path>
            </a:pathLst>
          </a:custGeom>
          <a:blipFill>
            <a:blip r:embed="rId7"/>
            <a:stretch>
              <a:fillRect l="0" t="0" r="0" b="0"/>
            </a:stretch>
          </a:blipFill>
        </p:spPr>
      </p:sp>
      <p:sp>
        <p:nvSpPr>
          <p:cNvPr name="Freeform 36" id="36"/>
          <p:cNvSpPr/>
          <p:nvPr/>
        </p:nvSpPr>
        <p:spPr>
          <a:xfrm flipH="false" flipV="false" rot="5400000">
            <a:off x="-916370" y="-1387352"/>
            <a:ext cx="3097322" cy="4114800"/>
          </a:xfrm>
          <a:custGeom>
            <a:avLst/>
            <a:gdLst/>
            <a:ahLst/>
            <a:cxnLst/>
            <a:rect r="r" b="b" t="t" l="l"/>
            <a:pathLst>
              <a:path h="4114800" w="3097322">
                <a:moveTo>
                  <a:pt x="0" y="0"/>
                </a:moveTo>
                <a:lnTo>
                  <a:pt x="3097322" y="0"/>
                </a:lnTo>
                <a:lnTo>
                  <a:pt x="3097322"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7" id="37"/>
          <p:cNvSpPr/>
          <p:nvPr/>
        </p:nvSpPr>
        <p:spPr>
          <a:xfrm flipH="false" flipV="false" rot="10667074">
            <a:off x="16261190" y="-1387352"/>
            <a:ext cx="3097322" cy="4114800"/>
          </a:xfrm>
          <a:custGeom>
            <a:avLst/>
            <a:gdLst/>
            <a:ahLst/>
            <a:cxnLst/>
            <a:rect r="r" b="b" t="t" l="l"/>
            <a:pathLst>
              <a:path h="4114800" w="3097322">
                <a:moveTo>
                  <a:pt x="0" y="0"/>
                </a:moveTo>
                <a:lnTo>
                  <a:pt x="3097322" y="0"/>
                </a:lnTo>
                <a:lnTo>
                  <a:pt x="3097322"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8" id="38"/>
          <p:cNvSpPr txBox="true"/>
          <p:nvPr/>
        </p:nvSpPr>
        <p:spPr>
          <a:xfrm rot="0">
            <a:off x="3442333" y="895350"/>
            <a:ext cx="11298432" cy="1047750"/>
          </a:xfrm>
          <a:prstGeom prst="rect">
            <a:avLst/>
          </a:prstGeom>
        </p:spPr>
        <p:txBody>
          <a:bodyPr anchor="t" rtlCol="false" tIns="0" lIns="0" bIns="0" rIns="0">
            <a:spAutoFit/>
          </a:bodyPr>
          <a:lstStyle/>
          <a:p>
            <a:pPr algn="ctr">
              <a:lnSpc>
                <a:spcPts val="8400"/>
              </a:lnSpc>
              <a:spcBef>
                <a:spcPct val="0"/>
              </a:spcBef>
            </a:pPr>
            <a:r>
              <a:rPr lang="en-US" sz="6000">
                <a:solidFill>
                  <a:srgbClr val="6A7D40"/>
                </a:solidFill>
                <a:latin typeface="Chewy"/>
                <a:ea typeface="Chewy"/>
                <a:cs typeface="Chewy"/>
                <a:sym typeface="Chewy"/>
              </a:rPr>
              <a:t>GROUP MEMBER</a:t>
            </a:r>
          </a:p>
        </p:txBody>
      </p:sp>
      <p:sp>
        <p:nvSpPr>
          <p:cNvPr name="TextBox 39" id="39"/>
          <p:cNvSpPr txBox="true"/>
          <p:nvPr/>
        </p:nvSpPr>
        <p:spPr>
          <a:xfrm rot="0">
            <a:off x="2069204" y="6398166"/>
            <a:ext cx="3856719" cy="441325"/>
          </a:xfrm>
          <a:prstGeom prst="rect">
            <a:avLst/>
          </a:prstGeom>
        </p:spPr>
        <p:txBody>
          <a:bodyPr anchor="t" rtlCol="false" tIns="0" lIns="0" bIns="0" rIns="0">
            <a:spAutoFit/>
          </a:bodyPr>
          <a:lstStyle/>
          <a:p>
            <a:pPr algn="ctr">
              <a:lnSpc>
                <a:spcPts val="3499"/>
              </a:lnSpc>
              <a:spcBef>
                <a:spcPct val="0"/>
              </a:spcBef>
            </a:pPr>
            <a:r>
              <a:rPr lang="en-US" sz="2499">
                <a:solidFill>
                  <a:srgbClr val="586048"/>
                </a:solidFill>
                <a:latin typeface="Poppins"/>
                <a:ea typeface="Poppins"/>
                <a:cs typeface="Poppins"/>
                <a:sym typeface="Poppins"/>
              </a:rPr>
              <a:t>Hoàn Báu</a:t>
            </a:r>
          </a:p>
        </p:txBody>
      </p:sp>
      <p:sp>
        <p:nvSpPr>
          <p:cNvPr name="TextBox 40" id="40"/>
          <p:cNvSpPr txBox="true"/>
          <p:nvPr/>
        </p:nvSpPr>
        <p:spPr>
          <a:xfrm rot="0">
            <a:off x="6988373" y="6398166"/>
            <a:ext cx="3856719" cy="441325"/>
          </a:xfrm>
          <a:prstGeom prst="rect">
            <a:avLst/>
          </a:prstGeom>
        </p:spPr>
        <p:txBody>
          <a:bodyPr anchor="t" rtlCol="false" tIns="0" lIns="0" bIns="0" rIns="0">
            <a:spAutoFit/>
          </a:bodyPr>
          <a:lstStyle/>
          <a:p>
            <a:pPr algn="ctr">
              <a:lnSpc>
                <a:spcPts val="3499"/>
              </a:lnSpc>
              <a:spcBef>
                <a:spcPct val="0"/>
              </a:spcBef>
            </a:pPr>
            <a:r>
              <a:rPr lang="en-US" sz="2499">
                <a:solidFill>
                  <a:srgbClr val="586048"/>
                </a:solidFill>
                <a:latin typeface="Poppins"/>
                <a:ea typeface="Poppins"/>
                <a:cs typeface="Poppins"/>
                <a:sym typeface="Poppins"/>
              </a:rPr>
              <a:t>Liên Chi</a:t>
            </a:r>
          </a:p>
        </p:txBody>
      </p:sp>
      <p:sp>
        <p:nvSpPr>
          <p:cNvPr name="TextBox 41" id="41"/>
          <p:cNvSpPr txBox="true"/>
          <p:nvPr/>
        </p:nvSpPr>
        <p:spPr>
          <a:xfrm rot="0">
            <a:off x="11889347" y="6398166"/>
            <a:ext cx="3856719" cy="441325"/>
          </a:xfrm>
          <a:prstGeom prst="rect">
            <a:avLst/>
          </a:prstGeom>
        </p:spPr>
        <p:txBody>
          <a:bodyPr anchor="t" rtlCol="false" tIns="0" lIns="0" bIns="0" rIns="0">
            <a:spAutoFit/>
          </a:bodyPr>
          <a:lstStyle/>
          <a:p>
            <a:pPr algn="ctr">
              <a:lnSpc>
                <a:spcPts val="3499"/>
              </a:lnSpc>
              <a:spcBef>
                <a:spcPct val="0"/>
              </a:spcBef>
            </a:pPr>
            <a:r>
              <a:rPr lang="en-US" sz="2499">
                <a:solidFill>
                  <a:srgbClr val="586048"/>
                </a:solidFill>
                <a:latin typeface="Poppins"/>
                <a:ea typeface="Poppins"/>
                <a:cs typeface="Poppins"/>
                <a:sym typeface="Poppins"/>
              </a:rPr>
              <a:t>Huỳnh Như</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39349" y="-850682"/>
            <a:ext cx="18104401" cy="18104401"/>
          </a:xfrm>
          <a:custGeom>
            <a:avLst/>
            <a:gdLst/>
            <a:ahLst/>
            <a:cxnLst/>
            <a:rect r="r" b="b" t="t" l="l"/>
            <a:pathLst>
              <a:path h="18104401" w="18104401">
                <a:moveTo>
                  <a:pt x="0" y="0"/>
                </a:moveTo>
                <a:lnTo>
                  <a:pt x="18104401" y="0"/>
                </a:lnTo>
                <a:lnTo>
                  <a:pt x="18104401"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634327" cy="11006997"/>
            <a:chOff x="0" y="0"/>
            <a:chExt cx="167066" cy="2898962"/>
          </a:xfrm>
        </p:grpSpPr>
        <p:sp>
          <p:nvSpPr>
            <p:cNvPr name="Freeform 4" id="4"/>
            <p:cNvSpPr/>
            <p:nvPr/>
          </p:nvSpPr>
          <p:spPr>
            <a:xfrm flipH="false" flipV="false" rot="0">
              <a:off x="0" y="0"/>
              <a:ext cx="167066" cy="2898962"/>
            </a:xfrm>
            <a:custGeom>
              <a:avLst/>
              <a:gdLst/>
              <a:ahLst/>
              <a:cxnLst/>
              <a:rect r="r" b="b" t="t" l="l"/>
              <a:pathLst>
                <a:path h="2898962" w="167066">
                  <a:moveTo>
                    <a:pt x="0" y="0"/>
                  </a:moveTo>
                  <a:lnTo>
                    <a:pt x="167066" y="0"/>
                  </a:lnTo>
                  <a:lnTo>
                    <a:pt x="167066" y="2898962"/>
                  </a:lnTo>
                  <a:lnTo>
                    <a:pt x="0" y="2898962"/>
                  </a:lnTo>
                  <a:close/>
                </a:path>
              </a:pathLst>
            </a:custGeom>
            <a:solidFill>
              <a:srgbClr val="6A7D40"/>
            </a:solidFill>
          </p:spPr>
        </p:sp>
        <p:sp>
          <p:nvSpPr>
            <p:cNvPr name="TextBox 5" id="5"/>
            <p:cNvSpPr txBox="true"/>
            <p:nvPr/>
          </p:nvSpPr>
          <p:spPr>
            <a:xfrm>
              <a:off x="0" y="-47625"/>
              <a:ext cx="167066"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838812" y="-359998"/>
            <a:ext cx="665471" cy="11006997"/>
            <a:chOff x="0" y="0"/>
            <a:chExt cx="175268" cy="2898962"/>
          </a:xfrm>
        </p:grpSpPr>
        <p:sp>
          <p:nvSpPr>
            <p:cNvPr name="Freeform 7" id="7"/>
            <p:cNvSpPr/>
            <p:nvPr/>
          </p:nvSpPr>
          <p:spPr>
            <a:xfrm flipH="false" flipV="false" rot="0">
              <a:off x="0" y="0"/>
              <a:ext cx="175268" cy="2898962"/>
            </a:xfrm>
            <a:custGeom>
              <a:avLst/>
              <a:gdLst/>
              <a:ahLst/>
              <a:cxnLst/>
              <a:rect r="r" b="b" t="t" l="l"/>
              <a:pathLst>
                <a:path h="2898962" w="175268">
                  <a:moveTo>
                    <a:pt x="0" y="0"/>
                  </a:moveTo>
                  <a:lnTo>
                    <a:pt x="175268" y="0"/>
                  </a:lnTo>
                  <a:lnTo>
                    <a:pt x="175268" y="2898962"/>
                  </a:lnTo>
                  <a:lnTo>
                    <a:pt x="0" y="2898962"/>
                  </a:lnTo>
                  <a:close/>
                </a:path>
              </a:pathLst>
            </a:custGeom>
            <a:solidFill>
              <a:srgbClr val="6A7D40"/>
            </a:solidFill>
          </p:spPr>
        </p:sp>
        <p:sp>
          <p:nvSpPr>
            <p:cNvPr name="TextBox 8" id="8"/>
            <p:cNvSpPr txBox="true"/>
            <p:nvPr/>
          </p:nvSpPr>
          <p:spPr>
            <a:xfrm>
              <a:off x="0" y="-47625"/>
              <a:ext cx="175268"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934682" y="733503"/>
            <a:ext cx="555203" cy="18825468"/>
            <a:chOff x="0" y="0"/>
            <a:chExt cx="146226" cy="4958148"/>
          </a:xfrm>
        </p:grpSpPr>
        <p:sp>
          <p:nvSpPr>
            <p:cNvPr name="Freeform 10" id="10"/>
            <p:cNvSpPr/>
            <p:nvPr/>
          </p:nvSpPr>
          <p:spPr>
            <a:xfrm flipH="false" flipV="false" rot="0">
              <a:off x="0" y="0"/>
              <a:ext cx="146226" cy="4958148"/>
            </a:xfrm>
            <a:custGeom>
              <a:avLst/>
              <a:gdLst/>
              <a:ahLst/>
              <a:cxnLst/>
              <a:rect r="r" b="b" t="t" l="l"/>
              <a:pathLst>
                <a:path h="4958148" w="146226">
                  <a:moveTo>
                    <a:pt x="0" y="0"/>
                  </a:moveTo>
                  <a:lnTo>
                    <a:pt x="146226" y="0"/>
                  </a:lnTo>
                  <a:lnTo>
                    <a:pt x="146226" y="4958148"/>
                  </a:lnTo>
                  <a:lnTo>
                    <a:pt x="0" y="4958148"/>
                  </a:lnTo>
                  <a:close/>
                </a:path>
              </a:pathLst>
            </a:custGeom>
            <a:solidFill>
              <a:srgbClr val="6A7D40"/>
            </a:solidFill>
          </p:spPr>
        </p:sp>
        <p:sp>
          <p:nvSpPr>
            <p:cNvPr name="TextBox 11" id="11"/>
            <p:cNvSpPr txBox="true"/>
            <p:nvPr/>
          </p:nvSpPr>
          <p:spPr>
            <a:xfrm>
              <a:off x="0" y="-47625"/>
              <a:ext cx="146226"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743502" y="-9227381"/>
            <a:ext cx="696094" cy="18825468"/>
            <a:chOff x="0" y="0"/>
            <a:chExt cx="183333" cy="4958148"/>
          </a:xfrm>
        </p:grpSpPr>
        <p:sp>
          <p:nvSpPr>
            <p:cNvPr name="Freeform 13" id="13"/>
            <p:cNvSpPr/>
            <p:nvPr/>
          </p:nvSpPr>
          <p:spPr>
            <a:xfrm flipH="false" flipV="false" rot="0">
              <a:off x="0" y="0"/>
              <a:ext cx="183333" cy="4958148"/>
            </a:xfrm>
            <a:custGeom>
              <a:avLst/>
              <a:gdLst/>
              <a:ahLst/>
              <a:cxnLst/>
              <a:rect r="r" b="b" t="t" l="l"/>
              <a:pathLst>
                <a:path h="4958148" w="183333">
                  <a:moveTo>
                    <a:pt x="0" y="0"/>
                  </a:moveTo>
                  <a:lnTo>
                    <a:pt x="183333" y="0"/>
                  </a:lnTo>
                  <a:lnTo>
                    <a:pt x="183333" y="4958148"/>
                  </a:lnTo>
                  <a:lnTo>
                    <a:pt x="0" y="4958148"/>
                  </a:lnTo>
                  <a:close/>
                </a:path>
              </a:pathLst>
            </a:custGeom>
            <a:solidFill>
              <a:srgbClr val="6A7D40"/>
            </a:solidFill>
          </p:spPr>
        </p:sp>
        <p:sp>
          <p:nvSpPr>
            <p:cNvPr name="TextBox 14" id="14"/>
            <p:cNvSpPr txBox="true"/>
            <p:nvPr/>
          </p:nvSpPr>
          <p:spPr>
            <a:xfrm>
              <a:off x="0" y="-47625"/>
              <a:ext cx="183333" cy="500577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937033" y="2180549"/>
            <a:ext cx="12398622" cy="1365815"/>
            <a:chOff x="0" y="0"/>
            <a:chExt cx="3265481" cy="359721"/>
          </a:xfrm>
        </p:grpSpPr>
        <p:sp>
          <p:nvSpPr>
            <p:cNvPr name="Freeform 16" id="16"/>
            <p:cNvSpPr/>
            <p:nvPr/>
          </p:nvSpPr>
          <p:spPr>
            <a:xfrm flipH="false" flipV="false" rot="0">
              <a:off x="0" y="0"/>
              <a:ext cx="3265481" cy="359721"/>
            </a:xfrm>
            <a:custGeom>
              <a:avLst/>
              <a:gdLst/>
              <a:ahLst/>
              <a:cxnLst/>
              <a:rect r="r" b="b" t="t" l="l"/>
              <a:pathLst>
                <a:path h="359721" w="3265481">
                  <a:moveTo>
                    <a:pt x="31845" y="0"/>
                  </a:moveTo>
                  <a:lnTo>
                    <a:pt x="3233636" y="0"/>
                  </a:lnTo>
                  <a:cubicBezTo>
                    <a:pt x="3251223" y="0"/>
                    <a:pt x="3265481" y="14258"/>
                    <a:pt x="3265481" y="31845"/>
                  </a:cubicBezTo>
                  <a:lnTo>
                    <a:pt x="3265481" y="327876"/>
                  </a:lnTo>
                  <a:cubicBezTo>
                    <a:pt x="3265481" y="345463"/>
                    <a:pt x="3251223" y="359721"/>
                    <a:pt x="3233636" y="359721"/>
                  </a:cubicBezTo>
                  <a:lnTo>
                    <a:pt x="31845" y="359721"/>
                  </a:lnTo>
                  <a:cubicBezTo>
                    <a:pt x="23399" y="359721"/>
                    <a:pt x="15299" y="356366"/>
                    <a:pt x="9327" y="350394"/>
                  </a:cubicBezTo>
                  <a:cubicBezTo>
                    <a:pt x="3355" y="344421"/>
                    <a:pt x="0" y="336322"/>
                    <a:pt x="0" y="327876"/>
                  </a:cubicBezTo>
                  <a:lnTo>
                    <a:pt x="0" y="31845"/>
                  </a:lnTo>
                  <a:cubicBezTo>
                    <a:pt x="0" y="14258"/>
                    <a:pt x="14258" y="0"/>
                    <a:pt x="31845" y="0"/>
                  </a:cubicBezTo>
                  <a:close/>
                </a:path>
              </a:pathLst>
            </a:custGeom>
            <a:solidFill>
              <a:srgbClr val="D0D8BC"/>
            </a:solidFill>
            <a:ln w="66675" cap="rnd">
              <a:solidFill>
                <a:srgbClr val="586048"/>
              </a:solidFill>
              <a:prstDash val="lgDash"/>
              <a:round/>
            </a:ln>
          </p:spPr>
        </p:sp>
        <p:sp>
          <p:nvSpPr>
            <p:cNvPr name="TextBox 17" id="17"/>
            <p:cNvSpPr txBox="true"/>
            <p:nvPr/>
          </p:nvSpPr>
          <p:spPr>
            <a:xfrm>
              <a:off x="0" y="-47625"/>
              <a:ext cx="3265481" cy="407346"/>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5720858" y="6574293"/>
            <a:ext cx="2475342" cy="4491615"/>
          </a:xfrm>
          <a:custGeom>
            <a:avLst/>
            <a:gdLst/>
            <a:ahLst/>
            <a:cxnLst/>
            <a:rect r="r" b="b" t="t" l="l"/>
            <a:pathLst>
              <a:path h="4491615" w="2475342">
                <a:moveTo>
                  <a:pt x="0" y="0"/>
                </a:moveTo>
                <a:lnTo>
                  <a:pt x="2475343" y="0"/>
                </a:lnTo>
                <a:lnTo>
                  <a:pt x="2475343" y="4491615"/>
                </a:lnTo>
                <a:lnTo>
                  <a:pt x="0" y="4491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15738527" y="7458810"/>
            <a:ext cx="545634" cy="54563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1813026">
            <a:off x="-2754883" y="1594061"/>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3442333" y="771525"/>
            <a:ext cx="11298432" cy="1038225"/>
          </a:xfrm>
          <a:prstGeom prst="rect">
            <a:avLst/>
          </a:prstGeom>
        </p:spPr>
        <p:txBody>
          <a:bodyPr anchor="t" rtlCol="false" tIns="0" lIns="0" bIns="0" rIns="0">
            <a:spAutoFit/>
          </a:bodyPr>
          <a:lstStyle/>
          <a:p>
            <a:pPr algn="ctr">
              <a:lnSpc>
                <a:spcPts val="8400"/>
              </a:lnSpc>
              <a:spcBef>
                <a:spcPct val="0"/>
              </a:spcBef>
            </a:pPr>
            <a:r>
              <a:rPr lang="en-US" sz="6000">
                <a:solidFill>
                  <a:srgbClr val="6A7D40"/>
                </a:solidFill>
                <a:latin typeface="Sigmar One"/>
                <a:ea typeface="Sigmar One"/>
                <a:cs typeface="Sigmar One"/>
                <a:sym typeface="Sigmar One"/>
              </a:rPr>
              <a:t>Giới Thiệu</a:t>
            </a:r>
          </a:p>
        </p:txBody>
      </p:sp>
      <p:sp>
        <p:nvSpPr>
          <p:cNvPr name="TextBox 24" id="24"/>
          <p:cNvSpPr txBox="true"/>
          <p:nvPr/>
        </p:nvSpPr>
        <p:spPr>
          <a:xfrm rot="0">
            <a:off x="3288020" y="2287532"/>
            <a:ext cx="11848527" cy="10858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Webs</a:t>
            </a:r>
            <a:r>
              <a:rPr lang="en-US" sz="2999">
                <a:solidFill>
                  <a:srgbClr val="000000"/>
                </a:solidFill>
                <a:latin typeface="Times New Roman"/>
                <a:ea typeface="Times New Roman"/>
                <a:cs typeface="Times New Roman"/>
                <a:sym typeface="Times New Roman"/>
              </a:rPr>
              <a:t>ite bán nước hoa là ứng dụng web thương mại điện tử dạng mô-đun, tập trung vào trải nghiệm mua sắm mượt mà. </a:t>
            </a:r>
          </a:p>
        </p:txBody>
      </p:sp>
      <p:grpSp>
        <p:nvGrpSpPr>
          <p:cNvPr name="Group 25" id="25"/>
          <p:cNvGrpSpPr/>
          <p:nvPr/>
        </p:nvGrpSpPr>
        <p:grpSpPr>
          <a:xfrm rot="0">
            <a:off x="3012972" y="3838576"/>
            <a:ext cx="12398622" cy="1365815"/>
            <a:chOff x="0" y="0"/>
            <a:chExt cx="3265481" cy="359721"/>
          </a:xfrm>
        </p:grpSpPr>
        <p:sp>
          <p:nvSpPr>
            <p:cNvPr name="Freeform 26" id="26"/>
            <p:cNvSpPr/>
            <p:nvPr/>
          </p:nvSpPr>
          <p:spPr>
            <a:xfrm flipH="false" flipV="false" rot="0">
              <a:off x="0" y="0"/>
              <a:ext cx="3265481" cy="359721"/>
            </a:xfrm>
            <a:custGeom>
              <a:avLst/>
              <a:gdLst/>
              <a:ahLst/>
              <a:cxnLst/>
              <a:rect r="r" b="b" t="t" l="l"/>
              <a:pathLst>
                <a:path h="359721" w="3265481">
                  <a:moveTo>
                    <a:pt x="31845" y="0"/>
                  </a:moveTo>
                  <a:lnTo>
                    <a:pt x="3233636" y="0"/>
                  </a:lnTo>
                  <a:cubicBezTo>
                    <a:pt x="3251223" y="0"/>
                    <a:pt x="3265481" y="14258"/>
                    <a:pt x="3265481" y="31845"/>
                  </a:cubicBezTo>
                  <a:lnTo>
                    <a:pt x="3265481" y="327876"/>
                  </a:lnTo>
                  <a:cubicBezTo>
                    <a:pt x="3265481" y="345463"/>
                    <a:pt x="3251223" y="359721"/>
                    <a:pt x="3233636" y="359721"/>
                  </a:cubicBezTo>
                  <a:lnTo>
                    <a:pt x="31845" y="359721"/>
                  </a:lnTo>
                  <a:cubicBezTo>
                    <a:pt x="23399" y="359721"/>
                    <a:pt x="15299" y="356366"/>
                    <a:pt x="9327" y="350394"/>
                  </a:cubicBezTo>
                  <a:cubicBezTo>
                    <a:pt x="3355" y="344421"/>
                    <a:pt x="0" y="336322"/>
                    <a:pt x="0" y="327876"/>
                  </a:cubicBezTo>
                  <a:lnTo>
                    <a:pt x="0" y="31845"/>
                  </a:lnTo>
                  <a:cubicBezTo>
                    <a:pt x="0" y="14258"/>
                    <a:pt x="14258" y="0"/>
                    <a:pt x="31845" y="0"/>
                  </a:cubicBezTo>
                  <a:close/>
                </a:path>
              </a:pathLst>
            </a:custGeom>
            <a:solidFill>
              <a:srgbClr val="D0D8BC"/>
            </a:solidFill>
            <a:ln w="66675" cap="rnd">
              <a:solidFill>
                <a:srgbClr val="586048"/>
              </a:solidFill>
              <a:prstDash val="lgDash"/>
              <a:round/>
            </a:ln>
          </p:spPr>
        </p:sp>
        <p:sp>
          <p:nvSpPr>
            <p:cNvPr name="TextBox 27" id="27"/>
            <p:cNvSpPr txBox="true"/>
            <p:nvPr/>
          </p:nvSpPr>
          <p:spPr>
            <a:xfrm>
              <a:off x="0" y="-47625"/>
              <a:ext cx="3265481" cy="407346"/>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3288020" y="3987675"/>
            <a:ext cx="11848527" cy="10858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Hệ </a:t>
            </a:r>
            <a:r>
              <a:rPr lang="en-US" sz="2999">
                <a:solidFill>
                  <a:srgbClr val="000000"/>
                </a:solidFill>
                <a:latin typeface="Times New Roman"/>
                <a:ea typeface="Times New Roman"/>
                <a:cs typeface="Times New Roman"/>
                <a:sym typeface="Times New Roman"/>
              </a:rPr>
              <a:t>thống phát triển  bằng HTML/CSS, tương tác động qua JavaScript (AJAX), trong khi PHP xử lý logic server và kết nối cơ sở dữ liệu.</a:t>
            </a:r>
          </a:p>
        </p:txBody>
      </p:sp>
      <p:grpSp>
        <p:nvGrpSpPr>
          <p:cNvPr name="Group 29" id="29"/>
          <p:cNvGrpSpPr/>
          <p:nvPr/>
        </p:nvGrpSpPr>
        <p:grpSpPr>
          <a:xfrm rot="0">
            <a:off x="3012972" y="5489750"/>
            <a:ext cx="12398622" cy="1832255"/>
            <a:chOff x="0" y="0"/>
            <a:chExt cx="3265481" cy="482569"/>
          </a:xfrm>
        </p:grpSpPr>
        <p:sp>
          <p:nvSpPr>
            <p:cNvPr name="Freeform 30" id="30"/>
            <p:cNvSpPr/>
            <p:nvPr/>
          </p:nvSpPr>
          <p:spPr>
            <a:xfrm flipH="false" flipV="false" rot="0">
              <a:off x="0" y="0"/>
              <a:ext cx="3265481" cy="482569"/>
            </a:xfrm>
            <a:custGeom>
              <a:avLst/>
              <a:gdLst/>
              <a:ahLst/>
              <a:cxnLst/>
              <a:rect r="r" b="b" t="t" l="l"/>
              <a:pathLst>
                <a:path h="482569" w="3265481">
                  <a:moveTo>
                    <a:pt x="31845" y="0"/>
                  </a:moveTo>
                  <a:lnTo>
                    <a:pt x="3233636" y="0"/>
                  </a:lnTo>
                  <a:cubicBezTo>
                    <a:pt x="3251223" y="0"/>
                    <a:pt x="3265481" y="14258"/>
                    <a:pt x="3265481" y="31845"/>
                  </a:cubicBezTo>
                  <a:lnTo>
                    <a:pt x="3265481" y="450724"/>
                  </a:lnTo>
                  <a:cubicBezTo>
                    <a:pt x="3265481" y="459170"/>
                    <a:pt x="3262126" y="467270"/>
                    <a:pt x="3256154" y="473242"/>
                  </a:cubicBezTo>
                  <a:cubicBezTo>
                    <a:pt x="3250181" y="479214"/>
                    <a:pt x="3242082" y="482569"/>
                    <a:pt x="3233636" y="482569"/>
                  </a:cubicBezTo>
                  <a:lnTo>
                    <a:pt x="31845" y="482569"/>
                  </a:lnTo>
                  <a:cubicBezTo>
                    <a:pt x="14258" y="482569"/>
                    <a:pt x="0" y="468312"/>
                    <a:pt x="0" y="450724"/>
                  </a:cubicBezTo>
                  <a:lnTo>
                    <a:pt x="0" y="31845"/>
                  </a:lnTo>
                  <a:cubicBezTo>
                    <a:pt x="0" y="14258"/>
                    <a:pt x="14258" y="0"/>
                    <a:pt x="31845" y="0"/>
                  </a:cubicBezTo>
                  <a:close/>
                </a:path>
              </a:pathLst>
            </a:custGeom>
            <a:solidFill>
              <a:srgbClr val="D0D8BC"/>
            </a:solidFill>
            <a:ln w="66675" cap="rnd">
              <a:solidFill>
                <a:srgbClr val="586048"/>
              </a:solidFill>
              <a:prstDash val="lgDash"/>
              <a:round/>
            </a:ln>
          </p:spPr>
        </p:sp>
        <p:sp>
          <p:nvSpPr>
            <p:cNvPr name="TextBox 31" id="31"/>
            <p:cNvSpPr txBox="true"/>
            <p:nvPr/>
          </p:nvSpPr>
          <p:spPr>
            <a:xfrm>
              <a:off x="0" y="-47625"/>
              <a:ext cx="3265481" cy="530194"/>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3288020" y="5642541"/>
            <a:ext cx="12266703" cy="16097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Chức năng c</a:t>
            </a:r>
            <a:r>
              <a:rPr lang="en-US" sz="2999">
                <a:solidFill>
                  <a:srgbClr val="000000"/>
                </a:solidFill>
                <a:latin typeface="Times New Roman"/>
                <a:ea typeface="Times New Roman"/>
                <a:cs typeface="Times New Roman"/>
                <a:sym typeface="Times New Roman"/>
              </a:rPr>
              <a:t>hính gồm hiển thị danh mục &amp; chi tiết sản phẩm, giỏ hàng, đặt hàng, quản lý người dùng và phân hệ quản trị cho phép thêm/sửa/xóa sản phẩm, quản lý danh mục, theo dõi đơn hàng.</a:t>
            </a:r>
          </a:p>
        </p:txBody>
      </p:sp>
      <p:grpSp>
        <p:nvGrpSpPr>
          <p:cNvPr name="Group 33" id="33"/>
          <p:cNvGrpSpPr/>
          <p:nvPr/>
        </p:nvGrpSpPr>
        <p:grpSpPr>
          <a:xfrm rot="0">
            <a:off x="3012972" y="7607756"/>
            <a:ext cx="12398622" cy="1749319"/>
            <a:chOff x="0" y="0"/>
            <a:chExt cx="3265481" cy="460726"/>
          </a:xfrm>
        </p:grpSpPr>
        <p:sp>
          <p:nvSpPr>
            <p:cNvPr name="Freeform 34" id="34"/>
            <p:cNvSpPr/>
            <p:nvPr/>
          </p:nvSpPr>
          <p:spPr>
            <a:xfrm flipH="false" flipV="false" rot="0">
              <a:off x="0" y="0"/>
              <a:ext cx="3265481" cy="460726"/>
            </a:xfrm>
            <a:custGeom>
              <a:avLst/>
              <a:gdLst/>
              <a:ahLst/>
              <a:cxnLst/>
              <a:rect r="r" b="b" t="t" l="l"/>
              <a:pathLst>
                <a:path h="460726" w="3265481">
                  <a:moveTo>
                    <a:pt x="31845" y="0"/>
                  </a:moveTo>
                  <a:lnTo>
                    <a:pt x="3233636" y="0"/>
                  </a:lnTo>
                  <a:cubicBezTo>
                    <a:pt x="3251223" y="0"/>
                    <a:pt x="3265481" y="14258"/>
                    <a:pt x="3265481" y="31845"/>
                  </a:cubicBezTo>
                  <a:lnTo>
                    <a:pt x="3265481" y="428881"/>
                  </a:lnTo>
                  <a:cubicBezTo>
                    <a:pt x="3265481" y="437327"/>
                    <a:pt x="3262126" y="445427"/>
                    <a:pt x="3256154" y="451399"/>
                  </a:cubicBezTo>
                  <a:cubicBezTo>
                    <a:pt x="3250181" y="457371"/>
                    <a:pt x="3242082" y="460726"/>
                    <a:pt x="3233636" y="460726"/>
                  </a:cubicBezTo>
                  <a:lnTo>
                    <a:pt x="31845" y="460726"/>
                  </a:lnTo>
                  <a:cubicBezTo>
                    <a:pt x="14258" y="460726"/>
                    <a:pt x="0" y="446468"/>
                    <a:pt x="0" y="428881"/>
                  </a:cubicBezTo>
                  <a:lnTo>
                    <a:pt x="0" y="31845"/>
                  </a:lnTo>
                  <a:cubicBezTo>
                    <a:pt x="0" y="14258"/>
                    <a:pt x="14258" y="0"/>
                    <a:pt x="31845" y="0"/>
                  </a:cubicBezTo>
                  <a:close/>
                </a:path>
              </a:pathLst>
            </a:custGeom>
            <a:solidFill>
              <a:srgbClr val="D0D8BC"/>
            </a:solidFill>
            <a:ln w="66675" cap="rnd">
              <a:solidFill>
                <a:srgbClr val="586048"/>
              </a:solidFill>
              <a:prstDash val="lgDash"/>
              <a:round/>
            </a:ln>
          </p:spPr>
        </p:sp>
        <p:sp>
          <p:nvSpPr>
            <p:cNvPr name="TextBox 35" id="35"/>
            <p:cNvSpPr txBox="true"/>
            <p:nvPr/>
          </p:nvSpPr>
          <p:spPr>
            <a:xfrm>
              <a:off x="0" y="-47625"/>
              <a:ext cx="3265481" cy="508351"/>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3288020" y="7733308"/>
            <a:ext cx="12266703" cy="16097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Tương lai</a:t>
            </a:r>
            <a:r>
              <a:rPr lang="en-US" sz="2999">
                <a:solidFill>
                  <a:srgbClr val="000000"/>
                </a:solidFill>
                <a:latin typeface="Times New Roman"/>
                <a:ea typeface="Times New Roman"/>
                <a:cs typeface="Times New Roman"/>
                <a:sym typeface="Times New Roman"/>
              </a:rPr>
              <a:t> có thể bổ sung gợi ý sản phẩm, chatbot tư vấn, responsive cho mọi thiết bị và API cho ứng dụng di động nhằm nâng cao trải nghiệm người dùng.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42156" y="2827562"/>
            <a:ext cx="15617144" cy="1620212"/>
            <a:chOff x="0" y="0"/>
            <a:chExt cx="4113157" cy="426723"/>
          </a:xfrm>
        </p:grpSpPr>
        <p:sp>
          <p:nvSpPr>
            <p:cNvPr name="Freeform 16" id="16"/>
            <p:cNvSpPr/>
            <p:nvPr/>
          </p:nvSpPr>
          <p:spPr>
            <a:xfrm flipH="false" flipV="false" rot="0">
              <a:off x="0" y="0"/>
              <a:ext cx="4113157" cy="426723"/>
            </a:xfrm>
            <a:custGeom>
              <a:avLst/>
              <a:gdLst/>
              <a:ahLst/>
              <a:cxnLst/>
              <a:rect r="r" b="b" t="t" l="l"/>
              <a:pathLst>
                <a:path h="426723" w="4113157">
                  <a:moveTo>
                    <a:pt x="25282" y="0"/>
                  </a:moveTo>
                  <a:lnTo>
                    <a:pt x="4087875" y="0"/>
                  </a:lnTo>
                  <a:cubicBezTo>
                    <a:pt x="4101838" y="0"/>
                    <a:pt x="4113157" y="11319"/>
                    <a:pt x="4113157" y="25282"/>
                  </a:cubicBezTo>
                  <a:lnTo>
                    <a:pt x="4113157" y="401440"/>
                  </a:lnTo>
                  <a:cubicBezTo>
                    <a:pt x="4113157" y="408146"/>
                    <a:pt x="4110494" y="414576"/>
                    <a:pt x="4105752" y="419318"/>
                  </a:cubicBezTo>
                  <a:cubicBezTo>
                    <a:pt x="4101011" y="424059"/>
                    <a:pt x="4094580" y="426723"/>
                    <a:pt x="4087875" y="426723"/>
                  </a:cubicBezTo>
                  <a:lnTo>
                    <a:pt x="25282" y="426723"/>
                  </a:lnTo>
                  <a:cubicBezTo>
                    <a:pt x="18577" y="426723"/>
                    <a:pt x="12146" y="424059"/>
                    <a:pt x="7405" y="419318"/>
                  </a:cubicBezTo>
                  <a:cubicBezTo>
                    <a:pt x="2664" y="414576"/>
                    <a:pt x="0" y="408146"/>
                    <a:pt x="0" y="401440"/>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17" id="17"/>
            <p:cNvSpPr txBox="true"/>
            <p:nvPr/>
          </p:nvSpPr>
          <p:spPr>
            <a:xfrm>
              <a:off x="0" y="-47625"/>
              <a:ext cx="4113157" cy="474348"/>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7553999">
            <a:off x="14013942" y="917721"/>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610718" y="8529419"/>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874200" y="565273"/>
            <a:ext cx="12676168" cy="1837055"/>
          </a:xfrm>
          <a:prstGeom prst="rect">
            <a:avLst/>
          </a:prstGeom>
        </p:spPr>
        <p:txBody>
          <a:bodyPr anchor="t" rtlCol="false" tIns="0" lIns="0" bIns="0" rIns="0">
            <a:spAutoFit/>
          </a:bodyPr>
          <a:lstStyle/>
          <a:p>
            <a:pPr algn="ctr">
              <a:lnSpc>
                <a:spcPts val="7420"/>
              </a:lnSpc>
            </a:pPr>
            <a:r>
              <a:rPr lang="en-US" sz="5300">
                <a:solidFill>
                  <a:srgbClr val="6A7D40"/>
                </a:solidFill>
                <a:latin typeface="Sigmar One"/>
                <a:ea typeface="Sigmar One"/>
                <a:cs typeface="Sigmar One"/>
                <a:sym typeface="Sigmar One"/>
              </a:rPr>
              <a:t>Ngữ Cảnh Nghiệp VỤ </a:t>
            </a:r>
          </a:p>
          <a:p>
            <a:pPr algn="ctr">
              <a:lnSpc>
                <a:spcPts val="7420"/>
              </a:lnSpc>
              <a:spcBef>
                <a:spcPct val="0"/>
              </a:spcBef>
            </a:pPr>
            <a:r>
              <a:rPr lang="en-US" sz="5300">
                <a:solidFill>
                  <a:srgbClr val="6A7D40"/>
                </a:solidFill>
                <a:latin typeface="Sigmar One"/>
                <a:ea typeface="Sigmar One"/>
                <a:cs typeface="Sigmar One"/>
                <a:sym typeface="Sigmar One"/>
              </a:rPr>
              <a:t>(Business Context)</a:t>
            </a:r>
          </a:p>
        </p:txBody>
      </p:sp>
      <p:sp>
        <p:nvSpPr>
          <p:cNvPr name="TextBox 21" id="21"/>
          <p:cNvSpPr txBox="true"/>
          <p:nvPr/>
        </p:nvSpPr>
        <p:spPr>
          <a:xfrm rot="0">
            <a:off x="2164833" y="3037593"/>
            <a:ext cx="14956859" cy="10858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Website </a:t>
            </a:r>
            <a:r>
              <a:rPr lang="en-US" sz="2999">
                <a:solidFill>
                  <a:srgbClr val="000000"/>
                </a:solidFill>
                <a:latin typeface="Times New Roman"/>
                <a:ea typeface="Times New Roman"/>
                <a:cs typeface="Times New Roman"/>
                <a:sym typeface="Times New Roman"/>
              </a:rPr>
              <a:t> được thiết kế với các kịch bản nghiệp vụ cơ bản, bao gồm: Danh mục sản phẩm, Giỏ hàng, Quy trình thanh toán, Quản lý kho, Kiểm soát truy cập. </a:t>
            </a:r>
          </a:p>
        </p:txBody>
      </p:sp>
      <p:grpSp>
        <p:nvGrpSpPr>
          <p:cNvPr name="Group 22" id="22"/>
          <p:cNvGrpSpPr/>
          <p:nvPr/>
        </p:nvGrpSpPr>
        <p:grpSpPr>
          <a:xfrm rot="0">
            <a:off x="1642156" y="7495956"/>
            <a:ext cx="15617144" cy="1620212"/>
            <a:chOff x="0" y="0"/>
            <a:chExt cx="4113157" cy="426723"/>
          </a:xfrm>
        </p:grpSpPr>
        <p:sp>
          <p:nvSpPr>
            <p:cNvPr name="Freeform 23" id="23"/>
            <p:cNvSpPr/>
            <p:nvPr/>
          </p:nvSpPr>
          <p:spPr>
            <a:xfrm flipH="false" flipV="false" rot="0">
              <a:off x="0" y="0"/>
              <a:ext cx="4113157" cy="426723"/>
            </a:xfrm>
            <a:custGeom>
              <a:avLst/>
              <a:gdLst/>
              <a:ahLst/>
              <a:cxnLst/>
              <a:rect r="r" b="b" t="t" l="l"/>
              <a:pathLst>
                <a:path h="426723" w="4113157">
                  <a:moveTo>
                    <a:pt x="25282" y="0"/>
                  </a:moveTo>
                  <a:lnTo>
                    <a:pt x="4087875" y="0"/>
                  </a:lnTo>
                  <a:cubicBezTo>
                    <a:pt x="4101838" y="0"/>
                    <a:pt x="4113157" y="11319"/>
                    <a:pt x="4113157" y="25282"/>
                  </a:cubicBezTo>
                  <a:lnTo>
                    <a:pt x="4113157" y="401440"/>
                  </a:lnTo>
                  <a:cubicBezTo>
                    <a:pt x="4113157" y="408146"/>
                    <a:pt x="4110494" y="414576"/>
                    <a:pt x="4105752" y="419318"/>
                  </a:cubicBezTo>
                  <a:cubicBezTo>
                    <a:pt x="4101011" y="424059"/>
                    <a:pt x="4094580" y="426723"/>
                    <a:pt x="4087875" y="426723"/>
                  </a:cubicBezTo>
                  <a:lnTo>
                    <a:pt x="25282" y="426723"/>
                  </a:lnTo>
                  <a:cubicBezTo>
                    <a:pt x="18577" y="426723"/>
                    <a:pt x="12146" y="424059"/>
                    <a:pt x="7405" y="419318"/>
                  </a:cubicBezTo>
                  <a:cubicBezTo>
                    <a:pt x="2664" y="414576"/>
                    <a:pt x="0" y="408146"/>
                    <a:pt x="0" y="401440"/>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24" id="24"/>
            <p:cNvSpPr txBox="true"/>
            <p:nvPr/>
          </p:nvSpPr>
          <p:spPr>
            <a:xfrm>
              <a:off x="0" y="-47625"/>
              <a:ext cx="4113157" cy="474348"/>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642156" y="4733328"/>
            <a:ext cx="15617144" cy="2432740"/>
            <a:chOff x="0" y="0"/>
            <a:chExt cx="4113157" cy="640722"/>
          </a:xfrm>
        </p:grpSpPr>
        <p:sp>
          <p:nvSpPr>
            <p:cNvPr name="Freeform 26" id="26"/>
            <p:cNvSpPr/>
            <p:nvPr/>
          </p:nvSpPr>
          <p:spPr>
            <a:xfrm flipH="false" flipV="false" rot="0">
              <a:off x="0" y="0"/>
              <a:ext cx="4113157" cy="640722"/>
            </a:xfrm>
            <a:custGeom>
              <a:avLst/>
              <a:gdLst/>
              <a:ahLst/>
              <a:cxnLst/>
              <a:rect r="r" b="b" t="t" l="l"/>
              <a:pathLst>
                <a:path h="640722" w="4113157">
                  <a:moveTo>
                    <a:pt x="25282" y="0"/>
                  </a:moveTo>
                  <a:lnTo>
                    <a:pt x="4087875" y="0"/>
                  </a:lnTo>
                  <a:cubicBezTo>
                    <a:pt x="4101838" y="0"/>
                    <a:pt x="4113157" y="11319"/>
                    <a:pt x="4113157" y="25282"/>
                  </a:cubicBezTo>
                  <a:lnTo>
                    <a:pt x="4113157" y="615439"/>
                  </a:lnTo>
                  <a:cubicBezTo>
                    <a:pt x="4113157" y="622145"/>
                    <a:pt x="4110494" y="628575"/>
                    <a:pt x="4105752" y="633317"/>
                  </a:cubicBezTo>
                  <a:cubicBezTo>
                    <a:pt x="4101011" y="638058"/>
                    <a:pt x="4094580" y="640722"/>
                    <a:pt x="4087875" y="640722"/>
                  </a:cubicBezTo>
                  <a:lnTo>
                    <a:pt x="25282" y="640722"/>
                  </a:lnTo>
                  <a:cubicBezTo>
                    <a:pt x="18577" y="640722"/>
                    <a:pt x="12146" y="638058"/>
                    <a:pt x="7405" y="633317"/>
                  </a:cubicBezTo>
                  <a:cubicBezTo>
                    <a:pt x="2664" y="628575"/>
                    <a:pt x="0" y="622145"/>
                    <a:pt x="0" y="615439"/>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27" id="27"/>
            <p:cNvSpPr txBox="true"/>
            <p:nvPr/>
          </p:nvSpPr>
          <p:spPr>
            <a:xfrm>
              <a:off x="0" y="-47625"/>
              <a:ext cx="4113157" cy="688347"/>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976654" y="4838480"/>
            <a:ext cx="15333217" cy="265747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Với danh mục sản phẩm,</a:t>
            </a:r>
            <a:r>
              <a:rPr lang="en-US" sz="2999">
                <a:solidFill>
                  <a:srgbClr val="000000"/>
                </a:solidFill>
                <a:latin typeface="Times New Roman"/>
                <a:ea typeface="Times New Roman"/>
                <a:cs typeface="Times New Roman"/>
                <a:sym typeface="Times New Roman"/>
              </a:rPr>
              <a:t> người dùng (Khách hàng) có thể duyệt qua danh sách các sản phẩm nước hoa với các chức năng lọc và sắp xếp theo loại, theo tên hoặc giá. Khi nhấn vào một sản phẩm trong danh sách, hệ thống hiển thị chi tiết sản phẩm</a:t>
            </a:r>
          </a:p>
          <a:p>
            <a:pPr algn="l">
              <a:lnSpc>
                <a:spcPts val="4199"/>
              </a:lnSpc>
              <a:spcBef>
                <a:spcPct val="0"/>
              </a:spcBef>
            </a:pPr>
            <a:r>
              <a:rPr lang="en-US" sz="2999">
                <a:solidFill>
                  <a:srgbClr val="000000"/>
                </a:solidFill>
                <a:latin typeface="Times New Roman"/>
                <a:ea typeface="Times New Roman"/>
                <a:cs typeface="Times New Roman"/>
                <a:sym typeface="Times New Roman"/>
              </a:rPr>
              <a:t> Quản trị viên có quyền quản lý sản phẩm và gán sản phẩm vào kho hàng hiện có.</a:t>
            </a:r>
          </a:p>
          <a:p>
            <a:pPr algn="l">
              <a:lnSpc>
                <a:spcPts val="4199"/>
              </a:lnSpc>
              <a:spcBef>
                <a:spcPct val="0"/>
              </a:spcBef>
            </a:pPr>
          </a:p>
        </p:txBody>
      </p:sp>
      <p:sp>
        <p:nvSpPr>
          <p:cNvPr name="TextBox 29" id="29"/>
          <p:cNvSpPr txBox="true"/>
          <p:nvPr/>
        </p:nvSpPr>
        <p:spPr>
          <a:xfrm rot="0">
            <a:off x="1976654" y="7667406"/>
            <a:ext cx="15145038" cy="16097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 </a:t>
            </a:r>
            <a:r>
              <a:rPr lang="en-US" sz="2999">
                <a:solidFill>
                  <a:srgbClr val="000000"/>
                </a:solidFill>
                <a:latin typeface="Times New Roman"/>
                <a:ea typeface="Times New Roman"/>
                <a:cs typeface="Times New Roman"/>
                <a:sym typeface="Times New Roman"/>
              </a:rPr>
              <a:t>Vớ</a:t>
            </a:r>
            <a:r>
              <a:rPr lang="en-US" sz="2999">
                <a:solidFill>
                  <a:srgbClr val="000000"/>
                </a:solidFill>
                <a:latin typeface="Times New Roman"/>
                <a:ea typeface="Times New Roman"/>
                <a:cs typeface="Times New Roman"/>
                <a:sym typeface="Times New Roman"/>
              </a:rPr>
              <a:t>i quản</a:t>
            </a:r>
            <a:r>
              <a:rPr lang="en-US" sz="2999">
                <a:solidFill>
                  <a:srgbClr val="000000"/>
                </a:solidFill>
                <a:latin typeface="Times New Roman"/>
                <a:ea typeface="Times New Roman"/>
                <a:cs typeface="Times New Roman"/>
                <a:sym typeface="Times New Roman"/>
              </a:rPr>
              <a:t> lý kho, quản trị viên có thể quản lý dữ liệu kho hàng bao gồm số lượng sản phẩm tồn kho, thông tin địa chỉ, cũng như phân bố sản phẩm tới các kho hàng khác nhau.</a:t>
            </a:r>
          </a:p>
          <a:p>
            <a:pPr algn="l">
              <a:lnSpc>
                <a:spcPts val="41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42156" y="2827562"/>
            <a:ext cx="15617144" cy="1620212"/>
            <a:chOff x="0" y="0"/>
            <a:chExt cx="4113157" cy="426723"/>
          </a:xfrm>
        </p:grpSpPr>
        <p:sp>
          <p:nvSpPr>
            <p:cNvPr name="Freeform 16" id="16"/>
            <p:cNvSpPr/>
            <p:nvPr/>
          </p:nvSpPr>
          <p:spPr>
            <a:xfrm flipH="false" flipV="false" rot="0">
              <a:off x="0" y="0"/>
              <a:ext cx="4113157" cy="426723"/>
            </a:xfrm>
            <a:custGeom>
              <a:avLst/>
              <a:gdLst/>
              <a:ahLst/>
              <a:cxnLst/>
              <a:rect r="r" b="b" t="t" l="l"/>
              <a:pathLst>
                <a:path h="426723" w="4113157">
                  <a:moveTo>
                    <a:pt x="25282" y="0"/>
                  </a:moveTo>
                  <a:lnTo>
                    <a:pt x="4087875" y="0"/>
                  </a:lnTo>
                  <a:cubicBezTo>
                    <a:pt x="4101838" y="0"/>
                    <a:pt x="4113157" y="11319"/>
                    <a:pt x="4113157" y="25282"/>
                  </a:cubicBezTo>
                  <a:lnTo>
                    <a:pt x="4113157" y="401440"/>
                  </a:lnTo>
                  <a:cubicBezTo>
                    <a:pt x="4113157" y="408146"/>
                    <a:pt x="4110494" y="414576"/>
                    <a:pt x="4105752" y="419318"/>
                  </a:cubicBezTo>
                  <a:cubicBezTo>
                    <a:pt x="4101011" y="424059"/>
                    <a:pt x="4094580" y="426723"/>
                    <a:pt x="4087875" y="426723"/>
                  </a:cubicBezTo>
                  <a:lnTo>
                    <a:pt x="25282" y="426723"/>
                  </a:lnTo>
                  <a:cubicBezTo>
                    <a:pt x="18577" y="426723"/>
                    <a:pt x="12146" y="424059"/>
                    <a:pt x="7405" y="419318"/>
                  </a:cubicBezTo>
                  <a:cubicBezTo>
                    <a:pt x="2664" y="414576"/>
                    <a:pt x="0" y="408146"/>
                    <a:pt x="0" y="401440"/>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17" id="17"/>
            <p:cNvSpPr txBox="true"/>
            <p:nvPr/>
          </p:nvSpPr>
          <p:spPr>
            <a:xfrm>
              <a:off x="0" y="-47625"/>
              <a:ext cx="4113157" cy="474348"/>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7553999">
            <a:off x="14013942" y="917721"/>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509364" y="8529419"/>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2874200" y="565273"/>
            <a:ext cx="12676168" cy="1837055"/>
          </a:xfrm>
          <a:prstGeom prst="rect">
            <a:avLst/>
          </a:prstGeom>
        </p:spPr>
        <p:txBody>
          <a:bodyPr anchor="t" rtlCol="false" tIns="0" lIns="0" bIns="0" rIns="0">
            <a:spAutoFit/>
          </a:bodyPr>
          <a:lstStyle/>
          <a:p>
            <a:pPr algn="ctr">
              <a:lnSpc>
                <a:spcPts val="7420"/>
              </a:lnSpc>
            </a:pPr>
            <a:r>
              <a:rPr lang="en-US" sz="5300">
                <a:solidFill>
                  <a:srgbClr val="6A7D40"/>
                </a:solidFill>
                <a:latin typeface="Sigmar One"/>
                <a:ea typeface="Sigmar One"/>
                <a:cs typeface="Sigmar One"/>
                <a:sym typeface="Sigmar One"/>
              </a:rPr>
              <a:t>Ngữ Cảnh Nghiệp VỤ </a:t>
            </a:r>
          </a:p>
          <a:p>
            <a:pPr algn="ctr">
              <a:lnSpc>
                <a:spcPts val="7420"/>
              </a:lnSpc>
              <a:spcBef>
                <a:spcPct val="0"/>
              </a:spcBef>
            </a:pPr>
            <a:r>
              <a:rPr lang="en-US" sz="5300">
                <a:solidFill>
                  <a:srgbClr val="6A7D40"/>
                </a:solidFill>
                <a:latin typeface="Sigmar One"/>
                <a:ea typeface="Sigmar One"/>
                <a:cs typeface="Sigmar One"/>
                <a:sym typeface="Sigmar One"/>
              </a:rPr>
              <a:t>(Business Context)</a:t>
            </a:r>
          </a:p>
        </p:txBody>
      </p:sp>
      <p:sp>
        <p:nvSpPr>
          <p:cNvPr name="TextBox 21" id="21"/>
          <p:cNvSpPr txBox="true"/>
          <p:nvPr/>
        </p:nvSpPr>
        <p:spPr>
          <a:xfrm rot="0">
            <a:off x="2070743" y="2995775"/>
            <a:ext cx="14956859" cy="108585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Với quy</a:t>
            </a:r>
            <a:r>
              <a:rPr lang="en-US" sz="2999">
                <a:solidFill>
                  <a:srgbClr val="000000"/>
                </a:solidFill>
                <a:latin typeface="Times New Roman"/>
                <a:ea typeface="Times New Roman"/>
                <a:cs typeface="Times New Roman"/>
                <a:sym typeface="Times New Roman"/>
              </a:rPr>
              <a:t> trình thanh toán, sau khi người dùng xác nhận thanh toán, hệ thống sẽ kiểm tra tính hợp lệ , xử lý giao dịch và gửi email thông báo để xác nhận tình trạng đơn hàng</a:t>
            </a:r>
          </a:p>
        </p:txBody>
      </p:sp>
      <p:grpSp>
        <p:nvGrpSpPr>
          <p:cNvPr name="Group 22" id="22"/>
          <p:cNvGrpSpPr/>
          <p:nvPr/>
        </p:nvGrpSpPr>
        <p:grpSpPr>
          <a:xfrm rot="0">
            <a:off x="1642156" y="7067331"/>
            <a:ext cx="15617144" cy="1808392"/>
            <a:chOff x="0" y="0"/>
            <a:chExt cx="4113157" cy="476284"/>
          </a:xfrm>
        </p:grpSpPr>
        <p:sp>
          <p:nvSpPr>
            <p:cNvPr name="Freeform 23" id="23"/>
            <p:cNvSpPr/>
            <p:nvPr/>
          </p:nvSpPr>
          <p:spPr>
            <a:xfrm flipH="false" flipV="false" rot="0">
              <a:off x="0" y="0"/>
              <a:ext cx="4113157" cy="476284"/>
            </a:xfrm>
            <a:custGeom>
              <a:avLst/>
              <a:gdLst/>
              <a:ahLst/>
              <a:cxnLst/>
              <a:rect r="r" b="b" t="t" l="l"/>
              <a:pathLst>
                <a:path h="476284" w="4113157">
                  <a:moveTo>
                    <a:pt x="25282" y="0"/>
                  </a:moveTo>
                  <a:lnTo>
                    <a:pt x="4087875" y="0"/>
                  </a:lnTo>
                  <a:cubicBezTo>
                    <a:pt x="4101838" y="0"/>
                    <a:pt x="4113157" y="11319"/>
                    <a:pt x="4113157" y="25282"/>
                  </a:cubicBezTo>
                  <a:lnTo>
                    <a:pt x="4113157" y="451002"/>
                  </a:lnTo>
                  <a:cubicBezTo>
                    <a:pt x="4113157" y="457707"/>
                    <a:pt x="4110494" y="464138"/>
                    <a:pt x="4105752" y="468879"/>
                  </a:cubicBezTo>
                  <a:cubicBezTo>
                    <a:pt x="4101011" y="473621"/>
                    <a:pt x="4094580" y="476284"/>
                    <a:pt x="4087875" y="476284"/>
                  </a:cubicBezTo>
                  <a:lnTo>
                    <a:pt x="25282" y="476284"/>
                  </a:lnTo>
                  <a:cubicBezTo>
                    <a:pt x="18577" y="476284"/>
                    <a:pt x="12146" y="473621"/>
                    <a:pt x="7405" y="468879"/>
                  </a:cubicBezTo>
                  <a:cubicBezTo>
                    <a:pt x="2664" y="464138"/>
                    <a:pt x="0" y="457707"/>
                    <a:pt x="0" y="451002"/>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24" id="24"/>
            <p:cNvSpPr txBox="true"/>
            <p:nvPr/>
          </p:nvSpPr>
          <p:spPr>
            <a:xfrm>
              <a:off x="0" y="-47625"/>
              <a:ext cx="4113157" cy="523909"/>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642156" y="4733328"/>
            <a:ext cx="15617144" cy="1993656"/>
            <a:chOff x="0" y="0"/>
            <a:chExt cx="4113157" cy="525078"/>
          </a:xfrm>
        </p:grpSpPr>
        <p:sp>
          <p:nvSpPr>
            <p:cNvPr name="Freeform 26" id="26"/>
            <p:cNvSpPr/>
            <p:nvPr/>
          </p:nvSpPr>
          <p:spPr>
            <a:xfrm flipH="false" flipV="false" rot="0">
              <a:off x="0" y="0"/>
              <a:ext cx="4113157" cy="525078"/>
            </a:xfrm>
            <a:custGeom>
              <a:avLst/>
              <a:gdLst/>
              <a:ahLst/>
              <a:cxnLst/>
              <a:rect r="r" b="b" t="t" l="l"/>
              <a:pathLst>
                <a:path h="525078" w="4113157">
                  <a:moveTo>
                    <a:pt x="25282" y="0"/>
                  </a:moveTo>
                  <a:lnTo>
                    <a:pt x="4087875" y="0"/>
                  </a:lnTo>
                  <a:cubicBezTo>
                    <a:pt x="4101838" y="0"/>
                    <a:pt x="4113157" y="11319"/>
                    <a:pt x="4113157" y="25282"/>
                  </a:cubicBezTo>
                  <a:lnTo>
                    <a:pt x="4113157" y="499796"/>
                  </a:lnTo>
                  <a:cubicBezTo>
                    <a:pt x="4113157" y="506501"/>
                    <a:pt x="4110494" y="512932"/>
                    <a:pt x="4105752" y="517673"/>
                  </a:cubicBezTo>
                  <a:cubicBezTo>
                    <a:pt x="4101011" y="522414"/>
                    <a:pt x="4094580" y="525078"/>
                    <a:pt x="4087875" y="525078"/>
                  </a:cubicBezTo>
                  <a:lnTo>
                    <a:pt x="25282" y="525078"/>
                  </a:lnTo>
                  <a:cubicBezTo>
                    <a:pt x="18577" y="525078"/>
                    <a:pt x="12146" y="522414"/>
                    <a:pt x="7405" y="517673"/>
                  </a:cubicBezTo>
                  <a:cubicBezTo>
                    <a:pt x="2664" y="512932"/>
                    <a:pt x="0" y="506501"/>
                    <a:pt x="0" y="499796"/>
                  </a:cubicBezTo>
                  <a:lnTo>
                    <a:pt x="0" y="25282"/>
                  </a:lnTo>
                  <a:cubicBezTo>
                    <a:pt x="0" y="18577"/>
                    <a:pt x="2664" y="12146"/>
                    <a:pt x="7405" y="7405"/>
                  </a:cubicBezTo>
                  <a:cubicBezTo>
                    <a:pt x="12146" y="2664"/>
                    <a:pt x="18577" y="0"/>
                    <a:pt x="25282" y="0"/>
                  </a:cubicBezTo>
                  <a:close/>
                </a:path>
              </a:pathLst>
            </a:custGeom>
            <a:solidFill>
              <a:srgbClr val="D0D8BC"/>
            </a:solidFill>
            <a:ln w="66675" cap="rnd">
              <a:solidFill>
                <a:srgbClr val="586048"/>
              </a:solidFill>
              <a:prstDash val="lgDash"/>
              <a:round/>
            </a:ln>
          </p:spPr>
        </p:sp>
        <p:sp>
          <p:nvSpPr>
            <p:cNvPr name="TextBox 27" id="27"/>
            <p:cNvSpPr txBox="true"/>
            <p:nvPr/>
          </p:nvSpPr>
          <p:spPr>
            <a:xfrm>
              <a:off x="0" y="-47625"/>
              <a:ext cx="4113157" cy="572703"/>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976654" y="4838480"/>
            <a:ext cx="15333217" cy="2133601"/>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 Còn về kiểm soát truy cập,</a:t>
            </a:r>
            <a:r>
              <a:rPr lang="en-US" sz="2999">
                <a:solidFill>
                  <a:srgbClr val="000000"/>
                </a:solidFill>
                <a:latin typeface="Times New Roman"/>
                <a:ea typeface="Times New Roman"/>
                <a:cs typeface="Times New Roman"/>
                <a:sym typeface="Times New Roman"/>
              </a:rPr>
              <a:t> người dùng có thể đăng nhập hoặc đăng xuất khỏi hệ thống. Sau khi đăng nhập, nếu là Khách hàng, hệ thống sẽ điều hướng đến trang danh mục sản phẩm. Còn nếu là Quản trị viên, hệ thống sẽ điều hướng đến trang quản trị.</a:t>
            </a:r>
          </a:p>
          <a:p>
            <a:pPr algn="l">
              <a:lnSpc>
                <a:spcPts val="4199"/>
              </a:lnSpc>
              <a:spcBef>
                <a:spcPct val="0"/>
              </a:spcBef>
            </a:pPr>
          </a:p>
        </p:txBody>
      </p:sp>
      <p:sp>
        <p:nvSpPr>
          <p:cNvPr name="TextBox 29" id="29"/>
          <p:cNvSpPr txBox="true"/>
          <p:nvPr/>
        </p:nvSpPr>
        <p:spPr>
          <a:xfrm rot="0">
            <a:off x="1976654" y="7143531"/>
            <a:ext cx="15145038" cy="1609726"/>
          </a:xfrm>
          <a:prstGeom prst="rect">
            <a:avLst/>
          </a:prstGeom>
        </p:spPr>
        <p:txBody>
          <a:bodyPr anchor="t" rtlCol="false" tIns="0" lIns="0" bIns="0" rIns="0">
            <a:spAutoFit/>
          </a:bodyPr>
          <a:lstStyle/>
          <a:p>
            <a:pPr algn="l">
              <a:lnSpc>
                <a:spcPts val="4199"/>
              </a:lnSpc>
              <a:spcBef>
                <a:spcPct val="0"/>
              </a:spcBef>
            </a:pPr>
            <a:r>
              <a:rPr lang="en-US" sz="2999">
                <a:solidFill>
                  <a:srgbClr val="000000"/>
                </a:solidFill>
                <a:latin typeface="Times New Roman"/>
                <a:ea typeface="Times New Roman"/>
                <a:cs typeface="Times New Roman"/>
                <a:sym typeface="Times New Roman"/>
              </a:rPr>
              <a:t>Khách hàng có thể đánh giá sản</a:t>
            </a:r>
            <a:r>
              <a:rPr lang="en-US" sz="2999">
                <a:solidFill>
                  <a:srgbClr val="000000"/>
                </a:solidFill>
                <a:latin typeface="Times New Roman"/>
                <a:ea typeface="Times New Roman"/>
                <a:cs typeface="Times New Roman"/>
                <a:sym typeface="Times New Roman"/>
              </a:rPr>
              <a:t> phẩm đã mua bằng cách mở trang chi tiết sản phẩm, chọn mục “Đánh giá sản phẩm”, nhập số sao và nội dung nhận xét. Hệ thống kiểm tra quyền đánh giá, sau đó lưu và hiển thị đánh giá vừa gửi.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497095" y="7167342"/>
            <a:ext cx="3127922" cy="3479657"/>
          </a:xfrm>
          <a:custGeom>
            <a:avLst/>
            <a:gdLst/>
            <a:ahLst/>
            <a:cxnLst/>
            <a:rect r="r" b="b" t="t" l="l"/>
            <a:pathLst>
              <a:path h="3479657" w="3127922">
                <a:moveTo>
                  <a:pt x="0" y="0"/>
                </a:moveTo>
                <a:lnTo>
                  <a:pt x="3127923" y="0"/>
                </a:lnTo>
                <a:lnTo>
                  <a:pt x="3127923" y="3479656"/>
                </a:lnTo>
                <a:lnTo>
                  <a:pt x="0" y="3479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976249" y="2698766"/>
            <a:ext cx="16230600" cy="4889468"/>
          </a:xfrm>
          <a:custGeom>
            <a:avLst/>
            <a:gdLst/>
            <a:ahLst/>
            <a:cxnLst/>
            <a:rect r="r" b="b" t="t" l="l"/>
            <a:pathLst>
              <a:path h="4889468" w="16230600">
                <a:moveTo>
                  <a:pt x="0" y="0"/>
                </a:moveTo>
                <a:lnTo>
                  <a:pt x="16230600" y="0"/>
                </a:lnTo>
                <a:lnTo>
                  <a:pt x="16230600" y="4889468"/>
                </a:lnTo>
                <a:lnTo>
                  <a:pt x="0" y="4889468"/>
                </a:lnTo>
                <a:lnTo>
                  <a:pt x="0" y="0"/>
                </a:lnTo>
                <a:close/>
              </a:path>
            </a:pathLst>
          </a:custGeom>
          <a:blipFill>
            <a:blip r:embed="rId6"/>
            <a:stretch>
              <a:fillRect l="0" t="0" r="0" b="0"/>
            </a:stretch>
          </a:blipFill>
        </p:spPr>
      </p:sp>
      <p:sp>
        <p:nvSpPr>
          <p:cNvPr name="TextBox 17" id="17"/>
          <p:cNvSpPr txBox="true"/>
          <p:nvPr/>
        </p:nvSpPr>
        <p:spPr>
          <a:xfrm rot="0">
            <a:off x="3442333" y="1103382"/>
            <a:ext cx="11298432" cy="1038225"/>
          </a:xfrm>
          <a:prstGeom prst="rect">
            <a:avLst/>
          </a:prstGeom>
        </p:spPr>
        <p:txBody>
          <a:bodyPr anchor="t" rtlCol="false" tIns="0" lIns="0" bIns="0" rIns="0">
            <a:spAutoFit/>
          </a:bodyPr>
          <a:lstStyle/>
          <a:p>
            <a:pPr algn="ctr">
              <a:lnSpc>
                <a:spcPts val="8400"/>
              </a:lnSpc>
              <a:spcBef>
                <a:spcPct val="0"/>
              </a:spcBef>
            </a:pPr>
            <a:r>
              <a:rPr lang="en-US" sz="6000">
                <a:solidFill>
                  <a:srgbClr val="6A7D40"/>
                </a:solidFill>
                <a:latin typeface="Sigmar One"/>
                <a:ea typeface="Sigmar One"/>
                <a:cs typeface="Sigmar One"/>
                <a:sym typeface="Sigmar One"/>
              </a:rPr>
              <a:t>Conceptual Model</a:t>
            </a:r>
          </a:p>
        </p:txBody>
      </p:sp>
      <p:sp>
        <p:nvSpPr>
          <p:cNvPr name="Freeform 18" id="18"/>
          <p:cNvSpPr/>
          <p:nvPr/>
        </p:nvSpPr>
        <p:spPr>
          <a:xfrm flipH="false" flipV="false" rot="0">
            <a:off x="628376" y="8288703"/>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grpSp>
        <p:nvGrpSpPr>
          <p:cNvPr name="Group 2" id="2"/>
          <p:cNvGrpSpPr/>
          <p:nvPr/>
        </p:nvGrpSpPr>
        <p:grpSpPr>
          <a:xfrm rot="0">
            <a:off x="17734268" y="-359998"/>
            <a:ext cx="832741" cy="11006997"/>
            <a:chOff x="0" y="0"/>
            <a:chExt cx="219323" cy="2898962"/>
          </a:xfrm>
        </p:grpSpPr>
        <p:sp>
          <p:nvSpPr>
            <p:cNvPr name="Freeform 3" id="3"/>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4" id="4"/>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482605" y="-30398"/>
            <a:ext cx="10251663" cy="10677397"/>
          </a:xfrm>
          <a:custGeom>
            <a:avLst/>
            <a:gdLst/>
            <a:ahLst/>
            <a:cxnLst/>
            <a:rect r="r" b="b" t="t" l="l"/>
            <a:pathLst>
              <a:path h="10677397" w="10251663">
                <a:moveTo>
                  <a:pt x="0" y="0"/>
                </a:moveTo>
                <a:lnTo>
                  <a:pt x="10251663" y="0"/>
                </a:lnTo>
                <a:lnTo>
                  <a:pt x="10251663" y="10677396"/>
                </a:lnTo>
                <a:lnTo>
                  <a:pt x="0" y="10677396"/>
                </a:lnTo>
                <a:lnTo>
                  <a:pt x="0" y="0"/>
                </a:lnTo>
                <a:close/>
              </a:path>
            </a:pathLst>
          </a:custGeom>
          <a:blipFill>
            <a:blip r:embed="rId2"/>
            <a:stretch>
              <a:fillRect l="0" t="0" r="0" b="0"/>
            </a:stretch>
          </a:blipFill>
        </p:spPr>
      </p:sp>
      <p:sp>
        <p:nvSpPr>
          <p:cNvPr name="TextBox 6" id="6"/>
          <p:cNvSpPr txBox="true"/>
          <p:nvPr/>
        </p:nvSpPr>
        <p:spPr>
          <a:xfrm rot="0">
            <a:off x="-503663" y="4008711"/>
            <a:ext cx="8986960" cy="2183853"/>
          </a:xfrm>
          <a:prstGeom prst="rect">
            <a:avLst/>
          </a:prstGeom>
        </p:spPr>
        <p:txBody>
          <a:bodyPr anchor="t" rtlCol="false" tIns="0" lIns="0" bIns="0" rIns="0">
            <a:spAutoFit/>
          </a:bodyPr>
          <a:lstStyle/>
          <a:p>
            <a:pPr algn="ctr">
              <a:lnSpc>
                <a:spcPts val="5837"/>
              </a:lnSpc>
            </a:pPr>
            <a:r>
              <a:rPr lang="en-US" sz="4169">
                <a:solidFill>
                  <a:srgbClr val="6A7D40"/>
                </a:solidFill>
                <a:latin typeface="Sigmar One"/>
                <a:ea typeface="Sigmar One"/>
                <a:cs typeface="Sigmar One"/>
                <a:sym typeface="Sigmar One"/>
              </a:rPr>
              <a:t>Use Case</a:t>
            </a:r>
          </a:p>
          <a:p>
            <a:pPr algn="ctr">
              <a:lnSpc>
                <a:spcPts val="5837"/>
              </a:lnSpc>
            </a:pPr>
            <a:r>
              <a:rPr lang="en-US" sz="4169">
                <a:solidFill>
                  <a:srgbClr val="6A7D40"/>
                </a:solidFill>
                <a:latin typeface="Sigmar One"/>
                <a:ea typeface="Sigmar One"/>
                <a:cs typeface="Sigmar One"/>
                <a:sym typeface="Sigmar One"/>
              </a:rPr>
              <a:t>PRODUCT CATALOG </a:t>
            </a:r>
          </a:p>
          <a:p>
            <a:pPr algn="ctr">
              <a:lnSpc>
                <a:spcPts val="5837"/>
              </a:lnSpc>
              <a:spcBef>
                <a:spcPct val="0"/>
              </a:spcBef>
            </a:pPr>
            <a:r>
              <a:rPr lang="en-US" sz="4169">
                <a:solidFill>
                  <a:srgbClr val="6A7D40"/>
                </a:solidFill>
                <a:latin typeface="Sigmar One"/>
                <a:ea typeface="Sigmar One"/>
                <a:cs typeface="Sigmar One"/>
                <a:sym typeface="Sigmar One"/>
              </a:rPr>
              <a:t>(Danh mục sản phẩm)</a:t>
            </a:r>
          </a:p>
        </p:txBody>
      </p:sp>
      <p:sp>
        <p:nvSpPr>
          <p:cNvPr name="Freeform 7" id="7"/>
          <p:cNvSpPr/>
          <p:nvPr/>
        </p:nvSpPr>
        <p:spPr>
          <a:xfrm flipH="false" flipV="false" rot="0">
            <a:off x="0" y="0"/>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10972800" y="9050066"/>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2514" y="-104610"/>
            <a:ext cx="10542100" cy="10558914"/>
          </a:xfrm>
          <a:custGeom>
            <a:avLst/>
            <a:gdLst/>
            <a:ahLst/>
            <a:cxnLst/>
            <a:rect r="r" b="b" t="t" l="l"/>
            <a:pathLst>
              <a:path h="10558914" w="10542100">
                <a:moveTo>
                  <a:pt x="0" y="0"/>
                </a:moveTo>
                <a:lnTo>
                  <a:pt x="10542100" y="0"/>
                </a:lnTo>
                <a:lnTo>
                  <a:pt x="10542100" y="10558913"/>
                </a:lnTo>
                <a:lnTo>
                  <a:pt x="0" y="10558913"/>
                </a:lnTo>
                <a:lnTo>
                  <a:pt x="0" y="0"/>
                </a:lnTo>
                <a:close/>
              </a:path>
            </a:pathLst>
          </a:custGeom>
          <a:blipFill>
            <a:blip r:embed="rId4"/>
            <a:stretch>
              <a:fillRect l="0" t="0" r="0" b="0"/>
            </a:stretch>
          </a:blipFill>
        </p:spPr>
      </p:sp>
      <p:sp>
        <p:nvSpPr>
          <p:cNvPr name="TextBox 4" id="4"/>
          <p:cNvSpPr txBox="true"/>
          <p:nvPr/>
        </p:nvSpPr>
        <p:spPr>
          <a:xfrm rot="0">
            <a:off x="9926064" y="3959484"/>
            <a:ext cx="9408672" cy="2282308"/>
          </a:xfrm>
          <a:prstGeom prst="rect">
            <a:avLst/>
          </a:prstGeom>
        </p:spPr>
        <p:txBody>
          <a:bodyPr anchor="t" rtlCol="false" tIns="0" lIns="0" bIns="0" rIns="0">
            <a:spAutoFit/>
          </a:bodyPr>
          <a:lstStyle/>
          <a:p>
            <a:pPr algn="ctr">
              <a:lnSpc>
                <a:spcPts val="6110"/>
              </a:lnSpc>
            </a:pPr>
            <a:r>
              <a:rPr lang="en-US" sz="4364">
                <a:solidFill>
                  <a:srgbClr val="6A7D40"/>
                </a:solidFill>
                <a:latin typeface="Sigmar One"/>
                <a:ea typeface="Sigmar One"/>
                <a:cs typeface="Sigmar One"/>
                <a:sym typeface="Sigmar One"/>
              </a:rPr>
              <a:t>Use Case</a:t>
            </a:r>
          </a:p>
          <a:p>
            <a:pPr algn="ctr">
              <a:lnSpc>
                <a:spcPts val="6110"/>
              </a:lnSpc>
            </a:pPr>
            <a:r>
              <a:rPr lang="en-US" sz="4364">
                <a:solidFill>
                  <a:srgbClr val="6A7D40"/>
                </a:solidFill>
                <a:latin typeface="Sigmar One"/>
                <a:ea typeface="Sigmar One"/>
                <a:cs typeface="Sigmar One"/>
                <a:sym typeface="Sigmar One"/>
              </a:rPr>
              <a:t>SHOPPING CART </a:t>
            </a:r>
          </a:p>
          <a:p>
            <a:pPr algn="ctr">
              <a:lnSpc>
                <a:spcPts val="6110"/>
              </a:lnSpc>
              <a:spcBef>
                <a:spcPct val="0"/>
              </a:spcBef>
            </a:pPr>
            <a:r>
              <a:rPr lang="en-US" sz="4364">
                <a:solidFill>
                  <a:srgbClr val="6A7D40"/>
                </a:solidFill>
                <a:latin typeface="Sigmar One"/>
                <a:ea typeface="Sigmar One"/>
                <a:cs typeface="Sigmar One"/>
                <a:sym typeface="Sigmar One"/>
              </a:rPr>
              <a:t>(Giỏ hàng)</a:t>
            </a:r>
          </a:p>
        </p:txBody>
      </p:sp>
      <p:grpSp>
        <p:nvGrpSpPr>
          <p:cNvPr name="Group 5" id="5"/>
          <p:cNvGrpSpPr/>
          <p:nvPr/>
        </p:nvGrpSpPr>
        <p:grpSpPr>
          <a:xfrm rot="0">
            <a:off x="-416371" y="-552693"/>
            <a:ext cx="832741" cy="11006997"/>
            <a:chOff x="0" y="0"/>
            <a:chExt cx="219323" cy="2898962"/>
          </a:xfrm>
        </p:grpSpPr>
        <p:sp>
          <p:nvSpPr>
            <p:cNvPr name="Freeform 6" id="6"/>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7" id="7"/>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8652868" y="2670473"/>
            <a:ext cx="9007387" cy="7710997"/>
          </a:xfrm>
          <a:custGeom>
            <a:avLst/>
            <a:gdLst/>
            <a:ahLst/>
            <a:cxnLst/>
            <a:rect r="r" b="b" t="t" l="l"/>
            <a:pathLst>
              <a:path h="7710997" w="9007387">
                <a:moveTo>
                  <a:pt x="0" y="0"/>
                </a:moveTo>
                <a:lnTo>
                  <a:pt x="9007387" y="0"/>
                </a:lnTo>
                <a:lnTo>
                  <a:pt x="9007387" y="7710996"/>
                </a:lnTo>
                <a:lnTo>
                  <a:pt x="0" y="7710996"/>
                </a:lnTo>
                <a:lnTo>
                  <a:pt x="0" y="0"/>
                </a:lnTo>
                <a:close/>
              </a:path>
            </a:pathLst>
          </a:custGeom>
          <a:blipFill>
            <a:blip r:embed="rId2"/>
            <a:stretch>
              <a:fillRect l="0" t="0" r="0" b="0"/>
            </a:stretch>
          </a:blipFill>
        </p:spPr>
      </p:sp>
      <p:sp>
        <p:nvSpPr>
          <p:cNvPr name="Freeform 3" id="3"/>
          <p:cNvSpPr/>
          <p:nvPr/>
        </p:nvSpPr>
        <p:spPr>
          <a:xfrm flipH="false" flipV="false" rot="0">
            <a:off x="474084" y="572344"/>
            <a:ext cx="9429493" cy="5372798"/>
          </a:xfrm>
          <a:custGeom>
            <a:avLst/>
            <a:gdLst/>
            <a:ahLst/>
            <a:cxnLst/>
            <a:rect r="r" b="b" t="t" l="l"/>
            <a:pathLst>
              <a:path h="5372798" w="9429493">
                <a:moveTo>
                  <a:pt x="0" y="0"/>
                </a:moveTo>
                <a:lnTo>
                  <a:pt x="9429493" y="0"/>
                </a:lnTo>
                <a:lnTo>
                  <a:pt x="9429493" y="5372799"/>
                </a:lnTo>
                <a:lnTo>
                  <a:pt x="0" y="5372799"/>
                </a:lnTo>
                <a:lnTo>
                  <a:pt x="0" y="0"/>
                </a:lnTo>
                <a:close/>
              </a:path>
            </a:pathLst>
          </a:custGeom>
          <a:blipFill>
            <a:blip r:embed="rId3"/>
            <a:stretch>
              <a:fillRect l="0" t="0" r="0" b="0"/>
            </a:stretch>
          </a:blipFill>
        </p:spPr>
      </p:sp>
      <p:sp>
        <p:nvSpPr>
          <p:cNvPr name="TextBox 4" id="4"/>
          <p:cNvSpPr txBox="true"/>
          <p:nvPr/>
        </p:nvSpPr>
        <p:spPr>
          <a:xfrm rot="0">
            <a:off x="9144000" y="486619"/>
            <a:ext cx="8986960" cy="2183853"/>
          </a:xfrm>
          <a:prstGeom prst="rect">
            <a:avLst/>
          </a:prstGeom>
        </p:spPr>
        <p:txBody>
          <a:bodyPr anchor="t" rtlCol="false" tIns="0" lIns="0" bIns="0" rIns="0">
            <a:spAutoFit/>
          </a:bodyPr>
          <a:lstStyle/>
          <a:p>
            <a:pPr algn="ctr">
              <a:lnSpc>
                <a:spcPts val="5837"/>
              </a:lnSpc>
            </a:pPr>
            <a:r>
              <a:rPr lang="en-US" sz="4169">
                <a:solidFill>
                  <a:srgbClr val="6A7D40"/>
                </a:solidFill>
                <a:latin typeface="Sigmar One"/>
                <a:ea typeface="Sigmar One"/>
                <a:cs typeface="Sigmar One"/>
                <a:sym typeface="Sigmar One"/>
              </a:rPr>
              <a:t>Use Case</a:t>
            </a:r>
          </a:p>
          <a:p>
            <a:pPr algn="ctr">
              <a:lnSpc>
                <a:spcPts val="5837"/>
              </a:lnSpc>
            </a:pPr>
            <a:r>
              <a:rPr lang="en-US" sz="4169">
                <a:solidFill>
                  <a:srgbClr val="6A7D40"/>
                </a:solidFill>
                <a:latin typeface="Sigmar One"/>
                <a:ea typeface="Sigmar One"/>
                <a:cs typeface="Sigmar One"/>
                <a:sym typeface="Sigmar One"/>
              </a:rPr>
              <a:t> INVENTORY </a:t>
            </a:r>
          </a:p>
          <a:p>
            <a:pPr algn="ctr">
              <a:lnSpc>
                <a:spcPts val="5837"/>
              </a:lnSpc>
              <a:spcBef>
                <a:spcPct val="0"/>
              </a:spcBef>
            </a:pPr>
            <a:r>
              <a:rPr lang="en-US" sz="4169">
                <a:solidFill>
                  <a:srgbClr val="6A7D40"/>
                </a:solidFill>
                <a:latin typeface="Sigmar One"/>
                <a:ea typeface="Sigmar One"/>
                <a:cs typeface="Sigmar One"/>
                <a:sym typeface="Sigmar One"/>
              </a:rPr>
              <a:t>(Hàng tồn kho)</a:t>
            </a:r>
          </a:p>
        </p:txBody>
      </p:sp>
      <p:sp>
        <p:nvSpPr>
          <p:cNvPr name="TextBox 5" id="5"/>
          <p:cNvSpPr txBox="true"/>
          <p:nvPr/>
        </p:nvSpPr>
        <p:spPr>
          <a:xfrm rot="0">
            <a:off x="0" y="6440246"/>
            <a:ext cx="8986960" cy="2183853"/>
          </a:xfrm>
          <a:prstGeom prst="rect">
            <a:avLst/>
          </a:prstGeom>
        </p:spPr>
        <p:txBody>
          <a:bodyPr anchor="t" rtlCol="false" tIns="0" lIns="0" bIns="0" rIns="0">
            <a:spAutoFit/>
          </a:bodyPr>
          <a:lstStyle/>
          <a:p>
            <a:pPr algn="ctr">
              <a:lnSpc>
                <a:spcPts val="5837"/>
              </a:lnSpc>
            </a:pPr>
            <a:r>
              <a:rPr lang="en-US" sz="4169">
                <a:solidFill>
                  <a:srgbClr val="6A7D40"/>
                </a:solidFill>
                <a:latin typeface="Sigmar One"/>
                <a:ea typeface="Sigmar One"/>
                <a:cs typeface="Sigmar One"/>
                <a:sym typeface="Sigmar One"/>
              </a:rPr>
              <a:t>Use Case</a:t>
            </a:r>
          </a:p>
          <a:p>
            <a:pPr algn="ctr">
              <a:lnSpc>
                <a:spcPts val="5837"/>
              </a:lnSpc>
            </a:pPr>
            <a:r>
              <a:rPr lang="en-US" sz="4169">
                <a:solidFill>
                  <a:srgbClr val="6A7D40"/>
                </a:solidFill>
                <a:latin typeface="Sigmar One"/>
                <a:ea typeface="Sigmar One"/>
                <a:cs typeface="Sigmar One"/>
                <a:sym typeface="Sigmar One"/>
              </a:rPr>
              <a:t>PAYMENT PROCESS </a:t>
            </a:r>
          </a:p>
          <a:p>
            <a:pPr algn="ctr">
              <a:lnSpc>
                <a:spcPts val="5837"/>
              </a:lnSpc>
              <a:spcBef>
                <a:spcPct val="0"/>
              </a:spcBef>
            </a:pPr>
            <a:r>
              <a:rPr lang="en-US" sz="4169">
                <a:solidFill>
                  <a:srgbClr val="6A7D40"/>
                </a:solidFill>
                <a:latin typeface="Sigmar One"/>
                <a:ea typeface="Sigmar One"/>
                <a:cs typeface="Sigmar One"/>
                <a:sym typeface="Sigmar One"/>
              </a:rPr>
              <a:t>(Quy trình thanh toán)</a:t>
            </a:r>
          </a:p>
        </p:txBody>
      </p:sp>
      <p:sp>
        <p:nvSpPr>
          <p:cNvPr name="Freeform 6" id="6"/>
          <p:cNvSpPr/>
          <p:nvPr/>
        </p:nvSpPr>
        <p:spPr>
          <a:xfrm flipH="false" flipV="false" rot="0">
            <a:off x="-3657600" y="9258300"/>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DAGznAUyCCU</dc:identifier>
  <dcterms:modified xsi:type="dcterms:W3CDTF">2011-08-01T06:04:30Z</dcterms:modified>
  <cp:revision>1</cp:revision>
  <dc:title>Green Pastel Grid Illustration Group Project Presentation</dc:title>
</cp:coreProperties>
</file>