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sldIdLst>
    <p:sldId id="456" r:id="rId5"/>
    <p:sldId id="459" r:id="rId6"/>
    <p:sldId id="590" r:id="rId7"/>
    <p:sldId id="632" r:id="rId8"/>
    <p:sldId id="610" r:id="rId9"/>
    <p:sldId id="625" r:id="rId10"/>
    <p:sldId id="619" r:id="rId11"/>
    <p:sldId id="627" r:id="rId12"/>
    <p:sldId id="626" r:id="rId13"/>
    <p:sldId id="628" r:id="rId14"/>
    <p:sldId id="630" r:id="rId15"/>
    <p:sldId id="620" r:id="rId16"/>
    <p:sldId id="622" r:id="rId17"/>
    <p:sldId id="631" r:id="rId18"/>
    <p:sldId id="633" r:id="rId19"/>
    <p:sldId id="634" r:id="rId20"/>
    <p:sldId id="635" r:id="rId21"/>
    <p:sldId id="636" r:id="rId22"/>
    <p:sldId id="58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5B0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CD9616-2088-7EE6-9C33-D134C4C42B15}" v="51" dt="2025-07-22T01:32:48.1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406" autoAdjust="0"/>
  </p:normalViewPr>
  <p:slideViewPr>
    <p:cSldViewPr snapToGrid="0">
      <p:cViewPr varScale="1">
        <p:scale>
          <a:sx n="70" d="100"/>
          <a:sy n="70" d="100"/>
        </p:scale>
        <p:origin x="2706" y="66"/>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7A635-B0CF-4472-8408-4DCADBE094BF}" type="datetimeFigureOut">
              <a:rPr lang="en-US" smtClean="0"/>
              <a:t>8/20/2025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4633B-F93B-4208-A287-D690BABE2CCF}" type="slidenum">
              <a:rPr lang="en-US" smtClean="0"/>
              <a:t>‹#›</a:t>
            </a:fld>
            <a:endParaRPr lang="en-US"/>
          </a:p>
        </p:txBody>
      </p:sp>
    </p:spTree>
    <p:extLst>
      <p:ext uri="{BB962C8B-B14F-4D97-AF65-F5344CB8AC3E}">
        <p14:creationId xmlns:p14="http://schemas.microsoft.com/office/powerpoint/2010/main" val="3469826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mtClean="0"/>
              <a:t>Chào thầy và các bạn,</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mtClean="0"/>
              <a:t>Em tên</a:t>
            </a:r>
            <a:r>
              <a:rPr lang="en-US" baseline="0" smtClean="0"/>
              <a:t> Hàng Xương Hoàn</a:t>
            </a:r>
            <a:r>
              <a:rPr lang="en-US" smtClean="0"/>
              <a:t/>
            </a:r>
            <a:br>
              <a:rPr lang="en-US" smtClean="0"/>
            </a:br>
            <a:r>
              <a:rPr lang="en-US" smtClean="0"/>
              <a:t>Hôm nay, nhóm em xin trình bày đồ án cuối kỳ của</a:t>
            </a:r>
            <a:r>
              <a:rPr lang="en-US" baseline="0" smtClean="0"/>
              <a:t> môn học “lập trình python cho máy học”</a:t>
            </a:r>
            <a:r>
              <a:rPr lang="en-US" smtClean="0"/>
              <a:t> với đề tài </a:t>
            </a:r>
            <a:r>
              <a:rPr lang="en-US" b="1" smtClean="0"/>
              <a:t>‘Hệ thống gợi</a:t>
            </a:r>
            <a:r>
              <a:rPr lang="en-US" b="1" baseline="0" smtClean="0"/>
              <a:t> ý câu hỏi phỏng vấn dựa trên hồ sơ ứng viên</a:t>
            </a:r>
            <a:r>
              <a:rPr lang="en-US" b="1" smtClean="0"/>
              <a:t>’</a:t>
            </a:r>
            <a:r>
              <a:rPr lang="en-US" smtClean="0"/>
              <a: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mtClean="0"/>
              <a:t>Ở</a:t>
            </a:r>
            <a:r>
              <a:rPr lang="en-US" baseline="0" smtClean="0"/>
              <a:t> phần trình bày bài báo cáo này sẽ có 3 bạn trong nhóm thực hiện:</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aseline="0" smtClean="0"/>
              <a:t>Em sẽ báo cáo về slide đồ án, phần demo sẽ giao lại cho 2 bạn là Việt và Kiên tiếp tục trình bày</a:t>
            </a:r>
          </a:p>
        </p:txBody>
      </p:sp>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6619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14633B-F93B-4208-A287-D690BABE2CCF}" type="slidenum">
              <a:rPr lang="en-US" smtClean="0"/>
              <a:t>16</a:t>
            </a:fld>
            <a:endParaRPr lang="en-US"/>
          </a:p>
        </p:txBody>
      </p:sp>
    </p:spTree>
    <p:extLst>
      <p:ext uri="{BB962C8B-B14F-4D97-AF65-F5344CB8AC3E}">
        <p14:creationId xmlns:p14="http://schemas.microsoft.com/office/powerpoint/2010/main" val="2536366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14633B-F93B-4208-A287-D690BABE2CCF}" type="slidenum">
              <a:rPr lang="en-US" smtClean="0"/>
              <a:t>17</a:t>
            </a:fld>
            <a:endParaRPr lang="en-US"/>
          </a:p>
        </p:txBody>
      </p:sp>
    </p:spTree>
    <p:extLst>
      <p:ext uri="{BB962C8B-B14F-4D97-AF65-F5344CB8AC3E}">
        <p14:creationId xmlns:p14="http://schemas.microsoft.com/office/powerpoint/2010/main" val="708687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14633B-F93B-4208-A287-D690BABE2CCF}" type="slidenum">
              <a:rPr lang="en-US" smtClean="0"/>
              <a:t>18</a:t>
            </a:fld>
            <a:endParaRPr lang="en-US"/>
          </a:p>
        </p:txBody>
      </p:sp>
    </p:spTree>
    <p:extLst>
      <p:ext uri="{BB962C8B-B14F-4D97-AF65-F5344CB8AC3E}">
        <p14:creationId xmlns:p14="http://schemas.microsoft.com/office/powerpoint/2010/main" val="4192664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14633B-F93B-4208-A287-D690BABE2CCF}" type="slidenum">
              <a:rPr lang="en-US" smtClean="0"/>
              <a:t>2</a:t>
            </a:fld>
            <a:endParaRPr lang="en-US"/>
          </a:p>
        </p:txBody>
      </p:sp>
    </p:spTree>
    <p:extLst>
      <p:ext uri="{BB962C8B-B14F-4D97-AF65-F5344CB8AC3E}">
        <p14:creationId xmlns:p14="http://schemas.microsoft.com/office/powerpoint/2010/main" val="1947900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14633B-F93B-4208-A287-D690BABE2CCF}" type="slidenum">
              <a:rPr lang="en-US" smtClean="0"/>
              <a:t>4</a:t>
            </a:fld>
            <a:endParaRPr lang="en-US"/>
          </a:p>
        </p:txBody>
      </p:sp>
    </p:spTree>
    <p:extLst>
      <p:ext uri="{BB962C8B-B14F-4D97-AF65-F5344CB8AC3E}">
        <p14:creationId xmlns:p14="http://schemas.microsoft.com/office/powerpoint/2010/main" val="3478432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0214633B-F93B-4208-A287-D690BABE2CCF}" type="slidenum">
              <a:rPr lang="en-US" smtClean="0"/>
              <a:t>5</a:t>
            </a:fld>
            <a:endParaRPr lang="en-US"/>
          </a:p>
        </p:txBody>
      </p:sp>
    </p:spTree>
    <p:extLst>
      <p:ext uri="{BB962C8B-B14F-4D97-AF65-F5344CB8AC3E}">
        <p14:creationId xmlns:p14="http://schemas.microsoft.com/office/powerpoint/2010/main" val="1806585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14633B-F93B-4208-A287-D690BABE2CCF}" type="slidenum">
              <a:rPr lang="en-US" smtClean="0"/>
              <a:t>8</a:t>
            </a:fld>
            <a:endParaRPr lang="en-US"/>
          </a:p>
        </p:txBody>
      </p:sp>
    </p:spTree>
    <p:extLst>
      <p:ext uri="{BB962C8B-B14F-4D97-AF65-F5344CB8AC3E}">
        <p14:creationId xmlns:p14="http://schemas.microsoft.com/office/powerpoint/2010/main" val="1315482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14633B-F93B-4208-A287-D690BABE2CCF}" type="slidenum">
              <a:rPr lang="en-US" smtClean="0"/>
              <a:t>9</a:t>
            </a:fld>
            <a:endParaRPr lang="en-US"/>
          </a:p>
        </p:txBody>
      </p:sp>
    </p:spTree>
    <p:extLst>
      <p:ext uri="{BB962C8B-B14F-4D97-AF65-F5344CB8AC3E}">
        <p14:creationId xmlns:p14="http://schemas.microsoft.com/office/powerpoint/2010/main" val="780364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14633B-F93B-4208-A287-D690BABE2CCF}" type="slidenum">
              <a:rPr lang="en-US" smtClean="0"/>
              <a:t>10</a:t>
            </a:fld>
            <a:endParaRPr lang="en-US"/>
          </a:p>
        </p:txBody>
      </p:sp>
    </p:spTree>
    <p:extLst>
      <p:ext uri="{BB962C8B-B14F-4D97-AF65-F5344CB8AC3E}">
        <p14:creationId xmlns:p14="http://schemas.microsoft.com/office/powerpoint/2010/main" val="489900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14633B-F93B-4208-A287-D690BABE2CCF}" type="slidenum">
              <a:rPr lang="en-US" smtClean="0"/>
              <a:t>14</a:t>
            </a:fld>
            <a:endParaRPr lang="en-US"/>
          </a:p>
        </p:txBody>
      </p:sp>
    </p:spTree>
    <p:extLst>
      <p:ext uri="{BB962C8B-B14F-4D97-AF65-F5344CB8AC3E}">
        <p14:creationId xmlns:p14="http://schemas.microsoft.com/office/powerpoint/2010/main" val="3807938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14633B-F93B-4208-A287-D690BABE2CCF}" type="slidenum">
              <a:rPr lang="en-US" smtClean="0"/>
              <a:t>15</a:t>
            </a:fld>
            <a:endParaRPr lang="en-US"/>
          </a:p>
        </p:txBody>
      </p:sp>
    </p:spTree>
    <p:extLst>
      <p:ext uri="{BB962C8B-B14F-4D97-AF65-F5344CB8AC3E}">
        <p14:creationId xmlns:p14="http://schemas.microsoft.com/office/powerpoint/2010/main" val="251085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32BAE4-EF96-401E-9835-FEF9D1E36FF4}" type="datetime1">
              <a:rPr lang="en-US" smtClean="0"/>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142946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91AC6C-1BC6-47FA-9DC8-070F2A5615A2}" type="datetime1">
              <a:rPr lang="en-US" smtClean="0"/>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486853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36F4F4-7454-4D5D-B0E5-ADD7BEA612DE}" type="datetime1">
              <a:rPr lang="en-US" smtClean="0"/>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7441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Google Shape;105;p1">
            <a:extLst>
              <a:ext uri="{FF2B5EF4-FFF2-40B4-BE49-F238E27FC236}">
                <a16:creationId xmlns:a16="http://schemas.microsoft.com/office/drawing/2014/main" xmlns="" id="{E9C428B9-BD3B-47CF-96EB-8E8024AAE980}"/>
              </a:ext>
            </a:extLst>
          </p:cNvPr>
          <p:cNvSpPr/>
          <p:nvPr/>
        </p:nvSpPr>
        <p:spPr>
          <a:xfrm>
            <a:off x="0" y="6485045"/>
            <a:ext cx="8594558" cy="364764"/>
          </a:xfrm>
          <a:prstGeom prst="rect">
            <a:avLst/>
          </a:prstGeom>
          <a:solidFill>
            <a:schemeClr val="dk1">
              <a:alpha val="81000"/>
            </a:schemeClr>
          </a:solidFill>
          <a:ln w="12700" cap="flat" cmpd="sng">
            <a:solidFill>
              <a:schemeClr val="dk1"/>
            </a:solidFill>
            <a:prstDash val="solid"/>
            <a:miter lim="800000"/>
            <a:headEnd type="none" w="sm" len="sm"/>
            <a:tailEnd type="none" w="sm" len="sm"/>
          </a:ln>
        </p:spPr>
        <p:txBody>
          <a:bodyPr spcFirstLastPara="1" wrap="square" lIns="137156" tIns="68569" rIns="137156" bIns="68569" anchor="ctr" anchorCtr="0">
            <a:noAutofit/>
          </a:bodyPr>
          <a:lstStyle/>
          <a:p>
            <a:pPr marL="1200120" algn="ctr"/>
            <a:r>
              <a:rPr lang="en-US" sz="1200" b="0">
                <a:solidFill>
                  <a:schemeClr val="bg1"/>
                </a:solidFill>
                <a:latin typeface="Arial Nova Cond" panose="020B0506020202020204" pitchFamily="34" charset="0"/>
              </a:rPr>
              <a:t>University of Information Technology (UIT), VNU-HCM</a:t>
            </a:r>
            <a:endParaRPr sz="1200" b="0">
              <a:solidFill>
                <a:schemeClr val="bg1"/>
              </a:solidFill>
              <a:latin typeface="Arial Nova Cond" panose="020B0506020202020204" pitchFamily="34" charset="0"/>
            </a:endParaRPr>
          </a:p>
        </p:txBody>
      </p:sp>
      <p:sp>
        <p:nvSpPr>
          <p:cNvPr id="15" name="Google Shape;109;p1">
            <a:extLst>
              <a:ext uri="{FF2B5EF4-FFF2-40B4-BE49-F238E27FC236}">
                <a16:creationId xmlns:a16="http://schemas.microsoft.com/office/drawing/2014/main" xmlns="" id="{91E4D465-1973-499C-87CE-5A38A4FE5280}"/>
              </a:ext>
            </a:extLst>
          </p:cNvPr>
          <p:cNvSpPr/>
          <p:nvPr userDrawn="1"/>
        </p:nvSpPr>
        <p:spPr>
          <a:xfrm>
            <a:off x="549442" y="6494522"/>
            <a:ext cx="549442" cy="362774"/>
          </a:xfrm>
          <a:prstGeom prst="rect">
            <a:avLst/>
          </a:prstGeom>
          <a:solidFill>
            <a:schemeClr val="lt1"/>
          </a:solidFill>
          <a:ln w="12700" cap="flat" cmpd="sng">
            <a:solidFill>
              <a:schemeClr val="tx1">
                <a:lumMod val="50000"/>
                <a:lumOff val="50000"/>
              </a:schemeClr>
            </a:solidFill>
            <a:prstDash val="solid"/>
            <a:miter lim="800000"/>
            <a:headEnd type="none" w="sm" len="sm"/>
            <a:tailEnd type="none" w="sm" len="sm"/>
          </a:ln>
        </p:spPr>
        <p:txBody>
          <a:bodyPr spcFirstLastPara="1" wrap="square" lIns="68569" tIns="34275" rIns="68569" bIns="34275" anchor="ctr" anchorCtr="0">
            <a:noAutofit/>
          </a:bodyPr>
          <a:lstStyle/>
          <a:p>
            <a:pPr algn="ctr"/>
            <a:endParaRPr lang="en-US" sz="1500" b="1">
              <a:solidFill>
                <a:schemeClr val="dk1"/>
              </a:solidFill>
            </a:endParaRPr>
          </a:p>
        </p:txBody>
      </p:sp>
      <p:sp>
        <p:nvSpPr>
          <p:cNvPr id="13" name="Google Shape;109;p1">
            <a:extLst>
              <a:ext uri="{FF2B5EF4-FFF2-40B4-BE49-F238E27FC236}">
                <a16:creationId xmlns:a16="http://schemas.microsoft.com/office/drawing/2014/main" xmlns="" id="{16772B44-7759-405B-9C67-35948DD5766F}"/>
              </a:ext>
            </a:extLst>
          </p:cNvPr>
          <p:cNvSpPr/>
          <p:nvPr userDrawn="1"/>
        </p:nvSpPr>
        <p:spPr>
          <a:xfrm>
            <a:off x="8594558" y="6490779"/>
            <a:ext cx="549442" cy="362774"/>
          </a:xfrm>
          <a:prstGeom prst="rect">
            <a:avLst/>
          </a:prstGeom>
          <a:solidFill>
            <a:schemeClr val="lt1"/>
          </a:solidFill>
          <a:ln w="12700" cap="flat" cmpd="sng">
            <a:solidFill>
              <a:schemeClr val="tx1">
                <a:lumMod val="50000"/>
                <a:lumOff val="50000"/>
              </a:schemeClr>
            </a:solidFill>
            <a:prstDash val="solid"/>
            <a:miter lim="800000"/>
            <a:headEnd type="none" w="sm" len="sm"/>
            <a:tailEnd type="none" w="sm" len="sm"/>
          </a:ln>
        </p:spPr>
        <p:txBody>
          <a:bodyPr spcFirstLastPara="1" wrap="square" lIns="68569" tIns="34275" rIns="68569" bIns="34275" anchor="ctr" anchorCtr="0">
            <a:noAutofit/>
          </a:bodyPr>
          <a:lstStyle/>
          <a:p>
            <a:pPr algn="ctr"/>
            <a:endParaRPr lang="en-US" sz="1500" b="1">
              <a:solidFill>
                <a:schemeClr val="dk1"/>
              </a:solidFill>
            </a:endParaRPr>
          </a:p>
        </p:txBody>
      </p:sp>
      <p:sp>
        <p:nvSpPr>
          <p:cNvPr id="2" name="Title 1"/>
          <p:cNvSpPr>
            <a:spLocks noGrp="1"/>
          </p:cNvSpPr>
          <p:nvPr>
            <p:ph type="title" hasCustomPrompt="1"/>
          </p:nvPr>
        </p:nvSpPr>
        <p:spPr>
          <a:xfrm>
            <a:off x="169946" y="144644"/>
            <a:ext cx="8214072" cy="510111"/>
          </a:xfrm>
        </p:spPr>
        <p:txBody>
          <a:bodyPr>
            <a:normAutofit/>
          </a:bodyPr>
          <a:lstStyle>
            <a:lvl1pPr>
              <a:defRPr sz="4000">
                <a:solidFill>
                  <a:schemeClr val="accent5">
                    <a:lumMod val="75000"/>
                  </a:schemeClr>
                </a:solidFill>
                <a:latin typeface="Arial" panose="020B0604020202020204" pitchFamily="34" charset="0"/>
                <a:cs typeface="Arial" panose="020B0604020202020204" pitchFamily="34" charset="0"/>
              </a:defRPr>
            </a:lvl1pPr>
          </a:lstStyle>
          <a:p>
            <a:r>
              <a:rPr lang="en-US"/>
              <a:t>Title slide</a:t>
            </a:r>
          </a:p>
        </p:txBody>
      </p:sp>
      <p:sp>
        <p:nvSpPr>
          <p:cNvPr id="3" name="Content Placeholder 2"/>
          <p:cNvSpPr>
            <a:spLocks noGrp="1"/>
          </p:cNvSpPr>
          <p:nvPr>
            <p:ph idx="1"/>
          </p:nvPr>
        </p:nvSpPr>
        <p:spPr>
          <a:xfrm>
            <a:off x="216567" y="1009644"/>
            <a:ext cx="8594557" cy="5290319"/>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581306" y="6483871"/>
            <a:ext cx="405441" cy="365125"/>
          </a:xfrm>
        </p:spPr>
        <p:txBody>
          <a:bodyPr/>
          <a:lstStyle>
            <a:lvl1pPr>
              <a:defRPr>
                <a:solidFill>
                  <a:schemeClr val="tx1"/>
                </a:solidFill>
              </a:defRPr>
            </a:lvl1pPr>
          </a:lstStyle>
          <a:p>
            <a:fld id="{B487F271-60DF-4592-BB7F-B45BB4441AA9}" type="slidenum">
              <a:rPr lang="en-US" smtClean="0"/>
              <a:pPr/>
              <a:t>‹#›</a:t>
            </a:fld>
            <a:endParaRPr lang="en-US"/>
          </a:p>
        </p:txBody>
      </p:sp>
      <p:pic>
        <p:nvPicPr>
          <p:cNvPr id="10" name="Picture 9" descr="A picture containing object, clock&#10;&#10;Description automatically generated">
            <a:extLst>
              <a:ext uri="{FF2B5EF4-FFF2-40B4-BE49-F238E27FC236}">
                <a16:creationId xmlns:a16="http://schemas.microsoft.com/office/drawing/2014/main" xmlns="" id="{D47A60E3-3D29-46FE-AB63-A695505C87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4018" y="31224"/>
            <a:ext cx="728362" cy="728362"/>
          </a:xfrm>
          <a:prstGeom prst="rect">
            <a:avLst/>
          </a:prstGeom>
        </p:spPr>
      </p:pic>
      <p:pic>
        <p:nvPicPr>
          <p:cNvPr id="12" name="Picture 11" descr="A close up of a logo&#10;&#10;Description generated with very high confidence">
            <a:extLst>
              <a:ext uri="{FF2B5EF4-FFF2-40B4-BE49-F238E27FC236}">
                <a16:creationId xmlns:a16="http://schemas.microsoft.com/office/drawing/2014/main" xmlns="" id="{9D24ADE5-0C5C-44A1-9FF6-58956EF9737A}"/>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75471"/>
          <a:stretch/>
        </p:blipFill>
        <p:spPr>
          <a:xfrm>
            <a:off x="8694630" y="6424003"/>
            <a:ext cx="417750" cy="472670"/>
          </a:xfrm>
          <a:prstGeom prst="rect">
            <a:avLst/>
          </a:prstGeom>
        </p:spPr>
      </p:pic>
      <p:cxnSp>
        <p:nvCxnSpPr>
          <p:cNvPr id="14" name="Straight Connector 13">
            <a:extLst>
              <a:ext uri="{FF2B5EF4-FFF2-40B4-BE49-F238E27FC236}">
                <a16:creationId xmlns:a16="http://schemas.microsoft.com/office/drawing/2014/main" xmlns="" id="{FA83563C-5C68-4B36-9934-4B1F666D6552}"/>
              </a:ext>
            </a:extLst>
          </p:cNvPr>
          <p:cNvCxnSpPr/>
          <p:nvPr userDrawn="1"/>
        </p:nvCxnSpPr>
        <p:spPr>
          <a:xfrm>
            <a:off x="0" y="832199"/>
            <a:ext cx="9144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82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FD31F5-B86C-42C2-9B18-CACBD66E1162}" type="datetime1">
              <a:rPr lang="en-US" smtClean="0"/>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77711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F8B556-B1D1-491C-89AB-66731DCC77DE}" type="datetime1">
              <a:rPr lang="en-US" smtClean="0"/>
              <a:t>8/20/2025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419278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DAD88C-F643-4BA5-9C82-72FA2262C860}" type="datetime1">
              <a:rPr lang="en-US" smtClean="0"/>
              <a:t>8/20/2025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211060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09ABF0-587C-4552-A769-0D8B5734B185}" type="datetime1">
              <a:rPr lang="en-US" smtClean="0"/>
              <a:t>8/20/2025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231369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393E2-C834-4338-A398-5464AB7866F5}" type="datetime1">
              <a:rPr lang="en-US" smtClean="0"/>
              <a:t>8/20/2025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16086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91DBC9-E6B0-4610-A49D-534249B0763B}" type="datetime1">
              <a:rPr lang="en-US" smtClean="0"/>
              <a:t>8/20/2025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3889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4A8F27-1C85-43B1-B996-E57117C13630}" type="datetime1">
              <a:rPr lang="en-US" smtClean="0"/>
              <a:t>8/20/2025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2731294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87FB8-3E84-421F-B192-10C24D654A3B}" type="datetime1">
              <a:rPr lang="en-US" smtClean="0"/>
              <a:t>8/20/2025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87F271-60DF-4592-BB7F-B45BB4441AA9}" type="slidenum">
              <a:rPr lang="en-US" smtClean="0"/>
              <a:t>‹#›</a:t>
            </a:fld>
            <a:endParaRPr lang="en-US"/>
          </a:p>
        </p:txBody>
      </p:sp>
    </p:spTree>
    <p:extLst>
      <p:ext uri="{BB962C8B-B14F-4D97-AF65-F5344CB8AC3E}">
        <p14:creationId xmlns:p14="http://schemas.microsoft.com/office/powerpoint/2010/main" val="418201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6" name="Google Shape;109;p1">
            <a:extLst>
              <a:ext uri="{FF2B5EF4-FFF2-40B4-BE49-F238E27FC236}">
                <a16:creationId xmlns:a16="http://schemas.microsoft.com/office/drawing/2014/main" xmlns="" id="{0A506D4D-4A00-4759-BA00-7311171B8C28}"/>
              </a:ext>
            </a:extLst>
          </p:cNvPr>
          <p:cNvSpPr/>
          <p:nvPr/>
        </p:nvSpPr>
        <p:spPr>
          <a:xfrm>
            <a:off x="8253662" y="0"/>
            <a:ext cx="890338" cy="768391"/>
          </a:xfrm>
          <a:prstGeom prst="rect">
            <a:avLst/>
          </a:prstGeom>
          <a:solidFill>
            <a:schemeClr val="lt1"/>
          </a:solidFill>
          <a:ln w="12700" cap="flat" cmpd="sng">
            <a:noFill/>
            <a:prstDash val="solid"/>
            <a:miter lim="800000"/>
            <a:headEnd type="none" w="sm" len="sm"/>
            <a:tailEnd type="none" w="sm" len="sm"/>
          </a:ln>
        </p:spPr>
        <p:txBody>
          <a:bodyPr spcFirstLastPara="1" wrap="square" lIns="68569" tIns="34275" rIns="68569" bIns="34275" anchor="ctr" anchorCtr="0">
            <a:noAutofit/>
          </a:bodyPr>
          <a:lstStyle/>
          <a:p>
            <a:pPr algn="ctr"/>
            <a:endParaRPr sz="1350"/>
          </a:p>
        </p:txBody>
      </p:sp>
      <p:pic>
        <p:nvPicPr>
          <p:cNvPr id="3" name="Picture 2">
            <a:extLst>
              <a:ext uri="{FF2B5EF4-FFF2-40B4-BE49-F238E27FC236}">
                <a16:creationId xmlns:a16="http://schemas.microsoft.com/office/drawing/2014/main" xmlns="" id="{8A961CC5-719C-4398-AF8D-A62572F029BD}"/>
              </a:ext>
            </a:extLst>
          </p:cNvPr>
          <p:cNvPicPr>
            <a:picLocks noChangeAspect="1"/>
          </p:cNvPicPr>
          <p:nvPr/>
        </p:nvPicPr>
        <p:blipFill rotWithShape="1">
          <a:blip r:embed="rId3">
            <a:extLst>
              <a:ext uri="{28A0092B-C50C-407E-A947-70E740481C1C}">
                <a14:useLocalDpi xmlns:a14="http://schemas.microsoft.com/office/drawing/2010/main" val="0"/>
              </a:ext>
            </a:extLst>
          </a:blip>
          <a:srcRect t="7732" b="7732"/>
          <a:stretch/>
        </p:blipFill>
        <p:spPr>
          <a:xfrm>
            <a:off x="0" y="698731"/>
            <a:ext cx="9144000" cy="5785140"/>
          </a:xfrm>
          <a:prstGeom prst="rect">
            <a:avLst/>
          </a:prstGeom>
        </p:spPr>
      </p:pic>
      <p:sp>
        <p:nvSpPr>
          <p:cNvPr id="106" name="Google Shape;106;p1"/>
          <p:cNvSpPr/>
          <p:nvPr/>
        </p:nvSpPr>
        <p:spPr>
          <a:xfrm>
            <a:off x="226555" y="1640330"/>
            <a:ext cx="1820728" cy="704228"/>
          </a:xfrm>
          <a:prstGeom prst="rect">
            <a:avLst/>
          </a:prstGeom>
          <a:solidFill>
            <a:schemeClr val="dk1">
              <a:alpha val="83000"/>
            </a:schemeClr>
          </a:solidFill>
          <a:ln w="12700" cap="flat" cmpd="sng">
            <a:solidFill>
              <a:schemeClr val="dk1"/>
            </a:solidFill>
            <a:prstDash val="solid"/>
            <a:miter lim="800000"/>
            <a:headEnd type="none" w="sm" len="sm"/>
            <a:tailEnd type="none" w="sm" len="sm"/>
          </a:ln>
        </p:spPr>
        <p:txBody>
          <a:bodyPr spcFirstLastPara="1" wrap="square" lIns="137156" tIns="68569" rIns="137156" bIns="68569" anchor="ctr" anchorCtr="0">
            <a:noAutofit/>
          </a:bodyPr>
          <a:lstStyle/>
          <a:p>
            <a:r>
              <a:rPr lang="en-US" sz="1400" b="1" smtClean="0">
                <a:solidFill>
                  <a:srgbClr val="F2F2F2"/>
                </a:solidFill>
              </a:rPr>
              <a:t>Aug 20</a:t>
            </a:r>
            <a:r>
              <a:rPr lang="en-US" sz="1400" b="1" baseline="30000" smtClean="0">
                <a:solidFill>
                  <a:srgbClr val="F2F2F2"/>
                </a:solidFill>
              </a:rPr>
              <a:t>st</a:t>
            </a:r>
            <a:r>
              <a:rPr lang="en-US" sz="1400" b="1" smtClean="0">
                <a:solidFill>
                  <a:srgbClr val="F2F2F2"/>
                </a:solidFill>
              </a:rPr>
              <a:t> 2025</a:t>
            </a:r>
            <a:endParaRPr lang="en-US" sz="1400" dirty="0"/>
          </a:p>
          <a:p>
            <a:r>
              <a:rPr lang="en-US" sz="1400" dirty="0" err="1">
                <a:solidFill>
                  <a:srgbClr val="F2F2F2"/>
                </a:solidFill>
              </a:rPr>
              <a:t>Thủ</a:t>
            </a:r>
            <a:r>
              <a:rPr lang="en-US" sz="1400" dirty="0">
                <a:solidFill>
                  <a:srgbClr val="F2F2F2"/>
                </a:solidFill>
              </a:rPr>
              <a:t> </a:t>
            </a:r>
            <a:r>
              <a:rPr lang="en-US" sz="1400" dirty="0" err="1">
                <a:solidFill>
                  <a:srgbClr val="F2F2F2"/>
                </a:solidFill>
              </a:rPr>
              <a:t>Đức</a:t>
            </a:r>
            <a:r>
              <a:rPr lang="en-US" sz="1400" dirty="0">
                <a:solidFill>
                  <a:srgbClr val="F2F2F2"/>
                </a:solidFill>
              </a:rPr>
              <a:t>, TP. HCM</a:t>
            </a:r>
          </a:p>
        </p:txBody>
      </p:sp>
      <p:grpSp>
        <p:nvGrpSpPr>
          <p:cNvPr id="6" name="Group 5">
            <a:extLst>
              <a:ext uri="{FF2B5EF4-FFF2-40B4-BE49-F238E27FC236}">
                <a16:creationId xmlns:a16="http://schemas.microsoft.com/office/drawing/2014/main" xmlns="" id="{793FF1EC-598A-4285-B0F2-7876C0278B4B}"/>
              </a:ext>
            </a:extLst>
          </p:cNvPr>
          <p:cNvGrpSpPr/>
          <p:nvPr/>
        </p:nvGrpSpPr>
        <p:grpSpPr>
          <a:xfrm>
            <a:off x="-88601" y="27292"/>
            <a:ext cx="9232601" cy="704228"/>
            <a:chOff x="1228555" y="34408"/>
            <a:chExt cx="10836698" cy="811438"/>
          </a:xfrm>
        </p:grpSpPr>
        <p:sp>
          <p:nvSpPr>
            <p:cNvPr id="12" name="Google Shape;105;p1">
              <a:extLst>
                <a:ext uri="{FF2B5EF4-FFF2-40B4-BE49-F238E27FC236}">
                  <a16:creationId xmlns:a16="http://schemas.microsoft.com/office/drawing/2014/main" xmlns="" id="{D2935C59-C4EC-4552-9E8E-47D6A6E4851D}"/>
                </a:ext>
              </a:extLst>
            </p:cNvPr>
            <p:cNvSpPr/>
            <p:nvPr/>
          </p:nvSpPr>
          <p:spPr>
            <a:xfrm>
              <a:off x="1228555" y="74226"/>
              <a:ext cx="10836698" cy="723666"/>
            </a:xfrm>
            <a:prstGeom prst="rect">
              <a:avLst/>
            </a:prstGeom>
            <a:solidFill>
              <a:schemeClr val="dk1">
                <a:alpha val="81000"/>
              </a:schemeClr>
            </a:solidFill>
            <a:ln w="12700" cap="flat" cmpd="sng">
              <a:solidFill>
                <a:schemeClr val="dk1"/>
              </a:solidFill>
              <a:prstDash val="solid"/>
              <a:miter lim="800000"/>
              <a:headEnd type="none" w="sm" len="sm"/>
              <a:tailEnd type="none" w="sm" len="sm"/>
            </a:ln>
          </p:spPr>
          <p:txBody>
            <a:bodyPr spcFirstLastPara="1" wrap="square" lIns="137156" tIns="68569" rIns="137156" bIns="68569" anchor="ctr" anchorCtr="0">
              <a:noAutofit/>
            </a:bodyPr>
            <a:lstStyle/>
            <a:p>
              <a:pPr marL="1200120"/>
              <a:r>
                <a:rPr lang="en-US" sz="1600" b="1" err="1">
                  <a:solidFill>
                    <a:schemeClr val="bg1"/>
                  </a:solidFill>
                  <a:latin typeface="Elle Futura"/>
                </a:rPr>
                <a:t>Trường</a:t>
              </a:r>
              <a:r>
                <a:rPr lang="en-US" sz="1600" b="1">
                  <a:solidFill>
                    <a:schemeClr val="bg1"/>
                  </a:solidFill>
                  <a:latin typeface="Elle Futura"/>
                </a:rPr>
                <a:t> </a:t>
              </a:r>
              <a:r>
                <a:rPr lang="en-US" sz="1600" b="1" err="1">
                  <a:solidFill>
                    <a:schemeClr val="bg1"/>
                  </a:solidFill>
                  <a:latin typeface="Elle Futura"/>
                </a:rPr>
                <a:t>Đại</a:t>
              </a:r>
              <a:r>
                <a:rPr lang="en-US" sz="1600" b="1">
                  <a:solidFill>
                    <a:schemeClr val="bg1"/>
                  </a:solidFill>
                  <a:latin typeface="Elle Futura"/>
                </a:rPr>
                <a:t> </a:t>
              </a:r>
              <a:r>
                <a:rPr lang="en-US" sz="1600" b="1" err="1">
                  <a:solidFill>
                    <a:schemeClr val="bg1"/>
                  </a:solidFill>
                  <a:latin typeface="Elle Futura"/>
                </a:rPr>
                <a:t>học</a:t>
              </a:r>
              <a:r>
                <a:rPr lang="en-US" sz="1600" b="1">
                  <a:solidFill>
                    <a:schemeClr val="bg1"/>
                  </a:solidFill>
                  <a:latin typeface="Elle Futura"/>
                </a:rPr>
                <a:t> </a:t>
              </a:r>
              <a:r>
                <a:rPr lang="en-US" sz="1600" b="1" err="1">
                  <a:solidFill>
                    <a:schemeClr val="bg1"/>
                  </a:solidFill>
                  <a:latin typeface="Elle Futura"/>
                </a:rPr>
                <a:t>Công</a:t>
              </a:r>
              <a:r>
                <a:rPr lang="en-US" sz="1600" b="1">
                  <a:solidFill>
                    <a:schemeClr val="bg1"/>
                  </a:solidFill>
                  <a:latin typeface="Elle Futura"/>
                </a:rPr>
                <a:t> </a:t>
              </a:r>
              <a:r>
                <a:rPr lang="en-US" sz="1600" b="1" err="1">
                  <a:solidFill>
                    <a:schemeClr val="bg1"/>
                  </a:solidFill>
                  <a:latin typeface="Elle Futura"/>
                </a:rPr>
                <a:t>nghệ</a:t>
              </a:r>
              <a:r>
                <a:rPr lang="en-US" sz="1600" b="1">
                  <a:solidFill>
                    <a:schemeClr val="bg1"/>
                  </a:solidFill>
                  <a:latin typeface="Elle Futura"/>
                </a:rPr>
                <a:t> </a:t>
              </a:r>
              <a:r>
                <a:rPr lang="en-US" sz="1600" b="1" err="1">
                  <a:solidFill>
                    <a:schemeClr val="bg1"/>
                  </a:solidFill>
                  <a:latin typeface="Elle Futura"/>
                </a:rPr>
                <a:t>Thông</a:t>
              </a:r>
              <a:r>
                <a:rPr lang="en-US" sz="1600" b="1">
                  <a:solidFill>
                    <a:schemeClr val="bg1"/>
                  </a:solidFill>
                  <a:latin typeface="Elle Futura"/>
                </a:rPr>
                <a:t> tin – </a:t>
              </a:r>
              <a:r>
                <a:rPr lang="en-US" sz="1600" b="1" err="1">
                  <a:solidFill>
                    <a:schemeClr val="bg1"/>
                  </a:solidFill>
                  <a:latin typeface="Elle Futura"/>
                </a:rPr>
                <a:t>Đại</a:t>
              </a:r>
              <a:r>
                <a:rPr lang="en-US" sz="1600" b="1">
                  <a:solidFill>
                    <a:schemeClr val="bg1"/>
                  </a:solidFill>
                  <a:latin typeface="Elle Futura"/>
                </a:rPr>
                <a:t> </a:t>
              </a:r>
              <a:r>
                <a:rPr lang="en-US" sz="1600" b="1" err="1">
                  <a:solidFill>
                    <a:schemeClr val="bg1"/>
                  </a:solidFill>
                  <a:latin typeface="Elle Futura"/>
                </a:rPr>
                <a:t>học</a:t>
              </a:r>
              <a:r>
                <a:rPr lang="en-US" sz="1600" b="1">
                  <a:solidFill>
                    <a:schemeClr val="bg1"/>
                  </a:solidFill>
                  <a:latin typeface="Elle Futura"/>
                </a:rPr>
                <a:t> </a:t>
              </a:r>
              <a:r>
                <a:rPr lang="en-US" sz="1600" b="1" err="1">
                  <a:solidFill>
                    <a:schemeClr val="bg1"/>
                  </a:solidFill>
                  <a:latin typeface="Elle Futura"/>
                </a:rPr>
                <a:t>Quốc</a:t>
              </a:r>
              <a:r>
                <a:rPr lang="en-US" sz="1600" b="1">
                  <a:solidFill>
                    <a:schemeClr val="bg1"/>
                  </a:solidFill>
                  <a:latin typeface="Elle Futura"/>
                </a:rPr>
                <a:t> </a:t>
              </a:r>
              <a:r>
                <a:rPr lang="en-US" sz="1600" b="1" err="1">
                  <a:solidFill>
                    <a:schemeClr val="bg1"/>
                  </a:solidFill>
                  <a:latin typeface="Elle Futura"/>
                </a:rPr>
                <a:t>gia</a:t>
              </a:r>
              <a:r>
                <a:rPr lang="en-US" sz="1600" b="1">
                  <a:solidFill>
                    <a:schemeClr val="bg1"/>
                  </a:solidFill>
                  <a:latin typeface="Elle Futura"/>
                </a:rPr>
                <a:t> TP. </a:t>
              </a:r>
              <a:r>
                <a:rPr lang="en-US" sz="1600" b="1" err="1">
                  <a:solidFill>
                    <a:schemeClr val="bg1"/>
                  </a:solidFill>
                  <a:latin typeface="Elle Futura"/>
                </a:rPr>
                <a:t>Hồ</a:t>
              </a:r>
              <a:r>
                <a:rPr lang="en-US" sz="1600" b="1">
                  <a:solidFill>
                    <a:schemeClr val="bg1"/>
                  </a:solidFill>
                  <a:latin typeface="Elle Futura"/>
                </a:rPr>
                <a:t> </a:t>
              </a:r>
              <a:r>
                <a:rPr lang="en-US" sz="1600" b="1" err="1">
                  <a:solidFill>
                    <a:schemeClr val="bg1"/>
                  </a:solidFill>
                  <a:latin typeface="Elle Futura"/>
                </a:rPr>
                <a:t>Chí</a:t>
              </a:r>
              <a:r>
                <a:rPr lang="en-US" sz="1600" b="1">
                  <a:solidFill>
                    <a:schemeClr val="bg1"/>
                  </a:solidFill>
                  <a:latin typeface="Elle Futura"/>
                </a:rPr>
                <a:t> Minh</a:t>
              </a:r>
              <a:endParaRPr sz="1600" b="1">
                <a:solidFill>
                  <a:schemeClr val="bg1"/>
                </a:solidFill>
              </a:endParaRPr>
            </a:p>
          </p:txBody>
        </p:sp>
        <p:sp>
          <p:nvSpPr>
            <p:cNvPr id="13" name="Google Shape;109;p1">
              <a:extLst>
                <a:ext uri="{FF2B5EF4-FFF2-40B4-BE49-F238E27FC236}">
                  <a16:creationId xmlns:a16="http://schemas.microsoft.com/office/drawing/2014/main" xmlns="" id="{6FDB471B-3693-44DC-9ED8-85508316CE08}"/>
                </a:ext>
              </a:extLst>
            </p:cNvPr>
            <p:cNvSpPr/>
            <p:nvPr/>
          </p:nvSpPr>
          <p:spPr>
            <a:xfrm>
              <a:off x="1767507" y="34408"/>
              <a:ext cx="899493" cy="811438"/>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p>
          </p:txBody>
        </p:sp>
      </p:grpSp>
      <p:grpSp>
        <p:nvGrpSpPr>
          <p:cNvPr id="7" name="Group 6">
            <a:extLst>
              <a:ext uri="{FF2B5EF4-FFF2-40B4-BE49-F238E27FC236}">
                <a16:creationId xmlns:a16="http://schemas.microsoft.com/office/drawing/2014/main" xmlns="" id="{56B78E3F-2B1A-4CFF-B80B-EE4C815143F4}"/>
              </a:ext>
            </a:extLst>
          </p:cNvPr>
          <p:cNvGrpSpPr/>
          <p:nvPr/>
        </p:nvGrpSpPr>
        <p:grpSpPr>
          <a:xfrm>
            <a:off x="454897" y="127386"/>
            <a:ext cx="8677341" cy="6356485"/>
            <a:chOff x="690045" y="-1236888"/>
            <a:chExt cx="10037924" cy="8475312"/>
          </a:xfrm>
        </p:grpSpPr>
        <p:sp>
          <p:nvSpPr>
            <p:cNvPr id="107" name="Google Shape;107;p1"/>
            <p:cNvSpPr/>
            <p:nvPr/>
          </p:nvSpPr>
          <p:spPr>
            <a:xfrm>
              <a:off x="1479006" y="2733463"/>
              <a:ext cx="9248963" cy="4504961"/>
            </a:xfrm>
            <a:prstGeom prst="rect">
              <a:avLst/>
            </a:prstGeom>
            <a:solidFill>
              <a:schemeClr val="dk1">
                <a:alpha val="69803"/>
              </a:schemeClr>
            </a:solidFill>
            <a:ln w="12700" cap="flat" cmpd="sng">
              <a:solidFill>
                <a:schemeClr val="dk1"/>
              </a:solidFill>
              <a:prstDash val="solid"/>
              <a:miter lim="800000"/>
              <a:headEnd type="none" w="sm" len="sm"/>
              <a:tailEnd type="none" w="sm" len="sm"/>
            </a:ln>
          </p:spPr>
          <p:txBody>
            <a:bodyPr spcFirstLastPara="1" wrap="square" lIns="137156" tIns="81000" rIns="999000" bIns="189000" anchor="b" anchorCtr="0">
              <a:noAutofit/>
            </a:bodyPr>
            <a:lstStyle/>
            <a:p>
              <a:pPr marL="210185" algn="r">
                <a:lnSpc>
                  <a:spcPct val="120000"/>
                </a:lnSpc>
              </a:pPr>
              <a:r>
                <a:rPr lang="en-US" b="1" smtClean="0">
                  <a:solidFill>
                    <a:srgbClr val="FFC000"/>
                  </a:solidFill>
                </a:rPr>
                <a:t>GVHD: NGUYỄN HỮU QUYỀN</a:t>
              </a:r>
              <a:endParaRPr lang="en-US" b="1" dirty="0">
                <a:solidFill>
                  <a:srgbClr val="FFC000"/>
                </a:solidFill>
                <a:ea typeface="Calibri"/>
                <a:cs typeface="Calibri"/>
              </a:endParaRPr>
            </a:p>
          </p:txBody>
        </p:sp>
        <p:cxnSp>
          <p:nvCxnSpPr>
            <p:cNvPr id="108" name="Google Shape;108;p1"/>
            <p:cNvCxnSpPr>
              <a:cxnSpLocks/>
            </p:cNvCxnSpPr>
            <p:nvPr/>
          </p:nvCxnSpPr>
          <p:spPr>
            <a:xfrm>
              <a:off x="3253801" y="4714915"/>
              <a:ext cx="7474168" cy="0"/>
            </a:xfrm>
            <a:prstGeom prst="straightConnector1">
              <a:avLst/>
            </a:prstGeom>
            <a:noFill/>
            <a:ln w="9525" cap="flat" cmpd="sng">
              <a:solidFill>
                <a:schemeClr val="lt1"/>
              </a:solidFill>
              <a:prstDash val="solid"/>
              <a:miter lim="800000"/>
              <a:headEnd type="none" w="sm" len="sm"/>
              <a:tailEnd type="none" w="sm" len="sm"/>
            </a:ln>
          </p:spPr>
        </p:cxnSp>
        <p:pic>
          <p:nvPicPr>
            <p:cNvPr id="21" name="Picture 2" descr="Káº¿t quáº£ hÃ¬nh áº£nh cho uit logo png">
              <a:extLst>
                <a:ext uri="{FF2B5EF4-FFF2-40B4-BE49-F238E27FC236}">
                  <a16:creationId xmlns:a16="http://schemas.microsoft.com/office/drawing/2014/main" xmlns="" id="{F2DC505C-2E25-4AE7-9C7D-73F6542FD6FA}"/>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r="5107"/>
            <a:stretch/>
          </p:blipFill>
          <p:spPr bwMode="auto">
            <a:xfrm>
              <a:off x="690045" y="-1236888"/>
              <a:ext cx="691414" cy="66229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5" name="Google Shape;107;p1">
              <a:extLst>
                <a:ext uri="{FF2B5EF4-FFF2-40B4-BE49-F238E27FC236}">
                  <a16:creationId xmlns:a16="http://schemas.microsoft.com/office/drawing/2014/main" xmlns="" id="{75409049-75FB-4C59-970D-160988C53188}"/>
                </a:ext>
              </a:extLst>
            </p:cNvPr>
            <p:cNvSpPr/>
            <p:nvPr/>
          </p:nvSpPr>
          <p:spPr>
            <a:xfrm>
              <a:off x="1305286" y="2733465"/>
              <a:ext cx="9422683" cy="2872405"/>
            </a:xfrm>
            <a:prstGeom prst="rect">
              <a:avLst/>
            </a:prstGeom>
            <a:noFill/>
            <a:ln w="12700" cap="flat" cmpd="sng">
              <a:noFill/>
              <a:prstDash val="solid"/>
              <a:miter lim="800000"/>
              <a:headEnd type="none" w="sm" len="sm"/>
              <a:tailEnd type="none" w="sm" len="sm"/>
            </a:ln>
          </p:spPr>
          <p:txBody>
            <a:bodyPr spcFirstLastPara="1" wrap="square" lIns="137156" tIns="68569" rIns="270000" bIns="68569" anchor="ctr" anchorCtr="0">
              <a:noAutofit/>
            </a:bodyPr>
            <a:lstStyle/>
            <a:p>
              <a:pPr marL="210185" algn="r">
                <a:lnSpc>
                  <a:spcPct val="120000"/>
                </a:lnSpc>
              </a:pPr>
              <a:r>
                <a:rPr lang="en-US" sz="3200" b="1" smtClean="0">
                  <a:solidFill>
                    <a:schemeClr val="bg1"/>
                  </a:solidFill>
                </a:rPr>
                <a:t>HỆ THỐNG GỢI Ý CÂU HỎI PHỎNG VẤN DỰA TRÊN HỒ SƠ ỨNG VIÊN</a:t>
              </a:r>
            </a:p>
            <a:p>
              <a:pPr marL="210185" algn="r">
                <a:lnSpc>
                  <a:spcPct val="120000"/>
                </a:lnSpc>
              </a:pPr>
              <a:endParaRPr lang="en-US" dirty="0"/>
            </a:p>
          </p:txBody>
        </p:sp>
      </p:grpSp>
      <p:sp>
        <p:nvSpPr>
          <p:cNvPr id="4" name="Slide Number Placeholder 3">
            <a:extLst>
              <a:ext uri="{FF2B5EF4-FFF2-40B4-BE49-F238E27FC236}">
                <a16:creationId xmlns:a16="http://schemas.microsoft.com/office/drawing/2014/main" xmlns="" id="{62680A04-81B6-42AB-85EB-ADA579D42BBB}"/>
              </a:ext>
            </a:extLst>
          </p:cNvPr>
          <p:cNvSpPr>
            <a:spLocks noGrp="1"/>
          </p:cNvSpPr>
          <p:nvPr>
            <p:ph type="sldNum" sz="quarter" idx="12"/>
          </p:nvPr>
        </p:nvSpPr>
        <p:spPr/>
        <p:txBody>
          <a:bodyPr/>
          <a:lstStyle/>
          <a:p>
            <a:fld id="{B487F271-60DF-4592-BB7F-B45BB4441AA9}" type="slidenum">
              <a:rPr lang="en-US" smtClean="0"/>
              <a:pPr/>
              <a:t>1</a:t>
            </a:fld>
            <a:endParaRPr lang="en-US"/>
          </a:p>
        </p:txBody>
      </p:sp>
      <p:sp>
        <p:nvSpPr>
          <p:cNvPr id="8" name="Rectangle 7"/>
          <p:cNvSpPr/>
          <p:nvPr/>
        </p:nvSpPr>
        <p:spPr>
          <a:xfrm>
            <a:off x="5274652" y="4764320"/>
            <a:ext cx="2818144" cy="1169551"/>
          </a:xfrm>
          <a:prstGeom prst="rect">
            <a:avLst/>
          </a:prstGeom>
        </p:spPr>
        <p:txBody>
          <a:bodyPr wrap="none">
            <a:spAutoFit/>
          </a:bodyPr>
          <a:lstStyle/>
          <a:p>
            <a:r>
              <a:rPr lang="vi-VN" sz="1400" b="1">
                <a:solidFill>
                  <a:schemeClr val="lt1"/>
                </a:solidFill>
                <a:latin typeface="Arial" panose="020B0604020202020204" pitchFamily="34" charset="0"/>
                <a:cs typeface="Arial" panose="020B0604020202020204" pitchFamily="34" charset="0"/>
              </a:rPr>
              <a:t>Hàng Xương Hoàn</a:t>
            </a:r>
            <a:r>
              <a:rPr lang="en-US" sz="1400" b="1">
                <a:solidFill>
                  <a:schemeClr val="lt1"/>
                </a:solidFill>
                <a:latin typeface="Arial" panose="020B0604020202020204" pitchFamily="34" charset="0"/>
                <a:cs typeface="Arial" panose="020B0604020202020204" pitchFamily="34" charset="0"/>
              </a:rPr>
              <a:t> - 25410053</a:t>
            </a:r>
          </a:p>
          <a:p>
            <a:r>
              <a:rPr lang="en-US" sz="1400" b="1">
                <a:solidFill>
                  <a:schemeClr val="lt1"/>
                </a:solidFill>
                <a:latin typeface="Arial" panose="020B0604020202020204" pitchFamily="34" charset="0"/>
                <a:cs typeface="Arial" panose="020B0604020202020204" pitchFamily="34" charset="0"/>
              </a:rPr>
              <a:t>Hoàng Xuân Việt - </a:t>
            </a:r>
            <a:r>
              <a:rPr lang="en-US" sz="1400" b="1" smtClean="0">
                <a:solidFill>
                  <a:schemeClr val="lt1"/>
                </a:solidFill>
                <a:latin typeface="Arial" panose="020B0604020202020204" pitchFamily="34" charset="0"/>
                <a:cs typeface="Arial" panose="020B0604020202020204" pitchFamily="34" charset="0"/>
              </a:rPr>
              <a:t>25410160</a:t>
            </a:r>
          </a:p>
          <a:p>
            <a:r>
              <a:rPr lang="en-US" sz="1400" b="1" smtClean="0">
                <a:solidFill>
                  <a:schemeClr val="lt1"/>
                </a:solidFill>
                <a:latin typeface="Arial" panose="020B0604020202020204" pitchFamily="34" charset="0"/>
                <a:cs typeface="Arial" panose="020B0604020202020204" pitchFamily="34" charset="0"/>
              </a:rPr>
              <a:t>Nguyễn </a:t>
            </a:r>
            <a:r>
              <a:rPr lang="en-US" sz="1400" b="1">
                <a:solidFill>
                  <a:schemeClr val="lt1"/>
                </a:solidFill>
                <a:latin typeface="Arial" panose="020B0604020202020204" pitchFamily="34" charset="0"/>
                <a:cs typeface="Arial" panose="020B0604020202020204" pitchFamily="34" charset="0"/>
              </a:rPr>
              <a:t>Trung Kiên – 25410072</a:t>
            </a:r>
          </a:p>
          <a:p>
            <a:r>
              <a:rPr lang="en-US" sz="1400" b="1">
                <a:solidFill>
                  <a:schemeClr val="lt1"/>
                </a:solidFill>
                <a:latin typeface="Arial" panose="020B0604020202020204" pitchFamily="34" charset="0"/>
                <a:cs typeface="Arial" panose="020B0604020202020204" pitchFamily="34" charset="0"/>
              </a:rPr>
              <a:t>Huỳnh Hoàng Hảo – 25410047</a:t>
            </a:r>
          </a:p>
          <a:p>
            <a:r>
              <a:rPr lang="en-US" sz="1400" b="1">
                <a:solidFill>
                  <a:schemeClr val="lt1"/>
                </a:solidFill>
                <a:latin typeface="Arial" panose="020B0604020202020204" pitchFamily="34" charset="0"/>
                <a:cs typeface="Arial" panose="020B0604020202020204" pitchFamily="34" charset="0"/>
              </a:rPr>
              <a:t>Võ Hoàng Lộc - 25730003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Thực nghiệm và đánh giá</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smtClean="0"/>
              <a:t>Dữ liệu đầu vào:</a:t>
            </a:r>
            <a:r>
              <a:rPr lang="en-US"/>
              <a:t/>
            </a:r>
            <a:br>
              <a:rPr lang="en-US"/>
            </a:b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487F271-60DF-4592-BB7F-B45BB4441AA9}" type="slidenum">
              <a:rPr lang="en-US" smtClean="0">
                <a:latin typeface="Times New Roman" panose="02020603050405020304" pitchFamily="18" charset="0"/>
                <a:cs typeface="Times New Roman" panose="02020603050405020304" pitchFamily="18" charset="0"/>
              </a:rPr>
              <a:pPr/>
              <a:t>10</a:t>
            </a:fld>
            <a:endParaRPr lang="en-US">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216567" y="4838449"/>
            <a:ext cx="8383509" cy="918307"/>
          </a:xfrm>
          <a:prstGeom prst="rect">
            <a:avLst/>
          </a:prstGeom>
        </p:spPr>
      </p:pic>
      <p:pic>
        <p:nvPicPr>
          <p:cNvPr id="8" name="Picture 7"/>
          <p:cNvPicPr>
            <a:picLocks noChangeAspect="1"/>
          </p:cNvPicPr>
          <p:nvPr/>
        </p:nvPicPr>
        <p:blipFill>
          <a:blip r:embed="rId4"/>
          <a:stretch>
            <a:fillRect/>
          </a:stretch>
        </p:blipFill>
        <p:spPr>
          <a:xfrm>
            <a:off x="282542" y="1582748"/>
            <a:ext cx="6292875" cy="2963741"/>
          </a:xfrm>
          <a:prstGeom prst="rect">
            <a:avLst/>
          </a:prstGeom>
          <a:ln>
            <a:solidFill>
              <a:schemeClr val="tx1"/>
            </a:solidFill>
          </a:ln>
        </p:spPr>
      </p:pic>
    </p:spTree>
    <p:extLst>
      <p:ext uri="{BB962C8B-B14F-4D97-AF65-F5344CB8AC3E}">
        <p14:creationId xmlns:p14="http://schemas.microsoft.com/office/powerpoint/2010/main" val="3965684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Thực nghiệm và đánh giá</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smtClean="0"/>
              <a:t>Dữ liệu đầu ra:</a:t>
            </a:r>
          </a:p>
          <a:p>
            <a:pPr marL="0" indent="0">
              <a:buNone/>
            </a:pPr>
            <a:endParaRPr lang="en-US" b="1"/>
          </a:p>
          <a:p>
            <a:pPr marL="0" indent="0">
              <a:buNone/>
            </a:pPr>
            <a:r>
              <a:rPr lang="en-US" smtClean="0"/>
              <a:t/>
            </a:r>
            <a:br>
              <a:rPr lang="en-US" smtClean="0"/>
            </a:b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487F271-60DF-4592-BB7F-B45BB4441AA9}" type="slidenum">
              <a:rPr lang="en-US" smtClean="0">
                <a:latin typeface="Times New Roman" panose="02020603050405020304" pitchFamily="18" charset="0"/>
                <a:cs typeface="Times New Roman" panose="02020603050405020304" pitchFamily="18" charset="0"/>
              </a:rPr>
              <a:pPr/>
              <a:t>11</a:t>
            </a:fld>
            <a:endParaRPr lang="en-US">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216567" y="1532810"/>
            <a:ext cx="8745648" cy="3707768"/>
          </a:xfrm>
          <a:prstGeom prst="rect">
            <a:avLst/>
          </a:prstGeom>
        </p:spPr>
      </p:pic>
    </p:spTree>
    <p:extLst>
      <p:ext uri="{BB962C8B-B14F-4D97-AF65-F5344CB8AC3E}">
        <p14:creationId xmlns:p14="http://schemas.microsoft.com/office/powerpoint/2010/main" val="25604065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Tự đánh giá mô hình</a:t>
            </a:r>
            <a:endParaRPr lang="en-US" b="1"/>
          </a:p>
        </p:txBody>
      </p:sp>
      <p:sp>
        <p:nvSpPr>
          <p:cNvPr id="3" name="Content Placeholder 2"/>
          <p:cNvSpPr>
            <a:spLocks noGrp="1"/>
          </p:cNvSpPr>
          <p:nvPr>
            <p:ph idx="1"/>
          </p:nvPr>
        </p:nvSpPr>
        <p:spPr/>
        <p:txBody>
          <a:bodyPr>
            <a:normAutofit/>
          </a:bodyPr>
          <a:lstStyle/>
          <a:p>
            <a:r>
              <a:rPr lang="vi-VN" sz="2000" b="1">
                <a:latin typeface="Times New Roman" panose="02020603050405020304" pitchFamily="18" charset="0"/>
                <a:cs typeface="Times New Roman" panose="02020603050405020304" pitchFamily="18" charset="0"/>
              </a:rPr>
              <a:t>Điểm mạnh</a:t>
            </a:r>
            <a:r>
              <a:rPr lang="vi-VN" sz="2000">
                <a:latin typeface="Times New Roman" panose="02020603050405020304" pitchFamily="18" charset="0"/>
                <a:cs typeface="Times New Roman" panose="02020603050405020304" pitchFamily="18" charset="0"/>
              </a:rPr>
              <a:t>: </a:t>
            </a:r>
            <a:r>
              <a:rPr lang="vi-VN" sz="2000">
                <a:latin typeface="+mj-lt"/>
              </a:rPr>
              <a:t>Một số gợi ý câu hỏi chưa bám sát trọng tâm JD. Ngoài ra, dữ liệu và nhãn huấn luyện còn hạn chế, khiến việc đánh giá chất lượng tổng thể chưa thật sự thuyết phục</a:t>
            </a:r>
            <a:r>
              <a:rPr lang="vi-VN" sz="2000" smtClean="0">
                <a:latin typeface="+mj-lt"/>
              </a:rPr>
              <a:t>.</a:t>
            </a:r>
            <a:endParaRPr lang="en-US" sz="2000" smtClean="0">
              <a:latin typeface="+mj-lt"/>
            </a:endParaRPr>
          </a:p>
          <a:p>
            <a:r>
              <a:rPr lang="vi-VN" sz="2000" b="1" smtClean="0">
                <a:latin typeface="Times New Roman" panose="02020603050405020304" pitchFamily="18" charset="0"/>
                <a:cs typeface="Times New Roman" panose="02020603050405020304" pitchFamily="18" charset="0"/>
              </a:rPr>
              <a:t>Tính hữu dụng</a:t>
            </a:r>
            <a:r>
              <a:rPr lang="vi-VN" sz="2000" smtClean="0">
                <a:latin typeface="Times New Roman" panose="02020603050405020304" pitchFamily="18" charset="0"/>
                <a:cs typeface="Times New Roman" panose="02020603050405020304" pitchFamily="18" charset="0"/>
              </a:rPr>
              <a:t>: Hỗ trợ rút ngắn sàng lọc ban đầu; kết quả phân loại minh hoạ nhất quán giữa các lần chạy demo.</a:t>
            </a:r>
          </a:p>
          <a:p>
            <a:r>
              <a:rPr lang="vi-VN" sz="2000" b="1" smtClean="0">
                <a:latin typeface="Times New Roman" panose="02020603050405020304" pitchFamily="18" charset="0"/>
                <a:cs typeface="Times New Roman" panose="02020603050405020304" pitchFamily="18" charset="0"/>
              </a:rPr>
              <a:t>Hạn </a:t>
            </a:r>
            <a:r>
              <a:rPr lang="vi-VN" sz="2000" b="1">
                <a:latin typeface="Times New Roman" panose="02020603050405020304" pitchFamily="18" charset="0"/>
                <a:cs typeface="Times New Roman" panose="02020603050405020304" pitchFamily="18" charset="0"/>
              </a:rPr>
              <a:t>chế chính</a:t>
            </a:r>
            <a:r>
              <a:rPr lang="vi-VN" sz="2000">
                <a:latin typeface="Times New Roman" panose="02020603050405020304" pitchFamily="18" charset="0"/>
                <a:cs typeface="Times New Roman" panose="02020603050405020304" pitchFamily="18" charset="0"/>
              </a:rPr>
              <a:t>: </a:t>
            </a:r>
            <a:r>
              <a:rPr lang="vi-VN" sz="2000">
                <a:latin typeface="+mj-lt"/>
              </a:rPr>
              <a:t>Một số gợi ý câu hỏi chưa bám sát trọng tâm JD</a:t>
            </a:r>
            <a:r>
              <a:rPr lang="vi-VN" sz="2000" smtClean="0">
                <a:latin typeface="+mj-lt"/>
                <a:cs typeface="Times New Roman" panose="02020603050405020304" pitchFamily="18" charset="0"/>
              </a:rPr>
              <a:t>; </a:t>
            </a:r>
            <a:r>
              <a:rPr lang="vi-VN" sz="2000">
                <a:latin typeface="+mj-lt"/>
              </a:rPr>
              <a:t>Ngoài ra, dữ liệu và nhãn huấn luyện còn hạn chế, khiến việc đánh giá chất lượng tổng thể chưa thật sự thuyết phục</a:t>
            </a:r>
            <a:r>
              <a:rPr lang="vi-VN" sz="2000" smtClean="0">
                <a:latin typeface="+mj-lt"/>
              </a:rPr>
              <a:t>.</a:t>
            </a:r>
            <a:endParaRPr lang="vi-VN" sz="2000">
              <a:latin typeface="+mj-lt"/>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487F271-60DF-4592-BB7F-B45BB4441AA9}" type="slidenum">
              <a:rPr lang="en-US" smtClean="0">
                <a:latin typeface="Times New Roman" panose="02020603050405020304" pitchFamily="18" charset="0"/>
                <a:cs typeface="Times New Roman" panose="02020603050405020304" pitchFamily="18" charset="0"/>
              </a:rPr>
              <a:p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027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Kết </a:t>
            </a:r>
            <a:r>
              <a:rPr lang="en-US" b="1" smtClean="0"/>
              <a:t>luận và hướng phát triển</a:t>
            </a:r>
            <a:endParaRPr lang="en-US" b="1"/>
          </a:p>
        </p:txBody>
      </p:sp>
      <p:sp>
        <p:nvSpPr>
          <p:cNvPr id="3" name="Content Placeholder 2"/>
          <p:cNvSpPr>
            <a:spLocks noGrp="1"/>
          </p:cNvSpPr>
          <p:nvPr>
            <p:ph idx="1"/>
          </p:nvPr>
        </p:nvSpPr>
        <p:spPr>
          <a:xfrm>
            <a:off x="216567" y="1009644"/>
            <a:ext cx="8594557" cy="5474227"/>
          </a:xfrm>
        </p:spPr>
        <p:txBody>
          <a:bodyPr>
            <a:normAutofit fontScale="55000" lnSpcReduction="20000"/>
          </a:bodyPr>
          <a:lstStyle/>
          <a:p>
            <a:pPr marL="0" indent="0">
              <a:buNone/>
            </a:pPr>
            <a:r>
              <a:rPr lang="en-US" sz="3600" b="1" smtClean="0">
                <a:latin typeface="Times New Roman" panose="02020603050405020304" pitchFamily="18" charset="0"/>
                <a:cs typeface="Times New Roman" panose="02020603050405020304" pitchFamily="18" charset="0"/>
              </a:rPr>
              <a:t>Kết luận</a:t>
            </a:r>
            <a:r>
              <a:rPr lang="vi-VN" sz="3600" b="1" smtClean="0">
                <a:latin typeface="Times New Roman" panose="02020603050405020304" pitchFamily="18" charset="0"/>
                <a:cs typeface="Times New Roman" panose="02020603050405020304" pitchFamily="18" charset="0"/>
              </a:rPr>
              <a:t>:</a:t>
            </a:r>
            <a:endParaRPr lang="vi-VN" sz="3600" b="1">
              <a:latin typeface="Times New Roman" panose="02020603050405020304" pitchFamily="18" charset="0"/>
              <a:cs typeface="Times New Roman" panose="02020603050405020304" pitchFamily="18" charset="0"/>
            </a:endParaRPr>
          </a:p>
          <a:p>
            <a:pPr marL="0" indent="0">
              <a:lnSpc>
                <a:spcPct val="110000"/>
              </a:lnSpc>
              <a:buNone/>
            </a:pPr>
            <a:r>
              <a:rPr lang="vi-VN" sz="3500" smtClean="0">
                <a:latin typeface="Times New Roman" panose="02020603050405020304" pitchFamily="18" charset="0"/>
                <a:cs typeface="Times New Roman" panose="02020603050405020304" pitchFamily="18" charset="0"/>
              </a:rPr>
              <a:t>Hệ </a:t>
            </a:r>
            <a:r>
              <a:rPr lang="vi-VN" sz="3500">
                <a:latin typeface="Times New Roman" panose="02020603050405020304" pitchFamily="18" charset="0"/>
                <a:cs typeface="Times New Roman" panose="02020603050405020304" pitchFamily="18" charset="0"/>
              </a:rPr>
              <a:t>thống đã chứng minh được khả năng tự động phân tích hồ sơ và đo mức phù hợp với mô tả công việc ở mức </a:t>
            </a:r>
            <a:r>
              <a:rPr lang="en-US" sz="3500" smtClean="0">
                <a:latin typeface="Times New Roman" panose="02020603050405020304" pitchFamily="18" charset="0"/>
                <a:cs typeface="Times New Roman" panose="02020603050405020304" pitchFamily="18" charset="0"/>
              </a:rPr>
              <a:t>ổn</a:t>
            </a:r>
            <a:r>
              <a:rPr lang="vi-VN" sz="3500" smtClean="0">
                <a:latin typeface="Times New Roman" panose="02020603050405020304" pitchFamily="18" charset="0"/>
                <a:cs typeface="Times New Roman" panose="02020603050405020304" pitchFamily="18" charset="0"/>
              </a:rPr>
              <a:t>, </a:t>
            </a:r>
            <a:r>
              <a:rPr lang="vi-VN" sz="3500">
                <a:latin typeface="Times New Roman" panose="02020603050405020304" pitchFamily="18" charset="0"/>
                <a:cs typeface="Times New Roman" panose="02020603050405020304" pitchFamily="18" charset="0"/>
              </a:rPr>
              <a:t>giúp rút ngắn thời gian sàng lọc và hỗ trợ ra quyết định. Tuy nhiên, phần khuyến nghị còn chưa bám sát nhu cầu thực tế trong mọi tình huống, do dữ liệu gán nhãn còn hạn chế và cơ chế xếp hạng chưa đủ tinh chỉnh</a:t>
            </a:r>
            <a:r>
              <a:rPr lang="vi-VN" sz="3500" smtClean="0">
                <a:latin typeface="Times New Roman" panose="02020603050405020304" pitchFamily="18" charset="0"/>
                <a:cs typeface="Times New Roman" panose="02020603050405020304" pitchFamily="18" charset="0"/>
              </a:rPr>
              <a:t>.</a:t>
            </a:r>
            <a:endParaRPr lang="en-US" sz="3500" smtClean="0">
              <a:latin typeface="Times New Roman" panose="02020603050405020304" pitchFamily="18" charset="0"/>
              <a:cs typeface="Times New Roman" panose="02020603050405020304" pitchFamily="18" charset="0"/>
            </a:endParaRPr>
          </a:p>
          <a:p>
            <a:pPr marL="0" indent="0">
              <a:buNone/>
            </a:pPr>
            <a:endParaRPr lang="vi-VN" sz="2000">
              <a:latin typeface="Times New Roman" panose="02020603050405020304" pitchFamily="18" charset="0"/>
              <a:cs typeface="Times New Roman" panose="02020603050405020304" pitchFamily="18" charset="0"/>
            </a:endParaRPr>
          </a:p>
          <a:p>
            <a:pPr marL="0" indent="0">
              <a:lnSpc>
                <a:spcPct val="110000"/>
              </a:lnSpc>
              <a:buNone/>
            </a:pPr>
            <a:r>
              <a:rPr lang="vi-VN" sz="3600" b="1">
                <a:latin typeface="Times New Roman" panose="02020603050405020304" pitchFamily="18" charset="0"/>
                <a:cs typeface="Times New Roman" panose="02020603050405020304" pitchFamily="18" charset="0"/>
              </a:rPr>
              <a:t>Hướng </a:t>
            </a:r>
            <a:r>
              <a:rPr lang="en-US" sz="3600" b="1" smtClean="0">
                <a:latin typeface="Times New Roman" panose="02020603050405020304" pitchFamily="18" charset="0"/>
                <a:cs typeface="Times New Roman" panose="02020603050405020304" pitchFamily="18" charset="0"/>
              </a:rPr>
              <a:t>phát triển</a:t>
            </a:r>
            <a:r>
              <a:rPr lang="vi-VN" sz="3600" b="1" smtClean="0">
                <a:latin typeface="Times New Roman" panose="02020603050405020304" pitchFamily="18" charset="0"/>
                <a:cs typeface="Times New Roman" panose="02020603050405020304" pitchFamily="18" charset="0"/>
              </a:rPr>
              <a:t>:</a:t>
            </a:r>
            <a:endParaRPr lang="vi-VN" sz="3600" b="1">
              <a:latin typeface="Times New Roman" panose="02020603050405020304" pitchFamily="18" charset="0"/>
              <a:cs typeface="Times New Roman" panose="02020603050405020304" pitchFamily="18" charset="0"/>
            </a:endParaRPr>
          </a:p>
          <a:p>
            <a:pPr>
              <a:lnSpc>
                <a:spcPct val="110000"/>
              </a:lnSpc>
            </a:pPr>
            <a:r>
              <a:rPr lang="vi-VN" sz="3500">
                <a:latin typeface="Times New Roman" panose="02020603050405020304" pitchFamily="18" charset="0"/>
                <a:cs typeface="Times New Roman" panose="02020603050405020304" pitchFamily="18" charset="0"/>
              </a:rPr>
              <a:t>Mở rộng dữ liệu: thu thập thêm CV/JD đa nguồn; bổ sung bộ câu hỏi tình huống &amp; hành vi; chuẩn hoá quy trình gán nhãn để đánh giá khách quan.</a:t>
            </a:r>
          </a:p>
          <a:p>
            <a:pPr>
              <a:lnSpc>
                <a:spcPct val="110000"/>
              </a:lnSpc>
            </a:pPr>
            <a:r>
              <a:rPr lang="vi-VN" sz="3500">
                <a:latin typeface="Times New Roman" panose="02020603050405020304" pitchFamily="18" charset="0"/>
                <a:cs typeface="Times New Roman" panose="02020603050405020304" pitchFamily="18" charset="0"/>
              </a:rPr>
              <a:t>Nâng cấp NLP: áp dụng mô hình ngôn ngữ lớn/đa ngôn ngữ; chuẩn hoá khái niệm bằng ontology; cải thiện bộ đọc tài liệu để xử lý bố cục phức tạp.</a:t>
            </a:r>
          </a:p>
          <a:p>
            <a:pPr>
              <a:lnSpc>
                <a:spcPct val="110000"/>
              </a:lnSpc>
            </a:pPr>
            <a:r>
              <a:rPr lang="vi-VN" sz="3500">
                <a:latin typeface="Times New Roman" panose="02020603050405020304" pitchFamily="18" charset="0"/>
                <a:cs typeface="Times New Roman" panose="02020603050405020304" pitchFamily="18" charset="0"/>
              </a:rPr>
              <a:t>Đa ngôn ngữ: hỗ trợ nhiều ngôn ngữ và so khớp ngữ nghĩa xuyên ngôn ngữ; tự động phát hiện ngôn ngữ đầu vào.</a:t>
            </a:r>
          </a:p>
          <a:p>
            <a:pPr>
              <a:lnSpc>
                <a:spcPct val="110000"/>
              </a:lnSpc>
            </a:pPr>
            <a:r>
              <a:rPr lang="vi-VN" sz="3500">
                <a:latin typeface="Times New Roman" panose="02020603050405020304" pitchFamily="18" charset="0"/>
                <a:cs typeface="Times New Roman" panose="02020603050405020304" pitchFamily="18" charset="0"/>
              </a:rPr>
              <a:t>Cá nhân hoá: gợi ý lộ trình phát triển cho ứng viên; cung cấp báo cáo phân tích chi tiết, giải thích được cho nhà tuyển dụng.</a:t>
            </a:r>
          </a:p>
          <a:p>
            <a:pPr>
              <a:lnSpc>
                <a:spcPct val="110000"/>
              </a:lnSpc>
            </a:pPr>
            <a:r>
              <a:rPr lang="vi-VN" sz="3500">
                <a:latin typeface="Times New Roman" panose="02020603050405020304" pitchFamily="18" charset="0"/>
                <a:cs typeface="Times New Roman" panose="02020603050405020304" pitchFamily="18" charset="0"/>
              </a:rPr>
              <a:t>Tích hợp &amp; triển khai: kết nối với các nền tảng tuyển dụng; xây dựng giao diện web/app thân thiện; bổ sung theo dõi chất lượng, bảo mật và quyền riêng tư.</a:t>
            </a:r>
          </a:p>
        </p:txBody>
      </p:sp>
      <p:sp>
        <p:nvSpPr>
          <p:cNvPr id="4" name="Slide Number Placeholder 3"/>
          <p:cNvSpPr>
            <a:spLocks noGrp="1"/>
          </p:cNvSpPr>
          <p:nvPr>
            <p:ph type="sldNum" sz="quarter" idx="12"/>
          </p:nvPr>
        </p:nvSpPr>
        <p:spPr/>
        <p:txBody>
          <a:bodyPr/>
          <a:lstStyle/>
          <a:p>
            <a:fld id="{B487F271-60DF-4592-BB7F-B45BB4441AA9}" type="slidenum">
              <a:rPr lang="en-US" smtClean="0">
                <a:latin typeface="Times New Roman" panose="02020603050405020304" pitchFamily="18" charset="0"/>
                <a:cs typeface="Times New Roman" panose="02020603050405020304" pitchFamily="18" charset="0"/>
              </a:rPr>
              <a:pPr/>
              <a:t>13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1460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Demo</a:t>
            </a:r>
            <a:endParaRPr lang="en-US" b="1"/>
          </a:p>
        </p:txBody>
      </p:sp>
      <p:sp>
        <p:nvSpPr>
          <p:cNvPr id="3" name="Content Placeholder 2"/>
          <p:cNvSpPr>
            <a:spLocks noGrp="1"/>
          </p:cNvSpPr>
          <p:nvPr>
            <p:ph idx="1"/>
          </p:nvPr>
        </p:nvSpPr>
        <p:spPr/>
        <p:txBody>
          <a:bodyPr/>
          <a:lstStyle/>
          <a:p>
            <a:r>
              <a:rPr lang="en-US" smtClean="0"/>
              <a:t>Google Colab</a:t>
            </a:r>
            <a:endParaRPr lang="en-US"/>
          </a:p>
        </p:txBody>
      </p:sp>
      <p:sp>
        <p:nvSpPr>
          <p:cNvPr id="4" name="Slide Number Placeholder 3"/>
          <p:cNvSpPr>
            <a:spLocks noGrp="1"/>
          </p:cNvSpPr>
          <p:nvPr>
            <p:ph type="sldNum" sz="quarter" idx="12"/>
          </p:nvPr>
        </p:nvSpPr>
        <p:spPr/>
        <p:txBody>
          <a:bodyPr/>
          <a:lstStyle/>
          <a:p>
            <a:fld id="{B487F271-60DF-4592-BB7F-B45BB4441AA9}" type="slidenum">
              <a:rPr lang="en-US" smtClean="0"/>
              <a:pPr/>
              <a:t>14</a:t>
            </a:fld>
            <a:endParaRPr lang="en-US"/>
          </a:p>
        </p:txBody>
      </p:sp>
    </p:spTree>
    <p:extLst>
      <p:ext uri="{BB962C8B-B14F-4D97-AF65-F5344CB8AC3E}">
        <p14:creationId xmlns:p14="http://schemas.microsoft.com/office/powerpoint/2010/main" val="2642583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Q&amp;A</a:t>
            </a:r>
            <a:endParaRPr lang="en-US" b="1"/>
          </a:p>
        </p:txBody>
      </p:sp>
      <p:sp>
        <p:nvSpPr>
          <p:cNvPr id="3" name="Content Placeholder 2"/>
          <p:cNvSpPr>
            <a:spLocks noGrp="1"/>
          </p:cNvSpPr>
          <p:nvPr>
            <p:ph idx="1"/>
          </p:nvPr>
        </p:nvSpPr>
        <p:spPr>
          <a:xfrm>
            <a:off x="216567" y="1009644"/>
            <a:ext cx="8804603" cy="5290319"/>
          </a:xfrm>
        </p:spPr>
        <p:txBody>
          <a:bodyPr>
            <a:normAutofit/>
          </a:bodyPr>
          <a:lstStyle/>
          <a:p>
            <a:pPr marL="0" indent="0">
              <a:buNone/>
            </a:pPr>
            <a:r>
              <a:rPr lang="vi-VN" sz="1800">
                <a:latin typeface="+mj-lt"/>
              </a:rPr>
              <a:t>(</a:t>
            </a:r>
            <a:r>
              <a:rPr lang="vi-VN" sz="1800">
                <a:latin typeface="+mj-lt"/>
              </a:rPr>
              <a:t>Thầy</a:t>
            </a:r>
            <a:r>
              <a:rPr lang="vi-VN" sz="1800" smtClean="0">
                <a:latin typeface="+mj-lt"/>
              </a:rPr>
              <a:t>) </a:t>
            </a:r>
            <a:r>
              <a:rPr lang="vi-VN" sz="1800">
                <a:latin typeface="+mj-lt"/>
              </a:rPr>
              <a:t>: Extract file PDF bằng cái gì ?</a:t>
            </a:r>
          </a:p>
          <a:p>
            <a:pPr marL="0" indent="0">
              <a:buNone/>
            </a:pPr>
            <a:r>
              <a:rPr lang="vi-VN" sz="1800">
                <a:latin typeface="+mj-lt"/>
              </a:rPr>
              <a:t>(Nhóm 14): </a:t>
            </a:r>
          </a:p>
          <a:p>
            <a:pPr marL="342900" indent="-342900">
              <a:buFont typeface="+mj-lt"/>
              <a:buAutoNum type="arabicPeriod"/>
            </a:pPr>
            <a:r>
              <a:rPr lang="vi-VN" sz="1800" smtClean="0">
                <a:latin typeface="+mj-lt"/>
              </a:rPr>
              <a:t>Dùng </a:t>
            </a:r>
            <a:r>
              <a:rPr lang="vi-VN" sz="1800">
                <a:latin typeface="+mj-lt"/>
              </a:rPr>
              <a:t>lib pdfplumber để mở file và lấy text thô</a:t>
            </a:r>
          </a:p>
          <a:p>
            <a:pPr marL="342900" indent="-342900">
              <a:buFont typeface="+mj-lt"/>
              <a:buAutoNum type="arabicPeriod"/>
            </a:pPr>
            <a:r>
              <a:rPr lang="vi-VN" sz="1800" smtClean="0">
                <a:latin typeface="+mj-lt"/>
              </a:rPr>
              <a:t>Dùng </a:t>
            </a:r>
            <a:r>
              <a:rPr lang="vi-VN" sz="1800">
                <a:latin typeface="+mj-lt"/>
              </a:rPr>
              <a:t>regex để làm sạch text</a:t>
            </a:r>
          </a:p>
          <a:p>
            <a:pPr marL="342900" indent="-342900">
              <a:buFont typeface="+mj-lt"/>
              <a:buAutoNum type="arabicPeriod"/>
            </a:pPr>
            <a:r>
              <a:rPr lang="vi-VN" sz="1800" smtClean="0">
                <a:latin typeface="+mj-lt"/>
              </a:rPr>
              <a:t>Dùng </a:t>
            </a:r>
            <a:r>
              <a:rPr lang="vi-VN" sz="1800">
                <a:latin typeface="+mj-lt"/>
              </a:rPr>
              <a:t>tokenize và loại bỏ stopword (NLTK)</a:t>
            </a:r>
          </a:p>
          <a:p>
            <a:pPr marL="342900" indent="-342900">
              <a:buFont typeface="+mj-lt"/>
              <a:buAutoNum type="arabicPeriod"/>
            </a:pPr>
            <a:r>
              <a:rPr lang="vi-VN" sz="1800" smtClean="0">
                <a:latin typeface="+mj-lt"/>
              </a:rPr>
              <a:t>Dùng </a:t>
            </a:r>
            <a:r>
              <a:rPr lang="vi-VN" sz="1800">
                <a:latin typeface="+mj-lt"/>
              </a:rPr>
              <a:t>spaCy để hỗ trợ phân tích từ loại/thực thể.</a:t>
            </a:r>
          </a:p>
          <a:p>
            <a:pPr marL="342900" indent="-342900">
              <a:buFont typeface="+mj-lt"/>
              <a:buAutoNum type="arabicPeriod"/>
            </a:pPr>
            <a:r>
              <a:rPr lang="vi-VN" sz="1800" smtClean="0">
                <a:latin typeface="+mj-lt"/>
              </a:rPr>
              <a:t>So </a:t>
            </a:r>
            <a:r>
              <a:rPr lang="vi-VN" sz="1800">
                <a:latin typeface="+mj-lt"/>
              </a:rPr>
              <a:t>khớp với bộ kỹ năng lấy github mà nhóm đã thu thập được bằng TF-IDF </a:t>
            </a:r>
            <a:r>
              <a:rPr lang="vi-VN" sz="1800">
                <a:latin typeface="+mj-lt"/>
              </a:rPr>
              <a:t>và </a:t>
            </a:r>
            <a:r>
              <a:rPr lang="vi-VN" sz="1800" smtClean="0">
                <a:latin typeface="+mj-lt"/>
              </a:rPr>
              <a:t>cosine</a:t>
            </a:r>
            <a:r>
              <a:rPr lang="en-US" sz="1800" smtClean="0">
                <a:latin typeface="+mj-lt"/>
              </a:rPr>
              <a:t> </a:t>
            </a:r>
            <a:r>
              <a:rPr lang="vi-VN" sz="1800" smtClean="0">
                <a:latin typeface="+mj-lt"/>
              </a:rPr>
              <a:t>similarity</a:t>
            </a:r>
            <a:r>
              <a:rPr lang="vi-VN" sz="1800">
                <a:latin typeface="+mj-lt"/>
              </a:rPr>
              <a:t>.</a:t>
            </a:r>
          </a:p>
          <a:p>
            <a:pPr marL="342900" indent="-342900">
              <a:buFont typeface="+mj-lt"/>
              <a:buAutoNum type="arabicPeriod"/>
            </a:pPr>
            <a:r>
              <a:rPr lang="vi-VN" sz="1800" smtClean="0">
                <a:latin typeface="+mj-lt"/>
              </a:rPr>
              <a:t>Chỉ </a:t>
            </a:r>
            <a:r>
              <a:rPr lang="vi-VN" sz="1800">
                <a:latin typeface="+mj-lt"/>
              </a:rPr>
              <a:t>giữ lại các skills có độ tương đồng threshold &gt;= 0.2</a:t>
            </a:r>
          </a:p>
          <a:p>
            <a:pPr marL="342900" indent="-342900">
              <a:buFont typeface="+mj-lt"/>
              <a:buAutoNum type="arabicPeriod"/>
            </a:pPr>
            <a:r>
              <a:rPr lang="vi-VN" sz="1800" smtClean="0">
                <a:latin typeface="+mj-lt"/>
              </a:rPr>
              <a:t>Output </a:t>
            </a:r>
            <a:r>
              <a:rPr lang="vi-VN" sz="1800">
                <a:latin typeface="+mj-lt"/>
              </a:rPr>
              <a:t>ra danh sách </a:t>
            </a:r>
            <a:r>
              <a:rPr lang="vi-VN" sz="1800">
                <a:latin typeface="+mj-lt"/>
              </a:rPr>
              <a:t>skills </a:t>
            </a:r>
            <a:r>
              <a:rPr lang="vi-VN" sz="1800" smtClean="0">
                <a:latin typeface="+mj-lt"/>
              </a:rPr>
              <a:t>trong CV</a:t>
            </a:r>
            <a:endParaRPr lang="en-US" sz="1800" smtClean="0">
              <a:latin typeface="+mj-lt"/>
            </a:endParaRPr>
          </a:p>
        </p:txBody>
      </p:sp>
      <p:sp>
        <p:nvSpPr>
          <p:cNvPr id="4" name="Slide Number Placeholder 3"/>
          <p:cNvSpPr>
            <a:spLocks noGrp="1"/>
          </p:cNvSpPr>
          <p:nvPr>
            <p:ph type="sldNum" sz="quarter" idx="12"/>
          </p:nvPr>
        </p:nvSpPr>
        <p:spPr/>
        <p:txBody>
          <a:bodyPr/>
          <a:lstStyle/>
          <a:p>
            <a:fld id="{B487F271-60DF-4592-BB7F-B45BB4441AA9}" type="slidenum">
              <a:rPr lang="en-US" smtClean="0"/>
              <a:pPr/>
              <a:t>15</a:t>
            </a:fld>
            <a:endParaRPr lang="en-US"/>
          </a:p>
        </p:txBody>
      </p:sp>
    </p:spTree>
    <p:extLst>
      <p:ext uri="{BB962C8B-B14F-4D97-AF65-F5344CB8AC3E}">
        <p14:creationId xmlns:p14="http://schemas.microsoft.com/office/powerpoint/2010/main" val="21684897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Q&amp;A</a:t>
            </a:r>
            <a:endParaRPr lang="en-US" b="1"/>
          </a:p>
        </p:txBody>
      </p:sp>
      <p:sp>
        <p:nvSpPr>
          <p:cNvPr id="3" name="Content Placeholder 2"/>
          <p:cNvSpPr>
            <a:spLocks noGrp="1"/>
          </p:cNvSpPr>
          <p:nvPr>
            <p:ph idx="1"/>
          </p:nvPr>
        </p:nvSpPr>
        <p:spPr/>
        <p:txBody>
          <a:bodyPr>
            <a:normAutofit/>
          </a:bodyPr>
          <a:lstStyle/>
          <a:p>
            <a:pPr marL="0" indent="0">
              <a:buNone/>
            </a:pPr>
            <a:r>
              <a:rPr lang="vi-VN" sz="1800">
                <a:latin typeface="+mj-lt"/>
              </a:rPr>
              <a:t>(Thầy)	 : Mô tả rõ kiến trúc gồm bao nhiêu component ? </a:t>
            </a:r>
          </a:p>
          <a:p>
            <a:pPr marL="0" indent="0">
              <a:buNone/>
            </a:pPr>
            <a:r>
              <a:rPr lang="vi-VN" sz="1800">
                <a:latin typeface="+mj-lt"/>
              </a:rPr>
              <a:t>(Nhóm 14): </a:t>
            </a:r>
          </a:p>
          <a:p>
            <a:pPr marL="342900" indent="-342900">
              <a:buFont typeface="+mj-lt"/>
              <a:buAutoNum type="arabicPeriod"/>
            </a:pPr>
            <a:r>
              <a:rPr lang="vi-VN" sz="1800">
                <a:latin typeface="+mj-lt"/>
              </a:rPr>
              <a:t>Data ingestion: nhập dữ liệu từ CV (PDF/DOCX) và Job Description (text).</a:t>
            </a:r>
          </a:p>
          <a:p>
            <a:pPr marL="342900" indent="-342900">
              <a:buFont typeface="+mj-lt"/>
              <a:buAutoNum type="arabicPeriod"/>
            </a:pPr>
            <a:r>
              <a:rPr lang="vi-VN" sz="1800">
                <a:latin typeface="+mj-lt"/>
              </a:rPr>
              <a:t>Preprocessing: xử lý ngôn ngữ tự nhiên (clean text, tokenize, loại stopword với NLTK, dùng spaCy để gắn nhãn).</a:t>
            </a:r>
          </a:p>
          <a:p>
            <a:pPr marL="342900" indent="-342900">
              <a:buFont typeface="+mj-lt"/>
              <a:buAutoNum type="arabicPeriod"/>
            </a:pPr>
            <a:r>
              <a:rPr lang="vi-VN" sz="1800">
                <a:latin typeface="+mj-lt"/>
              </a:rPr>
              <a:t>Feature extraction: trích xuất kỹ năng (từ bộ skill2vec đã lọc), biểu diễn bằng TF-IDF và Sentence-BERT, tính cosine similarity.</a:t>
            </a:r>
          </a:p>
          <a:p>
            <a:pPr marL="342900" indent="-342900">
              <a:buFont typeface="+mj-lt"/>
              <a:buAutoNum type="arabicPeriod"/>
            </a:pPr>
            <a:r>
              <a:rPr lang="vi-VN" sz="1800">
                <a:latin typeface="+mj-lt"/>
              </a:rPr>
              <a:t>Classification: huấn luyện và so sánh các mô hình LR, Random Forest, MLP để phân loại ứng viên.</a:t>
            </a:r>
          </a:p>
          <a:p>
            <a:pPr marL="342900" indent="-342900">
              <a:buFont typeface="+mj-lt"/>
              <a:buAutoNum type="arabicPeriod"/>
            </a:pPr>
            <a:r>
              <a:rPr lang="vi-VN" sz="1800">
                <a:latin typeface="+mj-lt"/>
              </a:rPr>
              <a:t>Output &amp; recommendation: đưa ra kết quả match/không match, matched/missing skills, và gợi ý câu hỏi phỏng vấn.</a:t>
            </a:r>
            <a:endParaRPr lang="en-US" sz="1800">
              <a:latin typeface="+mj-lt"/>
            </a:endParaRPr>
          </a:p>
        </p:txBody>
      </p:sp>
      <p:sp>
        <p:nvSpPr>
          <p:cNvPr id="4" name="Slide Number Placeholder 3"/>
          <p:cNvSpPr>
            <a:spLocks noGrp="1"/>
          </p:cNvSpPr>
          <p:nvPr>
            <p:ph type="sldNum" sz="quarter" idx="12"/>
          </p:nvPr>
        </p:nvSpPr>
        <p:spPr/>
        <p:txBody>
          <a:bodyPr/>
          <a:lstStyle/>
          <a:p>
            <a:fld id="{B487F271-60DF-4592-BB7F-B45BB4441AA9}" type="slidenum">
              <a:rPr lang="en-US" smtClean="0"/>
              <a:pPr/>
              <a:t>16</a:t>
            </a:fld>
            <a:endParaRPr lang="en-US"/>
          </a:p>
        </p:txBody>
      </p:sp>
    </p:spTree>
    <p:extLst>
      <p:ext uri="{BB962C8B-B14F-4D97-AF65-F5344CB8AC3E}">
        <p14:creationId xmlns:p14="http://schemas.microsoft.com/office/powerpoint/2010/main" val="28083233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Q&amp;A</a:t>
            </a:r>
            <a:endParaRPr lang="en-US" b="1"/>
          </a:p>
        </p:txBody>
      </p:sp>
      <p:sp>
        <p:nvSpPr>
          <p:cNvPr id="3" name="Content Placeholder 2"/>
          <p:cNvSpPr>
            <a:spLocks noGrp="1"/>
          </p:cNvSpPr>
          <p:nvPr>
            <p:ph idx="1"/>
          </p:nvPr>
        </p:nvSpPr>
        <p:spPr>
          <a:xfrm>
            <a:off x="216567" y="1009645"/>
            <a:ext cx="8594557" cy="1146702"/>
          </a:xfrm>
        </p:spPr>
        <p:txBody>
          <a:bodyPr>
            <a:normAutofit/>
          </a:bodyPr>
          <a:lstStyle/>
          <a:p>
            <a:pPr marL="0" indent="0">
              <a:lnSpc>
                <a:spcPct val="100000"/>
              </a:lnSpc>
              <a:buNone/>
            </a:pPr>
            <a:r>
              <a:rPr lang="vi-VN" sz="1800" smtClean="0">
                <a:latin typeface="+mj-lt"/>
              </a:rPr>
              <a:t>(</a:t>
            </a:r>
            <a:r>
              <a:rPr lang="vi-VN" sz="1800">
                <a:latin typeface="+mj-lt"/>
              </a:rPr>
              <a:t>Thầy)	 : Cần làm rõ Data (sử stopword có sẳn và nêu rõ là đang lấy từ nguồn nào ?)</a:t>
            </a:r>
          </a:p>
          <a:p>
            <a:pPr marL="0" indent="0">
              <a:lnSpc>
                <a:spcPct val="100000"/>
              </a:lnSpc>
              <a:buNone/>
            </a:pPr>
            <a:r>
              <a:rPr lang="vi-VN" sz="1800">
                <a:latin typeface="+mj-lt"/>
              </a:rPr>
              <a:t>(Nhóm 14): Hệ thống sử dụng stopword tiếng Anh có sẵn trong thư viện NLTK cụ thể là lầy trực tiếp từ </a:t>
            </a:r>
            <a:r>
              <a:rPr lang="vi-VN" sz="1800">
                <a:latin typeface="+mj-lt"/>
              </a:rPr>
              <a:t>NLTK </a:t>
            </a:r>
            <a:r>
              <a:rPr lang="vi-VN" sz="1800" smtClean="0">
                <a:latin typeface="+mj-lt"/>
              </a:rPr>
              <a:t>corpus</a:t>
            </a:r>
            <a:endParaRPr lang="vi-VN" sz="1800">
              <a:latin typeface="+mj-lt"/>
            </a:endParaRPr>
          </a:p>
          <a:p>
            <a:pPr marL="0" indent="0">
              <a:lnSpc>
                <a:spcPct val="100000"/>
              </a:lnSpc>
              <a:buNone/>
            </a:pPr>
            <a:endParaRPr lang="en-US" sz="1800" smtClean="0">
              <a:latin typeface="+mj-lt"/>
            </a:endParaRPr>
          </a:p>
        </p:txBody>
      </p:sp>
      <p:sp>
        <p:nvSpPr>
          <p:cNvPr id="4" name="Slide Number Placeholder 3"/>
          <p:cNvSpPr>
            <a:spLocks noGrp="1"/>
          </p:cNvSpPr>
          <p:nvPr>
            <p:ph type="sldNum" sz="quarter" idx="12"/>
          </p:nvPr>
        </p:nvSpPr>
        <p:spPr/>
        <p:txBody>
          <a:bodyPr/>
          <a:lstStyle/>
          <a:p>
            <a:fld id="{B487F271-60DF-4592-BB7F-B45BB4441AA9}" type="slidenum">
              <a:rPr lang="en-US" smtClean="0"/>
              <a:pPr/>
              <a:t>17</a:t>
            </a:fld>
            <a:endParaRPr lang="en-US"/>
          </a:p>
        </p:txBody>
      </p:sp>
      <p:sp>
        <p:nvSpPr>
          <p:cNvPr id="5" name="Rectangle 4"/>
          <p:cNvSpPr/>
          <p:nvPr/>
        </p:nvSpPr>
        <p:spPr>
          <a:xfrm>
            <a:off x="169946" y="3043452"/>
            <a:ext cx="8167451" cy="1754326"/>
          </a:xfrm>
          <a:prstGeom prst="rect">
            <a:avLst/>
          </a:prstGeom>
        </p:spPr>
        <p:txBody>
          <a:bodyPr wrap="square">
            <a:spAutoFit/>
          </a:bodyPr>
          <a:lstStyle/>
          <a:p>
            <a:r>
              <a:rPr lang="vi-VN">
                <a:latin typeface="+mj-lt"/>
              </a:rPr>
              <a:t>(Thầy)	 : Làm rõ input-output ?</a:t>
            </a:r>
          </a:p>
          <a:p>
            <a:r>
              <a:rPr lang="vi-VN">
                <a:latin typeface="+mj-lt"/>
              </a:rPr>
              <a:t>(Nhóm 14): </a:t>
            </a:r>
          </a:p>
          <a:p>
            <a:pPr marL="355600" indent="0">
              <a:lnSpc>
                <a:spcPct val="100000"/>
              </a:lnSpc>
              <a:buNone/>
            </a:pPr>
            <a:r>
              <a:rPr lang="vi-VN">
                <a:latin typeface="+mj-lt"/>
              </a:rPr>
              <a:t>Input: là CV và JD</a:t>
            </a:r>
          </a:p>
          <a:p>
            <a:pPr marL="355600" indent="0">
              <a:lnSpc>
                <a:spcPct val="100000"/>
              </a:lnSpc>
              <a:buNone/>
            </a:pPr>
            <a:r>
              <a:rPr lang="vi-VN">
                <a:latin typeface="+mj-lt"/>
              </a:rPr>
              <a:t>Output: </a:t>
            </a:r>
          </a:p>
          <a:p>
            <a:pPr marL="804863" indent="-449263">
              <a:lnSpc>
                <a:spcPct val="100000"/>
              </a:lnSpc>
              <a:buFont typeface="+mj-lt"/>
              <a:buAutoNum type="arabicPeriod"/>
            </a:pPr>
            <a:r>
              <a:rPr lang="vi-VN">
                <a:latin typeface="+mj-lt"/>
              </a:rPr>
              <a:t>là kết quả phân loại match (1)/not match (0)</a:t>
            </a:r>
          </a:p>
          <a:p>
            <a:pPr marL="804863" indent="-449263">
              <a:lnSpc>
                <a:spcPct val="100000"/>
              </a:lnSpc>
              <a:buFont typeface="+mj-lt"/>
              <a:buAutoNum type="arabicPeriod"/>
            </a:pPr>
            <a:r>
              <a:rPr lang="vi-VN">
                <a:latin typeface="+mj-lt"/>
              </a:rPr>
              <a:t>Danh sách câu hỏi để xuất nếu match	</a:t>
            </a:r>
            <a:endParaRPr lang="en-US">
              <a:latin typeface="+mj-lt"/>
            </a:endParaRPr>
          </a:p>
        </p:txBody>
      </p:sp>
    </p:spTree>
    <p:extLst>
      <p:ext uri="{BB962C8B-B14F-4D97-AF65-F5344CB8AC3E}">
        <p14:creationId xmlns:p14="http://schemas.microsoft.com/office/powerpoint/2010/main" val="2842785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Q&amp;A</a:t>
            </a:r>
            <a:endParaRPr lang="en-US" b="1"/>
          </a:p>
        </p:txBody>
      </p:sp>
      <p:sp>
        <p:nvSpPr>
          <p:cNvPr id="3" name="Content Placeholder 2"/>
          <p:cNvSpPr>
            <a:spLocks noGrp="1"/>
          </p:cNvSpPr>
          <p:nvPr>
            <p:ph idx="1"/>
          </p:nvPr>
        </p:nvSpPr>
        <p:spPr>
          <a:xfrm>
            <a:off x="216567" y="1009645"/>
            <a:ext cx="8594557" cy="3876254"/>
          </a:xfrm>
        </p:spPr>
        <p:txBody>
          <a:bodyPr>
            <a:normAutofit/>
          </a:bodyPr>
          <a:lstStyle/>
          <a:p>
            <a:pPr marL="0" indent="0">
              <a:lnSpc>
                <a:spcPct val="100000"/>
              </a:lnSpc>
              <a:buNone/>
            </a:pPr>
            <a:r>
              <a:rPr lang="vi-VN" sz="1800">
                <a:latin typeface="+mj-lt"/>
              </a:rPr>
              <a:t>(Thầy)	 : Làm rõ flow của bài ?</a:t>
            </a:r>
          </a:p>
          <a:p>
            <a:pPr marL="0" indent="0">
              <a:lnSpc>
                <a:spcPct val="100000"/>
              </a:lnSpc>
              <a:buNone/>
            </a:pPr>
            <a:r>
              <a:rPr lang="vi-VN" sz="1800">
                <a:latin typeface="+mj-lt"/>
              </a:rPr>
              <a:t>(Nhóm 14): </a:t>
            </a:r>
          </a:p>
          <a:p>
            <a:pPr marL="627063" indent="-342900">
              <a:lnSpc>
                <a:spcPct val="100000"/>
              </a:lnSpc>
              <a:buFont typeface="+mj-lt"/>
              <a:buAutoNum type="arabicPeriod"/>
            </a:pPr>
            <a:r>
              <a:rPr lang="vi-VN" sz="1800" smtClean="0">
                <a:latin typeface="+mj-lt"/>
              </a:rPr>
              <a:t>Đọc </a:t>
            </a:r>
            <a:r>
              <a:rPr lang="vi-VN" sz="1800">
                <a:latin typeface="+mj-lt"/>
              </a:rPr>
              <a:t>dữ liệu (CV + JD).</a:t>
            </a:r>
          </a:p>
          <a:p>
            <a:pPr marL="627063" indent="-342900">
              <a:lnSpc>
                <a:spcPct val="100000"/>
              </a:lnSpc>
              <a:buFont typeface="+mj-lt"/>
              <a:buAutoNum type="arabicPeriod"/>
            </a:pPr>
            <a:r>
              <a:rPr lang="vi-VN" sz="1800" smtClean="0">
                <a:latin typeface="+mj-lt"/>
              </a:rPr>
              <a:t>Tiền </a:t>
            </a:r>
            <a:r>
              <a:rPr lang="vi-VN" sz="1800">
                <a:latin typeface="+mj-lt"/>
              </a:rPr>
              <a:t>xử lý (clean text, tokenize, stopwords, NER).</a:t>
            </a:r>
          </a:p>
          <a:p>
            <a:pPr marL="627063" indent="-342900">
              <a:lnSpc>
                <a:spcPct val="100000"/>
              </a:lnSpc>
              <a:buFont typeface="+mj-lt"/>
              <a:buAutoNum type="arabicPeriod"/>
            </a:pPr>
            <a:r>
              <a:rPr lang="vi-VN" sz="1800" smtClean="0">
                <a:latin typeface="+mj-lt"/>
              </a:rPr>
              <a:t>Trích </a:t>
            </a:r>
            <a:r>
              <a:rPr lang="vi-VN" sz="1800">
                <a:latin typeface="+mj-lt"/>
              </a:rPr>
              <a:t>xuất kỹ năng từ CV và JD bằng TF-IDF + skill2vec.</a:t>
            </a:r>
          </a:p>
          <a:p>
            <a:pPr marL="627063" indent="-342900">
              <a:lnSpc>
                <a:spcPct val="100000"/>
              </a:lnSpc>
              <a:buFont typeface="+mj-lt"/>
              <a:buAutoNum type="arabicPeriod"/>
            </a:pPr>
            <a:r>
              <a:rPr lang="vi-VN" sz="1800" smtClean="0">
                <a:latin typeface="+mj-lt"/>
              </a:rPr>
              <a:t>Biểu </a:t>
            </a:r>
            <a:r>
              <a:rPr lang="vi-VN" sz="1800">
                <a:latin typeface="+mj-lt"/>
              </a:rPr>
              <a:t>diễn vector (TF-IDF, Sentence-BERT) + tính cosine similarity.</a:t>
            </a:r>
          </a:p>
          <a:p>
            <a:pPr marL="627063" indent="-342900">
              <a:lnSpc>
                <a:spcPct val="100000"/>
              </a:lnSpc>
              <a:buFont typeface="+mj-lt"/>
              <a:buAutoNum type="arabicPeriod"/>
            </a:pPr>
            <a:r>
              <a:rPr lang="vi-VN" sz="1800" smtClean="0">
                <a:latin typeface="+mj-lt"/>
              </a:rPr>
              <a:t>Xây </a:t>
            </a:r>
            <a:r>
              <a:rPr lang="vi-VN" sz="1800">
                <a:latin typeface="+mj-lt"/>
              </a:rPr>
              <a:t>đặc trưng tổng hợp (overlap skill, similarity TF-IDF, similarity embedding).</a:t>
            </a:r>
          </a:p>
          <a:p>
            <a:pPr marL="627063" indent="-342900">
              <a:lnSpc>
                <a:spcPct val="100000"/>
              </a:lnSpc>
              <a:buFont typeface="+mj-lt"/>
              <a:buAutoNum type="arabicPeriod"/>
            </a:pPr>
            <a:r>
              <a:rPr lang="vi-VN" sz="1800" smtClean="0">
                <a:latin typeface="+mj-lt"/>
              </a:rPr>
              <a:t>Huấn </a:t>
            </a:r>
            <a:r>
              <a:rPr lang="vi-VN" sz="1800">
                <a:latin typeface="+mj-lt"/>
              </a:rPr>
              <a:t>luyện mô hình phân loại (LR, RF, MLP) → đánh giá trên tập test.</a:t>
            </a:r>
          </a:p>
          <a:p>
            <a:pPr marL="627063" indent="-342900">
              <a:lnSpc>
                <a:spcPct val="100000"/>
              </a:lnSpc>
              <a:buFont typeface="+mj-lt"/>
              <a:buAutoNum type="arabicPeriod"/>
            </a:pPr>
            <a:r>
              <a:rPr lang="vi-VN" sz="1800" smtClean="0">
                <a:latin typeface="+mj-lt"/>
              </a:rPr>
              <a:t>Xuất </a:t>
            </a:r>
            <a:r>
              <a:rPr lang="vi-VN" sz="1800">
                <a:latin typeface="+mj-lt"/>
              </a:rPr>
              <a:t>kết quả: match score, gợi ý câu hỏi phỏng vấn.</a:t>
            </a:r>
            <a:endParaRPr lang="en-US" sz="1800" smtClean="0">
              <a:latin typeface="+mj-lt"/>
            </a:endParaRPr>
          </a:p>
        </p:txBody>
      </p:sp>
      <p:sp>
        <p:nvSpPr>
          <p:cNvPr id="4" name="Slide Number Placeholder 3"/>
          <p:cNvSpPr>
            <a:spLocks noGrp="1"/>
          </p:cNvSpPr>
          <p:nvPr>
            <p:ph type="sldNum" sz="quarter" idx="12"/>
          </p:nvPr>
        </p:nvSpPr>
        <p:spPr/>
        <p:txBody>
          <a:bodyPr/>
          <a:lstStyle/>
          <a:p>
            <a:fld id="{B487F271-60DF-4592-BB7F-B45BB4441AA9}" type="slidenum">
              <a:rPr lang="en-US" smtClean="0"/>
              <a:pPr/>
              <a:t>18</a:t>
            </a:fld>
            <a:endParaRPr lang="en-US"/>
          </a:p>
        </p:txBody>
      </p:sp>
    </p:spTree>
    <p:extLst>
      <p:ext uri="{BB962C8B-B14F-4D97-AF65-F5344CB8AC3E}">
        <p14:creationId xmlns:p14="http://schemas.microsoft.com/office/powerpoint/2010/main" val="37014016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DD5255-AE4D-4F8C-8442-E89ED7FB1400}"/>
              </a:ext>
            </a:extLst>
          </p:cNvPr>
          <p:cNvSpPr>
            <a:spLocks noGrp="1"/>
          </p:cNvSpPr>
          <p:nvPr>
            <p:ph type="ctrTitle"/>
          </p:nvPr>
        </p:nvSpPr>
        <p:spPr>
          <a:xfrm>
            <a:off x="2535382" y="5779470"/>
            <a:ext cx="4073235" cy="812801"/>
          </a:xfrm>
          <a:solidFill>
            <a:schemeClr val="dk1">
              <a:alpha val="50000"/>
            </a:schemeClr>
          </a:solidFill>
        </p:spPr>
        <p:style>
          <a:lnRef idx="2">
            <a:schemeClr val="accent1"/>
          </a:lnRef>
          <a:fillRef idx="1">
            <a:schemeClr val="lt1"/>
          </a:fillRef>
          <a:effectRef idx="0">
            <a:schemeClr val="accent1"/>
          </a:effectRef>
          <a:fontRef idx="minor">
            <a:schemeClr val="dk1"/>
          </a:fontRef>
        </p:style>
        <p:txBody>
          <a:bodyPr>
            <a:normAutofit/>
          </a:bodyPr>
          <a:lstStyle/>
          <a:p>
            <a:r>
              <a:rPr lang="en-US" sz="4600" b="1">
                <a:solidFill>
                  <a:schemeClr val="bg1"/>
                </a:solidFill>
              </a:rPr>
              <a:t>THANK YOU!</a:t>
            </a:r>
          </a:p>
        </p:txBody>
      </p:sp>
      <p:cxnSp>
        <p:nvCxnSpPr>
          <p:cNvPr id="5" name="Straight Connector 4">
            <a:extLst>
              <a:ext uri="{FF2B5EF4-FFF2-40B4-BE49-F238E27FC236}">
                <a16:creationId xmlns:a16="http://schemas.microsoft.com/office/drawing/2014/main" xmlns="" id="{A487AE24-2B2E-4A94-81DC-5C11C11A0A01}"/>
              </a:ext>
            </a:extLst>
          </p:cNvPr>
          <p:cNvCxnSpPr/>
          <p:nvPr/>
        </p:nvCxnSpPr>
        <p:spPr>
          <a:xfrm flipV="1">
            <a:off x="955040" y="4135121"/>
            <a:ext cx="0" cy="1767"/>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descr="A close up of a logo&#10;&#10;Description generated with very high confidence">
            <a:extLst>
              <a:ext uri="{FF2B5EF4-FFF2-40B4-BE49-F238E27FC236}">
                <a16:creationId xmlns:a16="http://schemas.microsoft.com/office/drawing/2014/main" xmlns="" id="{6E142685-9F6D-45FF-9CB8-1B195AF98E74}"/>
              </a:ext>
            </a:extLst>
          </p:cNvPr>
          <p:cNvPicPr>
            <a:picLocks noChangeAspect="1"/>
          </p:cNvPicPr>
          <p:nvPr/>
        </p:nvPicPr>
        <p:blipFill rotWithShape="1">
          <a:blip r:embed="rId2">
            <a:extLst>
              <a:ext uri="{28A0092B-C50C-407E-A947-70E740481C1C}">
                <a14:useLocalDpi xmlns:a14="http://schemas.microsoft.com/office/drawing/2010/main" val="0"/>
              </a:ext>
            </a:extLst>
          </a:blip>
          <a:srcRect r="75471"/>
          <a:stretch/>
        </p:blipFill>
        <p:spPr>
          <a:xfrm>
            <a:off x="8037919" y="3758"/>
            <a:ext cx="949893" cy="1074771"/>
          </a:xfrm>
          <a:prstGeom prst="rect">
            <a:avLst/>
          </a:prstGeom>
        </p:spPr>
      </p:pic>
      <p:sp>
        <p:nvSpPr>
          <p:cNvPr id="10" name="TextBox 9">
            <a:extLst>
              <a:ext uri="{FF2B5EF4-FFF2-40B4-BE49-F238E27FC236}">
                <a16:creationId xmlns:a16="http://schemas.microsoft.com/office/drawing/2014/main" xmlns="" id="{F6D31DDF-DF9C-4576-80EA-A654E4CD0E94}"/>
              </a:ext>
            </a:extLst>
          </p:cNvPr>
          <p:cNvSpPr txBox="1"/>
          <p:nvPr/>
        </p:nvSpPr>
        <p:spPr>
          <a:xfrm>
            <a:off x="2456872" y="222598"/>
            <a:ext cx="4623602" cy="646331"/>
          </a:xfrm>
          <a:prstGeom prst="rect">
            <a:avLst/>
          </a:prstGeom>
          <a:noFill/>
        </p:spPr>
        <p:txBody>
          <a:bodyPr wrap="square" rtlCol="0">
            <a:spAutoFit/>
          </a:bodyPr>
          <a:lstStyle/>
          <a:p>
            <a:pPr algn="ctr"/>
            <a:r>
              <a:rPr lang="en-US" b="1">
                <a:solidFill>
                  <a:schemeClr val="tx1">
                    <a:lumMod val="85000"/>
                    <a:lumOff val="15000"/>
                  </a:schemeClr>
                </a:solidFill>
                <a:latin typeface="Arial" panose="020B0604020202020204" pitchFamily="34" charset="0"/>
                <a:cs typeface="Arial" panose="020B0604020202020204" pitchFamily="34" charset="0"/>
              </a:rPr>
              <a:t>Tr</a:t>
            </a:r>
            <a:r>
              <a:rPr lang="vi-VN" b="1">
                <a:solidFill>
                  <a:schemeClr val="tx1">
                    <a:lumMod val="85000"/>
                    <a:lumOff val="15000"/>
                  </a:schemeClr>
                </a:solidFill>
                <a:latin typeface="Arial" panose="020B0604020202020204" pitchFamily="34" charset="0"/>
                <a:cs typeface="Arial" panose="020B0604020202020204" pitchFamily="34" charset="0"/>
              </a:rPr>
              <a:t>ư</a:t>
            </a:r>
            <a:r>
              <a:rPr lang="en-US" b="1" err="1">
                <a:solidFill>
                  <a:schemeClr val="tx1">
                    <a:lumMod val="85000"/>
                    <a:lumOff val="15000"/>
                  </a:schemeClr>
                </a:solidFill>
                <a:latin typeface="Arial" panose="020B0604020202020204" pitchFamily="34" charset="0"/>
                <a:cs typeface="Arial" panose="020B0604020202020204" pitchFamily="34" charset="0"/>
              </a:rPr>
              <a:t>ờng</a:t>
            </a:r>
            <a:r>
              <a:rPr lang="en-US" b="1">
                <a:solidFill>
                  <a:schemeClr val="tx1">
                    <a:lumMod val="85000"/>
                    <a:lumOff val="15000"/>
                  </a:schemeClr>
                </a:solidFill>
                <a:latin typeface="Arial" panose="020B0604020202020204" pitchFamily="34" charset="0"/>
                <a:cs typeface="Arial" panose="020B0604020202020204" pitchFamily="34" charset="0"/>
              </a:rPr>
              <a:t> </a:t>
            </a:r>
            <a:r>
              <a:rPr lang="en-US" b="1" err="1">
                <a:solidFill>
                  <a:schemeClr val="tx1">
                    <a:lumMod val="85000"/>
                    <a:lumOff val="15000"/>
                  </a:schemeClr>
                </a:solidFill>
                <a:latin typeface="Arial" panose="020B0604020202020204" pitchFamily="34" charset="0"/>
                <a:cs typeface="Arial" panose="020B0604020202020204" pitchFamily="34" charset="0"/>
              </a:rPr>
              <a:t>Đại</a:t>
            </a:r>
            <a:r>
              <a:rPr lang="en-US" b="1">
                <a:solidFill>
                  <a:schemeClr val="tx1">
                    <a:lumMod val="85000"/>
                    <a:lumOff val="15000"/>
                  </a:schemeClr>
                </a:solidFill>
                <a:latin typeface="Arial" panose="020B0604020202020204" pitchFamily="34" charset="0"/>
                <a:cs typeface="Arial" panose="020B0604020202020204" pitchFamily="34" charset="0"/>
              </a:rPr>
              <a:t> </a:t>
            </a:r>
            <a:r>
              <a:rPr lang="en-US" b="1" err="1">
                <a:solidFill>
                  <a:schemeClr val="tx1">
                    <a:lumMod val="85000"/>
                    <a:lumOff val="15000"/>
                  </a:schemeClr>
                </a:solidFill>
                <a:latin typeface="Arial" panose="020B0604020202020204" pitchFamily="34" charset="0"/>
                <a:cs typeface="Arial" panose="020B0604020202020204" pitchFamily="34" charset="0"/>
              </a:rPr>
              <a:t>Học</a:t>
            </a:r>
            <a:r>
              <a:rPr lang="en-US" b="1">
                <a:solidFill>
                  <a:schemeClr val="tx1">
                    <a:lumMod val="85000"/>
                    <a:lumOff val="15000"/>
                  </a:schemeClr>
                </a:solidFill>
                <a:latin typeface="Arial" panose="020B0604020202020204" pitchFamily="34" charset="0"/>
                <a:cs typeface="Arial" panose="020B0604020202020204" pitchFamily="34" charset="0"/>
              </a:rPr>
              <a:t> </a:t>
            </a:r>
            <a:r>
              <a:rPr lang="en-US" b="1" err="1">
                <a:solidFill>
                  <a:schemeClr val="tx1">
                    <a:lumMod val="85000"/>
                    <a:lumOff val="15000"/>
                  </a:schemeClr>
                </a:solidFill>
                <a:latin typeface="Arial" panose="020B0604020202020204" pitchFamily="34" charset="0"/>
                <a:cs typeface="Arial" panose="020B0604020202020204" pitchFamily="34" charset="0"/>
              </a:rPr>
              <a:t>Công</a:t>
            </a:r>
            <a:r>
              <a:rPr lang="en-US" b="1">
                <a:solidFill>
                  <a:schemeClr val="tx1">
                    <a:lumMod val="85000"/>
                    <a:lumOff val="15000"/>
                  </a:schemeClr>
                </a:solidFill>
                <a:latin typeface="Arial" panose="020B0604020202020204" pitchFamily="34" charset="0"/>
                <a:cs typeface="Arial" panose="020B0604020202020204" pitchFamily="34" charset="0"/>
              </a:rPr>
              <a:t> </a:t>
            </a:r>
            <a:r>
              <a:rPr lang="en-US" b="1" err="1">
                <a:solidFill>
                  <a:schemeClr val="tx1">
                    <a:lumMod val="85000"/>
                    <a:lumOff val="15000"/>
                  </a:schemeClr>
                </a:solidFill>
                <a:latin typeface="Arial" panose="020B0604020202020204" pitchFamily="34" charset="0"/>
                <a:cs typeface="Arial" panose="020B0604020202020204" pitchFamily="34" charset="0"/>
              </a:rPr>
              <a:t>nghệ</a:t>
            </a:r>
            <a:r>
              <a:rPr lang="en-US" b="1">
                <a:solidFill>
                  <a:schemeClr val="tx1">
                    <a:lumMod val="85000"/>
                    <a:lumOff val="15000"/>
                  </a:schemeClr>
                </a:solidFill>
                <a:latin typeface="Arial" panose="020B0604020202020204" pitchFamily="34" charset="0"/>
                <a:cs typeface="Arial" panose="020B0604020202020204" pitchFamily="34" charset="0"/>
              </a:rPr>
              <a:t> Thông tin</a:t>
            </a:r>
          </a:p>
          <a:p>
            <a:pPr algn="ctr"/>
            <a:r>
              <a:rPr lang="en-US" b="1" err="1">
                <a:solidFill>
                  <a:schemeClr val="tx1">
                    <a:lumMod val="85000"/>
                    <a:lumOff val="15000"/>
                  </a:schemeClr>
                </a:solidFill>
                <a:latin typeface="Arial" panose="020B0604020202020204" pitchFamily="34" charset="0"/>
                <a:cs typeface="Arial" panose="020B0604020202020204" pitchFamily="34" charset="0"/>
              </a:rPr>
              <a:t>Đại</a:t>
            </a:r>
            <a:r>
              <a:rPr lang="en-US" b="1">
                <a:solidFill>
                  <a:schemeClr val="tx1">
                    <a:lumMod val="85000"/>
                    <a:lumOff val="15000"/>
                  </a:schemeClr>
                </a:solidFill>
                <a:latin typeface="Arial" panose="020B0604020202020204" pitchFamily="34" charset="0"/>
                <a:cs typeface="Arial" panose="020B0604020202020204" pitchFamily="34" charset="0"/>
              </a:rPr>
              <a:t> </a:t>
            </a:r>
            <a:r>
              <a:rPr lang="en-US" b="1" err="1">
                <a:solidFill>
                  <a:schemeClr val="tx1">
                    <a:lumMod val="85000"/>
                    <a:lumOff val="15000"/>
                  </a:schemeClr>
                </a:solidFill>
                <a:latin typeface="Arial" panose="020B0604020202020204" pitchFamily="34" charset="0"/>
                <a:cs typeface="Arial" panose="020B0604020202020204" pitchFamily="34" charset="0"/>
              </a:rPr>
              <a:t>Học</a:t>
            </a:r>
            <a:r>
              <a:rPr lang="en-US" b="1">
                <a:solidFill>
                  <a:schemeClr val="tx1">
                    <a:lumMod val="85000"/>
                    <a:lumOff val="15000"/>
                  </a:schemeClr>
                </a:solidFill>
                <a:latin typeface="Arial" panose="020B0604020202020204" pitchFamily="34" charset="0"/>
                <a:cs typeface="Arial" panose="020B0604020202020204" pitchFamily="34" charset="0"/>
              </a:rPr>
              <a:t> </a:t>
            </a:r>
            <a:r>
              <a:rPr lang="en-US" b="1" err="1">
                <a:solidFill>
                  <a:schemeClr val="tx1">
                    <a:lumMod val="85000"/>
                    <a:lumOff val="15000"/>
                  </a:schemeClr>
                </a:solidFill>
                <a:latin typeface="Arial" panose="020B0604020202020204" pitchFamily="34" charset="0"/>
                <a:cs typeface="Arial" panose="020B0604020202020204" pitchFamily="34" charset="0"/>
              </a:rPr>
              <a:t>Quốc</a:t>
            </a:r>
            <a:r>
              <a:rPr lang="en-US" b="1">
                <a:solidFill>
                  <a:schemeClr val="tx1">
                    <a:lumMod val="85000"/>
                    <a:lumOff val="15000"/>
                  </a:schemeClr>
                </a:solidFill>
                <a:latin typeface="Arial" panose="020B0604020202020204" pitchFamily="34" charset="0"/>
                <a:cs typeface="Arial" panose="020B0604020202020204" pitchFamily="34" charset="0"/>
              </a:rPr>
              <a:t> Gia TP. HCM</a:t>
            </a:r>
          </a:p>
        </p:txBody>
      </p:sp>
      <p:pic>
        <p:nvPicPr>
          <p:cNvPr id="12" name="Picture 2">
            <a:extLst>
              <a:ext uri="{FF2B5EF4-FFF2-40B4-BE49-F238E27FC236}">
                <a16:creationId xmlns:a16="http://schemas.microsoft.com/office/drawing/2014/main" xmlns="" id="{2B37083F-1EFE-467E-A7EE-6246358BC86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229" r="11955"/>
          <a:stretch/>
        </p:blipFill>
        <p:spPr bwMode="auto">
          <a:xfrm>
            <a:off x="19439" y="1513375"/>
            <a:ext cx="8753085" cy="389803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See the source image">
            <a:extLst>
              <a:ext uri="{FF2B5EF4-FFF2-40B4-BE49-F238E27FC236}">
                <a16:creationId xmlns:a16="http://schemas.microsoft.com/office/drawing/2014/main" xmlns="" id="{EE84E1ED-388C-423A-AC19-F78056C9AC8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8283" y="217979"/>
            <a:ext cx="1820474" cy="646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994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99E222-DE9B-47E7-9236-D0F54EE12B9A}"/>
              </a:ext>
            </a:extLst>
          </p:cNvPr>
          <p:cNvSpPr>
            <a:spLocks noGrp="1"/>
          </p:cNvSpPr>
          <p:nvPr>
            <p:ph type="title"/>
          </p:nvPr>
        </p:nvSpPr>
        <p:spPr>
          <a:xfrm>
            <a:off x="151839" y="135591"/>
            <a:ext cx="8214072" cy="510111"/>
          </a:xfrm>
        </p:spPr>
        <p:txBody>
          <a:bodyPr>
            <a:normAutofit fontScale="90000"/>
          </a:bodyPr>
          <a:lstStyle/>
          <a:p>
            <a:r>
              <a:rPr lang="en-US" b="1" err="1"/>
              <a:t>Nội</a:t>
            </a:r>
            <a:r>
              <a:rPr lang="en-US" b="1"/>
              <a:t> dung</a:t>
            </a:r>
          </a:p>
        </p:txBody>
      </p:sp>
      <p:sp>
        <p:nvSpPr>
          <p:cNvPr id="3" name="Content Placeholder 2">
            <a:extLst>
              <a:ext uri="{FF2B5EF4-FFF2-40B4-BE49-F238E27FC236}">
                <a16:creationId xmlns:a16="http://schemas.microsoft.com/office/drawing/2014/main" xmlns="" id="{CC8AAF96-7944-4DA9-ADEB-06847F494E0C}"/>
              </a:ext>
            </a:extLst>
          </p:cNvPr>
          <p:cNvSpPr>
            <a:spLocks noGrp="1"/>
          </p:cNvSpPr>
          <p:nvPr>
            <p:ph idx="1"/>
          </p:nvPr>
        </p:nvSpPr>
        <p:spPr>
          <a:xfrm>
            <a:off x="274721" y="1066794"/>
            <a:ext cx="8594557" cy="5290319"/>
          </a:xfrm>
        </p:spPr>
        <p:txBody>
          <a:bodyPr>
            <a:normAutofit/>
          </a:bodyPr>
          <a:lstStyle/>
          <a:p>
            <a:pPr>
              <a:lnSpc>
                <a:spcPct val="150000"/>
              </a:lnSpc>
            </a:pPr>
            <a:r>
              <a:rPr lang="en-US" sz="3200" b="1">
                <a:latin typeface="Times New Roman" panose="02020603050405020304" pitchFamily="18" charset="0"/>
                <a:cs typeface="Times New Roman" panose="02020603050405020304" pitchFamily="18" charset="0"/>
              </a:rPr>
              <a:t>Nghiên </a:t>
            </a:r>
            <a:r>
              <a:rPr lang="en-US" sz="3200" b="1" dirty="0" err="1">
                <a:latin typeface="Times New Roman" panose="02020603050405020304" pitchFamily="18" charset="0"/>
                <a:cs typeface="Times New Roman" panose="02020603050405020304" pitchFamily="18" charset="0"/>
              </a:rPr>
              <a:t>cứu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liên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quan</a:t>
            </a:r>
            <a:endParaRPr lang="en-US" sz="3200" b="1" dirty="0">
              <a:latin typeface="Times New Roman" panose="02020603050405020304" pitchFamily="18" charset="0"/>
              <a:cs typeface="Times New Roman" panose="02020603050405020304" pitchFamily="18" charset="0"/>
            </a:endParaRPr>
          </a:p>
          <a:p>
            <a:pPr>
              <a:lnSpc>
                <a:spcPct val="150000"/>
              </a:lnSpc>
            </a:pPr>
            <a:r>
              <a:rPr lang="en-US" sz="3200" b="1" dirty="0" err="1">
                <a:latin typeface="Times New Roman" panose="02020603050405020304" pitchFamily="18" charset="0"/>
                <a:cs typeface="Times New Roman" panose="02020603050405020304" pitchFamily="18" charset="0"/>
              </a:rPr>
              <a:t>Mô</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hình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đề</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xuất</a:t>
            </a:r>
            <a:endParaRPr lang="en-US" sz="3200" b="1" dirty="0">
              <a:latin typeface="Times New Roman" panose="02020603050405020304" pitchFamily="18" charset="0"/>
              <a:cs typeface="Times New Roman" panose="02020603050405020304" pitchFamily="18" charset="0"/>
            </a:endParaRPr>
          </a:p>
          <a:p>
            <a:pPr>
              <a:lnSpc>
                <a:spcPct val="150000"/>
              </a:lnSpc>
            </a:pPr>
            <a:r>
              <a:rPr lang="en-US" sz="3200" b="1">
                <a:latin typeface="Times New Roman" panose="02020603050405020304" pitchFamily="18" charset="0"/>
                <a:cs typeface="Times New Roman" panose="02020603050405020304" pitchFamily="18" charset="0"/>
              </a:rPr>
              <a:t>Thực nghiệm và đánh giá</a:t>
            </a:r>
          </a:p>
          <a:p>
            <a:pPr>
              <a:lnSpc>
                <a:spcPct val="150000"/>
              </a:lnSpc>
            </a:pPr>
            <a:r>
              <a:rPr lang="en-US" sz="3200" b="1">
                <a:latin typeface="Times New Roman" panose="02020603050405020304" pitchFamily="18" charset="0"/>
                <a:cs typeface="Times New Roman" panose="02020603050405020304" pitchFamily="18" charset="0"/>
              </a:rPr>
              <a:t>Kết luận và hướng phát triển</a:t>
            </a:r>
            <a:endParaRPr lang="en-US" sz="32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04B652D9-FB5E-4057-8AFC-094DB6FB993E}"/>
              </a:ext>
            </a:extLst>
          </p:cNvPr>
          <p:cNvSpPr>
            <a:spLocks noGrp="1"/>
          </p:cNvSpPr>
          <p:nvPr>
            <p:ph type="sldNum" sz="quarter" idx="12"/>
          </p:nvPr>
        </p:nvSpPr>
        <p:spPr/>
        <p:txBody>
          <a:bodyPr/>
          <a:lstStyle/>
          <a:p>
            <a:fld id="{B487F271-60DF-4592-BB7F-B45BB4441AA9}" type="slidenum">
              <a:rPr lang="en-US" smtClean="0"/>
              <a:pPr/>
              <a:t>2</a:t>
            </a:fld>
            <a:endParaRPr lang="en-US"/>
          </a:p>
        </p:txBody>
      </p:sp>
    </p:spTree>
    <p:extLst>
      <p:ext uri="{BB962C8B-B14F-4D97-AF65-F5344CB8AC3E}">
        <p14:creationId xmlns:p14="http://schemas.microsoft.com/office/powerpoint/2010/main" val="3630832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90C444-4E01-4656-B4DD-11253528945A}"/>
              </a:ext>
            </a:extLst>
          </p:cNvPr>
          <p:cNvSpPr>
            <a:spLocks noGrp="1"/>
          </p:cNvSpPr>
          <p:nvPr>
            <p:ph type="title"/>
          </p:nvPr>
        </p:nvSpPr>
        <p:spPr/>
        <p:txBody>
          <a:bodyPr>
            <a:normAutofit fontScale="90000"/>
          </a:bodyPr>
          <a:lstStyle/>
          <a:p>
            <a:r>
              <a:rPr lang="en-US" b="1"/>
              <a:t>Nghiên cứu liên quan</a:t>
            </a:r>
          </a:p>
        </p:txBody>
      </p:sp>
      <p:sp>
        <p:nvSpPr>
          <p:cNvPr id="4" name="Slide Number Placeholder 3">
            <a:extLst>
              <a:ext uri="{FF2B5EF4-FFF2-40B4-BE49-F238E27FC236}">
                <a16:creationId xmlns:a16="http://schemas.microsoft.com/office/drawing/2014/main" xmlns="" id="{07FB6821-9BFF-4412-B439-5B273E478E9F}"/>
              </a:ext>
            </a:extLst>
          </p:cNvPr>
          <p:cNvSpPr>
            <a:spLocks noGrp="1"/>
          </p:cNvSpPr>
          <p:nvPr>
            <p:ph type="sldNum" sz="quarter" idx="12"/>
          </p:nvPr>
        </p:nvSpPr>
        <p:spPr/>
        <p:txBody>
          <a:bodyPr/>
          <a:lstStyle/>
          <a:p>
            <a:fld id="{B487F271-60DF-4592-BB7F-B45BB4441AA9}" type="slidenum">
              <a:rPr lang="en-US" smtClean="0"/>
              <a:pPr/>
              <a:t>3</a:t>
            </a:fld>
            <a:endParaRPr lang="en-US"/>
          </a:p>
        </p:txBody>
      </p:sp>
      <p:sp>
        <p:nvSpPr>
          <p:cNvPr id="8" name="Rectangle 7"/>
          <p:cNvSpPr/>
          <p:nvPr/>
        </p:nvSpPr>
        <p:spPr>
          <a:xfrm>
            <a:off x="169946" y="1018771"/>
            <a:ext cx="8605336" cy="1569660"/>
          </a:xfrm>
          <a:prstGeom prst="rect">
            <a:avLst/>
          </a:prstGeom>
        </p:spPr>
        <p:txBody>
          <a:bodyPr wrap="square">
            <a:spAutoFit/>
          </a:bodyPr>
          <a:lstStyle/>
          <a:p>
            <a:r>
              <a:rPr lang="en-US" sz="2400" smtClean="0">
                <a:latin typeface="Times New Roman" panose="02020603050405020304" pitchFamily="18" charset="0"/>
                <a:cs typeface="Times New Roman" panose="02020603050405020304" pitchFamily="18" charset="0"/>
              </a:rPr>
              <a:t>Study of Information Extraction in Resume paper in </a:t>
            </a:r>
            <a:r>
              <a:rPr lang="fr-FR" sz="2400">
                <a:latin typeface="Times New Roman" panose="02020603050405020304" pitchFamily="18" charset="0"/>
                <a:cs typeface="Times New Roman" panose="02020603050405020304" pitchFamily="18" charset="0"/>
              </a:rPr>
              <a:t>V. Nguyen, Van Long Pham, Ngoc Sang Vu</a:t>
            </a:r>
            <a:r>
              <a:rPr lang="en-US" sz="2400" smtClean="0">
                <a:latin typeface="Times New Roman" panose="02020603050405020304" pitchFamily="18" charset="0"/>
                <a:cs typeface="Times New Roman" panose="02020603050405020304" pitchFamily="18" charset="0"/>
              </a:rPr>
              <a:t>. Information Extraction from Resume Documents in PDF Format </a:t>
            </a:r>
            <a:r>
              <a:rPr lang="de-DE" sz="2400">
                <a:latin typeface="Times New Roman" panose="02020603050405020304" pitchFamily="18" charset="0"/>
                <a:cs typeface="Times New Roman" panose="02020603050405020304" pitchFamily="18" charset="0"/>
              </a:rPr>
              <a:t>In: Jiaze Chen, Liangcai, GaoZhi Tang. CV-data-extraction [Github] in jejobueno</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4048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Mô tả bài toán</a:t>
            </a:r>
          </a:p>
        </p:txBody>
      </p:sp>
      <p:sp>
        <p:nvSpPr>
          <p:cNvPr id="3" name="Content Placeholder 2"/>
          <p:cNvSpPr>
            <a:spLocks noGrp="1"/>
          </p:cNvSpPr>
          <p:nvPr>
            <p:ph idx="1"/>
          </p:nvPr>
        </p:nvSpPr>
        <p:spPr/>
        <p:txBody>
          <a:bodyPr>
            <a:normAutofit/>
          </a:bodyPr>
          <a:lstStyle/>
          <a:p>
            <a:pPr algn="just">
              <a:lnSpc>
                <a:spcPct val="100000"/>
              </a:lnSpc>
            </a:pPr>
            <a:r>
              <a:rPr lang="vi-VN" sz="2400">
                <a:latin typeface="Times New Roman" panose="02020603050405020304" pitchFamily="18" charset="0"/>
                <a:cs typeface="Times New Roman" panose="02020603050405020304" pitchFamily="18" charset="0"/>
              </a:rPr>
              <a:t>Trong bối cảnh thị trường lao động cạnh tranh, doanh nghiệp phải xử lý số lượng lớn </a:t>
            </a:r>
            <a:r>
              <a:rPr lang="en-US" sz="2400" smtClean="0">
                <a:latin typeface="Times New Roman" panose="02020603050405020304" pitchFamily="18" charset="0"/>
                <a:cs typeface="Times New Roman" panose="02020603050405020304" pitchFamily="18" charset="0"/>
              </a:rPr>
              <a:t>hồ sơ ứng viên </a:t>
            </a:r>
            <a:r>
              <a:rPr lang="vi-VN" sz="2400" smtClean="0">
                <a:latin typeface="Times New Roman" panose="02020603050405020304" pitchFamily="18" charset="0"/>
                <a:cs typeface="Times New Roman" panose="02020603050405020304" pitchFamily="18" charset="0"/>
              </a:rPr>
              <a:t>phi </a:t>
            </a:r>
            <a:r>
              <a:rPr lang="vi-VN" sz="2400">
                <a:latin typeface="Times New Roman" panose="02020603050405020304" pitchFamily="18" charset="0"/>
                <a:cs typeface="Times New Roman" panose="02020603050405020304" pitchFamily="18" charset="0"/>
              </a:rPr>
              <a:t>cấu </a:t>
            </a:r>
            <a:r>
              <a:rPr lang="vi-VN" sz="2400" smtClean="0">
                <a:latin typeface="Times New Roman" panose="02020603050405020304" pitchFamily="18" charset="0"/>
                <a:cs typeface="Times New Roman" panose="02020603050405020304" pitchFamily="18" charset="0"/>
              </a:rPr>
              <a:t>trúc và đa ngôn ngữ. </a:t>
            </a:r>
            <a:r>
              <a:rPr lang="vi-VN" sz="2400">
                <a:latin typeface="Times New Roman" panose="02020603050405020304" pitchFamily="18" charset="0"/>
                <a:cs typeface="Times New Roman" panose="02020603050405020304" pitchFamily="18" charset="0"/>
              </a:rPr>
              <a:t>Việc đánh giá thủ công vừa tốn thời gian, vừa dễ thiếu khách quan. Đồ án này xây dựng hệ thống </a:t>
            </a:r>
            <a:r>
              <a:rPr lang="vi-VN" sz="2400" b="1" smtClean="0">
                <a:latin typeface="Times New Roman" panose="02020603050405020304" pitchFamily="18" charset="0"/>
                <a:cs typeface="Times New Roman" panose="02020603050405020304" pitchFamily="18" charset="0"/>
              </a:rPr>
              <a:t>phân tích</a:t>
            </a:r>
            <a:r>
              <a:rPr lang="en-US" sz="2400" b="1" smtClean="0">
                <a:latin typeface="Times New Roman" panose="02020603050405020304" pitchFamily="18" charset="0"/>
                <a:cs typeface="Times New Roman" panose="02020603050405020304" pitchFamily="18" charset="0"/>
              </a:rPr>
              <a:t> CV </a:t>
            </a:r>
            <a:r>
              <a:rPr lang="vi-VN" sz="2400" smtClean="0">
                <a:latin typeface="Times New Roman" panose="02020603050405020304" pitchFamily="18" charset="0"/>
                <a:cs typeface="Times New Roman" panose="02020603050405020304" pitchFamily="18" charset="0"/>
              </a:rPr>
              <a:t>với </a:t>
            </a:r>
            <a:r>
              <a:rPr lang="vi-VN" sz="2400">
                <a:latin typeface="Times New Roman" panose="02020603050405020304" pitchFamily="18" charset="0"/>
                <a:cs typeface="Times New Roman" panose="02020603050405020304" pitchFamily="18" charset="0"/>
              </a:rPr>
              <a:t>các bước: tiền xử lý ngôn ngữ (tokenization, loại bỏ </a:t>
            </a:r>
            <a:r>
              <a:rPr lang="vi-VN" sz="2400" smtClean="0">
                <a:latin typeface="Times New Roman" panose="02020603050405020304" pitchFamily="18" charset="0"/>
                <a:cs typeface="Times New Roman" panose="02020603050405020304" pitchFamily="18" charset="0"/>
              </a:rPr>
              <a:t>stopword), </a:t>
            </a:r>
            <a:r>
              <a:rPr lang="vi-VN" sz="2400">
                <a:latin typeface="Times New Roman" panose="02020603050405020304" pitchFamily="18" charset="0"/>
                <a:cs typeface="Times New Roman" panose="02020603050405020304" pitchFamily="18" charset="0"/>
              </a:rPr>
              <a:t>biểu diễn ngữ nghĩa (TF-IDF/Cosine, Sentence-BERT) để trích xuất thông tin và đo lường mức độ phù hợp giữa CV và JD. Tiếp đó, ứng viên được phân loại bằng các mô hình học máy (LR, RF, MLP) và hệ thống đề xuất câu hỏi phỏng vấn dựa trên kỹ năng và kinh nghiệm.</a:t>
            </a:r>
          </a:p>
          <a:p>
            <a:pPr algn="just">
              <a:lnSpc>
                <a:spcPct val="100000"/>
              </a:lnSpc>
            </a:pPr>
            <a:r>
              <a:rPr lang="vi-VN" sz="2400" b="1">
                <a:latin typeface="Times New Roman" panose="02020603050405020304" pitchFamily="18" charset="0"/>
                <a:cs typeface="Times New Roman" panose="02020603050405020304" pitchFamily="18" charset="0"/>
              </a:rPr>
              <a:t>Mục tiêu</a:t>
            </a:r>
            <a:r>
              <a:rPr lang="vi-VN" sz="2400">
                <a:latin typeface="Times New Roman" panose="02020603050405020304" pitchFamily="18" charset="0"/>
                <a:cs typeface="Times New Roman" panose="02020603050405020304" pitchFamily="18" charset="0"/>
              </a:rPr>
              <a:t> là rút ngắn quy trình sàng lọc, nâng cao độ chính xác, giảm tính chủ quan, đồng thời cung cấp gợi ý câu hỏi phỏng vấn sát với hồ sơ ứng viên.</a:t>
            </a:r>
          </a:p>
        </p:txBody>
      </p:sp>
      <p:sp>
        <p:nvSpPr>
          <p:cNvPr id="4" name="Slide Number Placeholder 3"/>
          <p:cNvSpPr>
            <a:spLocks noGrp="1"/>
          </p:cNvSpPr>
          <p:nvPr>
            <p:ph type="sldNum" sz="quarter" idx="12"/>
          </p:nvPr>
        </p:nvSpPr>
        <p:spPr/>
        <p:txBody>
          <a:bodyPr/>
          <a:lstStyle/>
          <a:p>
            <a:fld id="{B487F271-60DF-4592-BB7F-B45BB4441AA9}" type="slidenum">
              <a:rPr lang="en-US" smtClean="0"/>
              <a:pPr/>
              <a:t>4</a:t>
            </a:fld>
            <a:endParaRPr lang="en-US"/>
          </a:p>
        </p:txBody>
      </p:sp>
    </p:spTree>
    <p:extLst>
      <p:ext uri="{BB962C8B-B14F-4D97-AF65-F5344CB8AC3E}">
        <p14:creationId xmlns:p14="http://schemas.microsoft.com/office/powerpoint/2010/main" val="1369383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CE93C6-FC72-4847-89ED-A357240CA667}"/>
              </a:ext>
            </a:extLst>
          </p:cNvPr>
          <p:cNvSpPr>
            <a:spLocks noGrp="1"/>
          </p:cNvSpPr>
          <p:nvPr>
            <p:ph type="title"/>
          </p:nvPr>
        </p:nvSpPr>
        <p:spPr/>
        <p:txBody>
          <a:bodyPr>
            <a:normAutofit fontScale="90000"/>
          </a:bodyPr>
          <a:lstStyle/>
          <a:p>
            <a:r>
              <a:rPr lang="en-US" b="1" smtClean="0"/>
              <a:t>Mô hình đề xuất</a:t>
            </a:r>
            <a:endParaRPr lang="en-US" b="1"/>
          </a:p>
        </p:txBody>
      </p:sp>
      <p:sp>
        <p:nvSpPr>
          <p:cNvPr id="4" name="Slide Number Placeholder 3">
            <a:extLst>
              <a:ext uri="{FF2B5EF4-FFF2-40B4-BE49-F238E27FC236}">
                <a16:creationId xmlns:a16="http://schemas.microsoft.com/office/drawing/2014/main" xmlns="" id="{C2B4BF60-A7F3-491A-8562-B8E70C237870}"/>
              </a:ext>
            </a:extLst>
          </p:cNvPr>
          <p:cNvSpPr>
            <a:spLocks noGrp="1"/>
          </p:cNvSpPr>
          <p:nvPr>
            <p:ph type="sldNum" sz="quarter" idx="12"/>
          </p:nvPr>
        </p:nvSpPr>
        <p:spPr/>
        <p:txBody>
          <a:bodyPr/>
          <a:lstStyle/>
          <a:p>
            <a:fld id="{B487F271-60DF-4592-BB7F-B45BB4441AA9}" type="slidenum">
              <a:rPr lang="en-US" smtClean="0">
                <a:latin typeface="Times New Roman" panose="02020603050405020304" pitchFamily="18" charset="0"/>
                <a:cs typeface="Times New Roman" panose="02020603050405020304" pitchFamily="18" charset="0"/>
              </a:rPr>
              <a:pPr/>
              <a:t>5</a:t>
            </a:fld>
            <a:endParaRPr lang="en-US">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xmlns="" id="{6465E8EF-314E-9DD4-892E-556C6966F579}"/>
              </a:ext>
            </a:extLst>
          </p:cNvPr>
          <p:cNvSpPr>
            <a:spLocks noGrp="1"/>
          </p:cNvSpPr>
          <p:nvPr>
            <p:ph idx="1"/>
          </p:nvPr>
        </p:nvSpPr>
        <p:spPr/>
        <p:txBody>
          <a:bodyPr/>
          <a:lstStyle/>
          <a:p>
            <a:pPr marL="0" indent="0">
              <a:buNone/>
            </a:pPr>
            <a:r>
              <a:rPr lang="en-US" smtClean="0">
                <a:latin typeface="Times New Roman" panose="02020603050405020304" pitchFamily="18" charset="0"/>
                <a:cs typeface="Times New Roman" panose="02020603050405020304" pitchFamily="18" charset="0"/>
              </a:rPr>
              <a:t>Tổng quan hệ thống</a:t>
            </a:r>
            <a:endParaRPr lang="en-US">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4751" y="1159771"/>
            <a:ext cx="4512726" cy="5232146"/>
          </a:xfrm>
          <a:prstGeom prst="rect">
            <a:avLst/>
          </a:prstGeom>
        </p:spPr>
      </p:pic>
    </p:spTree>
    <p:extLst>
      <p:ext uri="{BB962C8B-B14F-4D97-AF65-F5344CB8AC3E}">
        <p14:creationId xmlns:p14="http://schemas.microsoft.com/office/powerpoint/2010/main" val="2413646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Thực nghiệm và đánh giá</a:t>
            </a:r>
            <a:endParaRPr lang="en-US" b="1"/>
          </a:p>
        </p:txBody>
      </p:sp>
      <p:sp>
        <p:nvSpPr>
          <p:cNvPr id="3" name="Content Placeholder 2"/>
          <p:cNvSpPr>
            <a:spLocks noGrp="1"/>
          </p:cNvSpPr>
          <p:nvPr>
            <p:ph idx="1"/>
          </p:nvPr>
        </p:nvSpPr>
        <p:spPr/>
        <p:txBody>
          <a:bodyPr>
            <a:normAutofit/>
          </a:bodyPr>
          <a:lstStyle/>
          <a:p>
            <a:pPr marL="0" indent="0">
              <a:lnSpc>
                <a:spcPct val="100000"/>
              </a:lnSpc>
              <a:buNone/>
            </a:pPr>
            <a:r>
              <a:rPr lang="vi-VN" sz="2400" b="1">
                <a:latin typeface="Times New Roman" panose="02020603050405020304" pitchFamily="18" charset="0"/>
                <a:cs typeface="Times New Roman" panose="02020603050405020304" pitchFamily="18" charset="0"/>
              </a:rPr>
              <a:t>Cài đặt thực nghiệm:</a:t>
            </a:r>
            <a:br>
              <a:rPr lang="vi-VN" sz="2400" b="1">
                <a:latin typeface="Times New Roman" panose="02020603050405020304" pitchFamily="18" charset="0"/>
                <a:cs typeface="Times New Roman" panose="02020603050405020304" pitchFamily="18" charset="0"/>
              </a:rPr>
            </a:br>
            <a:r>
              <a:rPr lang="vi-VN" sz="2400" smtClean="0">
                <a:latin typeface="Times New Roman" panose="02020603050405020304" pitchFamily="18" charset="0"/>
                <a:cs typeface="Times New Roman" panose="02020603050405020304" pitchFamily="18" charset="0"/>
              </a:rPr>
              <a:t>➢ </a:t>
            </a:r>
            <a:r>
              <a:rPr lang="vi-VN" sz="2400" b="1" smtClean="0">
                <a:latin typeface="Times New Roman" panose="02020603050405020304" pitchFamily="18" charset="0"/>
                <a:cs typeface="Times New Roman" panose="02020603050405020304" pitchFamily="18" charset="0"/>
              </a:rPr>
              <a:t>Môi </a:t>
            </a:r>
            <a:r>
              <a:rPr lang="vi-VN" sz="2400" b="1">
                <a:latin typeface="Times New Roman" panose="02020603050405020304" pitchFamily="18" charset="0"/>
                <a:cs typeface="Times New Roman" panose="02020603050405020304" pitchFamily="18" charset="0"/>
              </a:rPr>
              <a:t>trường và ngôn ngữ cài đặt</a:t>
            </a:r>
            <a:r>
              <a:rPr lang="vi-VN" sz="2400" b="1" smtClean="0">
                <a:latin typeface="Times New Roman" panose="02020603050405020304" pitchFamily="18" charset="0"/>
                <a:cs typeface="Times New Roman" panose="02020603050405020304" pitchFamily="18" charset="0"/>
              </a:rPr>
              <a:t>:</a:t>
            </a:r>
            <a:endParaRPr lang="en-US" sz="2400" b="1" smtClean="0">
              <a:latin typeface="Times New Roman" panose="02020603050405020304" pitchFamily="18" charset="0"/>
              <a:cs typeface="Times New Roman" panose="02020603050405020304" pitchFamily="18" charset="0"/>
            </a:endParaRPr>
          </a:p>
          <a:p>
            <a:pPr lvl="1">
              <a:lnSpc>
                <a:spcPct val="100000"/>
              </a:lnSpc>
            </a:pPr>
            <a:r>
              <a:rPr lang="vi-VN" sz="2000" smtClean="0">
                <a:latin typeface="Times New Roman" panose="02020603050405020304" pitchFamily="18" charset="0"/>
                <a:cs typeface="Times New Roman" panose="02020603050405020304" pitchFamily="18" charset="0"/>
              </a:rPr>
              <a:t>Ngôn </a:t>
            </a:r>
            <a:r>
              <a:rPr lang="vi-VN" sz="2000">
                <a:latin typeface="Times New Roman" panose="02020603050405020304" pitchFamily="18" charset="0"/>
                <a:cs typeface="Times New Roman" panose="02020603050405020304" pitchFamily="18" charset="0"/>
              </a:rPr>
              <a:t>ngữ lập trình: </a:t>
            </a:r>
            <a:r>
              <a:rPr lang="vi-VN" sz="2000" smtClean="0">
                <a:latin typeface="Times New Roman" panose="02020603050405020304" pitchFamily="18" charset="0"/>
                <a:cs typeface="Times New Roman" panose="02020603050405020304" pitchFamily="18" charset="0"/>
              </a:rPr>
              <a:t>Python</a:t>
            </a:r>
            <a:endParaRPr lang="en-US" sz="2000">
              <a:latin typeface="Times New Roman" panose="02020603050405020304" pitchFamily="18" charset="0"/>
              <a:cs typeface="Times New Roman" panose="02020603050405020304" pitchFamily="18" charset="0"/>
            </a:endParaRPr>
          </a:p>
          <a:p>
            <a:pPr lvl="1">
              <a:lnSpc>
                <a:spcPct val="100000"/>
              </a:lnSpc>
            </a:pPr>
            <a:r>
              <a:rPr lang="vi-VN" sz="2000" smtClean="0">
                <a:latin typeface="Times New Roman" panose="02020603050405020304" pitchFamily="18" charset="0"/>
                <a:cs typeface="Times New Roman" panose="02020603050405020304" pitchFamily="18" charset="0"/>
              </a:rPr>
              <a:t>Cấu </a:t>
            </a:r>
            <a:r>
              <a:rPr lang="vi-VN" sz="2000">
                <a:latin typeface="Times New Roman" panose="02020603050405020304" pitchFamily="18" charset="0"/>
                <a:cs typeface="Times New Roman" panose="02020603050405020304" pitchFamily="18" charset="0"/>
              </a:rPr>
              <a:t>hình máy thực nghiệm</a:t>
            </a:r>
            <a:r>
              <a:rPr lang="vi-VN" sz="2000" smtClean="0">
                <a:latin typeface="Times New Roman" panose="02020603050405020304" pitchFamily="18" charset="0"/>
                <a:cs typeface="Times New Roman" panose="02020603050405020304" pitchFamily="18" charset="0"/>
              </a:rPr>
              <a:t>:</a:t>
            </a:r>
            <a:r>
              <a:rPr lang="en-US" sz="2000" smtClean="0">
                <a:latin typeface="Times New Roman" panose="02020603050405020304" pitchFamily="18" charset="0"/>
                <a:cs typeface="Times New Roman" panose="02020603050405020304" pitchFamily="18" charset="0"/>
              </a:rPr>
              <a:t> Google Colab</a:t>
            </a:r>
          </a:p>
          <a:p>
            <a:pPr>
              <a:lnSpc>
                <a:spcPct val="100000"/>
              </a:lnSpc>
            </a:pPr>
            <a:endParaRPr lang="en-US" sz="2400">
              <a:latin typeface="Times New Roman" panose="02020603050405020304" pitchFamily="18" charset="0"/>
              <a:cs typeface="Times New Roman" panose="02020603050405020304" pitchFamily="18" charset="0"/>
            </a:endParaRPr>
          </a:p>
          <a:p>
            <a:pPr marL="0" indent="0">
              <a:lnSpc>
                <a:spcPct val="100000"/>
              </a:lnSpc>
              <a:buNone/>
            </a:pPr>
            <a:r>
              <a:rPr lang="vi-VN" sz="2400" smtClean="0">
                <a:latin typeface="Times New Roman" panose="02020603050405020304" pitchFamily="18" charset="0"/>
                <a:cs typeface="Times New Roman" panose="02020603050405020304" pitchFamily="18" charset="0"/>
              </a:rPr>
              <a:t>➢ </a:t>
            </a:r>
            <a:r>
              <a:rPr lang="en-US" sz="2400" b="1" smtClean="0">
                <a:latin typeface="Times New Roman" panose="02020603050405020304" pitchFamily="18" charset="0"/>
                <a:cs typeface="Times New Roman" panose="02020603050405020304" pitchFamily="18" charset="0"/>
              </a:rPr>
              <a:t>Thư </a:t>
            </a:r>
            <a:r>
              <a:rPr lang="en-US" sz="2400" b="1">
                <a:latin typeface="Times New Roman" panose="02020603050405020304" pitchFamily="18" charset="0"/>
                <a:cs typeface="Times New Roman" panose="02020603050405020304" pitchFamily="18" charset="0"/>
              </a:rPr>
              <a:t>viện sử dụng</a:t>
            </a:r>
            <a:r>
              <a:rPr lang="en-US" sz="2400" b="1" smtClean="0">
                <a:latin typeface="Times New Roman" panose="02020603050405020304" pitchFamily="18" charset="0"/>
                <a:cs typeface="Times New Roman" panose="02020603050405020304" pitchFamily="18" charset="0"/>
              </a:rPr>
              <a:t>:</a:t>
            </a:r>
          </a:p>
          <a:p>
            <a:pPr lvl="1">
              <a:lnSpc>
                <a:spcPct val="100000"/>
              </a:lnSpc>
            </a:pPr>
            <a:r>
              <a:rPr lang="en-US" sz="2000" smtClean="0">
                <a:latin typeface="Times New Roman" panose="02020603050405020304" pitchFamily="18" charset="0"/>
                <a:cs typeface="Times New Roman" panose="02020603050405020304" pitchFamily="18" charset="0"/>
              </a:rPr>
              <a:t>Pandas</a:t>
            </a:r>
          </a:p>
          <a:p>
            <a:pPr lvl="1">
              <a:lnSpc>
                <a:spcPct val="100000"/>
              </a:lnSpc>
            </a:pPr>
            <a:r>
              <a:rPr lang="en-US" sz="2000" smtClean="0">
                <a:latin typeface="Times New Roman" panose="02020603050405020304" pitchFamily="18" charset="0"/>
                <a:cs typeface="Times New Roman" panose="02020603050405020304" pitchFamily="18" charset="0"/>
              </a:rPr>
              <a:t>Numpy</a:t>
            </a:r>
          </a:p>
          <a:p>
            <a:pPr lvl="1">
              <a:lnSpc>
                <a:spcPct val="100000"/>
              </a:lnSpc>
            </a:pPr>
            <a:r>
              <a:rPr lang="en-US" sz="2000" smtClean="0">
                <a:latin typeface="Times New Roman" panose="02020603050405020304" pitchFamily="18" charset="0"/>
                <a:cs typeface="Times New Roman" panose="02020603050405020304" pitchFamily="18" charset="0"/>
              </a:rPr>
              <a:t>Nltk</a:t>
            </a:r>
          </a:p>
          <a:p>
            <a:pPr lvl="1">
              <a:lnSpc>
                <a:spcPct val="100000"/>
              </a:lnSpc>
            </a:pPr>
            <a:r>
              <a:rPr lang="en-US" sz="2000" smtClean="0">
                <a:latin typeface="Times New Roman" panose="02020603050405020304" pitchFamily="18" charset="0"/>
                <a:cs typeface="Times New Roman" panose="02020603050405020304" pitchFamily="18" charset="0"/>
              </a:rPr>
              <a:t>Scikit-learn</a:t>
            </a:r>
          </a:p>
          <a:p>
            <a:pPr lvl="1">
              <a:lnSpc>
                <a:spcPct val="100000"/>
              </a:lnSpc>
            </a:pPr>
            <a:r>
              <a:rPr lang="en-US" sz="2000" smtClean="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487F271-60DF-4592-BB7F-B45BB4441AA9}" type="slidenum">
              <a:rPr lang="en-US" smtClean="0"/>
              <a:pPr/>
              <a:t>6</a:t>
            </a:fld>
            <a:endParaRPr lang="en-US"/>
          </a:p>
        </p:txBody>
      </p:sp>
    </p:spTree>
    <p:extLst>
      <p:ext uri="{BB962C8B-B14F-4D97-AF65-F5344CB8AC3E}">
        <p14:creationId xmlns:p14="http://schemas.microsoft.com/office/powerpoint/2010/main" val="938654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Thực nghiệm và đánh giá</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a:t>Dữ liệu thực </a:t>
            </a:r>
            <a:r>
              <a:rPr lang="en-US" b="1" smtClean="0"/>
              <a:t>nghiệm:</a:t>
            </a: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487F271-60DF-4592-BB7F-B45BB4441AA9}" type="slidenum">
              <a:rPr lang="en-US" smtClean="0">
                <a:latin typeface="Times New Roman" panose="02020603050405020304" pitchFamily="18" charset="0"/>
                <a:cs typeface="Times New Roman" panose="02020603050405020304" pitchFamily="18" charset="0"/>
              </a:rPr>
              <a:pPr/>
              <a:t>7</a:t>
            </a:fld>
            <a:endParaRPr lang="en-US">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782496298"/>
              </p:ext>
            </p:extLst>
          </p:nvPr>
        </p:nvGraphicFramePr>
        <p:xfrm>
          <a:off x="334978" y="1928388"/>
          <a:ext cx="7885354" cy="4019306"/>
        </p:xfrm>
        <a:graphic>
          <a:graphicData uri="http://schemas.openxmlformats.org/drawingml/2006/table">
            <a:tbl>
              <a:tblPr>
                <a:tableStyleId>{8799B23B-EC83-4686-B30A-512413B5E67A}</a:tableStyleId>
              </a:tblPr>
              <a:tblGrid>
                <a:gridCol w="1675951"/>
                <a:gridCol w="2136253"/>
                <a:gridCol w="1330633"/>
                <a:gridCol w="2742517"/>
              </a:tblGrid>
              <a:tr h="364949">
                <a:tc>
                  <a:txBody>
                    <a:bodyPr/>
                    <a:lstStyle/>
                    <a:p>
                      <a:r>
                        <a:rPr lang="en-US"/>
                        <a:t>Hạng mục</a:t>
                      </a:r>
                    </a:p>
                  </a:txBody>
                  <a:tcPr anchor="ctr"/>
                </a:tc>
                <a:tc>
                  <a:txBody>
                    <a:bodyPr/>
                    <a:lstStyle/>
                    <a:p>
                      <a:r>
                        <a:rPr lang="en-US"/>
                        <a:t>Nguồn</a:t>
                      </a:r>
                    </a:p>
                  </a:txBody>
                  <a:tcPr anchor="ctr"/>
                </a:tc>
                <a:tc>
                  <a:txBody>
                    <a:bodyPr/>
                    <a:lstStyle/>
                    <a:p>
                      <a:pPr algn="r"/>
                      <a:r>
                        <a:rPr lang="en-US"/>
                        <a:t>Quy mô</a:t>
                      </a:r>
                    </a:p>
                  </a:txBody>
                  <a:tcPr anchor="ctr"/>
                </a:tc>
                <a:tc>
                  <a:txBody>
                    <a:bodyPr/>
                    <a:lstStyle/>
                    <a:p>
                      <a:r>
                        <a:rPr lang="en-US"/>
                        <a:t>Ghi chú</a:t>
                      </a:r>
                    </a:p>
                  </a:txBody>
                  <a:tcPr anchor="ctr"/>
                </a:tc>
              </a:tr>
              <a:tr h="912373">
                <a:tc>
                  <a:txBody>
                    <a:bodyPr/>
                    <a:lstStyle/>
                    <a:p>
                      <a:r>
                        <a:rPr lang="en-US"/>
                        <a:t>Resume (CV)</a:t>
                      </a:r>
                    </a:p>
                  </a:txBody>
                  <a:tcPr anchor="ctr"/>
                </a:tc>
                <a:tc>
                  <a:txBody>
                    <a:bodyPr/>
                    <a:lstStyle/>
                    <a:p>
                      <a:r>
                        <a:rPr lang="en-US" smtClean="0"/>
                        <a:t>Kaggle (800</a:t>
                      </a:r>
                      <a:r>
                        <a:rPr lang="en-US" baseline="0" smtClean="0"/>
                        <a:t> test, 1200 train)</a:t>
                      </a:r>
                      <a:endParaRPr lang="en-US"/>
                    </a:p>
                  </a:txBody>
                  <a:tcPr anchor="ctr"/>
                </a:tc>
                <a:tc>
                  <a:txBody>
                    <a:bodyPr/>
                    <a:lstStyle/>
                    <a:p>
                      <a:pPr algn="r"/>
                      <a:r>
                        <a:rPr lang="en-US" smtClean="0"/>
                        <a:t>~2,000</a:t>
                      </a:r>
                      <a:endParaRPr lang="en-US"/>
                    </a:p>
                  </a:txBody>
                  <a:tcPr anchor="ctr"/>
                </a:tc>
                <a:tc>
                  <a:txBody>
                    <a:bodyPr/>
                    <a:lstStyle/>
                    <a:p>
                      <a:r>
                        <a:rPr lang="en-US"/>
                        <a:t>Dùng </a:t>
                      </a:r>
                      <a:r>
                        <a:rPr lang="en-US" smtClean="0"/>
                        <a:t>để</a:t>
                      </a:r>
                      <a:r>
                        <a:rPr lang="en-US" baseline="0" smtClean="0"/>
                        <a:t> </a:t>
                      </a:r>
                      <a:r>
                        <a:rPr lang="en-US" smtClean="0"/>
                        <a:t>huấn </a:t>
                      </a:r>
                      <a:r>
                        <a:rPr lang="en-US"/>
                        <a:t>luyện/đánh giá pipeline trích xuất &amp; so khớp CV–JD</a:t>
                      </a:r>
                    </a:p>
                  </a:txBody>
                  <a:tcPr anchor="ctr"/>
                </a:tc>
              </a:tr>
              <a:tr h="912373">
                <a:tc>
                  <a:txBody>
                    <a:bodyPr/>
                    <a:lstStyle/>
                    <a:p>
                      <a:r>
                        <a:rPr lang="en-US"/>
                        <a:t>Kỹ năng (skills)</a:t>
                      </a:r>
                    </a:p>
                  </a:txBody>
                  <a:tcPr anchor="ctr"/>
                </a:tc>
                <a:tc>
                  <a:txBody>
                    <a:bodyPr/>
                    <a:lstStyle/>
                    <a:p>
                      <a:r>
                        <a:rPr lang="en-US" smtClean="0"/>
                        <a:t>Github</a:t>
                      </a:r>
                      <a:endParaRPr lang="en-US"/>
                    </a:p>
                  </a:txBody>
                  <a:tcPr anchor="ctr"/>
                </a:tc>
                <a:tc>
                  <a:txBody>
                    <a:bodyPr/>
                    <a:lstStyle/>
                    <a:p>
                      <a:pPr algn="r"/>
                      <a:r>
                        <a:rPr lang="en-US"/>
                        <a:t>~8,532</a:t>
                      </a:r>
                    </a:p>
                  </a:txBody>
                  <a:tcPr anchor="ctr"/>
                </a:tc>
                <a:tc>
                  <a:txBody>
                    <a:bodyPr/>
                    <a:lstStyle/>
                    <a:p>
                      <a:r>
                        <a:rPr lang="en-US"/>
                        <a:t>Danh sách kỹ năng sau làm sạch; ví dụ: Python, Java, SQL, ML…</a:t>
                      </a:r>
                    </a:p>
                  </a:txBody>
                  <a:tcPr anchor="ctr"/>
                </a:tc>
              </a:tr>
              <a:tr h="912373">
                <a:tc>
                  <a:txBody>
                    <a:bodyPr/>
                    <a:lstStyle/>
                    <a:p>
                      <a:r>
                        <a:rPr lang="en-US" smtClean="0"/>
                        <a:t>Mô</a:t>
                      </a:r>
                      <a:r>
                        <a:rPr lang="en-US" baseline="0" smtClean="0"/>
                        <a:t> tả công việc (JD)</a:t>
                      </a:r>
                      <a:endParaRPr lang="en-US"/>
                    </a:p>
                  </a:txBody>
                  <a:tcPr anchor="ctr"/>
                </a:tc>
                <a:tc>
                  <a:txBody>
                    <a:bodyPr/>
                    <a:lstStyle/>
                    <a:p>
                      <a:r>
                        <a:rPr lang="en-US" smtClean="0"/>
                        <a:t>Kaggle (4000</a:t>
                      </a:r>
                      <a:r>
                        <a:rPr lang="en-US" baseline="0" smtClean="0"/>
                        <a:t> test, 6000 train)</a:t>
                      </a:r>
                      <a:endParaRPr lang="en-US"/>
                    </a:p>
                  </a:txBody>
                  <a:tcPr anchor="ctr"/>
                </a:tc>
                <a:tc>
                  <a:txBody>
                    <a:bodyPr/>
                    <a:lstStyle/>
                    <a:p>
                      <a:pPr algn="r"/>
                      <a:r>
                        <a:rPr lang="en-US" smtClean="0"/>
                        <a:t>~10,000</a:t>
                      </a:r>
                      <a:endParaRPr lang="en-US"/>
                    </a:p>
                  </a:txBody>
                  <a:tcPr anchor="ctr"/>
                </a:tc>
                <a:tc>
                  <a:txBody>
                    <a:bodyPr/>
                    <a:lstStyle/>
                    <a:p>
                      <a:r>
                        <a:rPr lang="en-US" smtClean="0"/>
                        <a:t>Dùng</a:t>
                      </a:r>
                      <a:r>
                        <a:rPr lang="en-US" baseline="0" smtClean="0"/>
                        <a:t> để huấn luyện các cặp CV và JD</a:t>
                      </a:r>
                      <a:endParaRPr lang="en-US"/>
                    </a:p>
                  </a:txBody>
                  <a:tcPr anchor="ctr"/>
                </a:tc>
              </a:tr>
              <a:tr h="912373">
                <a:tc>
                  <a:txBody>
                    <a:bodyPr/>
                    <a:lstStyle/>
                    <a:p>
                      <a:r>
                        <a:rPr lang="en-US" smtClean="0"/>
                        <a:t>Câu</a:t>
                      </a:r>
                      <a:r>
                        <a:rPr lang="en-US" baseline="0" smtClean="0"/>
                        <a:t> hỏi phỏng vấn (IT)</a:t>
                      </a:r>
                      <a:endParaRPr lang="en-US"/>
                    </a:p>
                  </a:txBody>
                  <a:tcPr anchor="ctr"/>
                </a:tc>
                <a:tc>
                  <a:txBody>
                    <a:bodyPr/>
                    <a:lstStyle/>
                    <a:p>
                      <a:r>
                        <a:rPr lang="en-US" smtClean="0"/>
                        <a:t>Kaggle</a:t>
                      </a:r>
                      <a:endParaRPr lang="en-US"/>
                    </a:p>
                  </a:txBody>
                  <a:tcPr anchor="ctr"/>
                </a:tc>
                <a:tc>
                  <a:txBody>
                    <a:bodyPr/>
                    <a:lstStyle/>
                    <a:p>
                      <a:pPr algn="r"/>
                      <a:r>
                        <a:rPr lang="en-US" smtClean="0"/>
                        <a:t>~200</a:t>
                      </a:r>
                      <a:endParaRPr lang="en-US"/>
                    </a:p>
                  </a:txBody>
                  <a:tcPr anchor="ctr"/>
                </a:tc>
                <a:tc>
                  <a:txBody>
                    <a:bodyPr/>
                    <a:lstStyle/>
                    <a:p>
                      <a:r>
                        <a:rPr lang="en-US" smtClean="0"/>
                        <a:t>Dùng</a:t>
                      </a:r>
                      <a:r>
                        <a:rPr lang="en-US" baseline="0" smtClean="0"/>
                        <a:t> để sinh câu hỏi phỏng vấn</a:t>
                      </a:r>
                      <a:endParaRPr lang="en-US"/>
                    </a:p>
                  </a:txBody>
                  <a:tcPr anchor="ctr"/>
                </a:tc>
              </a:tr>
            </a:tbl>
          </a:graphicData>
        </a:graphic>
      </p:graphicFrame>
    </p:spTree>
    <p:extLst>
      <p:ext uri="{BB962C8B-B14F-4D97-AF65-F5344CB8AC3E}">
        <p14:creationId xmlns:p14="http://schemas.microsoft.com/office/powerpoint/2010/main" val="3873521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Thực nghiệm và đánh giá</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smtClean="0"/>
              <a:t>Kết quả thực nghiệm:</a:t>
            </a:r>
          </a:p>
          <a:p>
            <a:pPr marL="0" indent="0">
              <a:buNone/>
            </a:pPr>
            <a:r>
              <a:rPr lang="en-US"/>
              <a:t/>
            </a:r>
            <a:br>
              <a:rPr lang="en-US"/>
            </a:b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487F271-60DF-4592-BB7F-B45BB4441AA9}" type="slidenum">
              <a:rPr lang="en-US" smtClean="0">
                <a:latin typeface="Times New Roman" panose="02020603050405020304" pitchFamily="18" charset="0"/>
                <a:cs typeface="Times New Roman" panose="02020603050405020304" pitchFamily="18" charset="0"/>
              </a:rPr>
              <a:pPr/>
              <a:t>8</a:t>
            </a:fld>
            <a:endParaRPr lang="en-US">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6" y="1762570"/>
            <a:ext cx="9144000" cy="4537393"/>
          </a:xfrm>
          <a:prstGeom prst="rect">
            <a:avLst/>
          </a:prstGeom>
        </p:spPr>
      </p:pic>
    </p:spTree>
    <p:extLst>
      <p:ext uri="{BB962C8B-B14F-4D97-AF65-F5344CB8AC3E}">
        <p14:creationId xmlns:p14="http://schemas.microsoft.com/office/powerpoint/2010/main" val="4039619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Thực nghiệm và đánh giá</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a:t>Cài đặt thu thập dữ liệu</a:t>
            </a:r>
            <a:r>
              <a:rPr lang="en-US"/>
              <a:t> </a:t>
            </a:r>
            <a:endParaRPr lang="en-US" smtClean="0"/>
          </a:p>
          <a:p>
            <a:pPr marL="0" indent="0">
              <a:buNone/>
            </a:pPr>
            <a:r>
              <a:rPr lang="en-US"/>
              <a:t/>
            </a:r>
            <a:br>
              <a:rPr lang="en-US"/>
            </a:b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487F271-60DF-4592-BB7F-B45BB4441AA9}" type="slidenum">
              <a:rPr lang="en-US" smtClean="0">
                <a:latin typeface="Times New Roman" panose="02020603050405020304" pitchFamily="18" charset="0"/>
                <a:cs typeface="Times New Roman" panose="02020603050405020304" pitchFamily="18" charset="0"/>
              </a:rPr>
              <a:pPr/>
              <a:t>9</a:t>
            </a:fld>
            <a:endParaRPr lang="en-US">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365392" y="1611422"/>
            <a:ext cx="7000875" cy="1364539"/>
            <a:chOff x="365392" y="1611422"/>
            <a:chExt cx="7000875" cy="1364539"/>
          </a:xfrm>
        </p:grpSpPr>
        <p:pic>
          <p:nvPicPr>
            <p:cNvPr id="5" name="Picture 4"/>
            <p:cNvPicPr>
              <a:picLocks noChangeAspect="1"/>
            </p:cNvPicPr>
            <p:nvPr/>
          </p:nvPicPr>
          <p:blipFill>
            <a:blip r:embed="rId3"/>
            <a:stretch>
              <a:fillRect/>
            </a:stretch>
          </p:blipFill>
          <p:spPr>
            <a:xfrm>
              <a:off x="365392" y="1611422"/>
              <a:ext cx="7000875" cy="1009650"/>
            </a:xfrm>
            <a:prstGeom prst="rect">
              <a:avLst/>
            </a:prstGeom>
          </p:spPr>
        </p:pic>
        <p:pic>
          <p:nvPicPr>
            <p:cNvPr id="8" name="Picture 7"/>
            <p:cNvPicPr>
              <a:picLocks noChangeAspect="1"/>
            </p:cNvPicPr>
            <p:nvPr/>
          </p:nvPicPr>
          <p:blipFill>
            <a:blip r:embed="rId4"/>
            <a:stretch>
              <a:fillRect/>
            </a:stretch>
          </p:blipFill>
          <p:spPr>
            <a:xfrm>
              <a:off x="365392" y="2737836"/>
              <a:ext cx="5495925" cy="238125"/>
            </a:xfrm>
            <a:prstGeom prst="rect">
              <a:avLst/>
            </a:prstGeom>
          </p:spPr>
        </p:pic>
      </p:grpSp>
      <p:pic>
        <p:nvPicPr>
          <p:cNvPr id="9" name="Picture 8"/>
          <p:cNvPicPr>
            <a:picLocks noChangeAspect="1"/>
          </p:cNvPicPr>
          <p:nvPr/>
        </p:nvPicPr>
        <p:blipFill>
          <a:blip r:embed="rId5"/>
          <a:stretch>
            <a:fillRect/>
          </a:stretch>
        </p:blipFill>
        <p:spPr>
          <a:xfrm>
            <a:off x="384441" y="3129548"/>
            <a:ext cx="5457825" cy="1552575"/>
          </a:xfrm>
          <a:prstGeom prst="rect">
            <a:avLst/>
          </a:prstGeom>
        </p:spPr>
      </p:pic>
      <p:grpSp>
        <p:nvGrpSpPr>
          <p:cNvPr id="13" name="Group 12"/>
          <p:cNvGrpSpPr/>
          <p:nvPr/>
        </p:nvGrpSpPr>
        <p:grpSpPr>
          <a:xfrm>
            <a:off x="365392" y="4866031"/>
            <a:ext cx="6191250" cy="1281588"/>
            <a:chOff x="384441" y="5048696"/>
            <a:chExt cx="6191250" cy="1281588"/>
          </a:xfrm>
        </p:grpSpPr>
        <p:pic>
          <p:nvPicPr>
            <p:cNvPr id="10" name="Picture 9"/>
            <p:cNvPicPr>
              <a:picLocks noChangeAspect="1"/>
            </p:cNvPicPr>
            <p:nvPr/>
          </p:nvPicPr>
          <p:blipFill>
            <a:blip r:embed="rId6"/>
            <a:stretch>
              <a:fillRect/>
            </a:stretch>
          </p:blipFill>
          <p:spPr>
            <a:xfrm>
              <a:off x="384441" y="5048696"/>
              <a:ext cx="6191250" cy="952500"/>
            </a:xfrm>
            <a:prstGeom prst="rect">
              <a:avLst/>
            </a:prstGeom>
          </p:spPr>
        </p:pic>
        <p:pic>
          <p:nvPicPr>
            <p:cNvPr id="11" name="Picture 10"/>
            <p:cNvPicPr>
              <a:picLocks noChangeAspect="1"/>
            </p:cNvPicPr>
            <p:nvPr/>
          </p:nvPicPr>
          <p:blipFill>
            <a:blip r:embed="rId7"/>
            <a:stretch>
              <a:fillRect/>
            </a:stretch>
          </p:blipFill>
          <p:spPr>
            <a:xfrm>
              <a:off x="384441" y="6092159"/>
              <a:ext cx="5962650" cy="238125"/>
            </a:xfrm>
            <a:prstGeom prst="rect">
              <a:avLst/>
            </a:prstGeom>
          </p:spPr>
        </p:pic>
      </p:grpSp>
    </p:spTree>
    <p:extLst>
      <p:ext uri="{BB962C8B-B14F-4D97-AF65-F5344CB8AC3E}">
        <p14:creationId xmlns:p14="http://schemas.microsoft.com/office/powerpoint/2010/main" val="2406611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a180626e-9302-4c14-8eea-5903bff38f2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ài liệu" ma:contentTypeID="0x010100D0FC4D0C9C60FF42830FD6301F804C7C" ma:contentTypeVersion="13" ma:contentTypeDescription="Tạo tài liệu mới." ma:contentTypeScope="" ma:versionID="ee11ff9a12fa5fd5ebba96cb5dae6dc5">
  <xsd:schema xmlns:xsd="http://www.w3.org/2001/XMLSchema" xmlns:xs="http://www.w3.org/2001/XMLSchema" xmlns:p="http://schemas.microsoft.com/office/2006/metadata/properties" xmlns:ns3="a180626e-9302-4c14-8eea-5903bff38f28" xmlns:ns4="70b93575-3f7a-4eb4-8cdb-228fc5024abe" targetNamespace="http://schemas.microsoft.com/office/2006/metadata/properties" ma:root="true" ma:fieldsID="568e657df8e72eb7ae2a45e3c6bca7d4" ns3:_="" ns4:_="">
    <xsd:import namespace="a180626e-9302-4c14-8eea-5903bff38f28"/>
    <xsd:import namespace="70b93575-3f7a-4eb4-8cdb-228fc5024ab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element ref="ns3:MediaServiceLocation"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80626e-9302-4c14-8eea-5903bff38f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_activity" ma:index="17"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0b93575-3f7a-4eb4-8cdb-228fc5024abe" elementFormDefault="qualified">
    <xsd:import namespace="http://schemas.microsoft.com/office/2006/documentManagement/types"/>
    <xsd:import namespace="http://schemas.microsoft.com/office/infopath/2007/PartnerControls"/>
    <xsd:element name="SharedWithUsers" ma:index="18"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Chia sẻ Có Chi tiết" ma:internalName="SharedWithDetails" ma:readOnly="true">
      <xsd:simpleType>
        <xsd:restriction base="dms:Note">
          <xsd:maxLength value="255"/>
        </xsd:restriction>
      </xsd:simpleType>
    </xsd:element>
    <xsd:element name="SharingHintHash" ma:index="20"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C4C99A-1E0A-43B1-9616-0C2F59CB1038}">
  <ds:schemaRefs>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70b93575-3f7a-4eb4-8cdb-228fc5024abe"/>
    <ds:schemaRef ds:uri="a180626e-9302-4c14-8eea-5903bff38f28"/>
  </ds:schemaRefs>
</ds:datastoreItem>
</file>

<file path=customXml/itemProps2.xml><?xml version="1.0" encoding="utf-8"?>
<ds:datastoreItem xmlns:ds="http://schemas.openxmlformats.org/officeDocument/2006/customXml" ds:itemID="{0FE497AA-7AD6-4712-83D0-91800995C9B2}">
  <ds:schemaRefs>
    <ds:schemaRef ds:uri="70b93575-3f7a-4eb4-8cdb-228fc5024abe"/>
    <ds:schemaRef ds:uri="a180626e-9302-4c14-8eea-5903bff38f2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F22FC6B-DD1F-45E2-9C9C-7BF43824AC6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2299</TotalTime>
  <Words>1033</Words>
  <Application>Microsoft Office PowerPoint</Application>
  <PresentationFormat>On-screen Show (4:3)</PresentationFormat>
  <Paragraphs>157</Paragraphs>
  <Slides>19</Slides>
  <Notes>12</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 Nova Cond</vt:lpstr>
      <vt:lpstr>Elle Futura</vt:lpstr>
      <vt:lpstr>Arial</vt:lpstr>
      <vt:lpstr>Calibri</vt:lpstr>
      <vt:lpstr>Calibri Light</vt:lpstr>
      <vt:lpstr>Times New Roman</vt:lpstr>
      <vt:lpstr>Office Theme</vt:lpstr>
      <vt:lpstr>PowerPoint Presentation</vt:lpstr>
      <vt:lpstr>Nội dung</vt:lpstr>
      <vt:lpstr>Nghiên cứu liên quan</vt:lpstr>
      <vt:lpstr>Mô tả bài toán</vt:lpstr>
      <vt:lpstr>Mô hình đề xuất</vt:lpstr>
      <vt:lpstr>Thực nghiệm và đánh giá</vt:lpstr>
      <vt:lpstr>Thực nghiệm và đánh giá</vt:lpstr>
      <vt:lpstr>Thực nghiệm và đánh giá</vt:lpstr>
      <vt:lpstr>Thực nghiệm và đánh giá</vt:lpstr>
      <vt:lpstr>Thực nghiệm và đánh giá</vt:lpstr>
      <vt:lpstr>Thực nghiệm và đánh giá</vt:lpstr>
      <vt:lpstr>Tự đánh giá mô hình</vt:lpstr>
      <vt:lpstr>Kết luận và hướng phát triển</vt:lpstr>
      <vt:lpstr>Demo</vt:lpstr>
      <vt:lpstr>Q&amp;A</vt:lpstr>
      <vt:lpstr>Q&amp;A</vt:lpstr>
      <vt:lpstr>Q&amp;A</vt:lpstr>
      <vt:lpstr>Q&amp;A</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Ung Van, Giau</dc:creator>
  <cp:lastModifiedBy>User</cp:lastModifiedBy>
  <cp:revision>153</cp:revision>
  <dcterms:created xsi:type="dcterms:W3CDTF">2018-07-22T00:13:03Z</dcterms:created>
  <dcterms:modified xsi:type="dcterms:W3CDTF">2025-08-20T15:04:15Z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0x010100D0FC4D0C9C60FF42830FD6301F804C7C</vt:lpwstr>
  </property>
</Properties>
</file>