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456" r:id="rId5"/>
    <p:sldId id="459" r:id="rId6"/>
    <p:sldId id="590" r:id="rId7"/>
    <p:sldId id="632" r:id="rId8"/>
    <p:sldId id="610" r:id="rId9"/>
    <p:sldId id="625" r:id="rId10"/>
    <p:sldId id="619" r:id="rId11"/>
    <p:sldId id="626" r:id="rId12"/>
    <p:sldId id="627" r:id="rId13"/>
    <p:sldId id="628" r:id="rId14"/>
    <p:sldId id="629" r:id="rId15"/>
    <p:sldId id="630" r:id="rId16"/>
    <p:sldId id="621" r:id="rId17"/>
    <p:sldId id="620" r:id="rId18"/>
    <p:sldId id="622" r:id="rId19"/>
    <p:sldId id="623" r:id="rId20"/>
    <p:sldId id="631" r:id="rId21"/>
    <p:sldId id="58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D9616-2088-7EE6-9C33-D134C4C42B15}" v="51" dt="2025-07-22T01:32:4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61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xmlns="" id="{E9C428B9-BD3B-47CF-96EB-8E8024AAE980}"/>
              </a:ext>
            </a:extLst>
          </p:cNvPr>
          <p:cNvSpPr/>
          <p:nvPr/>
        </p:nvSpPr>
        <p:spPr>
          <a:xfrm>
            <a:off x="0" y="6485045"/>
            <a:ext cx="8594558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>
                <a:solidFill>
                  <a:schemeClr val="bg1"/>
                </a:solidFill>
                <a:latin typeface="Arial Nova Cond" panose="020B0506020202020204" pitchFamily="34" charset="0"/>
              </a:rPr>
              <a:t>University of Information Technology (UIT), VNU-HCM</a:t>
            </a:r>
            <a:endParaRPr sz="1200" b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xmlns="" id="{91E4D465-1973-499C-87CE-5A38A4FE5280}"/>
              </a:ext>
            </a:extLst>
          </p:cNvPr>
          <p:cNvSpPr/>
          <p:nvPr userDrawn="1"/>
        </p:nvSpPr>
        <p:spPr>
          <a:xfrm>
            <a:off x="549442" y="6494522"/>
            <a:ext cx="549442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xmlns="" id="{16772B44-7759-405B-9C67-35948DD5766F}"/>
              </a:ext>
            </a:extLst>
          </p:cNvPr>
          <p:cNvSpPr/>
          <p:nvPr userDrawn="1"/>
        </p:nvSpPr>
        <p:spPr>
          <a:xfrm>
            <a:off x="8594558" y="6490779"/>
            <a:ext cx="549442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xmlns="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018" y="31224"/>
            <a:ext cx="728362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xmlns="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2" b="7732"/>
          <a:stretch/>
        </p:blipFill>
        <p:spPr>
          <a:xfrm>
            <a:off x="0" y="698731"/>
            <a:ext cx="9144000" cy="5785140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226555" y="1640330"/>
            <a:ext cx="1820728" cy="704228"/>
          </a:xfrm>
          <a:prstGeom prst="rect">
            <a:avLst/>
          </a:prstGeom>
          <a:solidFill>
            <a:schemeClr val="dk1">
              <a:alpha val="83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r>
              <a:rPr lang="en-US" sz="1400" b="1" smtClean="0">
                <a:solidFill>
                  <a:srgbClr val="F2F2F2"/>
                </a:solidFill>
              </a:rPr>
              <a:t>Aug</a:t>
            </a:r>
            <a:r>
              <a:rPr lang="en-US" sz="1400" b="1" smtClean="0">
                <a:solidFill>
                  <a:srgbClr val="F2F2F2"/>
                </a:solidFill>
              </a:rPr>
              <a:t> 20</a:t>
            </a:r>
            <a:r>
              <a:rPr lang="en-US" sz="1400" b="1" baseline="30000" smtClean="0">
                <a:solidFill>
                  <a:srgbClr val="F2F2F2"/>
                </a:solidFill>
              </a:rPr>
              <a:t>st</a:t>
            </a:r>
            <a:r>
              <a:rPr lang="en-US" sz="1400" b="1" smtClean="0">
                <a:solidFill>
                  <a:srgbClr val="F2F2F2"/>
                </a:solidFill>
              </a:rPr>
              <a:t> 2025</a:t>
            </a:r>
            <a:endParaRPr lang="en-US" sz="1400" dirty="0"/>
          </a:p>
          <a:p>
            <a:r>
              <a:rPr lang="en-US" sz="1400" dirty="0" err="1">
                <a:solidFill>
                  <a:srgbClr val="F2F2F2"/>
                </a:solidFill>
              </a:rPr>
              <a:t>Thủ</a:t>
            </a:r>
            <a:r>
              <a:rPr lang="en-US" sz="1400" dirty="0">
                <a:solidFill>
                  <a:srgbClr val="F2F2F2"/>
                </a:solidFill>
              </a:rPr>
              <a:t> </a:t>
            </a:r>
            <a:r>
              <a:rPr lang="en-US" sz="1400" dirty="0" err="1">
                <a:solidFill>
                  <a:srgbClr val="F2F2F2"/>
                </a:solidFill>
              </a:rPr>
              <a:t>Đức</a:t>
            </a:r>
            <a:r>
              <a:rPr lang="en-US" sz="1400" dirty="0">
                <a:solidFill>
                  <a:srgbClr val="F2F2F2"/>
                </a:solidFill>
              </a:rPr>
              <a:t>, TP. HCM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793FF1EC-598A-4285-B0F2-7876C0278B4B}"/>
              </a:ext>
            </a:extLst>
          </p:cNvPr>
          <p:cNvGrpSpPr/>
          <p:nvPr/>
        </p:nvGrpSpPr>
        <p:grpSpPr>
          <a:xfrm>
            <a:off x="-88601" y="27292"/>
            <a:ext cx="9232601" cy="704228"/>
            <a:chOff x="1228555" y="34408"/>
            <a:chExt cx="10836698" cy="811438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xmlns="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723666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200120"/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Trường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Công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Thông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tin –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Quốc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600" b="1" err="1">
                  <a:solidFill>
                    <a:schemeClr val="bg1"/>
                  </a:solidFill>
                  <a:latin typeface="Elle Futura"/>
                </a:rPr>
                <a:t>Chí</a:t>
              </a:r>
              <a:r>
                <a:rPr lang="en-US" sz="1600" b="1">
                  <a:solidFill>
                    <a:schemeClr val="bg1"/>
                  </a:solidFill>
                  <a:latin typeface="Elle Futura"/>
                </a:rPr>
                <a:t> Minh</a:t>
              </a:r>
              <a:endParaRPr sz="1600" b="1">
                <a:solidFill>
                  <a:schemeClr val="bg1"/>
                </a:solidFill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xmlns="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6B78E3F-2B1A-4CFF-B80B-EE4C815143F4}"/>
              </a:ext>
            </a:extLst>
          </p:cNvPr>
          <p:cNvGrpSpPr/>
          <p:nvPr/>
        </p:nvGrpSpPr>
        <p:grpSpPr>
          <a:xfrm>
            <a:off x="454897" y="127386"/>
            <a:ext cx="8677341" cy="6356485"/>
            <a:chOff x="690045" y="-1236888"/>
            <a:chExt cx="10037924" cy="8475312"/>
          </a:xfrm>
        </p:grpSpPr>
        <p:sp>
          <p:nvSpPr>
            <p:cNvPr id="107" name="Google Shape;107;p1"/>
            <p:cNvSpPr/>
            <p:nvPr/>
          </p:nvSpPr>
          <p:spPr>
            <a:xfrm>
              <a:off x="1479006" y="2733463"/>
              <a:ext cx="9248963" cy="4504961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185" algn="r">
                <a:lnSpc>
                  <a:spcPct val="120000"/>
                </a:lnSpc>
              </a:pPr>
              <a:r>
                <a:rPr lang="en-US" b="1" dirty="0">
                  <a:solidFill>
                    <a:schemeClr val="lt1"/>
                  </a:solidFill>
                </a:rPr>
                <a:t>SV1 – MSSV 1</a:t>
              </a:r>
              <a:endParaRPr lang="en-US" dirty="0">
                <a:solidFill>
                  <a:schemeClr val="lt1"/>
                </a:solidFill>
              </a:endParaRPr>
            </a:p>
            <a:p>
              <a:pPr marL="210185" algn="r">
                <a:lnSpc>
                  <a:spcPct val="120000"/>
                </a:lnSpc>
              </a:pPr>
              <a:r>
                <a:rPr lang="en-US" b="1" dirty="0">
                  <a:solidFill>
                    <a:schemeClr val="lt1"/>
                  </a:solidFill>
                </a:rPr>
                <a:t> ...</a:t>
              </a:r>
              <a:endParaRPr lang="en-US" b="1" dirty="0">
                <a:solidFill>
                  <a:schemeClr val="lt1"/>
                </a:solidFill>
                <a:ea typeface="Calibri" panose="020F0502020204030204"/>
                <a:cs typeface="Calibri" panose="020F0502020204030204"/>
              </a:endParaRPr>
            </a:p>
            <a:p>
              <a:pPr marL="210185" algn="r">
                <a:lnSpc>
                  <a:spcPct val="120000"/>
                </a:lnSpc>
              </a:pPr>
              <a:r>
                <a:rPr lang="en-US" b="1" dirty="0">
                  <a:solidFill>
                    <a:schemeClr val="lt1"/>
                  </a:solidFill>
                </a:rPr>
                <a:t>GVHD</a:t>
              </a:r>
              <a:r>
                <a:rPr lang="en-US" b="1">
                  <a:solidFill>
                    <a:schemeClr val="lt1"/>
                  </a:solidFill>
                </a:rPr>
                <a:t>: </a:t>
              </a:r>
              <a:r>
                <a:rPr lang="en-US" b="1" smtClean="0">
                  <a:solidFill>
                    <a:schemeClr val="lt1"/>
                  </a:solidFill>
                </a:rPr>
                <a:t>NGUYỄN HỮU QUYỀN</a:t>
              </a:r>
              <a:endParaRPr lang="en-US" b="1" dirty="0">
                <a:solidFill>
                  <a:schemeClr val="lt1"/>
                </a:solidFill>
                <a:ea typeface="Calibri"/>
                <a:cs typeface="Calibri"/>
              </a:endParaRPr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3182175" y="5605868"/>
              <a:ext cx="7474167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xmlns="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90045" y="-1236888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xmlns="" id="{75409049-75FB-4C59-970D-160988C53188}"/>
                </a:ext>
              </a:extLst>
            </p:cNvPr>
            <p:cNvSpPr/>
            <p:nvPr/>
          </p:nvSpPr>
          <p:spPr>
            <a:xfrm>
              <a:off x="1305287" y="2733463"/>
              <a:ext cx="9422682" cy="30353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>
                <a:lnSpc>
                  <a:spcPct val="120000"/>
                </a:lnSpc>
              </a:pPr>
              <a:r>
                <a:rPr lang="en-US" sz="3200" b="1" smtClean="0">
                  <a:solidFill>
                    <a:schemeClr val="bg1"/>
                  </a:solidFill>
                </a:rPr>
                <a:t>BÁO CÁO ĐỒ ÁN MÔN HỌC</a:t>
              </a:r>
            </a:p>
            <a:p>
              <a:pPr marL="210185" algn="r">
                <a:lnSpc>
                  <a:spcPct val="120000"/>
                </a:lnSpc>
              </a:pPr>
              <a:r>
                <a:rPr lang="en-US" sz="3200" b="1" smtClean="0">
                  <a:solidFill>
                    <a:schemeClr val="bg1"/>
                  </a:solidFill>
                </a:rPr>
                <a:t>HỆ THỐNG GỢI Ý CÂU HỎI PHỎNG VẤN DỰA TRÊN HỒ SƠ ỨNG VIÊN</a:t>
              </a:r>
            </a:p>
            <a:p>
              <a:pPr marL="210185" algn="r">
                <a:lnSpc>
                  <a:spcPct val="120000"/>
                </a:lnSpc>
              </a:pPr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nghiệm và đánh giá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Huấn luyện mô hình</a:t>
            </a:r>
            <a:r>
              <a:rPr lang="en-US"/>
              <a:t/>
            </a:r>
            <a:br>
              <a:rPr lang="en-US"/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nghiệm và đánh giá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Kết quả sau khi huấn luyện mô hình với tập datatrain và dataset</a:t>
            </a:r>
            <a:r>
              <a:rPr lang="en-US"/>
              <a:t/>
            </a:r>
            <a:br>
              <a:rPr lang="en-US"/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8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nghiệm và đánh giá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Dữ liệu đầu ra</a:t>
            </a:r>
            <a:r>
              <a:rPr lang="en-US" smtClean="0"/>
              <a:t/>
            </a:r>
            <a:br>
              <a:rPr lang="en-US" smtClean="0"/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nghiệm và đánh giá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thực nghiệm</a:t>
            </a:r>
            <a:endParaRPr 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Độ chính xác cao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loại: Sentence-BERT + ML vượt trội TF-IDF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ROC Curve: Random Forest và NN tốt hơn Logistic Regression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Câu hỏi phỏng vấn: HR đánh giá cao về tính phù hợp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1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Tiêu chí đánh giá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NER/NLP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Precision, Recall, F1-Score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CV–JD: F1-Score, AUC-ROC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Sinh câu hỏi: Đa dạng ngữ nghĩa + HR reviewer đánh giá tính hữu ích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mô hình lọc hồ sơ ứng viên với mô tả công việc có độ chính xác cao &gt; 80%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được mô hình sinh bộ câu hỏi cho ứng viên dựa trên hồ sơ ứng viên với đồ phù hợp với từng ứng viên</a:t>
            </a:r>
          </a:p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thống đã xây dựng gồm: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- NLP để trích xuất thông tin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- TF-IDF + Sentence-BERT để đo tương đồng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- ML để phân loại ứng viên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- Sinh câu hỏi phỏng vấn cá nhân hóa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Kết quả: Nâng cao tốc độ, độ chính xác, giảm sai sót chủ quan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6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Mở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rộng dữ liệu: đa dạng ngành nghề, cấp bậc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mô hình ngôn ngữ lớn (GPT, multilingual BERT)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Hỗ trợ đa ngôn ngữ, cross-lingual embeddings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 web/app + tích hợp nền tảng tuyển dụng</a:t>
            </a: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Cá nhân hóa sâu hơn: đề xuất lộ trình kỹ năng cho ứng viên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89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Google Colab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5779470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>
                <a:solidFill>
                  <a:schemeClr val="bg1"/>
                </a:solidFill>
              </a:rPr>
              <a:t>THANK YOU!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037919" y="3758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D31DDF-DF9C-4576-80EA-A654E4CD0E94}"/>
              </a:ext>
            </a:extLst>
          </p:cNvPr>
          <p:cNvSpPr txBox="1"/>
          <p:nvPr/>
        </p:nvSpPr>
        <p:spPr>
          <a:xfrm>
            <a:off x="2456872" y="222598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pPr algn="ctr"/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TP. HCM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2B37083F-1EFE-467E-A7EE-6246358BC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9" r="11955"/>
          <a:stretch/>
        </p:blipFill>
        <p:spPr bwMode="auto">
          <a:xfrm>
            <a:off x="19439" y="1513375"/>
            <a:ext cx="8753085" cy="38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xmlns="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3" y="217979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99E222-DE9B-47E7-9236-D0F54EE1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39" y="135591"/>
            <a:ext cx="8214072" cy="510111"/>
          </a:xfrm>
        </p:spPr>
        <p:txBody>
          <a:bodyPr>
            <a:normAutofit fontScale="90000"/>
          </a:bodyPr>
          <a:lstStyle/>
          <a:p>
            <a:r>
              <a:rPr lang="en-US" b="1" err="1"/>
              <a:t>Nội</a:t>
            </a:r>
            <a:r>
              <a:rPr lang="en-US" b="1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AAF96-7944-4DA9-ADEB-06847F494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721" y="1066794"/>
            <a:ext cx="8594557" cy="52903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Nghiên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Thực nghiệm và đánh giá</a:t>
            </a:r>
          </a:p>
          <a:p>
            <a:pPr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 và hướng phát triển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B652D9-FB5E-4057-8AFC-094DB6FB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3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0C444-4E01-4656-B4DD-11253528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Nghiên cứu liên quan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7FB6821-9BFF-4412-B439-5B273E47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9946" y="1018771"/>
            <a:ext cx="8605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Study of Information Extraction in Resume paper in </a:t>
            </a:r>
            <a:r>
              <a:rPr lang="fr-FR" sz="2400"/>
              <a:t>V. Nguyen, Van Long Pham, Ngoc Sang Vu</a:t>
            </a:r>
            <a:r>
              <a:rPr lang="en-US" sz="2400" smtClean="0"/>
              <a:t>. Information Extraction from Resume Documents in PDF Format </a:t>
            </a:r>
            <a:r>
              <a:rPr lang="de-DE" sz="2400"/>
              <a:t>In: Jiaze Chen, Liangcai, </a:t>
            </a:r>
            <a:r>
              <a:rPr lang="de-DE" sz="2400"/>
              <a:t>GaoZhi </a:t>
            </a:r>
            <a:r>
              <a:rPr lang="de-DE" sz="2400"/>
              <a:t>Tang</a:t>
            </a:r>
            <a:r>
              <a:rPr lang="de-DE" sz="2400"/>
              <a:t>. </a:t>
            </a:r>
            <a:r>
              <a:rPr lang="de-DE" sz="2400"/>
              <a:t>CV-data-extraction [Github] in jejobueno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8404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Nghiên cứu liên quan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Mô tả bài toán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CE93C6-FC72-4847-89ED-A357240C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đề xuất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B4BF60-A7F3-491A-8562-B8E70C237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6465E8EF-314E-9DD4-892E-556C6966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hệ thống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:\AI-UIT\AI-UIT\Python_ML\BaoCao\3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304" y="1112157"/>
            <a:ext cx="4156607" cy="527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364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Thực nghiệm và 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thực nghiệm:</a:t>
            </a:r>
            <a:b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➢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Môi trường và ngôn ngữ cài đặt:</a:t>
            </a:r>
            <a:b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• Ngôn ngữ lập trình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• Cấu hình máy thực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Google Colab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5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nghiệm và đánh giá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Dữ liệu </a:t>
            </a:r>
            <a:r>
              <a:rPr lang="en-US" b="1"/>
              <a:t>thực </a:t>
            </a:r>
            <a:r>
              <a:rPr lang="en-US" b="1" smtClean="0"/>
              <a:t>nghiệm: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500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Resume in Kaggle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~200 kỹ năng khác nhau (Python, Java, SQL, ML...)</a:t>
            </a:r>
          </a:p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Ngôn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tiếng Anh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nghiệm và đánh giá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Cài đặt thu thập dữ liệu</a:t>
            </a:r>
            <a:r>
              <a:rPr lang="en-US"/>
              <a:t> </a:t>
            </a:r>
            <a:r>
              <a:rPr lang="en-US"/>
              <a:t/>
            </a:r>
            <a:br>
              <a:rPr lang="en-US"/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1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Thực nghiệm và đánh giá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mtClean="0"/>
              <a:t>Xử lý dữ liệu đầu vào</a:t>
            </a:r>
            <a:r>
              <a:rPr lang="en-US"/>
              <a:t/>
            </a:r>
            <a:br>
              <a:rPr lang="en-US"/>
            </a:b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6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80626e-9302-4c14-8eea-5903bff38f2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D0FC4D0C9C60FF42830FD6301F804C7C" ma:contentTypeVersion="13" ma:contentTypeDescription="Tạo tài liệu mới." ma:contentTypeScope="" ma:versionID="ee11ff9a12fa5fd5ebba96cb5dae6dc5">
  <xsd:schema xmlns:xsd="http://www.w3.org/2001/XMLSchema" xmlns:xs="http://www.w3.org/2001/XMLSchema" xmlns:p="http://schemas.microsoft.com/office/2006/metadata/properties" xmlns:ns3="a180626e-9302-4c14-8eea-5903bff38f28" xmlns:ns4="70b93575-3f7a-4eb4-8cdb-228fc5024abe" targetNamespace="http://schemas.microsoft.com/office/2006/metadata/properties" ma:root="true" ma:fieldsID="568e657df8e72eb7ae2a45e3c6bca7d4" ns3:_="" ns4:_="">
    <xsd:import namespace="a180626e-9302-4c14-8eea-5903bff38f28"/>
    <xsd:import namespace="70b93575-3f7a-4eb4-8cdb-228fc5024a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0626e-9302-4c14-8eea-5903bff38f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b93575-3f7a-4eb4-8cdb-228fc5024a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C4C99A-1E0A-43B1-9616-0C2F59CB1038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70b93575-3f7a-4eb4-8cdb-228fc5024abe"/>
    <ds:schemaRef ds:uri="a180626e-9302-4c14-8eea-5903bff38f28"/>
  </ds:schemaRefs>
</ds:datastoreItem>
</file>

<file path=customXml/itemProps2.xml><?xml version="1.0" encoding="utf-8"?>
<ds:datastoreItem xmlns:ds="http://schemas.openxmlformats.org/officeDocument/2006/customXml" ds:itemID="{0FE497AA-7AD6-4712-83D0-91800995C9B2}">
  <ds:schemaRefs>
    <ds:schemaRef ds:uri="70b93575-3f7a-4eb4-8cdb-228fc5024abe"/>
    <ds:schemaRef ds:uri="a180626e-9302-4c14-8eea-5903bff38f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F22FC6B-DD1F-45E2-9C9C-7BF43824AC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524</Words>
  <Application>Microsoft Office PowerPoint</Application>
  <PresentationFormat>On-screen Show (4:3)</PresentationFormat>
  <Paragraphs>84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Nova Cond</vt:lpstr>
      <vt:lpstr>Elle Futura</vt:lpstr>
      <vt:lpstr>Arial</vt:lpstr>
      <vt:lpstr>Calibri</vt:lpstr>
      <vt:lpstr>Calibri Light</vt:lpstr>
      <vt:lpstr>Times New Roman</vt:lpstr>
      <vt:lpstr>Office Theme</vt:lpstr>
      <vt:lpstr>PowerPoint Presentation</vt:lpstr>
      <vt:lpstr>Nội dung</vt:lpstr>
      <vt:lpstr>Nghiên cứu liên quan</vt:lpstr>
      <vt:lpstr>Nghiên cứu liên quan</vt:lpstr>
      <vt:lpstr>Mô hình đề xuất</vt:lpstr>
      <vt:lpstr>Thực nghiệm và đánh giá</vt:lpstr>
      <vt:lpstr>Thực nghiệm và đánh giá</vt:lpstr>
      <vt:lpstr>Thực nghiệm và đánh giá</vt:lpstr>
      <vt:lpstr>Thực nghiệm và đánh giá</vt:lpstr>
      <vt:lpstr>Thực nghiệm và đánh giá</vt:lpstr>
      <vt:lpstr>Thực nghiệm và đánh giá</vt:lpstr>
      <vt:lpstr>Thực nghiệm và đánh giá</vt:lpstr>
      <vt:lpstr>Thực nghiệm và đánh giá</vt:lpstr>
      <vt:lpstr>Tiêu chí đánh giá</vt:lpstr>
      <vt:lpstr>Kết luận</vt:lpstr>
      <vt:lpstr>Hướng phát triển</vt:lpstr>
      <vt:lpstr>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User</cp:lastModifiedBy>
  <cp:revision>76</cp:revision>
  <dcterms:created xsi:type="dcterms:W3CDTF">2018-07-22T00:13:03Z</dcterms:created>
  <dcterms:modified xsi:type="dcterms:W3CDTF">2025-08-18T09:17:27Z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0x010100D0FC4D0C9C60FF42830FD6301F804C7C</vt:lpwstr>
  </property>
</Properties>
</file>