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1"/>
  </p:notesMasterIdLst>
  <p:sldIdLst>
    <p:sldId id="456" r:id="rId5"/>
    <p:sldId id="459" r:id="rId6"/>
    <p:sldId id="590" r:id="rId7"/>
    <p:sldId id="632" r:id="rId8"/>
    <p:sldId id="610" r:id="rId9"/>
    <p:sldId id="625" r:id="rId10"/>
    <p:sldId id="619" r:id="rId11"/>
    <p:sldId id="627" r:id="rId12"/>
    <p:sldId id="626" r:id="rId13"/>
    <p:sldId id="628" r:id="rId14"/>
    <p:sldId id="630" r:id="rId15"/>
    <p:sldId id="620" r:id="rId16"/>
    <p:sldId id="622" r:id="rId17"/>
    <p:sldId id="623" r:id="rId18"/>
    <p:sldId id="631" r:id="rId19"/>
    <p:sldId id="587"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5B0F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CD9616-2088-7EE6-9C33-D134C4C42B15}" v="51" dt="2025-07-22T01:32:48.18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6" d="100"/>
          <a:sy n="106" d="100"/>
        </p:scale>
        <p:origin x="168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87A635-B0CF-4472-8408-4DCADBE094BF}" type="datetimeFigureOut">
              <a:rPr lang="en-US" smtClean="0"/>
              <a:t>8/18/2025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214633B-F93B-4208-A287-D690BABE2CCF}" type="slidenum">
              <a:rPr lang="en-US" smtClean="0"/>
              <a:t>‹#›</a:t>
            </a:fld>
            <a:endParaRPr lang="en-US"/>
          </a:p>
        </p:txBody>
      </p:sp>
    </p:spTree>
    <p:extLst>
      <p:ext uri="{BB962C8B-B14F-4D97-AF65-F5344CB8AC3E}">
        <p14:creationId xmlns:p14="http://schemas.microsoft.com/office/powerpoint/2010/main" val="3469826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 typeface="Arial"/>
              <a:buNone/>
              <a:tabLst/>
              <a:defRPr/>
            </a:pPr>
            <a:endParaRPr lang="en-US"/>
          </a:p>
        </p:txBody>
      </p:sp>
      <p:sp>
        <p:nvSpPr>
          <p:cNvPr id="102" name="Google Shape;102;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666191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214633B-F93B-4208-A287-D690BABE2CCF}" type="slidenum">
              <a:rPr lang="en-US" smtClean="0"/>
              <a:t>2</a:t>
            </a:fld>
            <a:endParaRPr lang="en-US"/>
          </a:p>
        </p:txBody>
      </p:sp>
    </p:spTree>
    <p:extLst>
      <p:ext uri="{BB962C8B-B14F-4D97-AF65-F5344CB8AC3E}">
        <p14:creationId xmlns:p14="http://schemas.microsoft.com/office/powerpoint/2010/main" val="19479000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atin typeface="Arial" panose="020B0604020202020204" pitchFamily="34" charset="0"/>
                <a:cs typeface="Arial" panose="020B060402020202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132BAE4-EF96-401E-9835-FEF9D1E36FF4}" type="datetime1">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142946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91AC6C-1BC6-47FA-9DC8-070F2A5615A2}" type="datetime1">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4868539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236F4F4-7454-4D5D-B0E5-ADD7BEA612DE}" type="datetime1">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744124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9" name="Google Shape;105;p1">
            <a:extLst>
              <a:ext uri="{FF2B5EF4-FFF2-40B4-BE49-F238E27FC236}">
                <a16:creationId xmlns="" xmlns:a16="http://schemas.microsoft.com/office/drawing/2014/main" id="{E9C428B9-BD3B-47CF-96EB-8E8024AAE980}"/>
              </a:ext>
            </a:extLst>
          </p:cNvPr>
          <p:cNvSpPr/>
          <p:nvPr/>
        </p:nvSpPr>
        <p:spPr>
          <a:xfrm>
            <a:off x="0" y="6485045"/>
            <a:ext cx="8594558" cy="364764"/>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lgn="ctr"/>
            <a:r>
              <a:rPr lang="en-US" sz="1200" b="0">
                <a:solidFill>
                  <a:schemeClr val="bg1"/>
                </a:solidFill>
                <a:latin typeface="Arial Nova Cond" panose="020B0506020202020204" pitchFamily="34" charset="0"/>
              </a:rPr>
              <a:t>University of Information Technology (UIT), VNU-HCM</a:t>
            </a:r>
            <a:endParaRPr sz="1200" b="0">
              <a:solidFill>
                <a:schemeClr val="bg1"/>
              </a:solidFill>
              <a:latin typeface="Arial Nova Cond" panose="020B0506020202020204" pitchFamily="34" charset="0"/>
            </a:endParaRPr>
          </a:p>
        </p:txBody>
      </p:sp>
      <p:sp>
        <p:nvSpPr>
          <p:cNvPr id="15" name="Google Shape;109;p1">
            <a:extLst>
              <a:ext uri="{FF2B5EF4-FFF2-40B4-BE49-F238E27FC236}">
                <a16:creationId xmlns="" xmlns:a16="http://schemas.microsoft.com/office/drawing/2014/main" id="{91E4D465-1973-499C-87CE-5A38A4FE5280}"/>
              </a:ext>
            </a:extLst>
          </p:cNvPr>
          <p:cNvSpPr/>
          <p:nvPr userDrawn="1"/>
        </p:nvSpPr>
        <p:spPr>
          <a:xfrm>
            <a:off x="549442" y="6494522"/>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13" name="Google Shape;109;p1">
            <a:extLst>
              <a:ext uri="{FF2B5EF4-FFF2-40B4-BE49-F238E27FC236}">
                <a16:creationId xmlns="" xmlns:a16="http://schemas.microsoft.com/office/drawing/2014/main" id="{16772B44-7759-405B-9C67-35948DD5766F}"/>
              </a:ext>
            </a:extLst>
          </p:cNvPr>
          <p:cNvSpPr/>
          <p:nvPr userDrawn="1"/>
        </p:nvSpPr>
        <p:spPr>
          <a:xfrm>
            <a:off x="8594558" y="6490779"/>
            <a:ext cx="549442" cy="362774"/>
          </a:xfrm>
          <a:prstGeom prst="rect">
            <a:avLst/>
          </a:prstGeom>
          <a:solidFill>
            <a:schemeClr val="lt1"/>
          </a:solidFill>
          <a:ln w="12700" cap="flat" cmpd="sng">
            <a:solidFill>
              <a:schemeClr val="tx1">
                <a:lumMod val="50000"/>
                <a:lumOff val="50000"/>
              </a:schemeClr>
            </a:solidFill>
            <a:prstDash val="solid"/>
            <a:miter lim="800000"/>
            <a:headEnd type="none" w="sm" len="sm"/>
            <a:tailEnd type="none" w="sm" len="sm"/>
          </a:ln>
        </p:spPr>
        <p:txBody>
          <a:bodyPr spcFirstLastPara="1" wrap="square" lIns="68569" tIns="34275" rIns="68569" bIns="34275" anchor="ctr" anchorCtr="0">
            <a:noAutofit/>
          </a:bodyPr>
          <a:lstStyle/>
          <a:p>
            <a:pPr algn="ctr"/>
            <a:endParaRPr lang="en-US" sz="1500" b="1">
              <a:solidFill>
                <a:schemeClr val="dk1"/>
              </a:solidFill>
            </a:endParaRPr>
          </a:p>
        </p:txBody>
      </p:sp>
      <p:sp>
        <p:nvSpPr>
          <p:cNvPr id="2" name="Title 1"/>
          <p:cNvSpPr>
            <a:spLocks noGrp="1"/>
          </p:cNvSpPr>
          <p:nvPr>
            <p:ph type="title" hasCustomPrompt="1"/>
          </p:nvPr>
        </p:nvSpPr>
        <p:spPr>
          <a:xfrm>
            <a:off x="169946" y="144644"/>
            <a:ext cx="8214072" cy="510111"/>
          </a:xfrm>
        </p:spPr>
        <p:txBody>
          <a:bodyPr>
            <a:normAutofit/>
          </a:bodyPr>
          <a:lstStyle>
            <a:lvl1pPr>
              <a:defRPr sz="4000">
                <a:solidFill>
                  <a:schemeClr val="accent5">
                    <a:lumMod val="75000"/>
                  </a:schemeClr>
                </a:solidFill>
                <a:latin typeface="Arial" panose="020B0604020202020204" pitchFamily="34" charset="0"/>
                <a:cs typeface="Arial" panose="020B0604020202020204" pitchFamily="34" charset="0"/>
              </a:defRPr>
            </a:lvl1pPr>
          </a:lstStyle>
          <a:p>
            <a:r>
              <a:rPr lang="en-US"/>
              <a:t>Title slide</a:t>
            </a:r>
          </a:p>
        </p:txBody>
      </p:sp>
      <p:sp>
        <p:nvSpPr>
          <p:cNvPr id="3" name="Content Placeholder 2"/>
          <p:cNvSpPr>
            <a:spLocks noGrp="1"/>
          </p:cNvSpPr>
          <p:nvPr>
            <p:ph idx="1"/>
          </p:nvPr>
        </p:nvSpPr>
        <p:spPr>
          <a:xfrm>
            <a:off x="216567" y="1009644"/>
            <a:ext cx="8594557" cy="5290319"/>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vl3pPr>
              <a:defRPr>
                <a:latin typeface="Arial" panose="020B0604020202020204" pitchFamily="34" charset="0"/>
                <a:cs typeface="Arial" panose="020B0604020202020204" pitchFamily="34" charset="0"/>
              </a:defRPr>
            </a:lvl3pPr>
            <a:lvl4pPr>
              <a:defRPr>
                <a:latin typeface="Arial" panose="020B0604020202020204" pitchFamily="34" charset="0"/>
                <a:cs typeface="Arial" panose="020B0604020202020204" pitchFamily="34" charset="0"/>
              </a:defRPr>
            </a:lvl4pPr>
            <a:lvl5pPr>
              <a:defRPr>
                <a:latin typeface="Arial" panose="020B0604020202020204" pitchFamily="34" charset="0"/>
                <a:cs typeface="Arial" panose="020B060402020202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p:cNvSpPr>
            <a:spLocks noGrp="1"/>
          </p:cNvSpPr>
          <p:nvPr>
            <p:ph type="sldNum" sz="quarter" idx="12"/>
          </p:nvPr>
        </p:nvSpPr>
        <p:spPr>
          <a:xfrm>
            <a:off x="581306" y="6483871"/>
            <a:ext cx="405441" cy="365125"/>
          </a:xfrm>
        </p:spPr>
        <p:txBody>
          <a:bodyPr/>
          <a:lstStyle>
            <a:lvl1pPr>
              <a:defRPr>
                <a:solidFill>
                  <a:schemeClr val="tx1"/>
                </a:solidFill>
              </a:defRPr>
            </a:lvl1pPr>
          </a:lstStyle>
          <a:p>
            <a:fld id="{B487F271-60DF-4592-BB7F-B45BB4441AA9}" type="slidenum">
              <a:rPr lang="en-US" smtClean="0"/>
              <a:pPr/>
              <a:t>‹#›</a:t>
            </a:fld>
            <a:endParaRPr lang="en-US"/>
          </a:p>
        </p:txBody>
      </p:sp>
      <p:pic>
        <p:nvPicPr>
          <p:cNvPr id="10" name="Picture 9" descr="A picture containing object, clock&#10;&#10;Description automatically generated">
            <a:extLst>
              <a:ext uri="{FF2B5EF4-FFF2-40B4-BE49-F238E27FC236}">
                <a16:creationId xmlns="" xmlns:a16="http://schemas.microsoft.com/office/drawing/2014/main" id="{D47A60E3-3D29-46FE-AB63-A695505C87E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384018" y="31224"/>
            <a:ext cx="728362" cy="728362"/>
          </a:xfrm>
          <a:prstGeom prst="rect">
            <a:avLst/>
          </a:prstGeom>
        </p:spPr>
      </p:pic>
      <p:pic>
        <p:nvPicPr>
          <p:cNvPr id="12" name="Picture 11" descr="A close up of a logo&#10;&#10;Description generated with very high confidence">
            <a:extLst>
              <a:ext uri="{FF2B5EF4-FFF2-40B4-BE49-F238E27FC236}">
                <a16:creationId xmlns="" xmlns:a16="http://schemas.microsoft.com/office/drawing/2014/main" id="{9D24ADE5-0C5C-44A1-9FF6-58956EF9737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r="75471"/>
          <a:stretch/>
        </p:blipFill>
        <p:spPr>
          <a:xfrm>
            <a:off x="8694630" y="6424003"/>
            <a:ext cx="417750" cy="472670"/>
          </a:xfrm>
          <a:prstGeom prst="rect">
            <a:avLst/>
          </a:prstGeom>
        </p:spPr>
      </p:pic>
      <p:cxnSp>
        <p:nvCxnSpPr>
          <p:cNvPr id="14" name="Straight Connector 13">
            <a:extLst>
              <a:ext uri="{FF2B5EF4-FFF2-40B4-BE49-F238E27FC236}">
                <a16:creationId xmlns="" xmlns:a16="http://schemas.microsoft.com/office/drawing/2014/main" id="{FA83563C-5C68-4B36-9934-4B1F666D6552}"/>
              </a:ext>
            </a:extLst>
          </p:cNvPr>
          <p:cNvCxnSpPr/>
          <p:nvPr userDrawn="1"/>
        </p:nvCxnSpPr>
        <p:spPr>
          <a:xfrm>
            <a:off x="0" y="832199"/>
            <a:ext cx="9144000"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138228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atin typeface="Arial" panose="020B0604020202020204" pitchFamily="34" charset="0"/>
                <a:cs typeface="Arial" panose="020B0604020202020204" pitchFamily="34" charset="0"/>
              </a:defRPr>
            </a:lvl1pPr>
          </a:lstStyle>
          <a:p>
            <a:r>
              <a:rPr lang="en-US"/>
              <a:t>Click to edit Master title style</a:t>
            </a:r>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latin typeface="Arial" panose="020B0604020202020204" pitchFamily="34" charset="0"/>
                <a:cs typeface="Arial" panose="020B060402020202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8FD31F5-B86C-42C2-9B18-CACBD66E1162}" type="datetime1">
              <a:rPr lang="en-US" smtClean="0"/>
              <a:t>8/18/2025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7771168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42F8B556-B1D1-491C-89AB-66731DCC77DE}" type="datetime1">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41927850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EDAD88C-F643-4BA5-9C82-72FA2262C860}" type="datetime1">
              <a:rPr lang="en-US" smtClean="0"/>
              <a:t>8/18/2025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32110607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609ABF0-587C-4552-A769-0D8B5734B185}" type="datetime1">
              <a:rPr lang="en-US" smtClean="0"/>
              <a:t>8/18/2025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31369754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7393E2-C834-4338-A398-5464AB7866F5}" type="datetime1">
              <a:rPr lang="en-US" smtClean="0"/>
              <a:t>8/18/2025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1608616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891DBC9-E6B0-4610-A49D-534249B0763B}" type="datetime1">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138892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84A8F27-1C85-43B1-B996-E57117C13630}" type="datetime1">
              <a:rPr lang="en-US" smtClean="0"/>
              <a:t>8/18/2025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487F271-60DF-4592-BB7F-B45BB4441AA9}" type="slidenum">
              <a:rPr lang="en-US" smtClean="0"/>
              <a:t>‹#›</a:t>
            </a:fld>
            <a:endParaRPr lang="en-US"/>
          </a:p>
        </p:txBody>
      </p:sp>
    </p:spTree>
    <p:extLst>
      <p:ext uri="{BB962C8B-B14F-4D97-AF65-F5344CB8AC3E}">
        <p14:creationId xmlns:p14="http://schemas.microsoft.com/office/powerpoint/2010/main" val="27312941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C887FB8-3E84-421F-B192-10C24D654A3B}" type="datetime1">
              <a:rPr lang="en-US" smtClean="0"/>
              <a:t>8/18/2025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87F271-60DF-4592-BB7F-B45BB4441AA9}" type="slidenum">
              <a:rPr lang="en-US" smtClean="0"/>
              <a:t>‹#›</a:t>
            </a:fld>
            <a:endParaRPr lang="en-US"/>
          </a:p>
        </p:txBody>
      </p:sp>
    </p:spTree>
    <p:extLst>
      <p:ext uri="{BB962C8B-B14F-4D97-AF65-F5344CB8AC3E}">
        <p14:creationId xmlns:p14="http://schemas.microsoft.com/office/powerpoint/2010/main" val="41820127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microsoft.com/office/2007/relationships/hdphoto" Target="../media/hdphoto1.wdp"/><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6" name="Google Shape;109;p1">
            <a:extLst>
              <a:ext uri="{FF2B5EF4-FFF2-40B4-BE49-F238E27FC236}">
                <a16:creationId xmlns="" xmlns:a16="http://schemas.microsoft.com/office/drawing/2014/main" id="{0A506D4D-4A00-4759-BA00-7311171B8C28}"/>
              </a:ext>
            </a:extLst>
          </p:cNvPr>
          <p:cNvSpPr/>
          <p:nvPr/>
        </p:nvSpPr>
        <p:spPr>
          <a:xfrm>
            <a:off x="8253662" y="0"/>
            <a:ext cx="890338" cy="768391"/>
          </a:xfrm>
          <a:prstGeom prst="rect">
            <a:avLst/>
          </a:prstGeom>
          <a:solidFill>
            <a:schemeClr val="lt1"/>
          </a:solidFill>
          <a:ln w="12700" cap="flat" cmpd="sng">
            <a:no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pic>
        <p:nvPicPr>
          <p:cNvPr id="3" name="Picture 2">
            <a:extLst>
              <a:ext uri="{FF2B5EF4-FFF2-40B4-BE49-F238E27FC236}">
                <a16:creationId xmlns="" xmlns:a16="http://schemas.microsoft.com/office/drawing/2014/main" id="{8A961CC5-719C-4398-AF8D-A62572F029BD}"/>
              </a:ext>
            </a:extLst>
          </p:cNvPr>
          <p:cNvPicPr>
            <a:picLocks noChangeAspect="1"/>
          </p:cNvPicPr>
          <p:nvPr/>
        </p:nvPicPr>
        <p:blipFill rotWithShape="1">
          <a:blip r:embed="rId3">
            <a:extLst>
              <a:ext uri="{28A0092B-C50C-407E-A947-70E740481C1C}">
                <a14:useLocalDpi xmlns:a14="http://schemas.microsoft.com/office/drawing/2010/main" val="0"/>
              </a:ext>
            </a:extLst>
          </a:blip>
          <a:srcRect t="7732" b="7732"/>
          <a:stretch/>
        </p:blipFill>
        <p:spPr>
          <a:xfrm>
            <a:off x="0" y="698731"/>
            <a:ext cx="9144000" cy="5785140"/>
          </a:xfrm>
          <a:prstGeom prst="rect">
            <a:avLst/>
          </a:prstGeom>
        </p:spPr>
      </p:pic>
      <p:sp>
        <p:nvSpPr>
          <p:cNvPr id="106" name="Google Shape;106;p1"/>
          <p:cNvSpPr/>
          <p:nvPr/>
        </p:nvSpPr>
        <p:spPr>
          <a:xfrm>
            <a:off x="226555" y="1640330"/>
            <a:ext cx="1820728" cy="704228"/>
          </a:xfrm>
          <a:prstGeom prst="rect">
            <a:avLst/>
          </a:prstGeom>
          <a:solidFill>
            <a:schemeClr val="dk1">
              <a:alpha val="83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r>
              <a:rPr lang="en-US" sz="1400" b="1" smtClean="0">
                <a:solidFill>
                  <a:srgbClr val="F2F2F2"/>
                </a:solidFill>
              </a:rPr>
              <a:t>Aug 20</a:t>
            </a:r>
            <a:r>
              <a:rPr lang="en-US" sz="1400" b="1" baseline="30000" smtClean="0">
                <a:solidFill>
                  <a:srgbClr val="F2F2F2"/>
                </a:solidFill>
              </a:rPr>
              <a:t>st</a:t>
            </a:r>
            <a:r>
              <a:rPr lang="en-US" sz="1400" b="1" smtClean="0">
                <a:solidFill>
                  <a:srgbClr val="F2F2F2"/>
                </a:solidFill>
              </a:rPr>
              <a:t> 2025</a:t>
            </a:r>
            <a:endParaRPr lang="en-US" sz="1400" dirty="0"/>
          </a:p>
          <a:p>
            <a:r>
              <a:rPr lang="en-US" sz="1400" dirty="0" err="1">
                <a:solidFill>
                  <a:srgbClr val="F2F2F2"/>
                </a:solidFill>
              </a:rPr>
              <a:t>Thủ</a:t>
            </a:r>
            <a:r>
              <a:rPr lang="en-US" sz="1400" dirty="0">
                <a:solidFill>
                  <a:srgbClr val="F2F2F2"/>
                </a:solidFill>
              </a:rPr>
              <a:t> </a:t>
            </a:r>
            <a:r>
              <a:rPr lang="en-US" sz="1400" dirty="0" err="1">
                <a:solidFill>
                  <a:srgbClr val="F2F2F2"/>
                </a:solidFill>
              </a:rPr>
              <a:t>Đức</a:t>
            </a:r>
            <a:r>
              <a:rPr lang="en-US" sz="1400" dirty="0">
                <a:solidFill>
                  <a:srgbClr val="F2F2F2"/>
                </a:solidFill>
              </a:rPr>
              <a:t>, TP. HCM</a:t>
            </a:r>
          </a:p>
        </p:txBody>
      </p:sp>
      <p:grpSp>
        <p:nvGrpSpPr>
          <p:cNvPr id="6" name="Group 5">
            <a:extLst>
              <a:ext uri="{FF2B5EF4-FFF2-40B4-BE49-F238E27FC236}">
                <a16:creationId xmlns="" xmlns:a16="http://schemas.microsoft.com/office/drawing/2014/main" id="{793FF1EC-598A-4285-B0F2-7876C0278B4B}"/>
              </a:ext>
            </a:extLst>
          </p:cNvPr>
          <p:cNvGrpSpPr/>
          <p:nvPr/>
        </p:nvGrpSpPr>
        <p:grpSpPr>
          <a:xfrm>
            <a:off x="-88601" y="27292"/>
            <a:ext cx="9232601" cy="704228"/>
            <a:chOff x="1228555" y="34408"/>
            <a:chExt cx="10836698" cy="811438"/>
          </a:xfrm>
        </p:grpSpPr>
        <p:sp>
          <p:nvSpPr>
            <p:cNvPr id="12" name="Google Shape;105;p1">
              <a:extLst>
                <a:ext uri="{FF2B5EF4-FFF2-40B4-BE49-F238E27FC236}">
                  <a16:creationId xmlns="" xmlns:a16="http://schemas.microsoft.com/office/drawing/2014/main" id="{D2935C59-C4EC-4552-9E8E-47D6A6E4851D}"/>
                </a:ext>
              </a:extLst>
            </p:cNvPr>
            <p:cNvSpPr/>
            <p:nvPr/>
          </p:nvSpPr>
          <p:spPr>
            <a:xfrm>
              <a:off x="1228555" y="74226"/>
              <a:ext cx="10836698" cy="723666"/>
            </a:xfrm>
            <a:prstGeom prst="rect">
              <a:avLst/>
            </a:prstGeom>
            <a:solidFill>
              <a:schemeClr val="dk1">
                <a:alpha val="81000"/>
              </a:schemeClr>
            </a:solidFill>
            <a:ln w="12700" cap="flat" cmpd="sng">
              <a:solidFill>
                <a:schemeClr val="dk1"/>
              </a:solidFill>
              <a:prstDash val="solid"/>
              <a:miter lim="800000"/>
              <a:headEnd type="none" w="sm" len="sm"/>
              <a:tailEnd type="none" w="sm" len="sm"/>
            </a:ln>
          </p:spPr>
          <p:txBody>
            <a:bodyPr spcFirstLastPara="1" wrap="square" lIns="137156" tIns="68569" rIns="137156" bIns="68569" anchor="ctr" anchorCtr="0">
              <a:noAutofit/>
            </a:bodyPr>
            <a:lstStyle/>
            <a:p>
              <a:pPr marL="1200120"/>
              <a:r>
                <a:rPr lang="en-US" sz="1600" b="1" err="1">
                  <a:solidFill>
                    <a:schemeClr val="bg1"/>
                  </a:solidFill>
                  <a:latin typeface="Elle Futura"/>
                </a:rPr>
                <a:t>Trường</a:t>
              </a:r>
              <a:r>
                <a:rPr lang="en-US" sz="1600" b="1">
                  <a:solidFill>
                    <a:schemeClr val="bg1"/>
                  </a:solidFill>
                  <a:latin typeface="Elle Futura"/>
                </a:rPr>
                <a:t>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Công</a:t>
              </a:r>
              <a:r>
                <a:rPr lang="en-US" sz="1600" b="1">
                  <a:solidFill>
                    <a:schemeClr val="bg1"/>
                  </a:solidFill>
                  <a:latin typeface="Elle Futura"/>
                </a:rPr>
                <a:t> </a:t>
              </a:r>
              <a:r>
                <a:rPr lang="en-US" sz="1600" b="1" err="1">
                  <a:solidFill>
                    <a:schemeClr val="bg1"/>
                  </a:solidFill>
                  <a:latin typeface="Elle Futura"/>
                </a:rPr>
                <a:t>nghệ</a:t>
              </a:r>
              <a:r>
                <a:rPr lang="en-US" sz="1600" b="1">
                  <a:solidFill>
                    <a:schemeClr val="bg1"/>
                  </a:solidFill>
                  <a:latin typeface="Elle Futura"/>
                </a:rPr>
                <a:t> </a:t>
              </a:r>
              <a:r>
                <a:rPr lang="en-US" sz="1600" b="1" err="1">
                  <a:solidFill>
                    <a:schemeClr val="bg1"/>
                  </a:solidFill>
                  <a:latin typeface="Elle Futura"/>
                </a:rPr>
                <a:t>Thông</a:t>
              </a:r>
              <a:r>
                <a:rPr lang="en-US" sz="1600" b="1">
                  <a:solidFill>
                    <a:schemeClr val="bg1"/>
                  </a:solidFill>
                  <a:latin typeface="Elle Futura"/>
                </a:rPr>
                <a:t> tin – </a:t>
              </a:r>
              <a:r>
                <a:rPr lang="en-US" sz="1600" b="1" err="1">
                  <a:solidFill>
                    <a:schemeClr val="bg1"/>
                  </a:solidFill>
                  <a:latin typeface="Elle Futura"/>
                </a:rPr>
                <a:t>Đại</a:t>
              </a:r>
              <a:r>
                <a:rPr lang="en-US" sz="1600" b="1">
                  <a:solidFill>
                    <a:schemeClr val="bg1"/>
                  </a:solidFill>
                  <a:latin typeface="Elle Futura"/>
                </a:rPr>
                <a:t> </a:t>
              </a:r>
              <a:r>
                <a:rPr lang="en-US" sz="1600" b="1" err="1">
                  <a:solidFill>
                    <a:schemeClr val="bg1"/>
                  </a:solidFill>
                  <a:latin typeface="Elle Futura"/>
                </a:rPr>
                <a:t>học</a:t>
              </a:r>
              <a:r>
                <a:rPr lang="en-US" sz="1600" b="1">
                  <a:solidFill>
                    <a:schemeClr val="bg1"/>
                  </a:solidFill>
                  <a:latin typeface="Elle Futura"/>
                </a:rPr>
                <a:t> </a:t>
              </a:r>
              <a:r>
                <a:rPr lang="en-US" sz="1600" b="1" err="1">
                  <a:solidFill>
                    <a:schemeClr val="bg1"/>
                  </a:solidFill>
                  <a:latin typeface="Elle Futura"/>
                </a:rPr>
                <a:t>Quốc</a:t>
              </a:r>
              <a:r>
                <a:rPr lang="en-US" sz="1600" b="1">
                  <a:solidFill>
                    <a:schemeClr val="bg1"/>
                  </a:solidFill>
                  <a:latin typeface="Elle Futura"/>
                </a:rPr>
                <a:t> </a:t>
              </a:r>
              <a:r>
                <a:rPr lang="en-US" sz="1600" b="1" err="1">
                  <a:solidFill>
                    <a:schemeClr val="bg1"/>
                  </a:solidFill>
                  <a:latin typeface="Elle Futura"/>
                </a:rPr>
                <a:t>gia</a:t>
              </a:r>
              <a:r>
                <a:rPr lang="en-US" sz="1600" b="1">
                  <a:solidFill>
                    <a:schemeClr val="bg1"/>
                  </a:solidFill>
                  <a:latin typeface="Elle Futura"/>
                </a:rPr>
                <a:t> TP. </a:t>
              </a:r>
              <a:r>
                <a:rPr lang="en-US" sz="1600" b="1" err="1">
                  <a:solidFill>
                    <a:schemeClr val="bg1"/>
                  </a:solidFill>
                  <a:latin typeface="Elle Futura"/>
                </a:rPr>
                <a:t>Hồ</a:t>
              </a:r>
              <a:r>
                <a:rPr lang="en-US" sz="1600" b="1">
                  <a:solidFill>
                    <a:schemeClr val="bg1"/>
                  </a:solidFill>
                  <a:latin typeface="Elle Futura"/>
                </a:rPr>
                <a:t> </a:t>
              </a:r>
              <a:r>
                <a:rPr lang="en-US" sz="1600" b="1" err="1">
                  <a:solidFill>
                    <a:schemeClr val="bg1"/>
                  </a:solidFill>
                  <a:latin typeface="Elle Futura"/>
                </a:rPr>
                <a:t>Chí</a:t>
              </a:r>
              <a:r>
                <a:rPr lang="en-US" sz="1600" b="1">
                  <a:solidFill>
                    <a:schemeClr val="bg1"/>
                  </a:solidFill>
                  <a:latin typeface="Elle Futura"/>
                </a:rPr>
                <a:t> Minh</a:t>
              </a:r>
              <a:endParaRPr sz="1600" b="1">
                <a:solidFill>
                  <a:schemeClr val="bg1"/>
                </a:solidFill>
              </a:endParaRPr>
            </a:p>
          </p:txBody>
        </p:sp>
        <p:sp>
          <p:nvSpPr>
            <p:cNvPr id="13" name="Google Shape;109;p1">
              <a:extLst>
                <a:ext uri="{FF2B5EF4-FFF2-40B4-BE49-F238E27FC236}">
                  <a16:creationId xmlns="" xmlns:a16="http://schemas.microsoft.com/office/drawing/2014/main" id="{6FDB471B-3693-44DC-9ED8-85508316CE08}"/>
                </a:ext>
              </a:extLst>
            </p:cNvPr>
            <p:cNvSpPr/>
            <p:nvPr/>
          </p:nvSpPr>
          <p:spPr>
            <a:xfrm>
              <a:off x="1767507" y="34408"/>
              <a:ext cx="899493" cy="811438"/>
            </a:xfrm>
            <a:prstGeom prst="rect">
              <a:avLst/>
            </a:prstGeom>
            <a:solidFill>
              <a:schemeClr val="lt1"/>
            </a:solidFill>
            <a:ln w="12700" cap="flat" cmpd="sng">
              <a:solidFill>
                <a:schemeClr val="dk1"/>
              </a:solidFill>
              <a:prstDash val="solid"/>
              <a:miter lim="800000"/>
              <a:headEnd type="none" w="sm" len="sm"/>
              <a:tailEnd type="none" w="sm" len="sm"/>
            </a:ln>
          </p:spPr>
          <p:txBody>
            <a:bodyPr spcFirstLastPara="1" wrap="square" lIns="68569" tIns="34275" rIns="68569" bIns="34275" anchor="ctr" anchorCtr="0">
              <a:noAutofit/>
            </a:bodyPr>
            <a:lstStyle/>
            <a:p>
              <a:pPr algn="ctr"/>
              <a:endParaRPr sz="1350"/>
            </a:p>
          </p:txBody>
        </p:sp>
      </p:grpSp>
      <p:grpSp>
        <p:nvGrpSpPr>
          <p:cNvPr id="7" name="Group 6">
            <a:extLst>
              <a:ext uri="{FF2B5EF4-FFF2-40B4-BE49-F238E27FC236}">
                <a16:creationId xmlns="" xmlns:a16="http://schemas.microsoft.com/office/drawing/2014/main" id="{56B78E3F-2B1A-4CFF-B80B-EE4C815143F4}"/>
              </a:ext>
            </a:extLst>
          </p:cNvPr>
          <p:cNvGrpSpPr/>
          <p:nvPr/>
        </p:nvGrpSpPr>
        <p:grpSpPr>
          <a:xfrm>
            <a:off x="454897" y="127386"/>
            <a:ext cx="8677341" cy="6356485"/>
            <a:chOff x="690045" y="-1236888"/>
            <a:chExt cx="10037924" cy="8475312"/>
          </a:xfrm>
        </p:grpSpPr>
        <p:sp>
          <p:nvSpPr>
            <p:cNvPr id="107" name="Google Shape;107;p1"/>
            <p:cNvSpPr/>
            <p:nvPr/>
          </p:nvSpPr>
          <p:spPr>
            <a:xfrm>
              <a:off x="1479006" y="2733463"/>
              <a:ext cx="9248963" cy="4504961"/>
            </a:xfrm>
            <a:prstGeom prst="rect">
              <a:avLst/>
            </a:prstGeom>
            <a:solidFill>
              <a:schemeClr val="dk1">
                <a:alpha val="69803"/>
              </a:schemeClr>
            </a:solidFill>
            <a:ln w="12700" cap="flat" cmpd="sng">
              <a:solidFill>
                <a:schemeClr val="dk1"/>
              </a:solidFill>
              <a:prstDash val="solid"/>
              <a:miter lim="800000"/>
              <a:headEnd type="none" w="sm" len="sm"/>
              <a:tailEnd type="none" w="sm" len="sm"/>
            </a:ln>
          </p:spPr>
          <p:txBody>
            <a:bodyPr spcFirstLastPara="1" wrap="square" lIns="137156" tIns="81000" rIns="999000" bIns="189000" anchor="b" anchorCtr="0">
              <a:noAutofit/>
            </a:bodyPr>
            <a:lstStyle/>
            <a:p>
              <a:pPr marL="210185" algn="r">
                <a:lnSpc>
                  <a:spcPct val="120000"/>
                </a:lnSpc>
              </a:pPr>
              <a:r>
                <a:rPr lang="en-US" b="1" dirty="0">
                  <a:solidFill>
                    <a:schemeClr val="lt1"/>
                  </a:solidFill>
                </a:rPr>
                <a:t>SV1 – MSSV 1</a:t>
              </a:r>
              <a:endParaRPr lang="en-US" dirty="0">
                <a:solidFill>
                  <a:schemeClr val="lt1"/>
                </a:solidFill>
              </a:endParaRPr>
            </a:p>
            <a:p>
              <a:pPr marL="210185" algn="r">
                <a:lnSpc>
                  <a:spcPct val="120000"/>
                </a:lnSpc>
              </a:pPr>
              <a:r>
                <a:rPr lang="en-US" b="1" dirty="0">
                  <a:solidFill>
                    <a:schemeClr val="lt1"/>
                  </a:solidFill>
                </a:rPr>
                <a:t> ...</a:t>
              </a:r>
              <a:endParaRPr lang="en-US" b="1" dirty="0">
                <a:solidFill>
                  <a:schemeClr val="lt1"/>
                </a:solidFill>
                <a:ea typeface="Calibri" panose="020F0502020204030204"/>
                <a:cs typeface="Calibri" panose="020F0502020204030204"/>
              </a:endParaRPr>
            </a:p>
            <a:p>
              <a:pPr marL="210185" algn="r">
                <a:lnSpc>
                  <a:spcPct val="120000"/>
                </a:lnSpc>
              </a:pPr>
              <a:r>
                <a:rPr lang="en-US" b="1" dirty="0">
                  <a:solidFill>
                    <a:schemeClr val="lt1"/>
                  </a:solidFill>
                </a:rPr>
                <a:t>GVHD</a:t>
              </a:r>
              <a:r>
                <a:rPr lang="en-US" b="1">
                  <a:solidFill>
                    <a:schemeClr val="lt1"/>
                  </a:solidFill>
                </a:rPr>
                <a:t>: </a:t>
              </a:r>
              <a:r>
                <a:rPr lang="en-US" b="1" smtClean="0">
                  <a:solidFill>
                    <a:schemeClr val="lt1"/>
                  </a:solidFill>
                </a:rPr>
                <a:t>NGUYỄN HỮU QUYỀN</a:t>
              </a:r>
              <a:endParaRPr lang="en-US" b="1" dirty="0">
                <a:solidFill>
                  <a:schemeClr val="lt1"/>
                </a:solidFill>
                <a:ea typeface="Calibri"/>
                <a:cs typeface="Calibri"/>
              </a:endParaRPr>
            </a:p>
          </p:txBody>
        </p:sp>
        <p:cxnSp>
          <p:nvCxnSpPr>
            <p:cNvPr id="108" name="Google Shape;108;p1"/>
            <p:cNvCxnSpPr>
              <a:cxnSpLocks/>
            </p:cNvCxnSpPr>
            <p:nvPr/>
          </p:nvCxnSpPr>
          <p:spPr>
            <a:xfrm>
              <a:off x="3182175" y="5605868"/>
              <a:ext cx="7474167" cy="0"/>
            </a:xfrm>
            <a:prstGeom prst="straightConnector1">
              <a:avLst/>
            </a:prstGeom>
            <a:noFill/>
            <a:ln w="9525" cap="flat" cmpd="sng">
              <a:solidFill>
                <a:schemeClr val="lt1"/>
              </a:solidFill>
              <a:prstDash val="solid"/>
              <a:miter lim="800000"/>
              <a:headEnd type="none" w="sm" len="sm"/>
              <a:tailEnd type="none" w="sm" len="sm"/>
            </a:ln>
          </p:spPr>
        </p:cxnSp>
        <p:pic>
          <p:nvPicPr>
            <p:cNvPr id="21" name="Picture 2" descr="Káº¿t quáº£ hÃ¬nh áº£nh cho uit logo png">
              <a:extLst>
                <a:ext uri="{FF2B5EF4-FFF2-40B4-BE49-F238E27FC236}">
                  <a16:creationId xmlns="" xmlns:a16="http://schemas.microsoft.com/office/drawing/2014/main" id="{F2DC505C-2E25-4AE7-9C7D-73F6542FD6FA}"/>
                </a:ext>
              </a:extLst>
            </p:cNvPr>
            <p:cNvPicPr>
              <a:picLocks noChangeAspect="1" noChangeArrowheads="1"/>
            </p:cNvPicPr>
            <p:nvPr/>
          </p:nvPicPr>
          <p:blipFill rotWithShape="1">
            <a:blip r:embed="rId4" cstate="print">
              <a:extLst>
                <a:ext uri="{BEBA8EAE-BF5A-486C-A8C5-ECC9F3942E4B}">
                  <a14:imgProps xmlns:a14="http://schemas.microsoft.com/office/drawing/2010/main">
                    <a14:imgLayer r:embed="rId5">
                      <a14:imgEffect>
                        <a14:brightnessContrast bright="20000"/>
                      </a14:imgEffect>
                    </a14:imgLayer>
                  </a14:imgProps>
                </a:ext>
                <a:ext uri="{28A0092B-C50C-407E-A947-70E740481C1C}">
                  <a14:useLocalDpi xmlns:a14="http://schemas.microsoft.com/office/drawing/2010/main" val="0"/>
                </a:ext>
              </a:extLst>
            </a:blip>
            <a:srcRect r="5107"/>
            <a:stretch/>
          </p:blipFill>
          <p:spPr bwMode="auto">
            <a:xfrm>
              <a:off x="690045" y="-1236888"/>
              <a:ext cx="691414" cy="662292"/>
            </a:xfrm>
            <a:prstGeom prst="rect">
              <a:avLst/>
            </a:prstGeom>
            <a:ln>
              <a:noFill/>
            </a:ln>
            <a:effectLst>
              <a:outerShdw blurRad="190500" algn="tl" rotWithShape="0">
                <a:srgbClr val="000000">
                  <a:alpha val="70000"/>
                </a:srgbClr>
              </a:outerShdw>
            </a:effectLst>
            <a:extLst>
              <a:ext uri="{909E8E84-426E-40DD-AFC4-6F175D3DCCD1}">
                <a14:hiddenFill xmlns:a14="http://schemas.microsoft.com/office/drawing/2010/main">
                  <a:solidFill>
                    <a:srgbClr val="FFFFFF"/>
                  </a:solidFill>
                </a14:hiddenFill>
              </a:ext>
            </a:extLst>
          </p:spPr>
        </p:pic>
        <p:sp>
          <p:nvSpPr>
            <p:cNvPr id="25" name="Google Shape;107;p1">
              <a:extLst>
                <a:ext uri="{FF2B5EF4-FFF2-40B4-BE49-F238E27FC236}">
                  <a16:creationId xmlns="" xmlns:a16="http://schemas.microsoft.com/office/drawing/2014/main" id="{75409049-75FB-4C59-970D-160988C53188}"/>
                </a:ext>
              </a:extLst>
            </p:cNvPr>
            <p:cNvSpPr/>
            <p:nvPr/>
          </p:nvSpPr>
          <p:spPr>
            <a:xfrm>
              <a:off x="1305287" y="2733463"/>
              <a:ext cx="9422682" cy="3035300"/>
            </a:xfrm>
            <a:prstGeom prst="rect">
              <a:avLst/>
            </a:prstGeom>
            <a:noFill/>
            <a:ln w="12700" cap="flat" cmpd="sng">
              <a:noFill/>
              <a:prstDash val="solid"/>
              <a:miter lim="800000"/>
              <a:headEnd type="none" w="sm" len="sm"/>
              <a:tailEnd type="none" w="sm" len="sm"/>
            </a:ln>
          </p:spPr>
          <p:txBody>
            <a:bodyPr spcFirstLastPara="1" wrap="square" lIns="137156" tIns="68569" rIns="270000" bIns="68569" anchor="ctr" anchorCtr="0">
              <a:noAutofit/>
            </a:bodyPr>
            <a:lstStyle/>
            <a:p>
              <a:pPr marL="210185" algn="r">
                <a:lnSpc>
                  <a:spcPct val="120000"/>
                </a:lnSpc>
              </a:pPr>
              <a:r>
                <a:rPr lang="en-US" sz="3200" b="1" smtClean="0">
                  <a:solidFill>
                    <a:schemeClr val="bg1"/>
                  </a:solidFill>
                </a:rPr>
                <a:t>BÁO CÁO ĐỒ ÁN MÔN HỌC</a:t>
              </a:r>
            </a:p>
            <a:p>
              <a:pPr marL="210185" algn="r">
                <a:lnSpc>
                  <a:spcPct val="120000"/>
                </a:lnSpc>
              </a:pPr>
              <a:r>
                <a:rPr lang="en-US" sz="3200" b="1" smtClean="0">
                  <a:solidFill>
                    <a:schemeClr val="bg1"/>
                  </a:solidFill>
                </a:rPr>
                <a:t>HỆ THỐNG GỢI Ý CÂU HỎI PHỎNG VẤN DỰA TRÊN HỒ SƠ ỨNG VIÊN</a:t>
              </a:r>
            </a:p>
            <a:p>
              <a:pPr marL="210185" algn="r">
                <a:lnSpc>
                  <a:spcPct val="120000"/>
                </a:lnSpc>
              </a:pPr>
              <a:endParaRPr lang="en-US" dirty="0"/>
            </a:p>
          </p:txBody>
        </p:sp>
      </p:grpSp>
      <p:sp>
        <p:nvSpPr>
          <p:cNvPr id="4" name="Slide Number Placeholder 3">
            <a:extLst>
              <a:ext uri="{FF2B5EF4-FFF2-40B4-BE49-F238E27FC236}">
                <a16:creationId xmlns="" xmlns:a16="http://schemas.microsoft.com/office/drawing/2014/main" id="{62680A04-81B6-42AB-85EB-ADA579D42BBB}"/>
              </a:ext>
            </a:extLst>
          </p:cNvPr>
          <p:cNvSpPr>
            <a:spLocks noGrp="1"/>
          </p:cNvSpPr>
          <p:nvPr>
            <p:ph type="sldNum" sz="quarter" idx="12"/>
          </p:nvPr>
        </p:nvSpPr>
        <p:spPr/>
        <p:txBody>
          <a:bodyPr/>
          <a:lstStyle/>
          <a:p>
            <a:fld id="{B487F271-60DF-4592-BB7F-B45BB4441AA9}" type="slidenum">
              <a:rPr lang="en-US" smtClean="0"/>
              <a:pPr/>
              <a:t>1</a:t>
            </a:fld>
            <a:endParaRPr lang="en-US"/>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vào:</a:t>
            </a: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10</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216567" y="4838449"/>
            <a:ext cx="8383509" cy="918307"/>
          </a:xfrm>
          <a:prstGeom prst="rect">
            <a:avLst/>
          </a:prstGeom>
        </p:spPr>
      </p:pic>
      <p:pic>
        <p:nvPicPr>
          <p:cNvPr id="8" name="Picture 7"/>
          <p:cNvPicPr>
            <a:picLocks noChangeAspect="1"/>
          </p:cNvPicPr>
          <p:nvPr/>
        </p:nvPicPr>
        <p:blipFill>
          <a:blip r:embed="rId3"/>
          <a:stretch>
            <a:fillRect/>
          </a:stretch>
        </p:blipFill>
        <p:spPr>
          <a:xfrm>
            <a:off x="282542" y="1582748"/>
            <a:ext cx="6292875" cy="2963741"/>
          </a:xfrm>
          <a:prstGeom prst="rect">
            <a:avLst/>
          </a:prstGeom>
          <a:ln>
            <a:solidFill>
              <a:schemeClr val="tx1"/>
            </a:solidFill>
          </a:ln>
        </p:spPr>
      </p:pic>
    </p:spTree>
    <p:extLst>
      <p:ext uri="{BB962C8B-B14F-4D97-AF65-F5344CB8AC3E}">
        <p14:creationId xmlns:p14="http://schemas.microsoft.com/office/powerpoint/2010/main" val="396568416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Dữ liệu đầu </a:t>
            </a:r>
            <a:r>
              <a:rPr lang="en-US" b="1" smtClean="0"/>
              <a:t>ra:</a:t>
            </a:r>
          </a:p>
          <a:p>
            <a:pPr marL="0" indent="0">
              <a:buNone/>
            </a:pPr>
            <a:endParaRPr lang="en-US" b="1"/>
          </a:p>
          <a:p>
            <a:pPr marL="0" indent="0">
              <a:buNone/>
            </a:pPr>
            <a:r>
              <a:rPr lang="en-US" smtClean="0"/>
              <a:t/>
            </a:r>
            <a:br>
              <a:rPr lang="en-US" smtClean="0"/>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11</a:t>
            </a:fld>
            <a:endParaRPr lang="en-US">
              <a:latin typeface="Times New Roman" panose="02020603050405020304" pitchFamily="18" charset="0"/>
              <a:cs typeface="Times New Roman" panose="02020603050405020304" pitchFamily="18" charset="0"/>
            </a:endParaRPr>
          </a:p>
        </p:txBody>
      </p:sp>
      <p:pic>
        <p:nvPicPr>
          <p:cNvPr id="9" name="Picture 8"/>
          <p:cNvPicPr>
            <a:picLocks noChangeAspect="1"/>
          </p:cNvPicPr>
          <p:nvPr/>
        </p:nvPicPr>
        <p:blipFill>
          <a:blip r:embed="rId2"/>
          <a:stretch>
            <a:fillRect/>
          </a:stretch>
        </p:blipFill>
        <p:spPr>
          <a:xfrm>
            <a:off x="216567" y="1532810"/>
            <a:ext cx="8745648" cy="3707768"/>
          </a:xfrm>
          <a:prstGeom prst="rect">
            <a:avLst/>
          </a:prstGeom>
        </p:spPr>
      </p:pic>
    </p:spTree>
    <p:extLst>
      <p:ext uri="{BB962C8B-B14F-4D97-AF65-F5344CB8AC3E}">
        <p14:creationId xmlns:p14="http://schemas.microsoft.com/office/powerpoint/2010/main" val="256040651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Tự đánh giá mô hình</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vi-VN" sz="2000" b="1">
                <a:latin typeface="Times New Roman" panose="02020603050405020304" pitchFamily="18" charset="0"/>
                <a:cs typeface="Times New Roman" panose="02020603050405020304" pitchFamily="18" charset="0"/>
              </a:rPr>
              <a:t>Điểm mạnh</a:t>
            </a:r>
            <a:r>
              <a:rPr lang="vi-VN" sz="2000">
                <a:latin typeface="Times New Roman" panose="02020603050405020304" pitchFamily="18" charset="0"/>
                <a:cs typeface="Times New Roman" panose="02020603050405020304" pitchFamily="18" charset="0"/>
              </a:rPr>
              <a:t>: Pipeline end-to-end chạy ổn (đọc CV/JD → NLP → đặc trưng → phân loại → gợi ý); trích xuất thông tin cơ bản khá ổn và cho tín hiệu so khớp hữu ích.</a:t>
            </a:r>
          </a:p>
          <a:p>
            <a:r>
              <a:rPr lang="vi-VN" sz="2000" b="1">
                <a:latin typeface="Times New Roman" panose="02020603050405020304" pitchFamily="18" charset="0"/>
                <a:cs typeface="Times New Roman" panose="02020603050405020304" pitchFamily="18" charset="0"/>
              </a:rPr>
              <a:t>Tính hữu dụng</a:t>
            </a:r>
            <a:r>
              <a:rPr lang="vi-VN" sz="2000">
                <a:latin typeface="Times New Roman" panose="02020603050405020304" pitchFamily="18" charset="0"/>
                <a:cs typeface="Times New Roman" panose="02020603050405020304" pitchFamily="18" charset="0"/>
              </a:rPr>
              <a:t>: Hỗ trợ rút ngắn sàng lọc ban đầu; kết quả phân loại minh hoạ nhất quán giữa các lần chạy demo.</a:t>
            </a:r>
          </a:p>
          <a:p>
            <a:r>
              <a:rPr lang="vi-VN" sz="2000" b="1">
                <a:latin typeface="Times New Roman" panose="02020603050405020304" pitchFamily="18" charset="0"/>
                <a:cs typeface="Times New Roman" panose="02020603050405020304" pitchFamily="18" charset="0"/>
              </a:rPr>
              <a:t>Hạn chế chính</a:t>
            </a:r>
            <a:r>
              <a:rPr lang="vi-VN" sz="2000">
                <a:latin typeface="Times New Roman" panose="02020603050405020304" pitchFamily="18" charset="0"/>
                <a:cs typeface="Times New Roman" panose="02020603050405020304" pitchFamily="18" charset="0"/>
              </a:rPr>
              <a:t>: Khuyến nghị câu hỏi còn lệch trọng tâm JD; phụ thuộc dữ liệu/nhãn còn hạn chế nên khó kết luận chất lượng thật.</a:t>
            </a:r>
          </a:p>
          <a:p>
            <a:r>
              <a:rPr lang="vi-VN" sz="2000" b="1">
                <a:latin typeface="Times New Roman" panose="02020603050405020304" pitchFamily="18" charset="0"/>
                <a:cs typeface="Times New Roman" panose="02020603050405020304" pitchFamily="18" charset="0"/>
              </a:rPr>
              <a:t>Độ tin cậy</a:t>
            </a:r>
            <a:r>
              <a:rPr lang="vi-VN" sz="2000">
                <a:latin typeface="Times New Roman" panose="02020603050405020304" pitchFamily="18" charset="0"/>
                <a:cs typeface="Times New Roman" panose="02020603050405020304" pitchFamily="18" charset="0"/>
              </a:rPr>
              <a:t>: Điểm xếp hạng gợi ý chưa cao và thiếu lọc theo chủ đề; cần hiệu chuẩn điểm và ngưỡng tối thiểu.</a:t>
            </a:r>
            <a:endParaRPr lang="en-US" sz="200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12</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720278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latin typeface="Times New Roman" panose="02020603050405020304" pitchFamily="18" charset="0"/>
                <a:cs typeface="Times New Roman" panose="02020603050405020304" pitchFamily="18" charset="0"/>
              </a:rPr>
              <a:t>Kết </a:t>
            </a:r>
            <a:r>
              <a:rPr lang="en-US" smtClean="0">
                <a:latin typeface="Times New Roman" panose="02020603050405020304" pitchFamily="18" charset="0"/>
                <a:cs typeface="Times New Roman" panose="02020603050405020304" pitchFamily="18" charset="0"/>
              </a:rPr>
              <a:t>luận và hướng phát triển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fontScale="92500" lnSpcReduction="10000"/>
          </a:bodyPr>
          <a:lstStyle/>
          <a:p>
            <a:pPr marL="0" indent="0">
              <a:buNone/>
            </a:pPr>
            <a:r>
              <a:rPr lang="en-US" sz="2000" b="1" smtClean="0">
                <a:latin typeface="Times New Roman" panose="02020603050405020304" pitchFamily="18" charset="0"/>
                <a:cs typeface="Times New Roman" panose="02020603050405020304" pitchFamily="18" charset="0"/>
              </a:rPr>
              <a:t>Kết luận</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pPr marL="0" indent="0">
              <a:buNone/>
            </a:pPr>
            <a:r>
              <a:rPr lang="vi-VN" sz="2000" smtClean="0">
                <a:latin typeface="Times New Roman" panose="02020603050405020304" pitchFamily="18" charset="0"/>
                <a:cs typeface="Times New Roman" panose="02020603050405020304" pitchFamily="18" charset="0"/>
              </a:rPr>
              <a:t>Hệ </a:t>
            </a:r>
            <a:r>
              <a:rPr lang="vi-VN" sz="2000">
                <a:latin typeface="Times New Roman" panose="02020603050405020304" pitchFamily="18" charset="0"/>
                <a:cs typeface="Times New Roman" panose="02020603050405020304" pitchFamily="18" charset="0"/>
              </a:rPr>
              <a:t>thống đã chứng minh được khả năng tự động phân tích hồ sơ và đo mức phù hợp với mô tả công việc ở mức khá, giúp rút ngắn thời gian sàng lọc và hỗ trợ ra quyết định. Tuy nhiên, phần khuyến nghị còn chưa bám sát nhu cầu thực tế trong mọi tình huống, do dữ liệu gán nhãn còn hạn chế và cơ chế xếp hạng chưa đủ tinh </a:t>
            </a:r>
            <a:r>
              <a:rPr lang="vi-VN" sz="2000">
                <a:latin typeface="Times New Roman" panose="02020603050405020304" pitchFamily="18" charset="0"/>
                <a:cs typeface="Times New Roman" panose="02020603050405020304" pitchFamily="18" charset="0"/>
              </a:rPr>
              <a:t>chỉnh</a:t>
            </a:r>
            <a:r>
              <a:rPr lang="vi-VN" sz="2000" smtClean="0">
                <a:latin typeface="Times New Roman" panose="02020603050405020304" pitchFamily="18" charset="0"/>
                <a:cs typeface="Times New Roman" panose="02020603050405020304" pitchFamily="18" charset="0"/>
              </a:rPr>
              <a:t>.</a:t>
            </a:r>
            <a:endParaRPr lang="en-US" sz="2000" smtClean="0">
              <a:latin typeface="Times New Roman" panose="02020603050405020304" pitchFamily="18" charset="0"/>
              <a:cs typeface="Times New Roman" panose="02020603050405020304" pitchFamily="18" charset="0"/>
            </a:endParaRPr>
          </a:p>
          <a:p>
            <a:pPr marL="0" indent="0">
              <a:buNone/>
            </a:pPr>
            <a:endParaRPr lang="vi-VN" sz="2000">
              <a:latin typeface="Times New Roman" panose="02020603050405020304" pitchFamily="18" charset="0"/>
              <a:cs typeface="Times New Roman" panose="02020603050405020304" pitchFamily="18" charset="0"/>
            </a:endParaRPr>
          </a:p>
          <a:p>
            <a:pPr marL="0" indent="0">
              <a:buNone/>
            </a:pPr>
            <a:r>
              <a:rPr lang="vi-VN" sz="2000" b="1">
                <a:latin typeface="Times New Roman" panose="02020603050405020304" pitchFamily="18" charset="0"/>
                <a:cs typeface="Times New Roman" panose="02020603050405020304" pitchFamily="18" charset="0"/>
              </a:rPr>
              <a:t>Hướng </a:t>
            </a:r>
            <a:r>
              <a:rPr lang="en-US" sz="2000" b="1" smtClean="0">
                <a:latin typeface="Times New Roman" panose="02020603050405020304" pitchFamily="18" charset="0"/>
                <a:cs typeface="Times New Roman" panose="02020603050405020304" pitchFamily="18" charset="0"/>
              </a:rPr>
              <a:t>phát triển</a:t>
            </a:r>
            <a:r>
              <a:rPr lang="vi-VN" sz="2000" b="1" smtClean="0">
                <a:latin typeface="Times New Roman" panose="02020603050405020304" pitchFamily="18" charset="0"/>
                <a:cs typeface="Times New Roman" panose="02020603050405020304" pitchFamily="18" charset="0"/>
              </a:rPr>
              <a:t>:</a:t>
            </a:r>
            <a:endParaRPr lang="vi-VN" sz="2000" b="1">
              <a:latin typeface="Times New Roman" panose="02020603050405020304" pitchFamily="18" charset="0"/>
              <a:cs typeface="Times New Roman" panose="02020603050405020304" pitchFamily="18" charset="0"/>
            </a:endParaRPr>
          </a:p>
          <a:p>
            <a:r>
              <a:rPr lang="vi-VN" sz="2000">
                <a:latin typeface="Times New Roman" panose="02020603050405020304" pitchFamily="18" charset="0"/>
                <a:cs typeface="Times New Roman" panose="02020603050405020304" pitchFamily="18" charset="0"/>
              </a:rPr>
              <a:t>Mở rộng dữ liệu: thu thập thêm CV/JD đa nguồn; bổ sung bộ câu hỏi tình huống &amp; hành vi; chuẩn hoá quy trình gán nhãn để đánh giá khách quan.</a:t>
            </a:r>
          </a:p>
          <a:p>
            <a:r>
              <a:rPr lang="vi-VN" sz="2000">
                <a:latin typeface="Times New Roman" panose="02020603050405020304" pitchFamily="18" charset="0"/>
                <a:cs typeface="Times New Roman" panose="02020603050405020304" pitchFamily="18" charset="0"/>
              </a:rPr>
              <a:t>Nâng cấp NLP: áp dụng mô hình ngôn ngữ lớn/đa ngôn ngữ; chuẩn hoá khái niệm bằng ontology; cải thiện bộ đọc tài liệu để xử lý bố cục phức tạp.</a:t>
            </a:r>
          </a:p>
          <a:p>
            <a:r>
              <a:rPr lang="vi-VN" sz="2000">
                <a:latin typeface="Times New Roman" panose="02020603050405020304" pitchFamily="18" charset="0"/>
                <a:cs typeface="Times New Roman" panose="02020603050405020304" pitchFamily="18" charset="0"/>
              </a:rPr>
              <a:t>Đa ngôn ngữ: hỗ trợ nhiều ngôn ngữ và so khớp ngữ nghĩa xuyên ngôn ngữ; tự động phát hiện ngôn ngữ đầu vào.</a:t>
            </a:r>
          </a:p>
          <a:p>
            <a:r>
              <a:rPr lang="vi-VN" sz="2000">
                <a:latin typeface="Times New Roman" panose="02020603050405020304" pitchFamily="18" charset="0"/>
                <a:cs typeface="Times New Roman" panose="02020603050405020304" pitchFamily="18" charset="0"/>
              </a:rPr>
              <a:t>Cá nhân hoá: gợi ý lộ trình phát triển cho ứng viên; cung cấp báo cáo phân tích chi tiết, giải thích được cho nhà tuyển dụng.</a:t>
            </a:r>
          </a:p>
          <a:p>
            <a:r>
              <a:rPr lang="vi-VN" sz="2000">
                <a:latin typeface="Times New Roman" panose="02020603050405020304" pitchFamily="18" charset="0"/>
                <a:cs typeface="Times New Roman" panose="02020603050405020304" pitchFamily="18" charset="0"/>
              </a:rPr>
              <a:t>Tích hợp &amp; triển khai: kết nối với các nền tảng tuyển dụng; xây dựng giao diện web/app thân thiện; bổ sung theo dõi chất lượng, bảo mật và quyền riêng tư.</a:t>
            </a: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13</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7146006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vi-VN">
                <a:latin typeface="Times New Roman" panose="02020603050405020304" pitchFamily="18" charset="0"/>
                <a:cs typeface="Times New Roman" panose="02020603050405020304" pitchFamily="18" charset="0"/>
              </a:rPr>
              <a:t>Hướng phát triển</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r>
              <a:rPr lang="vi-VN" smtClean="0">
                <a:latin typeface="Times New Roman" panose="02020603050405020304" pitchFamily="18" charset="0"/>
                <a:cs typeface="Times New Roman" panose="02020603050405020304" pitchFamily="18" charset="0"/>
              </a:rPr>
              <a:t>Mở </a:t>
            </a:r>
            <a:r>
              <a:rPr lang="vi-VN">
                <a:latin typeface="Times New Roman" panose="02020603050405020304" pitchFamily="18" charset="0"/>
                <a:cs typeface="Times New Roman" panose="02020603050405020304" pitchFamily="18" charset="0"/>
              </a:rPr>
              <a:t>rộng dữ liệu: đa dạng ngành nghề, cấp bậc</a:t>
            </a:r>
          </a:p>
          <a:p>
            <a:r>
              <a:rPr lang="vi-VN">
                <a:latin typeface="Times New Roman" panose="02020603050405020304" pitchFamily="18" charset="0"/>
                <a:cs typeface="Times New Roman" panose="02020603050405020304" pitchFamily="18" charset="0"/>
              </a:rPr>
              <a:t>Ứng dụng mô hình ngôn ngữ lớn (GPT, multilingual BERT)</a:t>
            </a:r>
          </a:p>
          <a:p>
            <a:r>
              <a:rPr lang="vi-VN">
                <a:latin typeface="Times New Roman" panose="02020603050405020304" pitchFamily="18" charset="0"/>
                <a:cs typeface="Times New Roman" panose="02020603050405020304" pitchFamily="18" charset="0"/>
              </a:rPr>
              <a:t>Hỗ trợ đa ngôn ngữ, cross-lingual embeddings</a:t>
            </a:r>
          </a:p>
          <a:p>
            <a:r>
              <a:rPr lang="vi-VN">
                <a:latin typeface="Times New Roman" panose="02020603050405020304" pitchFamily="18" charset="0"/>
                <a:cs typeface="Times New Roman" panose="02020603050405020304" pitchFamily="18" charset="0"/>
              </a:rPr>
              <a:t>Phát triển web/app + tích hợp nền tảng tuyển dụng</a:t>
            </a:r>
          </a:p>
          <a:p>
            <a:r>
              <a:rPr lang="vi-VN">
                <a:latin typeface="Times New Roman" panose="02020603050405020304" pitchFamily="18" charset="0"/>
                <a:cs typeface="Times New Roman" panose="02020603050405020304" pitchFamily="18" charset="0"/>
              </a:rPr>
              <a:t>Cá nhân hóa sâu hơn: đề xuất lộ trình kỹ năng cho ứng viên</a:t>
            </a: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14</a:t>
            </a:fld>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7189263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Demo</a:t>
            </a:r>
            <a:endParaRPr lang="en-US"/>
          </a:p>
        </p:txBody>
      </p:sp>
      <p:sp>
        <p:nvSpPr>
          <p:cNvPr id="3" name="Content Placeholder 2"/>
          <p:cNvSpPr>
            <a:spLocks noGrp="1"/>
          </p:cNvSpPr>
          <p:nvPr>
            <p:ph idx="1"/>
          </p:nvPr>
        </p:nvSpPr>
        <p:spPr/>
        <p:txBody>
          <a:bodyPr/>
          <a:lstStyle/>
          <a:p>
            <a:r>
              <a:rPr lang="en-US" smtClean="0"/>
              <a:t>Google Colab</a:t>
            </a:r>
            <a:endParaRPr lang="en-US"/>
          </a:p>
        </p:txBody>
      </p:sp>
      <p:sp>
        <p:nvSpPr>
          <p:cNvPr id="4" name="Slide Number Placeholder 3"/>
          <p:cNvSpPr>
            <a:spLocks noGrp="1"/>
          </p:cNvSpPr>
          <p:nvPr>
            <p:ph type="sldNum" sz="quarter" idx="12"/>
          </p:nvPr>
        </p:nvSpPr>
        <p:spPr/>
        <p:txBody>
          <a:bodyPr/>
          <a:lstStyle/>
          <a:p>
            <a:fld id="{B487F271-60DF-4592-BB7F-B45BB4441AA9}" type="slidenum">
              <a:rPr lang="en-US" smtClean="0"/>
              <a:pPr/>
              <a:t>15</a:t>
            </a:fld>
            <a:endParaRPr lang="en-US"/>
          </a:p>
        </p:txBody>
      </p:sp>
    </p:spTree>
    <p:extLst>
      <p:ext uri="{BB962C8B-B14F-4D97-AF65-F5344CB8AC3E}">
        <p14:creationId xmlns:p14="http://schemas.microsoft.com/office/powerpoint/2010/main" val="26425838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71DD5255-AE4D-4F8C-8442-E89ED7FB1400}"/>
              </a:ext>
            </a:extLst>
          </p:cNvPr>
          <p:cNvSpPr>
            <a:spLocks noGrp="1"/>
          </p:cNvSpPr>
          <p:nvPr>
            <p:ph type="ctrTitle"/>
          </p:nvPr>
        </p:nvSpPr>
        <p:spPr>
          <a:xfrm>
            <a:off x="2535382" y="5779470"/>
            <a:ext cx="4073235" cy="812801"/>
          </a:xfrm>
          <a:solidFill>
            <a:schemeClr val="dk1">
              <a:alpha val="50000"/>
            </a:schemeClr>
          </a:solidFill>
        </p:spPr>
        <p:style>
          <a:lnRef idx="2">
            <a:schemeClr val="accent1"/>
          </a:lnRef>
          <a:fillRef idx="1">
            <a:schemeClr val="lt1"/>
          </a:fillRef>
          <a:effectRef idx="0">
            <a:schemeClr val="accent1"/>
          </a:effectRef>
          <a:fontRef idx="minor">
            <a:schemeClr val="dk1"/>
          </a:fontRef>
        </p:style>
        <p:txBody>
          <a:bodyPr>
            <a:normAutofit/>
          </a:bodyPr>
          <a:lstStyle/>
          <a:p>
            <a:r>
              <a:rPr lang="en-US" sz="4600" b="1">
                <a:solidFill>
                  <a:schemeClr val="bg1"/>
                </a:solidFill>
              </a:rPr>
              <a:t>THANK YOU!</a:t>
            </a:r>
          </a:p>
        </p:txBody>
      </p:sp>
      <p:cxnSp>
        <p:nvCxnSpPr>
          <p:cNvPr id="5" name="Straight Connector 4">
            <a:extLst>
              <a:ext uri="{FF2B5EF4-FFF2-40B4-BE49-F238E27FC236}">
                <a16:creationId xmlns="" xmlns:a16="http://schemas.microsoft.com/office/drawing/2014/main" id="{A487AE24-2B2E-4A94-81DC-5C11C11A0A01}"/>
              </a:ext>
            </a:extLst>
          </p:cNvPr>
          <p:cNvCxnSpPr/>
          <p:nvPr/>
        </p:nvCxnSpPr>
        <p:spPr>
          <a:xfrm flipV="1">
            <a:off x="955040" y="4135121"/>
            <a:ext cx="0" cy="1767"/>
          </a:xfrm>
          <a:prstGeom prst="line">
            <a:avLst/>
          </a:prstGeom>
        </p:spPr>
        <p:style>
          <a:lnRef idx="1">
            <a:schemeClr val="accent1"/>
          </a:lnRef>
          <a:fillRef idx="0">
            <a:schemeClr val="accent1"/>
          </a:fillRef>
          <a:effectRef idx="0">
            <a:schemeClr val="accent1"/>
          </a:effectRef>
          <a:fontRef idx="minor">
            <a:schemeClr val="tx1"/>
          </a:fontRef>
        </p:style>
      </p:cxnSp>
      <p:pic>
        <p:nvPicPr>
          <p:cNvPr id="9" name="Picture 8" descr="A close up of a logo&#10;&#10;Description generated with very high confidence">
            <a:extLst>
              <a:ext uri="{FF2B5EF4-FFF2-40B4-BE49-F238E27FC236}">
                <a16:creationId xmlns="" xmlns:a16="http://schemas.microsoft.com/office/drawing/2014/main" id="{6E142685-9F6D-45FF-9CB8-1B195AF98E74}"/>
              </a:ext>
            </a:extLst>
          </p:cNvPr>
          <p:cNvPicPr>
            <a:picLocks noChangeAspect="1"/>
          </p:cNvPicPr>
          <p:nvPr/>
        </p:nvPicPr>
        <p:blipFill rotWithShape="1">
          <a:blip r:embed="rId2">
            <a:extLst>
              <a:ext uri="{28A0092B-C50C-407E-A947-70E740481C1C}">
                <a14:useLocalDpi xmlns:a14="http://schemas.microsoft.com/office/drawing/2010/main" val="0"/>
              </a:ext>
            </a:extLst>
          </a:blip>
          <a:srcRect r="75471"/>
          <a:stretch/>
        </p:blipFill>
        <p:spPr>
          <a:xfrm>
            <a:off x="8037919" y="3758"/>
            <a:ext cx="949893" cy="1074771"/>
          </a:xfrm>
          <a:prstGeom prst="rect">
            <a:avLst/>
          </a:prstGeom>
        </p:spPr>
      </p:pic>
      <p:sp>
        <p:nvSpPr>
          <p:cNvPr id="10" name="TextBox 9">
            <a:extLst>
              <a:ext uri="{FF2B5EF4-FFF2-40B4-BE49-F238E27FC236}">
                <a16:creationId xmlns="" xmlns:a16="http://schemas.microsoft.com/office/drawing/2014/main" id="{F6D31DDF-DF9C-4576-80EA-A654E4CD0E94}"/>
              </a:ext>
            </a:extLst>
          </p:cNvPr>
          <p:cNvSpPr txBox="1"/>
          <p:nvPr/>
        </p:nvSpPr>
        <p:spPr>
          <a:xfrm>
            <a:off x="2456872" y="222598"/>
            <a:ext cx="4623602" cy="646331"/>
          </a:xfrm>
          <a:prstGeom prst="rect">
            <a:avLst/>
          </a:prstGeom>
          <a:noFill/>
        </p:spPr>
        <p:txBody>
          <a:bodyPr wrap="square" rtlCol="0">
            <a:spAutoFit/>
          </a:bodyPr>
          <a:lstStyle/>
          <a:p>
            <a:pPr algn="ctr"/>
            <a:r>
              <a:rPr lang="en-US" b="1">
                <a:solidFill>
                  <a:schemeClr val="tx1">
                    <a:lumMod val="85000"/>
                    <a:lumOff val="15000"/>
                  </a:schemeClr>
                </a:solidFill>
                <a:latin typeface="Arial" panose="020B0604020202020204" pitchFamily="34" charset="0"/>
                <a:cs typeface="Arial" panose="020B0604020202020204" pitchFamily="34" charset="0"/>
              </a:rPr>
              <a:t>Tr</a:t>
            </a:r>
            <a:r>
              <a:rPr lang="vi-VN" b="1">
                <a:solidFill>
                  <a:schemeClr val="tx1">
                    <a:lumMod val="85000"/>
                    <a:lumOff val="15000"/>
                  </a:schemeClr>
                </a:solidFill>
                <a:latin typeface="Arial" panose="020B0604020202020204" pitchFamily="34" charset="0"/>
                <a:cs typeface="Arial" panose="020B0604020202020204" pitchFamily="34" charset="0"/>
              </a:rPr>
              <a:t>ư</a:t>
            </a:r>
            <a:r>
              <a:rPr lang="en-US" b="1" err="1">
                <a:solidFill>
                  <a:schemeClr val="tx1">
                    <a:lumMod val="85000"/>
                    <a:lumOff val="15000"/>
                  </a:schemeClr>
                </a:solidFill>
                <a:latin typeface="Arial" panose="020B0604020202020204" pitchFamily="34" charset="0"/>
                <a:cs typeface="Arial" panose="020B0604020202020204" pitchFamily="34" charset="0"/>
              </a:rPr>
              <a:t>ờng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Công</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nghệ</a:t>
            </a:r>
            <a:r>
              <a:rPr lang="en-US" b="1">
                <a:solidFill>
                  <a:schemeClr val="tx1">
                    <a:lumMod val="85000"/>
                    <a:lumOff val="15000"/>
                  </a:schemeClr>
                </a:solidFill>
                <a:latin typeface="Arial" panose="020B0604020202020204" pitchFamily="34" charset="0"/>
                <a:cs typeface="Arial" panose="020B0604020202020204" pitchFamily="34" charset="0"/>
              </a:rPr>
              <a:t> Thông tin</a:t>
            </a:r>
          </a:p>
          <a:p>
            <a:pPr algn="ctr"/>
            <a:r>
              <a:rPr lang="en-US" b="1" err="1">
                <a:solidFill>
                  <a:schemeClr val="tx1">
                    <a:lumMod val="85000"/>
                    <a:lumOff val="15000"/>
                  </a:schemeClr>
                </a:solidFill>
                <a:latin typeface="Arial" panose="020B0604020202020204" pitchFamily="34" charset="0"/>
                <a:cs typeface="Arial" panose="020B0604020202020204" pitchFamily="34" charset="0"/>
              </a:rPr>
              <a:t>Đại</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Học</a:t>
            </a:r>
            <a:r>
              <a:rPr lang="en-US" b="1">
                <a:solidFill>
                  <a:schemeClr val="tx1">
                    <a:lumMod val="85000"/>
                    <a:lumOff val="15000"/>
                  </a:schemeClr>
                </a:solidFill>
                <a:latin typeface="Arial" panose="020B0604020202020204" pitchFamily="34" charset="0"/>
                <a:cs typeface="Arial" panose="020B0604020202020204" pitchFamily="34" charset="0"/>
              </a:rPr>
              <a:t> </a:t>
            </a:r>
            <a:r>
              <a:rPr lang="en-US" b="1" err="1">
                <a:solidFill>
                  <a:schemeClr val="tx1">
                    <a:lumMod val="85000"/>
                    <a:lumOff val="15000"/>
                  </a:schemeClr>
                </a:solidFill>
                <a:latin typeface="Arial" panose="020B0604020202020204" pitchFamily="34" charset="0"/>
                <a:cs typeface="Arial" panose="020B0604020202020204" pitchFamily="34" charset="0"/>
              </a:rPr>
              <a:t>Quốc</a:t>
            </a:r>
            <a:r>
              <a:rPr lang="en-US" b="1">
                <a:solidFill>
                  <a:schemeClr val="tx1">
                    <a:lumMod val="85000"/>
                    <a:lumOff val="15000"/>
                  </a:schemeClr>
                </a:solidFill>
                <a:latin typeface="Arial" panose="020B0604020202020204" pitchFamily="34" charset="0"/>
                <a:cs typeface="Arial" panose="020B0604020202020204" pitchFamily="34" charset="0"/>
              </a:rPr>
              <a:t> Gia TP. HCM</a:t>
            </a:r>
          </a:p>
        </p:txBody>
      </p:sp>
      <p:pic>
        <p:nvPicPr>
          <p:cNvPr id="12" name="Picture 2">
            <a:extLst>
              <a:ext uri="{FF2B5EF4-FFF2-40B4-BE49-F238E27FC236}">
                <a16:creationId xmlns="" xmlns:a16="http://schemas.microsoft.com/office/drawing/2014/main" id="{2B37083F-1EFE-467E-A7EE-6246358BC86D}"/>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229" r="11955"/>
          <a:stretch/>
        </p:blipFill>
        <p:spPr bwMode="auto">
          <a:xfrm>
            <a:off x="19439" y="1513375"/>
            <a:ext cx="8753085" cy="389803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See the source image">
            <a:extLst>
              <a:ext uri="{FF2B5EF4-FFF2-40B4-BE49-F238E27FC236}">
                <a16:creationId xmlns="" xmlns:a16="http://schemas.microsoft.com/office/drawing/2014/main" id="{EE84E1ED-388C-423A-AC19-F78056C9AC8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8283" y="217979"/>
            <a:ext cx="1820474" cy="6463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9994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E99E222-DE9B-47E7-9236-D0F54EE12B9A}"/>
              </a:ext>
            </a:extLst>
          </p:cNvPr>
          <p:cNvSpPr>
            <a:spLocks noGrp="1"/>
          </p:cNvSpPr>
          <p:nvPr>
            <p:ph type="title"/>
          </p:nvPr>
        </p:nvSpPr>
        <p:spPr>
          <a:xfrm>
            <a:off x="151839" y="135591"/>
            <a:ext cx="8214072" cy="510111"/>
          </a:xfrm>
        </p:spPr>
        <p:txBody>
          <a:bodyPr>
            <a:normAutofit fontScale="90000"/>
          </a:bodyPr>
          <a:lstStyle/>
          <a:p>
            <a:r>
              <a:rPr lang="en-US" b="1" err="1"/>
              <a:t>Nội</a:t>
            </a:r>
            <a:r>
              <a:rPr lang="en-US" b="1"/>
              <a:t> dung</a:t>
            </a:r>
          </a:p>
        </p:txBody>
      </p:sp>
      <p:sp>
        <p:nvSpPr>
          <p:cNvPr id="3" name="Content Placeholder 2">
            <a:extLst>
              <a:ext uri="{FF2B5EF4-FFF2-40B4-BE49-F238E27FC236}">
                <a16:creationId xmlns="" xmlns:a16="http://schemas.microsoft.com/office/drawing/2014/main" id="{CC8AAF96-7944-4DA9-ADEB-06847F494E0C}"/>
              </a:ext>
            </a:extLst>
          </p:cNvPr>
          <p:cNvSpPr>
            <a:spLocks noGrp="1"/>
          </p:cNvSpPr>
          <p:nvPr>
            <p:ph idx="1"/>
          </p:nvPr>
        </p:nvSpPr>
        <p:spPr>
          <a:xfrm>
            <a:off x="274721" y="1066794"/>
            <a:ext cx="8594557" cy="5290319"/>
          </a:xfrm>
        </p:spPr>
        <p:txBody>
          <a:bodyPr>
            <a:normAutofit/>
          </a:bodyPr>
          <a:lstStyle/>
          <a:p>
            <a:pPr>
              <a:lnSpc>
                <a:spcPct val="150000"/>
              </a:lnSpc>
            </a:pPr>
            <a:r>
              <a:rPr lang="en-US" sz="3200" b="1">
                <a:latin typeface="Times New Roman" panose="02020603050405020304" pitchFamily="18" charset="0"/>
                <a:cs typeface="Times New Roman" panose="02020603050405020304" pitchFamily="18" charset="0"/>
              </a:rPr>
              <a:t>Nghiên </a:t>
            </a:r>
            <a:r>
              <a:rPr lang="en-US" sz="3200" b="1" dirty="0" err="1">
                <a:latin typeface="Times New Roman" panose="02020603050405020304" pitchFamily="18" charset="0"/>
                <a:cs typeface="Times New Roman" panose="02020603050405020304" pitchFamily="18" charset="0"/>
              </a:rPr>
              <a:t>cứu</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liên</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quan</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dirty="0" err="1">
                <a:latin typeface="Times New Roman" panose="02020603050405020304" pitchFamily="18" charset="0"/>
                <a:cs typeface="Times New Roman" panose="02020603050405020304" pitchFamily="18" charset="0"/>
              </a:rPr>
              <a:t>Mô</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hình</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đề</a:t>
            </a:r>
            <a:r>
              <a:rPr lang="en-US" sz="3200" b="1"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xuất</a:t>
            </a:r>
            <a:endParaRPr lang="en-US" sz="3200" b="1" dirty="0">
              <a:latin typeface="Times New Roman" panose="02020603050405020304" pitchFamily="18" charset="0"/>
              <a:cs typeface="Times New Roman" panose="02020603050405020304" pitchFamily="18" charset="0"/>
            </a:endParaRPr>
          </a:p>
          <a:p>
            <a:pPr>
              <a:lnSpc>
                <a:spcPct val="150000"/>
              </a:lnSpc>
            </a:pPr>
            <a:r>
              <a:rPr lang="en-US" sz="3200" b="1">
                <a:latin typeface="Times New Roman" panose="02020603050405020304" pitchFamily="18" charset="0"/>
                <a:cs typeface="Times New Roman" panose="02020603050405020304" pitchFamily="18" charset="0"/>
              </a:rPr>
              <a:t>Thực nghiệm và đánh giá</a:t>
            </a:r>
          </a:p>
          <a:p>
            <a:pPr>
              <a:lnSpc>
                <a:spcPct val="150000"/>
              </a:lnSpc>
            </a:pPr>
            <a:r>
              <a:rPr lang="en-US" sz="3200" b="1">
                <a:latin typeface="Times New Roman" panose="02020603050405020304" pitchFamily="18" charset="0"/>
                <a:cs typeface="Times New Roman" panose="02020603050405020304" pitchFamily="18" charset="0"/>
              </a:rPr>
              <a:t>Kết luận và hướng phát triển</a:t>
            </a:r>
            <a:endParaRPr lang="en-US" sz="3200" b="1" dirty="0">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04B652D9-FB5E-4057-8AFC-094DB6FB993E}"/>
              </a:ext>
            </a:extLst>
          </p:cNvPr>
          <p:cNvSpPr>
            <a:spLocks noGrp="1"/>
          </p:cNvSpPr>
          <p:nvPr>
            <p:ph type="sldNum" sz="quarter" idx="12"/>
          </p:nvPr>
        </p:nvSpPr>
        <p:spPr/>
        <p:txBody>
          <a:bodyPr/>
          <a:lstStyle/>
          <a:p>
            <a:fld id="{B487F271-60DF-4592-BB7F-B45BB4441AA9}" type="slidenum">
              <a:rPr lang="en-US" smtClean="0"/>
              <a:pPr/>
              <a:t>2</a:t>
            </a:fld>
            <a:endParaRPr lang="en-US"/>
          </a:p>
        </p:txBody>
      </p:sp>
    </p:spTree>
    <p:extLst>
      <p:ext uri="{BB962C8B-B14F-4D97-AF65-F5344CB8AC3E}">
        <p14:creationId xmlns:p14="http://schemas.microsoft.com/office/powerpoint/2010/main" val="36308325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690C444-4E01-4656-B4DD-11253528945A}"/>
              </a:ext>
            </a:extLst>
          </p:cNvPr>
          <p:cNvSpPr>
            <a:spLocks noGrp="1"/>
          </p:cNvSpPr>
          <p:nvPr>
            <p:ph type="title"/>
          </p:nvPr>
        </p:nvSpPr>
        <p:spPr/>
        <p:txBody>
          <a:bodyPr>
            <a:normAutofit fontScale="90000"/>
          </a:bodyPr>
          <a:lstStyle/>
          <a:p>
            <a:r>
              <a:rPr lang="en-US"/>
              <a:t>Nghiên cứu liên quan</a:t>
            </a:r>
            <a:endParaRPr lang="en-US" b="1"/>
          </a:p>
        </p:txBody>
      </p:sp>
      <p:sp>
        <p:nvSpPr>
          <p:cNvPr id="4" name="Slide Number Placeholder 3">
            <a:extLst>
              <a:ext uri="{FF2B5EF4-FFF2-40B4-BE49-F238E27FC236}">
                <a16:creationId xmlns="" xmlns:a16="http://schemas.microsoft.com/office/drawing/2014/main" id="{07FB6821-9BFF-4412-B439-5B273E478E9F}"/>
              </a:ext>
            </a:extLst>
          </p:cNvPr>
          <p:cNvSpPr>
            <a:spLocks noGrp="1"/>
          </p:cNvSpPr>
          <p:nvPr>
            <p:ph type="sldNum" sz="quarter" idx="12"/>
          </p:nvPr>
        </p:nvSpPr>
        <p:spPr/>
        <p:txBody>
          <a:bodyPr/>
          <a:lstStyle/>
          <a:p>
            <a:fld id="{B487F271-60DF-4592-BB7F-B45BB4441AA9}" type="slidenum">
              <a:rPr lang="en-US" smtClean="0"/>
              <a:pPr/>
              <a:t>3</a:t>
            </a:fld>
            <a:endParaRPr lang="en-US"/>
          </a:p>
        </p:txBody>
      </p:sp>
      <p:sp>
        <p:nvSpPr>
          <p:cNvPr id="8" name="Rectangle 7"/>
          <p:cNvSpPr/>
          <p:nvPr/>
        </p:nvSpPr>
        <p:spPr>
          <a:xfrm>
            <a:off x="169946" y="1018771"/>
            <a:ext cx="8605336" cy="1569660"/>
          </a:xfrm>
          <a:prstGeom prst="rect">
            <a:avLst/>
          </a:prstGeom>
        </p:spPr>
        <p:txBody>
          <a:bodyPr wrap="square">
            <a:spAutoFit/>
          </a:bodyPr>
          <a:lstStyle/>
          <a:p>
            <a:r>
              <a:rPr lang="en-US" sz="2400" smtClean="0"/>
              <a:t>Study of Information Extraction in Resume paper in </a:t>
            </a:r>
            <a:r>
              <a:rPr lang="fr-FR" sz="2400"/>
              <a:t>V. Nguyen, Van Long Pham, Ngoc Sang Vu</a:t>
            </a:r>
            <a:r>
              <a:rPr lang="en-US" sz="2400" smtClean="0"/>
              <a:t>. Information Extraction from Resume Documents in PDF Format </a:t>
            </a:r>
            <a:r>
              <a:rPr lang="de-DE" sz="2400"/>
              <a:t>In: Jiaze Chen, Liangcai, GaoZhi Tang. CV-data-extraction [Github] in jejobueno</a:t>
            </a:r>
            <a:endParaRPr lang="en-US" sz="2400"/>
          </a:p>
        </p:txBody>
      </p:sp>
    </p:spTree>
    <p:extLst>
      <p:ext uri="{BB962C8B-B14F-4D97-AF65-F5344CB8AC3E}">
        <p14:creationId xmlns:p14="http://schemas.microsoft.com/office/powerpoint/2010/main" val="78404888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a:t>Mô tả bài toán</a:t>
            </a:r>
          </a:p>
        </p:txBody>
      </p:sp>
      <p:sp>
        <p:nvSpPr>
          <p:cNvPr id="3" name="Content Placeholder 2"/>
          <p:cNvSpPr>
            <a:spLocks noGrp="1"/>
          </p:cNvSpPr>
          <p:nvPr>
            <p:ph idx="1"/>
          </p:nvPr>
        </p:nvSpPr>
        <p:spPr/>
        <p:txBody>
          <a:bodyPr>
            <a:normAutofit/>
          </a:bodyPr>
          <a:lstStyle/>
          <a:p>
            <a:pPr marL="0" indent="0" algn="just">
              <a:buNone/>
            </a:pPr>
            <a:r>
              <a:rPr lang="vi-VN" sz="2000" smtClean="0"/>
              <a:t>Thị </a:t>
            </a:r>
            <a:r>
              <a:rPr lang="vi-VN" sz="2000"/>
              <a:t>trường lao động cạnh tranh khiến doanh nghiệp nhận rất nhiều CV </a:t>
            </a:r>
            <a:r>
              <a:rPr lang="vi-VN" sz="2000" b="1"/>
              <a:t>phi cấu trúc, đa ngôn ngữ</a:t>
            </a:r>
            <a:r>
              <a:rPr lang="vi-VN" sz="2000"/>
              <a:t>, khó đánh giá thủ công, dễ tốn thời gian và thiên lệch. Đồ án xây dựng hệ thống </a:t>
            </a:r>
            <a:r>
              <a:rPr lang="vi-VN" sz="2000" b="1"/>
              <a:t>phân tích CV tự động</a:t>
            </a:r>
            <a:r>
              <a:rPr lang="vi-VN" sz="2000"/>
              <a:t>: dùng </a:t>
            </a:r>
            <a:r>
              <a:rPr lang="vi-VN" sz="2000" b="1"/>
              <a:t>NLP</a:t>
            </a:r>
            <a:r>
              <a:rPr lang="vi-VN" sz="2000"/>
              <a:t> (tokenization, stopword, NER) và </a:t>
            </a:r>
            <a:r>
              <a:rPr lang="vi-VN" sz="2000" b="1"/>
              <a:t>biểu diễn ngữ nghĩa</a:t>
            </a:r>
            <a:r>
              <a:rPr lang="vi-VN" sz="2000"/>
              <a:t> (TF-IDF/Cosine, </a:t>
            </a:r>
            <a:r>
              <a:rPr lang="vi-VN" sz="2000" b="1"/>
              <a:t>Sentence-BERT</a:t>
            </a:r>
            <a:r>
              <a:rPr lang="vi-VN" sz="2000"/>
              <a:t>) để trích xuất thông tin, đo </a:t>
            </a:r>
            <a:r>
              <a:rPr lang="vi-VN" sz="2000" b="1"/>
              <a:t>mức độ phù hợp CV–JD</a:t>
            </a:r>
            <a:r>
              <a:rPr lang="vi-VN" sz="2000"/>
              <a:t>, sau đó </a:t>
            </a:r>
            <a:r>
              <a:rPr lang="vi-VN" sz="2000" b="1"/>
              <a:t>phân loại</a:t>
            </a:r>
            <a:r>
              <a:rPr lang="vi-VN" sz="2000"/>
              <a:t> ứng viên (LR/RF/MLP) và </a:t>
            </a:r>
            <a:r>
              <a:rPr lang="vi-VN" sz="2000" b="1"/>
              <a:t>gợi ý câu hỏi phỏng vấn</a:t>
            </a:r>
            <a:r>
              <a:rPr lang="vi-VN" sz="2000"/>
              <a:t> theo kỹ năng/kinh nghiệm; đồng thời phát hiện </a:t>
            </a:r>
            <a:r>
              <a:rPr lang="vi-VN" sz="2000" b="1"/>
              <a:t>khoảng trống kỹ năng</a:t>
            </a:r>
            <a:r>
              <a:rPr lang="vi-VN" sz="2000"/>
              <a:t> để đề xuất bổ sung. Mục tiêu là </a:t>
            </a:r>
            <a:r>
              <a:rPr lang="vi-VN" sz="2000" b="1"/>
              <a:t>tăng tốc và nâng độ chính xác</a:t>
            </a:r>
            <a:r>
              <a:rPr lang="vi-VN" sz="2000"/>
              <a:t> sàng lọc, </a:t>
            </a:r>
            <a:r>
              <a:rPr lang="vi-VN" sz="2000" b="1"/>
              <a:t>giảm chủ quan</a:t>
            </a:r>
            <a:r>
              <a:rPr lang="vi-VN" sz="2000"/>
              <a:t>, và cung cấp </a:t>
            </a:r>
            <a:r>
              <a:rPr lang="vi-VN" sz="2000" b="1"/>
              <a:t>điểm số/đề xuất</a:t>
            </a:r>
            <a:r>
              <a:rPr lang="vi-VN" sz="2000"/>
              <a:t> hỗ trợ quyết định cho nhà tuyển dụng.</a:t>
            </a:r>
            <a:endParaRPr lang="en-US" sz="2000"/>
          </a:p>
        </p:txBody>
      </p:sp>
      <p:sp>
        <p:nvSpPr>
          <p:cNvPr id="4" name="Slide Number Placeholder 3"/>
          <p:cNvSpPr>
            <a:spLocks noGrp="1"/>
          </p:cNvSpPr>
          <p:nvPr>
            <p:ph type="sldNum" sz="quarter" idx="12"/>
          </p:nvPr>
        </p:nvSpPr>
        <p:spPr/>
        <p:txBody>
          <a:bodyPr/>
          <a:lstStyle/>
          <a:p>
            <a:fld id="{B487F271-60DF-4592-BB7F-B45BB4441AA9}" type="slidenum">
              <a:rPr lang="en-US" smtClean="0"/>
              <a:pPr/>
              <a:t>4</a:t>
            </a:fld>
            <a:endParaRPr lang="en-US"/>
          </a:p>
        </p:txBody>
      </p:sp>
    </p:spTree>
    <p:extLst>
      <p:ext uri="{BB962C8B-B14F-4D97-AF65-F5344CB8AC3E}">
        <p14:creationId xmlns:p14="http://schemas.microsoft.com/office/powerpoint/2010/main" val="136938326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E9CE93C6-FC72-4847-89ED-A357240CA667}"/>
              </a:ext>
            </a:extLst>
          </p:cNvPr>
          <p:cNvSpPr>
            <a:spLocks noGrp="1"/>
          </p:cNvSpPr>
          <p:nvPr>
            <p:ph type="title"/>
          </p:nvPr>
        </p:nvSpPr>
        <p:spPr/>
        <p:txBody>
          <a:bodyPr>
            <a:normAutofit fontScale="90000"/>
          </a:bodyPr>
          <a:lstStyle/>
          <a:p>
            <a:r>
              <a:rPr lang="en-US" smtClean="0">
                <a:latin typeface="Times New Roman" panose="02020603050405020304" pitchFamily="18" charset="0"/>
                <a:cs typeface="Times New Roman" panose="02020603050405020304" pitchFamily="18" charset="0"/>
              </a:rPr>
              <a:t>Mô hình đề xuất</a:t>
            </a:r>
            <a:endParaRPr lang="en-US" b="1">
              <a:latin typeface="Times New Roman" panose="02020603050405020304" pitchFamily="18" charset="0"/>
              <a:cs typeface="Times New Roman" panose="02020603050405020304" pitchFamily="18" charset="0"/>
            </a:endParaRPr>
          </a:p>
        </p:txBody>
      </p:sp>
      <p:sp>
        <p:nvSpPr>
          <p:cNvPr id="4" name="Slide Number Placeholder 3">
            <a:extLst>
              <a:ext uri="{FF2B5EF4-FFF2-40B4-BE49-F238E27FC236}">
                <a16:creationId xmlns="" xmlns:a16="http://schemas.microsoft.com/office/drawing/2014/main" id="{C2B4BF60-A7F3-491A-8562-B8E70C237870}"/>
              </a:ext>
            </a:extLst>
          </p:cNvPr>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5</a:t>
            </a:fld>
            <a:endParaRPr lang="en-US">
              <a:latin typeface="Times New Roman" panose="02020603050405020304" pitchFamily="18" charset="0"/>
              <a:cs typeface="Times New Roman" panose="02020603050405020304" pitchFamily="18" charset="0"/>
            </a:endParaRPr>
          </a:p>
        </p:txBody>
      </p:sp>
      <p:sp>
        <p:nvSpPr>
          <p:cNvPr id="8" name="Content Placeholder 7">
            <a:extLst>
              <a:ext uri="{FF2B5EF4-FFF2-40B4-BE49-F238E27FC236}">
                <a16:creationId xmlns="" xmlns:a16="http://schemas.microsoft.com/office/drawing/2014/main" id="{6465E8EF-314E-9DD4-892E-556C6966F579}"/>
              </a:ext>
            </a:extLst>
          </p:cNvPr>
          <p:cNvSpPr>
            <a:spLocks noGrp="1"/>
          </p:cNvSpPr>
          <p:nvPr>
            <p:ph idx="1"/>
          </p:nvPr>
        </p:nvSpPr>
        <p:spPr/>
        <p:txBody>
          <a:bodyPr/>
          <a:lstStyle/>
          <a:p>
            <a:pPr marL="0" indent="0">
              <a:buNone/>
            </a:pPr>
            <a:r>
              <a:rPr lang="en-US" smtClean="0">
                <a:latin typeface="Times New Roman" panose="02020603050405020304" pitchFamily="18" charset="0"/>
                <a:cs typeface="Times New Roman" panose="02020603050405020304" pitchFamily="18" charset="0"/>
              </a:rPr>
              <a:t>Tổng quan hệ thống</a:t>
            </a:r>
            <a:endParaRPr lang="en-US">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774186" y="978396"/>
            <a:ext cx="4609832" cy="5352814"/>
          </a:xfrm>
          <a:prstGeom prst="rect">
            <a:avLst/>
          </a:prstGeom>
        </p:spPr>
      </p:pic>
    </p:spTree>
    <p:extLst>
      <p:ext uri="{BB962C8B-B14F-4D97-AF65-F5344CB8AC3E}">
        <p14:creationId xmlns:p14="http://schemas.microsoft.com/office/powerpoint/2010/main" val="24136463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mtClean="0"/>
              <a:t>Thực nghiệm và đánh giá</a:t>
            </a:r>
            <a:endParaRPr lang="en-US"/>
          </a:p>
        </p:txBody>
      </p:sp>
      <p:sp>
        <p:nvSpPr>
          <p:cNvPr id="3" name="Content Placeholder 2"/>
          <p:cNvSpPr>
            <a:spLocks noGrp="1"/>
          </p:cNvSpPr>
          <p:nvPr>
            <p:ph idx="1"/>
          </p:nvPr>
        </p:nvSpPr>
        <p:spPr/>
        <p:txBody>
          <a:bodyPr/>
          <a:lstStyle/>
          <a:p>
            <a:r>
              <a:rPr lang="vi-VN" b="1">
                <a:latin typeface="Times New Roman" panose="02020603050405020304" pitchFamily="18" charset="0"/>
                <a:cs typeface="Times New Roman" panose="02020603050405020304" pitchFamily="18" charset="0"/>
              </a:rPr>
              <a:t>Cài đặt thực nghiệm:</a:t>
            </a:r>
            <a:br>
              <a:rPr lang="vi-VN" b="1">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a:t>
            </a:r>
            <a:r>
              <a:rPr lang="vi-VN" b="1">
                <a:latin typeface="Times New Roman" panose="02020603050405020304" pitchFamily="18" charset="0"/>
                <a:cs typeface="Times New Roman" panose="02020603050405020304" pitchFamily="18" charset="0"/>
              </a:rPr>
              <a:t>Môi trường và ngôn ngữ cài đặt:</a:t>
            </a:r>
            <a:br>
              <a:rPr lang="vi-VN" b="1">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Ngôn ngữ lập trình: </a:t>
            </a:r>
            <a:r>
              <a:rPr lang="vi-VN" smtClean="0">
                <a:latin typeface="Times New Roman" panose="02020603050405020304" pitchFamily="18" charset="0"/>
                <a:cs typeface="Times New Roman" panose="02020603050405020304" pitchFamily="18" charset="0"/>
              </a:rPr>
              <a:t>Python</a:t>
            </a:r>
            <a:r>
              <a:rPr lang="vi-VN">
                <a:latin typeface="Times New Roman" panose="02020603050405020304" pitchFamily="18" charset="0"/>
                <a:cs typeface="Times New Roman" panose="02020603050405020304" pitchFamily="18" charset="0"/>
              </a:rPr>
              <a:t/>
            </a:r>
            <a:br>
              <a:rPr lang="vi-VN">
                <a:latin typeface="Times New Roman" panose="02020603050405020304" pitchFamily="18" charset="0"/>
                <a:cs typeface="Times New Roman" panose="02020603050405020304" pitchFamily="18" charset="0"/>
              </a:rPr>
            </a:br>
            <a:r>
              <a:rPr lang="vi-VN">
                <a:latin typeface="Times New Roman" panose="02020603050405020304" pitchFamily="18" charset="0"/>
                <a:cs typeface="Times New Roman" panose="02020603050405020304" pitchFamily="18" charset="0"/>
              </a:rPr>
              <a:t>• Cấu hình máy thực nghiệm</a:t>
            </a:r>
            <a:r>
              <a:rPr lang="vi-VN" smtClean="0">
                <a:latin typeface="Times New Roman" panose="02020603050405020304" pitchFamily="18" charset="0"/>
                <a:cs typeface="Times New Roman" panose="02020603050405020304" pitchFamily="18" charset="0"/>
              </a:rPr>
              <a:t>:</a:t>
            </a:r>
            <a:r>
              <a:rPr lang="en-US" smtClean="0">
                <a:latin typeface="Times New Roman" panose="02020603050405020304" pitchFamily="18" charset="0"/>
                <a:cs typeface="Times New Roman" panose="02020603050405020304" pitchFamily="18" charset="0"/>
              </a:rPr>
              <a:t> Google Colab</a:t>
            </a: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pPr/>
              <a:t>6</a:t>
            </a:fld>
            <a:endParaRPr lang="en-US"/>
          </a:p>
        </p:txBody>
      </p:sp>
    </p:spTree>
    <p:extLst>
      <p:ext uri="{BB962C8B-B14F-4D97-AF65-F5344CB8AC3E}">
        <p14:creationId xmlns:p14="http://schemas.microsoft.com/office/powerpoint/2010/main" val="93865415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Dữ liệu thực </a:t>
            </a:r>
            <a:r>
              <a:rPr lang="en-US" b="1" smtClean="0"/>
              <a:t>nghiệm</a:t>
            </a:r>
            <a:r>
              <a:rPr lang="en-US" b="1" smtClean="0"/>
              <a:t>:</a:t>
            </a:r>
          </a:p>
          <a:p>
            <a:pPr marL="0" indent="0">
              <a:buNone/>
            </a:pP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7</a:t>
            </a:fld>
            <a:endParaRPr lang="en-US">
              <a:latin typeface="Times New Roman" panose="02020603050405020304" pitchFamily="18" charset="0"/>
              <a:cs typeface="Times New Roman" panose="02020603050405020304" pitchFamily="18" charset="0"/>
            </a:endParaRPr>
          </a:p>
        </p:txBody>
      </p:sp>
      <p:graphicFrame>
        <p:nvGraphicFramePr>
          <p:cNvPr id="5" name="Table 4"/>
          <p:cNvGraphicFramePr>
            <a:graphicFrameLocks noGrp="1"/>
          </p:cNvGraphicFramePr>
          <p:nvPr>
            <p:extLst>
              <p:ext uri="{D42A27DB-BD31-4B8C-83A1-F6EECF244321}">
                <p14:modId xmlns:p14="http://schemas.microsoft.com/office/powerpoint/2010/main" val="1802961261"/>
              </p:ext>
            </p:extLst>
          </p:nvPr>
        </p:nvGraphicFramePr>
        <p:xfrm>
          <a:off x="333632" y="1923524"/>
          <a:ext cx="7886700" cy="2194560"/>
        </p:xfrm>
        <a:graphic>
          <a:graphicData uri="http://schemas.openxmlformats.org/drawingml/2006/table">
            <a:tbl>
              <a:tblPr>
                <a:tableStyleId>{8799B23B-EC83-4686-B30A-512413B5E67A}</a:tableStyleId>
              </a:tblPr>
              <a:tblGrid>
                <a:gridCol w="1676237"/>
                <a:gridCol w="2136618"/>
                <a:gridCol w="1330860"/>
                <a:gridCol w="2742985"/>
              </a:tblGrid>
              <a:tr h="0">
                <a:tc>
                  <a:txBody>
                    <a:bodyPr/>
                    <a:lstStyle/>
                    <a:p>
                      <a:r>
                        <a:rPr lang="en-US"/>
                        <a:t>Hạng mục</a:t>
                      </a:r>
                    </a:p>
                  </a:txBody>
                  <a:tcPr anchor="ctr"/>
                </a:tc>
                <a:tc>
                  <a:txBody>
                    <a:bodyPr/>
                    <a:lstStyle/>
                    <a:p>
                      <a:r>
                        <a:rPr lang="en-US"/>
                        <a:t>Nguồn</a:t>
                      </a:r>
                    </a:p>
                  </a:txBody>
                  <a:tcPr anchor="ctr"/>
                </a:tc>
                <a:tc>
                  <a:txBody>
                    <a:bodyPr/>
                    <a:lstStyle/>
                    <a:p>
                      <a:pPr algn="r"/>
                      <a:r>
                        <a:rPr lang="en-US"/>
                        <a:t>Quy mô</a:t>
                      </a:r>
                    </a:p>
                  </a:txBody>
                  <a:tcPr anchor="ctr"/>
                </a:tc>
                <a:tc>
                  <a:txBody>
                    <a:bodyPr/>
                    <a:lstStyle/>
                    <a:p>
                      <a:r>
                        <a:rPr lang="en-US"/>
                        <a:t>Ghi chú</a:t>
                      </a:r>
                    </a:p>
                  </a:txBody>
                  <a:tcPr anchor="ctr"/>
                </a:tc>
              </a:tr>
              <a:tr h="0">
                <a:tc>
                  <a:txBody>
                    <a:bodyPr/>
                    <a:lstStyle/>
                    <a:p>
                      <a:r>
                        <a:rPr lang="en-US"/>
                        <a:t>Resume (CV)</a:t>
                      </a:r>
                    </a:p>
                  </a:txBody>
                  <a:tcPr anchor="ctr"/>
                </a:tc>
                <a:tc>
                  <a:txBody>
                    <a:bodyPr/>
                    <a:lstStyle/>
                    <a:p>
                      <a:r>
                        <a:rPr lang="en-US"/>
                        <a:t>Kaggle</a:t>
                      </a:r>
                    </a:p>
                  </a:txBody>
                  <a:tcPr anchor="ctr"/>
                </a:tc>
                <a:tc>
                  <a:txBody>
                    <a:bodyPr/>
                    <a:lstStyle/>
                    <a:p>
                      <a:pPr algn="r"/>
                      <a:r>
                        <a:rPr lang="en-US"/>
                        <a:t>~1,000</a:t>
                      </a:r>
                    </a:p>
                  </a:txBody>
                  <a:tcPr anchor="ctr"/>
                </a:tc>
                <a:tc>
                  <a:txBody>
                    <a:bodyPr/>
                    <a:lstStyle/>
                    <a:p>
                      <a:r>
                        <a:rPr lang="en-US"/>
                        <a:t>Dùng để huấn luyện/đánh giá pipeline trích xuất &amp; so khớp CV–JD</a:t>
                      </a:r>
                    </a:p>
                  </a:txBody>
                  <a:tcPr anchor="ctr"/>
                </a:tc>
              </a:tr>
              <a:tr h="0">
                <a:tc>
                  <a:txBody>
                    <a:bodyPr/>
                    <a:lstStyle/>
                    <a:p>
                      <a:r>
                        <a:rPr lang="en-US"/>
                        <a:t>Kỹ năng (skills)</a:t>
                      </a:r>
                    </a:p>
                  </a:txBody>
                  <a:tcPr anchor="ctr"/>
                </a:tc>
                <a:tc>
                  <a:txBody>
                    <a:bodyPr/>
                    <a:lstStyle/>
                    <a:p>
                      <a:r>
                        <a:rPr lang="en-US"/>
                        <a:t>Tập kỹ năng tổng </a:t>
                      </a:r>
                      <a:r>
                        <a:rPr lang="en-US"/>
                        <a:t>hợp </a:t>
                      </a:r>
                      <a:r>
                        <a:rPr lang="en-US" smtClean="0"/>
                        <a:t>skill2vec</a:t>
                      </a:r>
                      <a:endParaRPr lang="en-US"/>
                    </a:p>
                  </a:txBody>
                  <a:tcPr anchor="ctr"/>
                </a:tc>
                <a:tc>
                  <a:txBody>
                    <a:bodyPr/>
                    <a:lstStyle/>
                    <a:p>
                      <a:pPr algn="r"/>
                      <a:r>
                        <a:rPr lang="en-US"/>
                        <a:t>~8,532</a:t>
                      </a:r>
                    </a:p>
                  </a:txBody>
                  <a:tcPr anchor="ctr"/>
                </a:tc>
                <a:tc>
                  <a:txBody>
                    <a:bodyPr/>
                    <a:lstStyle/>
                    <a:p>
                      <a:r>
                        <a:rPr lang="en-US"/>
                        <a:t>Danh sách kỹ năng sau làm sạch; ví dụ: Python, Java, SQL, ML…</a:t>
                      </a:r>
                    </a:p>
                  </a:txBody>
                  <a:tcPr anchor="ctr"/>
                </a:tc>
              </a:tr>
            </a:tbl>
          </a:graphicData>
        </a:graphic>
      </p:graphicFrame>
    </p:spTree>
    <p:extLst>
      <p:ext uri="{BB962C8B-B14F-4D97-AF65-F5344CB8AC3E}">
        <p14:creationId xmlns:p14="http://schemas.microsoft.com/office/powerpoint/2010/main" val="387352158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smtClean="0"/>
              <a:t>Kết quả thực nghiệm:</a:t>
            </a:r>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8</a:t>
            </a:fld>
            <a:endParaRPr lang="en-US">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46" y="1762570"/>
            <a:ext cx="9144000" cy="4537393"/>
          </a:xfrm>
          <a:prstGeom prst="rect">
            <a:avLst/>
          </a:prstGeom>
        </p:spPr>
      </p:pic>
    </p:spTree>
    <p:extLst>
      <p:ext uri="{BB962C8B-B14F-4D97-AF65-F5344CB8AC3E}">
        <p14:creationId xmlns:p14="http://schemas.microsoft.com/office/powerpoint/2010/main" val="403961944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Thực nghiệm và đánh giá</a:t>
            </a:r>
            <a:endParaRPr lang="en-US">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lstStyle/>
          <a:p>
            <a:pPr marL="0" indent="0">
              <a:buNone/>
            </a:pPr>
            <a:r>
              <a:rPr lang="en-US" b="1"/>
              <a:t>Cài đặt thu thập dữ liệu</a:t>
            </a:r>
            <a:r>
              <a:rPr lang="en-US"/>
              <a:t> </a:t>
            </a:r>
            <a:endParaRPr lang="en-US" smtClean="0"/>
          </a:p>
          <a:p>
            <a:pPr marL="0" indent="0">
              <a:buNone/>
            </a:pPr>
            <a:r>
              <a:rPr lang="en-US"/>
              <a:t/>
            </a:r>
            <a:br>
              <a:rPr lang="en-US"/>
            </a:br>
            <a:endParaRPr lang="en-US">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12"/>
          </p:nvPr>
        </p:nvSpPr>
        <p:spPr/>
        <p:txBody>
          <a:bodyPr/>
          <a:lstStyle/>
          <a:p>
            <a:fld id="{B487F271-60DF-4592-BB7F-B45BB4441AA9}" type="slidenum">
              <a:rPr lang="en-US" smtClean="0">
                <a:latin typeface="Times New Roman" panose="02020603050405020304" pitchFamily="18" charset="0"/>
                <a:cs typeface="Times New Roman" panose="02020603050405020304" pitchFamily="18" charset="0"/>
              </a:rPr>
              <a:pPr/>
              <a:t>9</a:t>
            </a:fld>
            <a:endParaRPr lang="en-US">
              <a:latin typeface="Times New Roman" panose="02020603050405020304" pitchFamily="18" charset="0"/>
              <a:cs typeface="Times New Roman" panose="02020603050405020304" pitchFamily="18" charset="0"/>
            </a:endParaRPr>
          </a:p>
        </p:txBody>
      </p:sp>
      <p:grpSp>
        <p:nvGrpSpPr>
          <p:cNvPr id="12" name="Group 11"/>
          <p:cNvGrpSpPr/>
          <p:nvPr/>
        </p:nvGrpSpPr>
        <p:grpSpPr>
          <a:xfrm>
            <a:off x="365392" y="1611422"/>
            <a:ext cx="7000875" cy="1364539"/>
            <a:chOff x="365392" y="1611422"/>
            <a:chExt cx="7000875" cy="1364539"/>
          </a:xfrm>
        </p:grpSpPr>
        <p:pic>
          <p:nvPicPr>
            <p:cNvPr id="5" name="Picture 4"/>
            <p:cNvPicPr>
              <a:picLocks noChangeAspect="1"/>
            </p:cNvPicPr>
            <p:nvPr/>
          </p:nvPicPr>
          <p:blipFill>
            <a:blip r:embed="rId2"/>
            <a:stretch>
              <a:fillRect/>
            </a:stretch>
          </p:blipFill>
          <p:spPr>
            <a:xfrm>
              <a:off x="365392" y="1611422"/>
              <a:ext cx="7000875" cy="1009650"/>
            </a:xfrm>
            <a:prstGeom prst="rect">
              <a:avLst/>
            </a:prstGeom>
          </p:spPr>
        </p:pic>
        <p:pic>
          <p:nvPicPr>
            <p:cNvPr id="8" name="Picture 7"/>
            <p:cNvPicPr>
              <a:picLocks noChangeAspect="1"/>
            </p:cNvPicPr>
            <p:nvPr/>
          </p:nvPicPr>
          <p:blipFill>
            <a:blip r:embed="rId3"/>
            <a:stretch>
              <a:fillRect/>
            </a:stretch>
          </p:blipFill>
          <p:spPr>
            <a:xfrm>
              <a:off x="365392" y="2737836"/>
              <a:ext cx="5495925" cy="238125"/>
            </a:xfrm>
            <a:prstGeom prst="rect">
              <a:avLst/>
            </a:prstGeom>
          </p:spPr>
        </p:pic>
      </p:grpSp>
      <p:pic>
        <p:nvPicPr>
          <p:cNvPr id="9" name="Picture 8"/>
          <p:cNvPicPr>
            <a:picLocks noChangeAspect="1"/>
          </p:cNvPicPr>
          <p:nvPr/>
        </p:nvPicPr>
        <p:blipFill>
          <a:blip r:embed="rId4"/>
          <a:stretch>
            <a:fillRect/>
          </a:stretch>
        </p:blipFill>
        <p:spPr>
          <a:xfrm>
            <a:off x="384441" y="3129548"/>
            <a:ext cx="5457825" cy="1552575"/>
          </a:xfrm>
          <a:prstGeom prst="rect">
            <a:avLst/>
          </a:prstGeom>
        </p:spPr>
      </p:pic>
      <p:grpSp>
        <p:nvGrpSpPr>
          <p:cNvPr id="13" name="Group 12"/>
          <p:cNvGrpSpPr/>
          <p:nvPr/>
        </p:nvGrpSpPr>
        <p:grpSpPr>
          <a:xfrm>
            <a:off x="365392" y="4866031"/>
            <a:ext cx="6191250" cy="1281588"/>
            <a:chOff x="384441" y="5048696"/>
            <a:chExt cx="6191250" cy="1281588"/>
          </a:xfrm>
        </p:grpSpPr>
        <p:pic>
          <p:nvPicPr>
            <p:cNvPr id="10" name="Picture 9"/>
            <p:cNvPicPr>
              <a:picLocks noChangeAspect="1"/>
            </p:cNvPicPr>
            <p:nvPr/>
          </p:nvPicPr>
          <p:blipFill>
            <a:blip r:embed="rId5"/>
            <a:stretch>
              <a:fillRect/>
            </a:stretch>
          </p:blipFill>
          <p:spPr>
            <a:xfrm>
              <a:off x="384441" y="5048696"/>
              <a:ext cx="6191250" cy="952500"/>
            </a:xfrm>
            <a:prstGeom prst="rect">
              <a:avLst/>
            </a:prstGeom>
          </p:spPr>
        </p:pic>
        <p:pic>
          <p:nvPicPr>
            <p:cNvPr id="11" name="Picture 10"/>
            <p:cNvPicPr>
              <a:picLocks noChangeAspect="1"/>
            </p:cNvPicPr>
            <p:nvPr/>
          </p:nvPicPr>
          <p:blipFill>
            <a:blip r:embed="rId6"/>
            <a:stretch>
              <a:fillRect/>
            </a:stretch>
          </p:blipFill>
          <p:spPr>
            <a:xfrm>
              <a:off x="384441" y="6092159"/>
              <a:ext cx="5962650" cy="238125"/>
            </a:xfrm>
            <a:prstGeom prst="rect">
              <a:avLst/>
            </a:prstGeom>
          </p:spPr>
        </p:pic>
      </p:grpSp>
    </p:spTree>
    <p:extLst>
      <p:ext uri="{BB962C8B-B14F-4D97-AF65-F5344CB8AC3E}">
        <p14:creationId xmlns:p14="http://schemas.microsoft.com/office/powerpoint/2010/main" val="2406611066"/>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ài liệu" ma:contentTypeID="0x010100D0FC4D0C9C60FF42830FD6301F804C7C" ma:contentTypeVersion="13" ma:contentTypeDescription="Tạo tài liệu mới." ma:contentTypeScope="" ma:versionID="ee11ff9a12fa5fd5ebba96cb5dae6dc5">
  <xsd:schema xmlns:xsd="http://www.w3.org/2001/XMLSchema" xmlns:xs="http://www.w3.org/2001/XMLSchema" xmlns:p="http://schemas.microsoft.com/office/2006/metadata/properties" xmlns:ns3="a180626e-9302-4c14-8eea-5903bff38f28" xmlns:ns4="70b93575-3f7a-4eb4-8cdb-228fc5024abe" targetNamespace="http://schemas.microsoft.com/office/2006/metadata/properties" ma:root="true" ma:fieldsID="568e657df8e72eb7ae2a45e3c6bca7d4" ns3:_="" ns4:_="">
    <xsd:import namespace="a180626e-9302-4c14-8eea-5903bff38f28"/>
    <xsd:import namespace="70b93575-3f7a-4eb4-8cdb-228fc5024abe"/>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3:MediaServiceAutoTags" minOccurs="0"/>
                <xsd:element ref="ns3:MediaServiceOCR" minOccurs="0"/>
                <xsd:element ref="ns3:MediaServiceGenerationTime" minOccurs="0"/>
                <xsd:element ref="ns3:MediaServiceEventHashCode" minOccurs="0"/>
                <xsd:element ref="ns3:MediaServiceLocation" minOccurs="0"/>
                <xsd:element ref="ns3:_activity"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80626e-9302-4c14-8eea-5903bff38f2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dexed="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_activity" ma:index="17"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0b93575-3f7a-4eb4-8cdb-228fc5024abe" elementFormDefault="qualified">
    <xsd:import namespace="http://schemas.microsoft.com/office/2006/documentManagement/types"/>
    <xsd:import namespace="http://schemas.microsoft.com/office/infopath/2007/PartnerControls"/>
    <xsd:element name="SharedWithUsers" ma:index="18" nillable="true" ma:displayName="Chia sẻ Với"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Chia sẻ Có Chi tiết" ma:internalName="SharedWithDetails" ma:readOnly="true">
      <xsd:simpleType>
        <xsd:restriction base="dms:Note">
          <xsd:maxLength value="255"/>
        </xsd:restriction>
      </xsd:simpleType>
    </xsd:element>
    <xsd:element name="SharingHintHash" ma:index="20" nillable="true" ma:displayName="Hàm băm Gợi ý Chia sẻ"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Loại Nội dung"/>
        <xsd:element ref="dc:title" minOccurs="0" maxOccurs="1" ma:index="4" ma:displayName="Tiêu đề"/>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a180626e-9302-4c14-8eea-5903bff38f28" xsi:nil="true"/>
  </documentManagement>
</p:properties>
</file>

<file path=customXml/itemProps1.xml><?xml version="1.0" encoding="utf-8"?>
<ds:datastoreItem xmlns:ds="http://schemas.openxmlformats.org/officeDocument/2006/customXml" ds:itemID="{AF22FC6B-DD1F-45E2-9C9C-7BF43824AC6A}">
  <ds:schemaRefs>
    <ds:schemaRef ds:uri="http://schemas.microsoft.com/sharepoint/v3/contenttype/forms"/>
  </ds:schemaRefs>
</ds:datastoreItem>
</file>

<file path=customXml/itemProps2.xml><?xml version="1.0" encoding="utf-8"?>
<ds:datastoreItem xmlns:ds="http://schemas.openxmlformats.org/officeDocument/2006/customXml" ds:itemID="{0FE497AA-7AD6-4712-83D0-91800995C9B2}">
  <ds:schemaRefs>
    <ds:schemaRef ds:uri="70b93575-3f7a-4eb4-8cdb-228fc5024abe"/>
    <ds:schemaRef ds:uri="a180626e-9302-4c14-8eea-5903bff38f28"/>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95C4C99A-1E0A-43B1-9616-0C2F59CB1038}">
  <ds:schemaRefs>
    <ds:schemaRef ds:uri="http://purl.org/dc/terms/"/>
    <ds:schemaRef ds:uri="http://schemas.openxmlformats.org/package/2006/metadata/core-properties"/>
    <ds:schemaRef ds:uri="http://purl.org/dc/dcmitype/"/>
    <ds:schemaRef ds:uri="http://purl.org/dc/elements/1.1/"/>
    <ds:schemaRef ds:uri="http://schemas.microsoft.com/office/2006/metadata/properties"/>
    <ds:schemaRef ds:uri="http://www.w3.org/XML/1998/namespace"/>
    <ds:schemaRef ds:uri="http://schemas.microsoft.com/office/2006/documentManagement/types"/>
    <ds:schemaRef ds:uri="http://schemas.microsoft.com/office/infopath/2007/PartnerControls"/>
    <ds:schemaRef ds:uri="70b93575-3f7a-4eb4-8cdb-228fc5024abe"/>
    <ds:schemaRef ds:uri="a180626e-9302-4c14-8eea-5903bff38f28"/>
  </ds:schemaRefs>
</ds:datastoreItem>
</file>

<file path=docProps/app.xml><?xml version="1.0" encoding="utf-8"?>
<Properties xmlns="http://schemas.openxmlformats.org/officeDocument/2006/extended-properties" xmlns:vt="http://schemas.openxmlformats.org/officeDocument/2006/docPropsVTypes">
  <Template>Office Theme</Template>
  <TotalTime>1744</TotalTime>
  <Words>876</Words>
  <Application>Microsoft Office PowerPoint</Application>
  <PresentationFormat>On-screen Show (4:3)</PresentationFormat>
  <Paragraphs>89</Paragraphs>
  <Slides>16</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 Nova Cond</vt:lpstr>
      <vt:lpstr>Elle Futura</vt:lpstr>
      <vt:lpstr>Arial</vt:lpstr>
      <vt:lpstr>Calibri</vt:lpstr>
      <vt:lpstr>Calibri Light</vt:lpstr>
      <vt:lpstr>Times New Roman</vt:lpstr>
      <vt:lpstr>Office Theme</vt:lpstr>
      <vt:lpstr>PowerPoint Presentation</vt:lpstr>
      <vt:lpstr>Nội dung</vt:lpstr>
      <vt:lpstr>Nghiên cứu liên quan</vt:lpstr>
      <vt:lpstr>Mô tả bài toán</vt:lpstr>
      <vt:lpstr>Mô hình đề xuất</vt:lpstr>
      <vt:lpstr>Thực nghiệm và đánh giá</vt:lpstr>
      <vt:lpstr>Thực nghiệm và đánh giá</vt:lpstr>
      <vt:lpstr>Thực nghiệm và đánh giá</vt:lpstr>
      <vt:lpstr>Thực nghiệm và đánh giá</vt:lpstr>
      <vt:lpstr>Thực nghiệm và đánh giá</vt:lpstr>
      <vt:lpstr>Thực nghiệm và đánh giá</vt:lpstr>
      <vt:lpstr>Tự đánh giá mô hình</vt:lpstr>
      <vt:lpstr>Kết luận và hướng phát triển</vt:lpstr>
      <vt:lpstr>Hướng phát triển</vt:lpstr>
      <vt:lpstr>Demo</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Ung Van, Giau</dc:creator>
  <cp:lastModifiedBy>User</cp:lastModifiedBy>
  <cp:revision>99</cp:revision>
  <dcterms:created xsi:type="dcterms:W3CDTF">2018-07-22T00:13:03Z</dcterms:created>
  <dcterms:modified xsi:type="dcterms:W3CDTF">2025-08-18T19:30:37Z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0x010100D0FC4D0C9C60FF42830FD6301F804C7C</vt:lpwstr>
  </property>
</Properties>
</file>