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337" r:id="rId5"/>
    <p:sldId id="332" r:id="rId6"/>
    <p:sldId id="339" r:id="rId7"/>
    <p:sldId id="340" r:id="rId8"/>
    <p:sldId id="341" r:id="rId9"/>
    <p:sldId id="342" r:id="rId10"/>
    <p:sldId id="408" r:id="rId11"/>
    <p:sldId id="343" r:id="rId12"/>
    <p:sldId id="375" r:id="rId13"/>
    <p:sldId id="345" r:id="rId14"/>
    <p:sldId id="347" r:id="rId15"/>
    <p:sldId id="349" r:id="rId16"/>
    <p:sldId id="350" r:id="rId17"/>
    <p:sldId id="351" r:id="rId18"/>
    <p:sldId id="352" r:id="rId19"/>
    <p:sldId id="353" r:id="rId20"/>
    <p:sldId id="371" r:id="rId21"/>
    <p:sldId id="355" r:id="rId22"/>
    <p:sldId id="358" r:id="rId23"/>
    <p:sldId id="374" r:id="rId24"/>
    <p:sldId id="359" r:id="rId25"/>
    <p:sldId id="360" r:id="rId26"/>
    <p:sldId id="361" r:id="rId27"/>
    <p:sldId id="376" r:id="rId28"/>
    <p:sldId id="362" r:id="rId29"/>
    <p:sldId id="379" r:id="rId30"/>
    <p:sldId id="363" r:id="rId31"/>
    <p:sldId id="380" r:id="rId32"/>
    <p:sldId id="364" r:id="rId33"/>
    <p:sldId id="365" r:id="rId34"/>
    <p:sldId id="368" r:id="rId35"/>
    <p:sldId id="369" r:id="rId36"/>
    <p:sldId id="378" r:id="rId37"/>
    <p:sldId id="333" r:id="rId38"/>
    <p:sldId id="334" r:id="rId39"/>
    <p:sldId id="335" r:id="rId40"/>
    <p:sldId id="336" r:id="rId41"/>
    <p:sldId id="370" r:id="rId42"/>
    <p:sldId id="354" r:id="rId43"/>
    <p:sldId id="381" r:id="rId44"/>
    <p:sldId id="382" r:id="rId4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B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77" autoAdjust="0"/>
    <p:restoredTop sz="95332" autoAdjust="0"/>
  </p:normalViewPr>
  <p:slideViewPr>
    <p:cSldViewPr snapToGrid="0">
      <p:cViewPr varScale="1">
        <p:scale>
          <a:sx n="106" d="100"/>
          <a:sy n="106" d="100"/>
        </p:scale>
        <p:origin x="1181" y="77"/>
      </p:cViewPr>
      <p:guideLst>
        <p:guide orient="horz" pos="1130"/>
        <p:guide pos="2789"/>
      </p:guideLst>
    </p:cSldViewPr>
  </p:slideViewPr>
  <p:outlineViewPr>
    <p:cViewPr>
      <p:scale>
        <a:sx n="33" d="100"/>
        <a:sy n="33" d="100"/>
      </p:scale>
      <p:origin x="0" y="-931"/>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Font typeface="Verdana" panose="020B0604030504040204"/>
              <a:buNone/>
              <a:defRPr sz="4200">
                <a:solidFill>
                  <a:schemeClr val="dk2"/>
                </a:solidFill>
                <a:latin typeface="Verdana" panose="020B0604030504040204"/>
                <a:ea typeface="Verdana" panose="020B0604030504040204"/>
                <a:cs typeface="Verdana" panose="020B0604030504040204"/>
                <a:sym typeface="Verdana" panose="020B0604030504040204"/>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r>
              <a:rPr lang="en-US"/>
              <a:t>Click to edit Master title style</a:t>
            </a:r>
            <a:endParaRPr lang="en-US"/>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Verdana" panose="020B0604030504040204"/>
              <a:buNone/>
              <a:defRPr sz="1600">
                <a:latin typeface="Verdana" panose="020B0604030504040204"/>
                <a:ea typeface="Verdana" panose="020B0604030504040204"/>
                <a:cs typeface="Verdana" panose="020B0604030504040204"/>
                <a:sym typeface="Verdana" panose="020B0604030504040204"/>
              </a:defRPr>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r>
              <a:rPr lang="en-US"/>
              <a:t>Click to edit Master subtitle style</a:t>
            </a:r>
            <a:endParaRPr lang="en-US"/>
          </a:p>
        </p:txBody>
      </p:sp>
      <p:pic>
        <p:nvPicPr>
          <p:cNvPr id="9" name="Google Shape;88;p13"/>
          <p:cNvPicPr preferRelativeResize="0"/>
          <p:nvPr userDrawn="1"/>
        </p:nvPicPr>
        <p:blipFill>
          <a:blip r:embed="rId2" cstate="print"/>
          <a:stretch>
            <a:fillRect/>
          </a:stretch>
        </p:blipFill>
        <p:spPr>
          <a:xfrm>
            <a:off x="7987722" y="41560"/>
            <a:ext cx="1097280" cy="4046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r>
              <a:rPr lang="en-US"/>
              <a:t>Click to edit Master title style</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Left">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163961" y="145044"/>
            <a:ext cx="4962986" cy="4679204"/>
          </a:xfrm>
        </p:spPr>
        <p:txBody>
          <a:bodyPr/>
          <a:lstStyle>
            <a:lvl1pPr marL="146050" indent="0">
              <a:buFontTx/>
              <a:buNone/>
              <a:defRPr/>
            </a:lvl1pPr>
          </a:lstStyle>
          <a:p>
            <a:r>
              <a:rPr lang="en-US"/>
              <a:t>Click icon to add picture</a:t>
            </a:r>
            <a:endParaRPr lang="en-US"/>
          </a:p>
        </p:txBody>
      </p:sp>
      <p:sp>
        <p:nvSpPr>
          <p:cNvPr id="7" name="Text Placeholder 6"/>
          <p:cNvSpPr>
            <a:spLocks noGrp="1"/>
          </p:cNvSpPr>
          <p:nvPr>
            <p:ph type="body" sz="quarter" idx="12" hasCustomPrompt="1"/>
          </p:nvPr>
        </p:nvSpPr>
        <p:spPr>
          <a:xfrm>
            <a:off x="163961" y="4824248"/>
            <a:ext cx="4962986" cy="258554"/>
          </a:xfrm>
        </p:spPr>
        <p:txBody>
          <a:bodyPr anchor="ctr"/>
          <a:lstStyle>
            <a:lvl1pPr marL="71755" indent="0">
              <a:lnSpc>
                <a:spcPct val="100000"/>
              </a:lnSpc>
              <a:buNone/>
              <a:defRPr sz="900" i="1"/>
            </a:lvl1pPr>
            <a:lvl2pPr marL="615950" indent="0">
              <a:buNone/>
              <a:defRPr/>
            </a:lvl2pPr>
            <a:lvl3pPr marL="1073150" indent="0">
              <a:buNone/>
              <a:defRPr/>
            </a:lvl3pPr>
            <a:lvl4pPr marL="1530350" indent="0">
              <a:buNone/>
              <a:defRPr/>
            </a:lvl4pPr>
            <a:lvl5pPr marL="1987550" indent="0">
              <a:buNone/>
              <a:defRPr/>
            </a:lvl5pPr>
          </a:lstStyle>
          <a:p>
            <a:pPr lvl="0"/>
            <a:r>
              <a:rPr lang="en-US"/>
              <a:t>Type image caption here</a:t>
            </a:r>
            <a:endParaRPr lang="en-US"/>
          </a:p>
        </p:txBody>
      </p:sp>
      <p:sp>
        <p:nvSpPr>
          <p:cNvPr id="9" name="Content Placeholder 8"/>
          <p:cNvSpPr>
            <a:spLocks noGrp="1"/>
          </p:cNvSpPr>
          <p:nvPr>
            <p:ph sz="quarter" idx="13"/>
          </p:nvPr>
        </p:nvSpPr>
        <p:spPr>
          <a:xfrm>
            <a:off x="5241169" y="145043"/>
            <a:ext cx="3795625" cy="493775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Right">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4067503" y="94594"/>
            <a:ext cx="4962986" cy="4679204"/>
          </a:xfrm>
        </p:spPr>
        <p:txBody>
          <a:bodyPr/>
          <a:lstStyle>
            <a:lvl1pPr marL="146050" indent="0">
              <a:buFontTx/>
              <a:buNone/>
              <a:defRPr/>
            </a:lvl1pPr>
          </a:lstStyle>
          <a:p>
            <a:r>
              <a:rPr lang="en-US"/>
              <a:t>Click icon to add picture</a:t>
            </a:r>
            <a:endParaRPr lang="en-US"/>
          </a:p>
        </p:txBody>
      </p:sp>
      <p:sp>
        <p:nvSpPr>
          <p:cNvPr id="7" name="Text Placeholder 6"/>
          <p:cNvSpPr>
            <a:spLocks noGrp="1"/>
          </p:cNvSpPr>
          <p:nvPr>
            <p:ph type="body" sz="quarter" idx="12" hasCustomPrompt="1"/>
          </p:nvPr>
        </p:nvSpPr>
        <p:spPr>
          <a:xfrm>
            <a:off x="4067503" y="4799024"/>
            <a:ext cx="4962986" cy="258554"/>
          </a:xfrm>
        </p:spPr>
        <p:txBody>
          <a:bodyPr anchor="ctr"/>
          <a:lstStyle>
            <a:lvl1pPr marL="71755" indent="0">
              <a:lnSpc>
                <a:spcPct val="100000"/>
              </a:lnSpc>
              <a:buNone/>
              <a:defRPr sz="900" i="1"/>
            </a:lvl1pPr>
            <a:lvl2pPr marL="615950" indent="0">
              <a:buNone/>
              <a:defRPr/>
            </a:lvl2pPr>
            <a:lvl3pPr marL="1073150" indent="0">
              <a:buNone/>
              <a:defRPr/>
            </a:lvl3pPr>
            <a:lvl4pPr marL="1530350" indent="0">
              <a:buNone/>
              <a:defRPr/>
            </a:lvl4pPr>
            <a:lvl5pPr marL="1987550" indent="0">
              <a:buNone/>
              <a:defRPr/>
            </a:lvl5pPr>
          </a:lstStyle>
          <a:p>
            <a:pPr lvl="0"/>
            <a:r>
              <a:rPr lang="en-US"/>
              <a:t>Type image caption here</a:t>
            </a:r>
            <a:endParaRPr lang="en-US"/>
          </a:p>
        </p:txBody>
      </p:sp>
      <p:sp>
        <p:nvSpPr>
          <p:cNvPr id="9" name="Content Placeholder 8"/>
          <p:cNvSpPr>
            <a:spLocks noGrp="1"/>
          </p:cNvSpPr>
          <p:nvPr>
            <p:ph sz="quarter" idx="13"/>
          </p:nvPr>
        </p:nvSpPr>
        <p:spPr>
          <a:xfrm>
            <a:off x="101610" y="94594"/>
            <a:ext cx="3858687" cy="496298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matchingName="Section header">
  <p:cSld name="Orange Section">
    <p:bg>
      <p:bgPr>
        <a:solidFill>
          <a:schemeClr val="accent3"/>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Verdana" panose="020B0604030504040204"/>
              <a:buNone/>
              <a:defRPr sz="3600">
                <a:solidFill>
                  <a:schemeClr val="lt1"/>
                </a:solidFill>
                <a:latin typeface="Verdana" panose="020B0604030504040204"/>
                <a:ea typeface="Verdana" panose="020B0604030504040204"/>
                <a:cs typeface="Verdana" panose="020B0604030504040204"/>
                <a:sym typeface="Verdana" panose="020B0604030504040204"/>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r>
              <a:rPr lang="en-US"/>
              <a:t>Click to edit Master title style</a:t>
            </a:r>
            <a:endParaRPr lang="en-US"/>
          </a:p>
        </p:txBody>
      </p:sp>
      <p:pic>
        <p:nvPicPr>
          <p:cNvPr id="7" name="Picture 6"/>
          <p:cNvPicPr>
            <a:picLocks noChangeAspect="1"/>
          </p:cNvPicPr>
          <p:nvPr userDrawn="1"/>
        </p:nvPicPr>
        <p:blipFill>
          <a:blip r:embed="rId2" cstate="print"/>
          <a:stretch>
            <a:fillRect/>
          </a:stretch>
        </p:blipFill>
        <p:spPr>
          <a:xfrm>
            <a:off x="8569164" y="4590918"/>
            <a:ext cx="515380" cy="50213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matchingName="Section header">
  <p:cSld name="1_Section header">
    <p:bg>
      <p:bgPr>
        <a:solidFill>
          <a:schemeClr val="bg2">
            <a:lumMod val="90000"/>
            <a:lumOff val="10000"/>
          </a:schemeClr>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Verdana" panose="020B0604030504040204"/>
              <a:buNone/>
              <a:defRPr sz="3600">
                <a:solidFill>
                  <a:schemeClr val="lt1"/>
                </a:solidFill>
                <a:latin typeface="Verdana" panose="020B0604030504040204"/>
                <a:ea typeface="Verdana" panose="020B0604030504040204"/>
                <a:cs typeface="Verdana" panose="020B0604030504040204"/>
                <a:sym typeface="Verdana" panose="020B0604030504040204"/>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r>
              <a:rPr lang="en-US"/>
              <a:t>Click to edit Master title style</a:t>
            </a:r>
            <a:endParaRPr lang="en-US"/>
          </a:p>
        </p:txBody>
      </p:sp>
      <p:pic>
        <p:nvPicPr>
          <p:cNvPr id="3" name="Picture 2"/>
          <p:cNvPicPr>
            <a:picLocks noChangeAspect="1"/>
          </p:cNvPicPr>
          <p:nvPr userDrawn="1"/>
        </p:nvPicPr>
        <p:blipFill>
          <a:blip r:embed="rId2" cstate="print"/>
          <a:stretch>
            <a:fillRect/>
          </a:stretch>
        </p:blipFill>
        <p:spPr>
          <a:xfrm>
            <a:off x="8569164" y="4590918"/>
            <a:ext cx="515380" cy="50213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matchingName="Title and body">
  <p:cSld name="Title and body">
    <p:spTree>
      <p:nvGrpSpPr>
        <p:cNvPr id="1" name="Shape 23"/>
        <p:cNvGrpSpPr/>
        <p:nvPr/>
      </p:nvGrpSpPr>
      <p:grpSpPr>
        <a:xfrm>
          <a:off x="0" y="0"/>
          <a:ext cx="0" cy="0"/>
          <a:chOff x="0" y="0"/>
          <a:chExt cx="0" cy="0"/>
        </a:xfrm>
      </p:grpSpPr>
      <p:sp>
        <p:nvSpPr>
          <p:cNvPr id="24" name="Google Shape;24;p4"/>
          <p:cNvSpPr/>
          <p:nvPr/>
        </p:nvSpPr>
        <p:spPr>
          <a:xfrm>
            <a:off x="0" y="0"/>
            <a:ext cx="9144000" cy="713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4"/>
          <p:cNvSpPr txBox="1">
            <a:spLocks noGrp="1"/>
          </p:cNvSpPr>
          <p:nvPr>
            <p:ph type="title"/>
          </p:nvPr>
        </p:nvSpPr>
        <p:spPr>
          <a:xfrm>
            <a:off x="235200" y="106650"/>
            <a:ext cx="87072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Font typeface="Verdana" panose="020B0604030504040204"/>
              <a:buNone/>
              <a:defRPr sz="2600">
                <a:solidFill>
                  <a:schemeClr val="dk2"/>
                </a:solidFill>
                <a:latin typeface="Verdana" panose="020B0604030504040204"/>
                <a:ea typeface="Verdana" panose="020B0604030504040204"/>
                <a:cs typeface="Verdana" panose="020B0604030504040204"/>
                <a:sym typeface="Verdana" panose="020B0604030504040204"/>
              </a:defRPr>
            </a:lvl1pPr>
            <a:lvl2pPr lvl="1">
              <a:spcBef>
                <a:spcPts val="0"/>
              </a:spcBef>
              <a:spcAft>
                <a:spcPts val="0"/>
              </a:spcAft>
              <a:buClr>
                <a:schemeClr val="dk2"/>
              </a:buClr>
              <a:buSzPts val="2600"/>
              <a:buFont typeface="Verdana" panose="020B0604030504040204"/>
              <a:buNone/>
              <a:defRPr sz="2600">
                <a:solidFill>
                  <a:schemeClr val="dk2"/>
                </a:solidFill>
                <a:latin typeface="Verdana" panose="020B0604030504040204"/>
                <a:ea typeface="Verdana" panose="020B0604030504040204"/>
                <a:cs typeface="Verdana" panose="020B0604030504040204"/>
                <a:sym typeface="Verdana" panose="020B0604030504040204"/>
              </a:defRPr>
            </a:lvl2pPr>
            <a:lvl3pPr lvl="2">
              <a:spcBef>
                <a:spcPts val="0"/>
              </a:spcBef>
              <a:spcAft>
                <a:spcPts val="0"/>
              </a:spcAft>
              <a:buClr>
                <a:schemeClr val="dk2"/>
              </a:buClr>
              <a:buSzPts val="2600"/>
              <a:buFont typeface="Verdana" panose="020B0604030504040204"/>
              <a:buNone/>
              <a:defRPr sz="2600">
                <a:solidFill>
                  <a:schemeClr val="dk2"/>
                </a:solidFill>
                <a:latin typeface="Verdana" panose="020B0604030504040204"/>
                <a:ea typeface="Verdana" panose="020B0604030504040204"/>
                <a:cs typeface="Verdana" panose="020B0604030504040204"/>
                <a:sym typeface="Verdana" panose="020B0604030504040204"/>
              </a:defRPr>
            </a:lvl3pPr>
            <a:lvl4pPr lvl="3">
              <a:spcBef>
                <a:spcPts val="0"/>
              </a:spcBef>
              <a:spcAft>
                <a:spcPts val="0"/>
              </a:spcAft>
              <a:buClr>
                <a:schemeClr val="dk2"/>
              </a:buClr>
              <a:buSzPts val="2600"/>
              <a:buFont typeface="Verdana" panose="020B0604030504040204"/>
              <a:buNone/>
              <a:defRPr sz="2600">
                <a:solidFill>
                  <a:schemeClr val="dk2"/>
                </a:solidFill>
                <a:latin typeface="Verdana" panose="020B0604030504040204"/>
                <a:ea typeface="Verdana" panose="020B0604030504040204"/>
                <a:cs typeface="Verdana" panose="020B0604030504040204"/>
                <a:sym typeface="Verdana" panose="020B0604030504040204"/>
              </a:defRPr>
            </a:lvl4pPr>
            <a:lvl5pPr lvl="4">
              <a:spcBef>
                <a:spcPts val="0"/>
              </a:spcBef>
              <a:spcAft>
                <a:spcPts val="0"/>
              </a:spcAft>
              <a:buClr>
                <a:schemeClr val="dk2"/>
              </a:buClr>
              <a:buSzPts val="2600"/>
              <a:buFont typeface="Verdana" panose="020B0604030504040204"/>
              <a:buNone/>
              <a:defRPr sz="2600">
                <a:solidFill>
                  <a:schemeClr val="dk2"/>
                </a:solidFill>
                <a:latin typeface="Verdana" panose="020B0604030504040204"/>
                <a:ea typeface="Verdana" panose="020B0604030504040204"/>
                <a:cs typeface="Verdana" panose="020B0604030504040204"/>
                <a:sym typeface="Verdana" panose="020B0604030504040204"/>
              </a:defRPr>
            </a:lvl5pPr>
            <a:lvl6pPr lvl="5">
              <a:spcBef>
                <a:spcPts val="0"/>
              </a:spcBef>
              <a:spcAft>
                <a:spcPts val="0"/>
              </a:spcAft>
              <a:buClr>
                <a:schemeClr val="dk2"/>
              </a:buClr>
              <a:buSzPts val="2600"/>
              <a:buFont typeface="Verdana" panose="020B0604030504040204"/>
              <a:buNone/>
              <a:defRPr sz="2600">
                <a:solidFill>
                  <a:schemeClr val="dk2"/>
                </a:solidFill>
                <a:latin typeface="Verdana" panose="020B0604030504040204"/>
                <a:ea typeface="Verdana" panose="020B0604030504040204"/>
                <a:cs typeface="Verdana" panose="020B0604030504040204"/>
                <a:sym typeface="Verdana" panose="020B0604030504040204"/>
              </a:defRPr>
            </a:lvl6pPr>
            <a:lvl7pPr lvl="6">
              <a:spcBef>
                <a:spcPts val="0"/>
              </a:spcBef>
              <a:spcAft>
                <a:spcPts val="0"/>
              </a:spcAft>
              <a:buClr>
                <a:schemeClr val="dk2"/>
              </a:buClr>
              <a:buSzPts val="2600"/>
              <a:buFont typeface="Verdana" panose="020B0604030504040204"/>
              <a:buNone/>
              <a:defRPr sz="2600">
                <a:solidFill>
                  <a:schemeClr val="dk2"/>
                </a:solidFill>
                <a:latin typeface="Verdana" panose="020B0604030504040204"/>
                <a:ea typeface="Verdana" panose="020B0604030504040204"/>
                <a:cs typeface="Verdana" panose="020B0604030504040204"/>
                <a:sym typeface="Verdana" panose="020B0604030504040204"/>
              </a:defRPr>
            </a:lvl7pPr>
            <a:lvl8pPr lvl="7">
              <a:spcBef>
                <a:spcPts val="0"/>
              </a:spcBef>
              <a:spcAft>
                <a:spcPts val="0"/>
              </a:spcAft>
              <a:buClr>
                <a:schemeClr val="dk2"/>
              </a:buClr>
              <a:buSzPts val="2600"/>
              <a:buFont typeface="Verdana" panose="020B0604030504040204"/>
              <a:buNone/>
              <a:defRPr sz="2600">
                <a:solidFill>
                  <a:schemeClr val="dk2"/>
                </a:solidFill>
                <a:latin typeface="Verdana" panose="020B0604030504040204"/>
                <a:ea typeface="Verdana" panose="020B0604030504040204"/>
                <a:cs typeface="Verdana" panose="020B0604030504040204"/>
                <a:sym typeface="Verdana" panose="020B0604030504040204"/>
              </a:defRPr>
            </a:lvl8pPr>
            <a:lvl9pPr lvl="8">
              <a:spcBef>
                <a:spcPts val="0"/>
              </a:spcBef>
              <a:spcAft>
                <a:spcPts val="0"/>
              </a:spcAft>
              <a:buClr>
                <a:schemeClr val="dk2"/>
              </a:buClr>
              <a:buSzPts val="2600"/>
              <a:buFont typeface="Verdana" panose="020B0604030504040204"/>
              <a:buNone/>
              <a:defRPr sz="2600">
                <a:solidFill>
                  <a:schemeClr val="dk2"/>
                </a:solidFill>
                <a:latin typeface="Verdana" panose="020B0604030504040204"/>
                <a:ea typeface="Verdana" panose="020B0604030504040204"/>
                <a:cs typeface="Verdana" panose="020B0604030504040204"/>
                <a:sym typeface="Verdana" panose="020B0604030504040204"/>
              </a:defRPr>
            </a:lvl9pPr>
          </a:lstStyle>
          <a:p>
            <a:r>
              <a:rPr lang="en-US"/>
              <a:t>Click to edit Master title style</a:t>
            </a:r>
            <a:endParaRPr lang="en-US"/>
          </a:p>
        </p:txBody>
      </p:sp>
      <p:sp>
        <p:nvSpPr>
          <p:cNvPr id="29" name="Google Shape;29;p4"/>
          <p:cNvSpPr txBox="1">
            <a:spLocks noGrp="1"/>
          </p:cNvSpPr>
          <p:nvPr>
            <p:ph type="body" idx="1"/>
          </p:nvPr>
        </p:nvSpPr>
        <p:spPr>
          <a:xfrm>
            <a:off x="235200" y="753979"/>
            <a:ext cx="8616000" cy="4171121"/>
          </a:xfrm>
          <a:prstGeom prst="rect">
            <a:avLst/>
          </a:prstGeom>
        </p:spPr>
        <p:txBody>
          <a:bodyPr spcFirstLastPara="1" wrap="square" lIns="91425" tIns="91425" rIns="91425" bIns="91425" anchor="t" anchorCtr="0">
            <a:noAutofit/>
          </a:bodyPr>
          <a:lstStyle>
            <a:lvl1pPr marL="457200" lvl="0" indent="-342900">
              <a:lnSpc>
                <a:spcPct val="130000"/>
              </a:lnSpc>
              <a:spcBef>
                <a:spcPts val="0"/>
              </a:spcBef>
              <a:spcAft>
                <a:spcPts val="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1pPr>
            <a:lvl2pPr marL="914400" lvl="1" indent="-342900">
              <a:spcBef>
                <a:spcPts val="1600"/>
              </a:spcBef>
              <a:spcAft>
                <a:spcPts val="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2pPr>
            <a:lvl3pPr marL="1371600" lvl="2" indent="-342900">
              <a:spcBef>
                <a:spcPts val="1600"/>
              </a:spcBef>
              <a:spcAft>
                <a:spcPts val="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3pPr>
            <a:lvl4pPr marL="1828800" lvl="3" indent="-342900">
              <a:spcBef>
                <a:spcPts val="1600"/>
              </a:spcBef>
              <a:spcAft>
                <a:spcPts val="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4pPr>
            <a:lvl5pPr marL="2286000" lvl="4" indent="-342900">
              <a:spcBef>
                <a:spcPts val="1600"/>
              </a:spcBef>
              <a:spcAft>
                <a:spcPts val="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5pPr>
            <a:lvl6pPr marL="2743200" lvl="5" indent="-342900">
              <a:spcBef>
                <a:spcPts val="1600"/>
              </a:spcBef>
              <a:spcAft>
                <a:spcPts val="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6pPr>
            <a:lvl7pPr marL="3200400" lvl="6" indent="-342900">
              <a:spcBef>
                <a:spcPts val="1600"/>
              </a:spcBef>
              <a:spcAft>
                <a:spcPts val="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7pPr>
            <a:lvl8pPr marL="3657600" lvl="7" indent="-342900">
              <a:spcBef>
                <a:spcPts val="1600"/>
              </a:spcBef>
              <a:spcAft>
                <a:spcPts val="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8pPr>
            <a:lvl9pPr marL="4114800" lvl="8" indent="-342900">
              <a:spcBef>
                <a:spcPts val="1600"/>
              </a:spcBef>
              <a:spcAft>
                <a:spcPts val="160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9pPr>
          </a:lstStyle>
          <a:p>
            <a:pPr lvl="0"/>
            <a:r>
              <a:rPr lang="en-US"/>
              <a:t>Click to edit Master text styles</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matchingName="Title and body">
  <p:cSld name="Compare">
    <p:spTree>
      <p:nvGrpSpPr>
        <p:cNvPr id="1" name="Shape 23"/>
        <p:cNvGrpSpPr/>
        <p:nvPr/>
      </p:nvGrpSpPr>
      <p:grpSpPr>
        <a:xfrm>
          <a:off x="0" y="0"/>
          <a:ext cx="0" cy="0"/>
          <a:chOff x="0" y="0"/>
          <a:chExt cx="0" cy="0"/>
        </a:xfrm>
      </p:grpSpPr>
      <p:sp>
        <p:nvSpPr>
          <p:cNvPr id="24" name="Google Shape;24;p4"/>
          <p:cNvSpPr/>
          <p:nvPr/>
        </p:nvSpPr>
        <p:spPr>
          <a:xfrm>
            <a:off x="133004" y="66502"/>
            <a:ext cx="4156364" cy="646598"/>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Verdana" panose="020B0604030504040204" pitchFamily="34" charset="0"/>
              <a:ea typeface="Verdana" panose="020B0604030504040204" pitchFamily="34" charset="0"/>
              <a:cs typeface="Verdana" panose="020B0604030504040204" pitchFamily="34" charset="0"/>
            </a:endParaRPr>
          </a:p>
        </p:txBody>
      </p:sp>
      <p:sp>
        <p:nvSpPr>
          <p:cNvPr id="29" name="Google Shape;29;p4"/>
          <p:cNvSpPr txBox="1">
            <a:spLocks noGrp="1"/>
          </p:cNvSpPr>
          <p:nvPr>
            <p:ph type="body" idx="1"/>
          </p:nvPr>
        </p:nvSpPr>
        <p:spPr>
          <a:xfrm>
            <a:off x="-98853" y="624017"/>
            <a:ext cx="4388222" cy="4388558"/>
          </a:xfrm>
          <a:prstGeom prst="rect">
            <a:avLst/>
          </a:prstGeom>
        </p:spPr>
        <p:txBody>
          <a:bodyPr spcFirstLastPara="1" wrap="square" lIns="91425" tIns="91425" rIns="91425" bIns="91425" anchor="t" anchorCtr="0">
            <a:noAutofit/>
          </a:bodyPr>
          <a:lstStyle>
            <a:lvl1pPr marL="457200" lvl="0" indent="-342900">
              <a:lnSpc>
                <a:spcPct val="120000"/>
              </a:lnSpc>
              <a:spcBef>
                <a:spcPts val="600"/>
              </a:spcBef>
              <a:spcAft>
                <a:spcPts val="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1pPr>
            <a:lvl2pPr marL="914400" lvl="1" indent="-342900">
              <a:spcBef>
                <a:spcPts val="1600"/>
              </a:spcBef>
              <a:spcAft>
                <a:spcPts val="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2pPr>
            <a:lvl3pPr marL="1371600" lvl="2" indent="-342900">
              <a:spcBef>
                <a:spcPts val="1600"/>
              </a:spcBef>
              <a:spcAft>
                <a:spcPts val="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3pPr>
            <a:lvl4pPr marL="1828800" lvl="3" indent="-342900">
              <a:spcBef>
                <a:spcPts val="1600"/>
              </a:spcBef>
              <a:spcAft>
                <a:spcPts val="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4pPr>
            <a:lvl5pPr marL="2286000" lvl="4" indent="-342900">
              <a:spcBef>
                <a:spcPts val="1600"/>
              </a:spcBef>
              <a:spcAft>
                <a:spcPts val="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5pPr>
            <a:lvl6pPr marL="2743200" lvl="5" indent="-342900">
              <a:spcBef>
                <a:spcPts val="1600"/>
              </a:spcBef>
              <a:spcAft>
                <a:spcPts val="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6pPr>
            <a:lvl7pPr marL="3200400" lvl="6" indent="-342900">
              <a:spcBef>
                <a:spcPts val="1600"/>
              </a:spcBef>
              <a:spcAft>
                <a:spcPts val="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7pPr>
            <a:lvl8pPr marL="3657600" lvl="7" indent="-342900">
              <a:spcBef>
                <a:spcPts val="1600"/>
              </a:spcBef>
              <a:spcAft>
                <a:spcPts val="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8pPr>
            <a:lvl9pPr marL="4114800" lvl="8" indent="-342900">
              <a:spcBef>
                <a:spcPts val="1600"/>
              </a:spcBef>
              <a:spcAft>
                <a:spcPts val="160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9pPr>
          </a:lstStyle>
          <a:p>
            <a:pPr lvl="0"/>
            <a:r>
              <a:rPr lang="en-US"/>
              <a:t>Click to edit Master text styles</a:t>
            </a:r>
            <a:endParaRPr lang="en-US"/>
          </a:p>
        </p:txBody>
      </p:sp>
      <p:sp>
        <p:nvSpPr>
          <p:cNvPr id="9" name="Google Shape;29;p4"/>
          <p:cNvSpPr txBox="1">
            <a:spLocks noGrp="1"/>
          </p:cNvSpPr>
          <p:nvPr>
            <p:ph type="body" idx="10"/>
          </p:nvPr>
        </p:nvSpPr>
        <p:spPr>
          <a:xfrm>
            <a:off x="4306331" y="624016"/>
            <a:ext cx="4679728" cy="4388558"/>
          </a:xfrm>
          <a:prstGeom prst="rect">
            <a:avLst/>
          </a:prstGeom>
        </p:spPr>
        <p:txBody>
          <a:bodyPr spcFirstLastPara="1" wrap="square" lIns="91425" tIns="91425" rIns="91425" bIns="91425" anchor="t" anchorCtr="0">
            <a:noAutofit/>
          </a:bodyPr>
          <a:lstStyle>
            <a:lvl1pPr marL="457200" lvl="0" indent="-342900">
              <a:lnSpc>
                <a:spcPct val="120000"/>
              </a:lnSpc>
              <a:spcBef>
                <a:spcPts val="600"/>
              </a:spcBef>
              <a:spcAft>
                <a:spcPts val="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1pPr>
            <a:lvl2pPr marL="914400" lvl="1" indent="-342900">
              <a:spcBef>
                <a:spcPts val="1600"/>
              </a:spcBef>
              <a:spcAft>
                <a:spcPts val="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2pPr>
            <a:lvl3pPr marL="1371600" lvl="2" indent="-342900">
              <a:spcBef>
                <a:spcPts val="1600"/>
              </a:spcBef>
              <a:spcAft>
                <a:spcPts val="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3pPr>
            <a:lvl4pPr marL="1828800" lvl="3" indent="-342900">
              <a:spcBef>
                <a:spcPts val="1600"/>
              </a:spcBef>
              <a:spcAft>
                <a:spcPts val="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4pPr>
            <a:lvl5pPr marL="2286000" lvl="4" indent="-342900">
              <a:spcBef>
                <a:spcPts val="1600"/>
              </a:spcBef>
              <a:spcAft>
                <a:spcPts val="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5pPr>
            <a:lvl6pPr marL="2743200" lvl="5" indent="-342900">
              <a:spcBef>
                <a:spcPts val="1600"/>
              </a:spcBef>
              <a:spcAft>
                <a:spcPts val="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6pPr>
            <a:lvl7pPr marL="3200400" lvl="6" indent="-342900">
              <a:spcBef>
                <a:spcPts val="1600"/>
              </a:spcBef>
              <a:spcAft>
                <a:spcPts val="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7pPr>
            <a:lvl8pPr marL="3657600" lvl="7" indent="-342900">
              <a:spcBef>
                <a:spcPts val="1600"/>
              </a:spcBef>
              <a:spcAft>
                <a:spcPts val="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8pPr>
            <a:lvl9pPr marL="4114800" lvl="8" indent="-342900">
              <a:spcBef>
                <a:spcPts val="1600"/>
              </a:spcBef>
              <a:spcAft>
                <a:spcPts val="1600"/>
              </a:spcAft>
              <a:buSzPts val="1800"/>
              <a:buFont typeface="Verdana" panose="020B0604030504040204"/>
              <a:buChar char="■"/>
              <a:defRPr sz="1800">
                <a:latin typeface="Verdana" panose="020B0604030504040204"/>
                <a:ea typeface="Verdana" panose="020B0604030504040204"/>
                <a:cs typeface="Verdana" panose="020B0604030504040204"/>
                <a:sym typeface="Verdana" panose="020B0604030504040204"/>
              </a:defRPr>
            </a:lvl9pPr>
          </a:lstStyle>
          <a:p>
            <a:pPr lvl="0"/>
            <a:r>
              <a:rPr lang="en-US"/>
              <a:t>Click to edit Master text styles</a:t>
            </a:r>
            <a:endParaRPr lang="en-US"/>
          </a:p>
        </p:txBody>
      </p:sp>
      <p:sp>
        <p:nvSpPr>
          <p:cNvPr id="10" name="Google Shape;24;p4"/>
          <p:cNvSpPr/>
          <p:nvPr userDrawn="1"/>
        </p:nvSpPr>
        <p:spPr>
          <a:xfrm>
            <a:off x="4538749" y="66502"/>
            <a:ext cx="4447309" cy="646598"/>
          </a:xfrm>
          <a:prstGeom prst="rect">
            <a:avLst/>
          </a:prstGeom>
          <a:solidFill>
            <a:srgbClr val="FFC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lang="vi-VN" sz="3200">
              <a:latin typeface="Verdana" panose="020B0604030504040204" pitchFamily="34" charset="0"/>
              <a:ea typeface="Verdana" panose="020B0604030504040204" pitchFamily="34" charset="0"/>
              <a:cs typeface="Verdana" panose="020B0604030504040204" pitchFamily="34" charset="0"/>
            </a:endParaRPr>
          </a:p>
        </p:txBody>
      </p:sp>
      <p:sp>
        <p:nvSpPr>
          <p:cNvPr id="5" name="Text Placeholder 4"/>
          <p:cNvSpPr>
            <a:spLocks noGrp="1"/>
          </p:cNvSpPr>
          <p:nvPr>
            <p:ph type="body" sz="quarter" idx="11" hasCustomPrompt="1"/>
          </p:nvPr>
        </p:nvSpPr>
        <p:spPr>
          <a:xfrm>
            <a:off x="210235" y="114030"/>
            <a:ext cx="3981439" cy="551538"/>
          </a:xfrm>
        </p:spPr>
        <p:txBody>
          <a:bodyPr vert="horz" anchor="ctr"/>
          <a:lstStyle>
            <a:lvl1pPr marL="71755" indent="0" algn="l">
              <a:lnSpc>
                <a:spcPct val="100000"/>
              </a:lnSpc>
              <a:buNone/>
              <a:defRPr sz="2600" b="1">
                <a:solidFill>
                  <a:schemeClr val="bg2"/>
                </a:solidFill>
              </a:defRPr>
            </a:lvl1pPr>
            <a:lvl2pPr marL="615950" indent="0">
              <a:buNone/>
              <a:defRPr/>
            </a:lvl2pPr>
          </a:lstStyle>
          <a:p>
            <a:pPr lvl="0"/>
            <a:r>
              <a:rPr lang="en-US"/>
              <a:t>Item A</a:t>
            </a:r>
            <a:endParaRPr lang="en-US"/>
          </a:p>
        </p:txBody>
      </p:sp>
      <p:sp>
        <p:nvSpPr>
          <p:cNvPr id="11" name="Text Placeholder 4"/>
          <p:cNvSpPr>
            <a:spLocks noGrp="1"/>
          </p:cNvSpPr>
          <p:nvPr>
            <p:ph type="body" sz="quarter" idx="12" hasCustomPrompt="1"/>
          </p:nvPr>
        </p:nvSpPr>
        <p:spPr>
          <a:xfrm>
            <a:off x="4651414" y="115327"/>
            <a:ext cx="4249825" cy="551538"/>
          </a:xfrm>
        </p:spPr>
        <p:txBody>
          <a:bodyPr vert="horz" anchor="ctr"/>
          <a:lstStyle>
            <a:lvl1pPr marL="71755" indent="0" algn="l">
              <a:lnSpc>
                <a:spcPct val="100000"/>
              </a:lnSpc>
              <a:buNone/>
              <a:defRPr sz="2600" b="1">
                <a:solidFill>
                  <a:schemeClr val="bg2"/>
                </a:solidFill>
              </a:defRPr>
            </a:lvl1pPr>
            <a:lvl2pPr marL="615950" indent="0">
              <a:buNone/>
              <a:defRPr/>
            </a:lvl2pPr>
          </a:lstStyle>
          <a:p>
            <a:pPr lvl="0"/>
            <a:r>
              <a:rPr lang="en-US"/>
              <a:t>Item B</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White">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EmptyWhite">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79173" y="191530"/>
            <a:ext cx="8748584" cy="477588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mptyBlack">
    <p:bg>
      <p:bgPr>
        <a:solidFill>
          <a:schemeClr val="bg2"/>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EmptyBlack">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92088" y="203200"/>
            <a:ext cx="8729662" cy="4826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Verdana" panose="020B0604030504040204"/>
              <a:buNone/>
              <a:defRPr sz="2800" b="1">
                <a:latin typeface="Verdana" panose="020B0604030504040204"/>
                <a:ea typeface="Verdana" panose="020B0604030504040204"/>
                <a:cs typeface="Verdana" panose="020B0604030504040204"/>
                <a:sym typeface="Verdana" panose="020B0604030504040204"/>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Verdana" panose="020B0604030504040204"/>
              <a:buChar char="●"/>
              <a:defRPr sz="1300">
                <a:solidFill>
                  <a:schemeClr val="accent1"/>
                </a:solidFill>
                <a:latin typeface="Verdana" panose="020B0604030504040204"/>
                <a:ea typeface="Verdana" panose="020B0604030504040204"/>
                <a:cs typeface="Verdana" panose="020B0604030504040204"/>
                <a:sym typeface="Verdana" panose="020B0604030504040204"/>
              </a:defRPr>
            </a:lvl1pPr>
            <a:lvl2pPr marL="914400" lvl="1" indent="-298450">
              <a:lnSpc>
                <a:spcPct val="115000"/>
              </a:lnSpc>
              <a:spcBef>
                <a:spcPts val="1600"/>
              </a:spcBef>
              <a:spcAft>
                <a:spcPts val="0"/>
              </a:spcAft>
              <a:buClr>
                <a:schemeClr val="accent1"/>
              </a:buClr>
              <a:buSzPts val="1100"/>
              <a:buFont typeface="Verdana" panose="020B0604030504040204"/>
              <a:buChar char="○"/>
              <a:defRPr sz="1100">
                <a:solidFill>
                  <a:schemeClr val="accent1"/>
                </a:solidFill>
                <a:latin typeface="Verdana" panose="020B0604030504040204"/>
                <a:ea typeface="Verdana" panose="020B0604030504040204"/>
                <a:cs typeface="Verdana" panose="020B0604030504040204"/>
                <a:sym typeface="Verdana" panose="020B0604030504040204"/>
              </a:defRPr>
            </a:lvl2pPr>
            <a:lvl3pPr marL="1371600" lvl="2" indent="-298450">
              <a:lnSpc>
                <a:spcPct val="115000"/>
              </a:lnSpc>
              <a:spcBef>
                <a:spcPts val="1600"/>
              </a:spcBef>
              <a:spcAft>
                <a:spcPts val="0"/>
              </a:spcAft>
              <a:buClr>
                <a:schemeClr val="accent1"/>
              </a:buClr>
              <a:buSzPts val="1100"/>
              <a:buFont typeface="Verdana" panose="020B0604030504040204"/>
              <a:buChar char="■"/>
              <a:defRPr sz="1100">
                <a:solidFill>
                  <a:schemeClr val="accent1"/>
                </a:solidFill>
                <a:latin typeface="Verdana" panose="020B0604030504040204"/>
                <a:ea typeface="Verdana" panose="020B0604030504040204"/>
                <a:cs typeface="Verdana" panose="020B0604030504040204"/>
                <a:sym typeface="Verdana" panose="020B0604030504040204"/>
              </a:defRPr>
            </a:lvl3pPr>
            <a:lvl4pPr marL="1828800" lvl="3" indent="-298450">
              <a:lnSpc>
                <a:spcPct val="115000"/>
              </a:lnSpc>
              <a:spcBef>
                <a:spcPts val="1600"/>
              </a:spcBef>
              <a:spcAft>
                <a:spcPts val="0"/>
              </a:spcAft>
              <a:buClr>
                <a:schemeClr val="accent1"/>
              </a:buClr>
              <a:buSzPts val="1100"/>
              <a:buFont typeface="Verdana" panose="020B0604030504040204"/>
              <a:buChar char="●"/>
              <a:defRPr sz="1100">
                <a:solidFill>
                  <a:schemeClr val="accent1"/>
                </a:solidFill>
                <a:latin typeface="Verdana" panose="020B0604030504040204"/>
                <a:ea typeface="Verdana" panose="020B0604030504040204"/>
                <a:cs typeface="Verdana" panose="020B0604030504040204"/>
                <a:sym typeface="Verdana" panose="020B0604030504040204"/>
              </a:defRPr>
            </a:lvl4pPr>
            <a:lvl5pPr marL="2286000" lvl="4" indent="-298450">
              <a:lnSpc>
                <a:spcPct val="115000"/>
              </a:lnSpc>
              <a:spcBef>
                <a:spcPts val="1600"/>
              </a:spcBef>
              <a:spcAft>
                <a:spcPts val="0"/>
              </a:spcAft>
              <a:buClr>
                <a:schemeClr val="accent1"/>
              </a:buClr>
              <a:buSzPts val="1100"/>
              <a:buFont typeface="Verdana" panose="020B0604030504040204"/>
              <a:buChar char="○"/>
              <a:defRPr sz="1100">
                <a:solidFill>
                  <a:schemeClr val="accent1"/>
                </a:solidFill>
                <a:latin typeface="Verdana" panose="020B0604030504040204"/>
                <a:ea typeface="Verdana" panose="020B0604030504040204"/>
                <a:cs typeface="Verdana" panose="020B0604030504040204"/>
                <a:sym typeface="Verdana" panose="020B0604030504040204"/>
              </a:defRPr>
            </a:lvl5pPr>
            <a:lvl6pPr marL="2743200" lvl="5" indent="-298450">
              <a:lnSpc>
                <a:spcPct val="115000"/>
              </a:lnSpc>
              <a:spcBef>
                <a:spcPts val="1600"/>
              </a:spcBef>
              <a:spcAft>
                <a:spcPts val="0"/>
              </a:spcAft>
              <a:buClr>
                <a:schemeClr val="accent1"/>
              </a:buClr>
              <a:buSzPts val="1100"/>
              <a:buFont typeface="Verdana" panose="020B0604030504040204"/>
              <a:buChar char="■"/>
              <a:defRPr sz="1100">
                <a:solidFill>
                  <a:schemeClr val="accent1"/>
                </a:solidFill>
                <a:latin typeface="Verdana" panose="020B0604030504040204"/>
                <a:ea typeface="Verdana" panose="020B0604030504040204"/>
                <a:cs typeface="Verdana" panose="020B0604030504040204"/>
                <a:sym typeface="Verdana" panose="020B0604030504040204"/>
              </a:defRPr>
            </a:lvl6pPr>
            <a:lvl7pPr marL="3200400" lvl="6" indent="-298450">
              <a:lnSpc>
                <a:spcPct val="115000"/>
              </a:lnSpc>
              <a:spcBef>
                <a:spcPts val="1600"/>
              </a:spcBef>
              <a:spcAft>
                <a:spcPts val="0"/>
              </a:spcAft>
              <a:buClr>
                <a:schemeClr val="accent1"/>
              </a:buClr>
              <a:buSzPts val="1100"/>
              <a:buFont typeface="Verdana" panose="020B0604030504040204"/>
              <a:buChar char="●"/>
              <a:defRPr sz="1100">
                <a:solidFill>
                  <a:schemeClr val="accent1"/>
                </a:solidFill>
                <a:latin typeface="Verdana" panose="020B0604030504040204"/>
                <a:ea typeface="Verdana" panose="020B0604030504040204"/>
                <a:cs typeface="Verdana" panose="020B0604030504040204"/>
                <a:sym typeface="Verdana" panose="020B0604030504040204"/>
              </a:defRPr>
            </a:lvl7pPr>
            <a:lvl8pPr marL="3657600" lvl="7" indent="-298450">
              <a:lnSpc>
                <a:spcPct val="115000"/>
              </a:lnSpc>
              <a:spcBef>
                <a:spcPts val="1600"/>
              </a:spcBef>
              <a:spcAft>
                <a:spcPts val="0"/>
              </a:spcAft>
              <a:buClr>
                <a:schemeClr val="accent1"/>
              </a:buClr>
              <a:buSzPts val="1100"/>
              <a:buFont typeface="Verdana" panose="020B0604030504040204"/>
              <a:buChar char="○"/>
              <a:defRPr sz="1100">
                <a:solidFill>
                  <a:schemeClr val="accent1"/>
                </a:solidFill>
                <a:latin typeface="Verdana" panose="020B0604030504040204"/>
                <a:ea typeface="Verdana" panose="020B0604030504040204"/>
                <a:cs typeface="Verdana" panose="020B0604030504040204"/>
                <a:sym typeface="Verdana" panose="020B0604030504040204"/>
              </a:defRPr>
            </a:lvl8pPr>
            <a:lvl9pPr marL="4114800" lvl="8" indent="-298450">
              <a:lnSpc>
                <a:spcPct val="115000"/>
              </a:lnSpc>
              <a:spcBef>
                <a:spcPts val="1600"/>
              </a:spcBef>
              <a:spcAft>
                <a:spcPts val="1600"/>
              </a:spcAft>
              <a:buClr>
                <a:schemeClr val="accent1"/>
              </a:buClr>
              <a:buSzPts val="1100"/>
              <a:buFont typeface="Verdana" panose="020B0604030504040204"/>
              <a:buChar char="■"/>
              <a:defRPr sz="1100">
                <a:solidFill>
                  <a:schemeClr val="accent1"/>
                </a:solidFill>
                <a:latin typeface="Verdana" panose="020B0604030504040204"/>
                <a:ea typeface="Verdana" panose="020B0604030504040204"/>
                <a:cs typeface="Verdana" panose="020B0604030504040204"/>
                <a:sym typeface="Verdana" panose="020B0604030504040204"/>
              </a:defRPr>
            </a:lvl9pPr>
          </a:lstStyle>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5.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6.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7.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mtClean="0"/>
              <a:t>JAVA CORE </a:t>
            </a:r>
            <a:endParaRPr lang="en-GB" smtClean="0"/>
          </a:p>
        </p:txBody>
      </p:sp>
      <p:pic>
        <p:nvPicPr>
          <p:cNvPr id="88" name="Google Shape;88;p13"/>
          <p:cNvPicPr preferRelativeResize="0"/>
          <p:nvPr/>
        </p:nvPicPr>
        <p:blipFill>
          <a:blip r:embed="rId1" cstate="print"/>
          <a:stretch>
            <a:fillRect/>
          </a:stretch>
        </p:blipFill>
        <p:spPr>
          <a:xfrm>
            <a:off x="7917543" y="50801"/>
            <a:ext cx="1121908" cy="391886"/>
          </a:xfrm>
          <a:prstGeom prst="rect">
            <a:avLst/>
          </a:prstGeom>
          <a:noFill/>
          <a:ln>
            <a:noFill/>
          </a:ln>
        </p:spPr>
      </p:pic>
      <p:sp>
        <p:nvSpPr>
          <p:cNvPr id="3" name="TextBox 2"/>
          <p:cNvSpPr txBox="1"/>
          <p:nvPr/>
        </p:nvSpPr>
        <p:spPr>
          <a:xfrm>
            <a:off x="729450" y="3087950"/>
            <a:ext cx="3107585" cy="307777"/>
          </a:xfrm>
          <a:prstGeom prst="rect">
            <a:avLst/>
          </a:prstGeom>
          <a:noFill/>
        </p:spPr>
        <p:txBody>
          <a:bodyPr wrap="square" rtlCol="0">
            <a:spAutoFit/>
          </a:bodyPr>
          <a:lstStyle/>
          <a:p>
            <a:r>
              <a:rPr lang="en-US" err="1" smtClean="0"/>
              <a:t>Ngọc</a:t>
            </a:r>
            <a:r>
              <a:rPr lang="en-US" smtClean="0"/>
              <a:t> </a:t>
            </a:r>
            <a:r>
              <a:rPr lang="en-US" err="1" smtClean="0"/>
              <a:t>Eri</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036800" y="1526925"/>
          <a:ext cx="7026815" cy="2401739"/>
        </p:xfrm>
        <a:graphic>
          <a:graphicData uri="http://schemas.openxmlformats.org/drawingml/2006/table">
            <a:tbl>
              <a:tblPr firstRow="1" firstCol="1" bandRow="1">
                <a:tableStyleId>{5C22544A-7EE6-4342-B048-85BDC9FD1C3A}</a:tableStyleId>
              </a:tblPr>
              <a:tblGrid>
                <a:gridCol w="828000"/>
                <a:gridCol w="3794400"/>
                <a:gridCol w="2404415"/>
              </a:tblGrid>
              <a:tr h="340103">
                <a:tc>
                  <a:txBody>
                    <a:bodyPr/>
                    <a:lstStyle/>
                    <a:p>
                      <a:pPr marL="0" marR="0" algn="ctr">
                        <a:lnSpc>
                          <a:spcPct val="100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Toán</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tử</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Miêu</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tả </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Ví</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dụ</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40103">
                <a:tc>
                  <a:txBody>
                    <a:bodyPr/>
                    <a:lstStyle/>
                    <a:p>
                      <a:pPr marL="0" marR="0">
                        <a:lnSpc>
                          <a:spcPct val="100000"/>
                        </a:lnSpc>
                        <a:spcBef>
                          <a:spcPts val="0"/>
                        </a:spcBef>
                        <a:spcAft>
                          <a:spcPts val="0"/>
                        </a:spcAft>
                      </a:pPr>
                      <a:r>
                        <a:rPr lang="en-US" sz="1400">
                          <a:solidFill>
                            <a:sysClr val="windowText" lastClr="000000"/>
                          </a:solidFill>
                          <a:effectLst/>
                          <a:latin typeface="+mj-lt"/>
                        </a:rPr>
                        <a:t>%=</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1400">
                          <a:solidFill>
                            <a:sysClr val="windowText" lastClr="000000"/>
                          </a:solidFill>
                          <a:effectLst/>
                          <a:latin typeface="+mj-lt"/>
                        </a:rPr>
                        <a:t>Lấy phần dư của phép chia toán hạng trái cho toán hạng phải và gán cho toán hạng trái.</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c</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 a =&gt; c = c % a</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23929">
                <a:tc>
                  <a:txBody>
                    <a:bodyPr/>
                    <a:lstStyle/>
                    <a:p>
                      <a:pPr marL="0" marR="0">
                        <a:lnSpc>
                          <a:spcPct val="100000"/>
                        </a:lnSpc>
                        <a:spcBef>
                          <a:spcPts val="0"/>
                        </a:spcBef>
                        <a:spcAft>
                          <a:spcPts val="0"/>
                        </a:spcAft>
                      </a:pPr>
                      <a:r>
                        <a:rPr lang="en-US" sz="1400">
                          <a:solidFill>
                            <a:sysClr val="windowText" lastClr="000000"/>
                          </a:solidFill>
                          <a:effectLst/>
                          <a:latin typeface="+mj-lt"/>
                        </a:rPr>
                        <a:t>&lt;&lt;=</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1400">
                          <a:solidFill>
                            <a:sysClr val="windowText" lastClr="000000"/>
                          </a:solidFill>
                          <a:effectLst/>
                          <a:latin typeface="+mj-lt"/>
                        </a:rPr>
                        <a:t>Dịch trái toán hạng trái sang số vị trí là giá trị toán hạng phải.</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c</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&lt;&lt;= a =&gt; c = c &lt;&lt; a</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06419">
                <a:tc>
                  <a:txBody>
                    <a:bodyPr/>
                    <a:lstStyle/>
                    <a:p>
                      <a:pPr marL="0" marR="0">
                        <a:lnSpc>
                          <a:spcPct val="100000"/>
                        </a:lnSpc>
                        <a:spcBef>
                          <a:spcPts val="0"/>
                        </a:spcBef>
                        <a:spcAft>
                          <a:spcPts val="0"/>
                        </a:spcAft>
                      </a:pPr>
                      <a:r>
                        <a:rPr lang="en-US" sz="1400">
                          <a:solidFill>
                            <a:sysClr val="windowText" lastClr="000000"/>
                          </a:solidFill>
                          <a:effectLst/>
                          <a:latin typeface="+mj-lt"/>
                        </a:rPr>
                        <a:t>&gt;&gt;=</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1400">
                          <a:solidFill>
                            <a:sysClr val="windowText" lastClr="000000"/>
                          </a:solidFill>
                          <a:effectLst/>
                          <a:latin typeface="+mj-lt"/>
                        </a:rPr>
                        <a:t>Dịch phải toán hạng trái sang số vị trí là giá trị toán hạng phải.</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c</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&gt;&gt;= a =&gt; c = c &gt;&gt; a</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283168">
                <a:tc>
                  <a:txBody>
                    <a:bodyPr/>
                    <a:lstStyle/>
                    <a:p>
                      <a:pPr marL="0" marR="0">
                        <a:lnSpc>
                          <a:spcPct val="100000"/>
                        </a:lnSpc>
                        <a:spcBef>
                          <a:spcPts val="0"/>
                        </a:spcBef>
                        <a:spcAft>
                          <a:spcPts val="0"/>
                        </a:spcAft>
                      </a:pPr>
                      <a:r>
                        <a:rPr lang="en-US" sz="1400">
                          <a:solidFill>
                            <a:sysClr val="windowText" lastClr="000000"/>
                          </a:solidFill>
                          <a:effectLst/>
                          <a:latin typeface="+mj-lt"/>
                        </a:rPr>
                        <a:t>&amp;=</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1400">
                          <a:solidFill>
                            <a:sysClr val="windowText" lastClr="000000"/>
                          </a:solidFill>
                          <a:effectLst/>
                          <a:latin typeface="+mj-lt"/>
                        </a:rPr>
                        <a:t>Phép AND bit</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c</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&amp;= a =&gt; c = c &amp; a</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270599">
                <a:tc>
                  <a:txBody>
                    <a:bodyPr/>
                    <a:lstStyle/>
                    <a:p>
                      <a:pPr marL="0" marR="0">
                        <a:lnSpc>
                          <a:spcPct val="100000"/>
                        </a:lnSpc>
                        <a:spcBef>
                          <a:spcPts val="0"/>
                        </a:spcBef>
                        <a:spcAft>
                          <a:spcPts val="0"/>
                        </a:spcAft>
                      </a:pPr>
                      <a:r>
                        <a:rPr lang="en-US" sz="1400">
                          <a:solidFill>
                            <a:sysClr val="windowText" lastClr="000000"/>
                          </a:solidFill>
                          <a:effectLst/>
                          <a:latin typeface="+mj-lt"/>
                        </a:rPr>
                        <a:t>^=</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1400">
                          <a:solidFill>
                            <a:sysClr val="windowText" lastClr="000000"/>
                          </a:solidFill>
                          <a:effectLst/>
                          <a:latin typeface="+mj-lt"/>
                        </a:rPr>
                        <a:t>Phép OR loại trừ bit</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c</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 a =&gt; c = c ^ a</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227709">
                <a:tc>
                  <a:txBody>
                    <a:bodyPr/>
                    <a:lstStyle/>
                    <a:p>
                      <a:pPr marL="0" marR="0">
                        <a:lnSpc>
                          <a:spcPct val="100000"/>
                        </a:lnSpc>
                        <a:spcBef>
                          <a:spcPts val="0"/>
                        </a:spcBef>
                        <a:spcAft>
                          <a:spcPts val="0"/>
                        </a:spcAft>
                      </a:pPr>
                      <a:r>
                        <a:rPr lang="en-US" sz="1400">
                          <a:solidFill>
                            <a:sysClr val="windowText" lastClr="000000"/>
                          </a:solidFill>
                          <a:effectLst/>
                          <a:latin typeface="+mj-lt"/>
                        </a:rPr>
                        <a:t>|=</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1400">
                          <a:solidFill>
                            <a:sysClr val="windowText" lastClr="000000"/>
                          </a:solidFill>
                          <a:effectLst/>
                          <a:latin typeface="+mj-lt"/>
                        </a:rPr>
                        <a:t>Phép OR bit.</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c</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 a =&gt; c = c | a</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bl>
          </a:graphicData>
        </a:graphic>
      </p:graphicFrame>
      <p:sp>
        <p:nvSpPr>
          <p:cNvPr id="5" name="Title 1"/>
          <p:cNvSpPr txBox="1"/>
          <p:nvPr/>
        </p:nvSpPr>
        <p:spPr>
          <a:xfrm>
            <a:off x="543874" y="77559"/>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Các phép toán số học</a:t>
            </a:r>
            <a:endParaRPr lang="en-US" sz="2400"/>
          </a:p>
        </p:txBody>
      </p:sp>
      <p:sp>
        <p:nvSpPr>
          <p:cNvPr id="6" name="TextBox 5"/>
          <p:cNvSpPr txBox="1"/>
          <p:nvPr/>
        </p:nvSpPr>
        <p:spPr>
          <a:xfrm>
            <a:off x="613937" y="822842"/>
            <a:ext cx="7747200" cy="307777"/>
          </a:xfrm>
          <a:prstGeom prst="rect">
            <a:avLst/>
          </a:prstGeom>
          <a:noFill/>
        </p:spPr>
        <p:txBody>
          <a:bodyPr wrap="square" rtlCol="0">
            <a:spAutoFit/>
          </a:bodyPr>
          <a:lstStyle/>
          <a:p>
            <a:r>
              <a:rPr lang="en-US" smtClean="0"/>
              <a:t>Toán tử gán</a:t>
            </a:r>
            <a:endParaRPr lang="en-US"/>
          </a:p>
        </p:txBody>
      </p:sp>
      <p:pic>
        <p:nvPicPr>
          <p:cNvPr id="7" name="Google Shape;88;p13"/>
          <p:cNvPicPr preferRelativeResize="0"/>
          <p:nvPr/>
        </p:nvPicPr>
        <p:blipFill>
          <a:blip r:embed="rId1" cstate="print"/>
          <a:stretch>
            <a:fillRect/>
          </a:stretch>
        </p:blipFill>
        <p:spPr>
          <a:xfrm>
            <a:off x="7881543" y="4602077"/>
            <a:ext cx="1121908" cy="39188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75011" y="100800"/>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Các phép toán số học</a:t>
            </a:r>
            <a:endParaRPr lang="en-US" sz="2400"/>
          </a:p>
        </p:txBody>
      </p:sp>
      <p:sp>
        <p:nvSpPr>
          <p:cNvPr id="5" name="TextBox 4"/>
          <p:cNvSpPr txBox="1"/>
          <p:nvPr/>
        </p:nvSpPr>
        <p:spPr>
          <a:xfrm>
            <a:off x="201600" y="849600"/>
            <a:ext cx="7243200" cy="309600"/>
          </a:xfrm>
          <a:prstGeom prst="rect">
            <a:avLst/>
          </a:prstGeom>
          <a:noFill/>
        </p:spPr>
        <p:txBody>
          <a:bodyPr wrap="square" rtlCol="0">
            <a:spAutoFit/>
          </a:bodyPr>
          <a:lstStyle/>
          <a:p>
            <a:r>
              <a:rPr lang="en-US" smtClean="0"/>
              <a:t>Thứ tự ưu tiên của các phép toán tính từ trái qua phải, từ trên xuống dưới</a:t>
            </a:r>
            <a:endParaRPr lang="en-US"/>
          </a:p>
        </p:txBody>
      </p:sp>
      <p:graphicFrame>
        <p:nvGraphicFramePr>
          <p:cNvPr id="6" name="Table 5"/>
          <p:cNvGraphicFramePr>
            <a:graphicFrameLocks noGrp="1"/>
          </p:cNvGraphicFramePr>
          <p:nvPr/>
        </p:nvGraphicFramePr>
        <p:xfrm>
          <a:off x="1771456" y="1301111"/>
          <a:ext cx="5514944" cy="3522890"/>
        </p:xfrm>
        <a:graphic>
          <a:graphicData uri="http://schemas.openxmlformats.org/drawingml/2006/table">
            <a:tbl>
              <a:tblPr firstRow="1" firstCol="1" bandRow="1">
                <a:tableStyleId>{5C22544A-7EE6-4342-B048-85BDC9FD1C3A}</a:tableStyleId>
              </a:tblPr>
              <a:tblGrid>
                <a:gridCol w="1378736"/>
                <a:gridCol w="1378736"/>
                <a:gridCol w="1378736"/>
                <a:gridCol w="1378736"/>
              </a:tblGrid>
              <a:tr h="251635">
                <a:tc>
                  <a:txBody>
                    <a:bodyPr/>
                    <a:lstStyle/>
                    <a:p>
                      <a:pPr marL="0" marR="0">
                        <a:lnSpc>
                          <a:spcPct val="115000"/>
                        </a:lnSpc>
                        <a:spcBef>
                          <a:spcPts val="0"/>
                        </a:spcBef>
                        <a:spcAft>
                          <a:spcPts val="0"/>
                        </a:spcAft>
                      </a:pPr>
                      <a:r>
                        <a:rPr lang="en-US" sz="1400">
                          <a:solidFill>
                            <a:sysClr val="windowText" lastClr="000000"/>
                          </a:solidFill>
                          <a:effectLst/>
                        </a:rPr>
                        <a: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251635">
                <a:tc>
                  <a:txBody>
                    <a:bodyPr/>
                    <a:lstStyle/>
                    <a:p>
                      <a:pPr marL="0" marR="0">
                        <a:lnSpc>
                          <a:spcPct val="115000"/>
                        </a:lnSpc>
                        <a:spcBef>
                          <a:spcPts val="0"/>
                        </a:spcBef>
                        <a:spcAft>
                          <a:spcPts val="0"/>
                        </a:spcAft>
                      </a:pPr>
                      <a:r>
                        <a:rPr lang="en-US" sz="1400">
                          <a:solidFill>
                            <a:sysClr val="windowText" lastClr="000000"/>
                          </a:solidFill>
                          <a:effectLst/>
                        </a:rPr>
                        <a: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251635">
                <a:tc>
                  <a:txBody>
                    <a:bodyPr/>
                    <a:lstStyle/>
                    <a:p>
                      <a:pPr marL="0" marR="0">
                        <a:lnSpc>
                          <a:spcPct val="115000"/>
                        </a:lnSpc>
                        <a:spcBef>
                          <a:spcPts val="0"/>
                        </a:spcBef>
                        <a:spcAft>
                          <a:spcPts val="0"/>
                        </a:spcAft>
                      </a:pPr>
                      <a:r>
                        <a:rPr lang="en-US" sz="1400">
                          <a:solidFill>
                            <a:sysClr val="windowText" lastClr="000000"/>
                          </a:solidFill>
                          <a:effectLst/>
                        </a:rPr>
                        <a: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251635">
                <a:tc>
                  <a:txBody>
                    <a:bodyPr/>
                    <a:lstStyle/>
                    <a:p>
                      <a:pPr marL="0" marR="0">
                        <a:lnSpc>
                          <a:spcPct val="115000"/>
                        </a:lnSpc>
                        <a:spcBef>
                          <a:spcPts val="0"/>
                        </a:spcBef>
                        <a:spcAft>
                          <a:spcPts val="0"/>
                        </a:spcAft>
                      </a:pPr>
                      <a:r>
                        <a:rPr lang="en-US" sz="1400">
                          <a:solidFill>
                            <a:sysClr val="windowText" lastClr="000000"/>
                          </a:solidFill>
                          <a:effectLst/>
                        </a:rPr>
                        <a: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251635">
                <a:tc>
                  <a:txBody>
                    <a:bodyPr/>
                    <a:lstStyle/>
                    <a:p>
                      <a:pPr marL="0" marR="0">
                        <a:lnSpc>
                          <a:spcPct val="115000"/>
                        </a:lnSpc>
                        <a:spcBef>
                          <a:spcPts val="0"/>
                        </a:spcBef>
                        <a:spcAft>
                          <a:spcPts val="0"/>
                        </a:spcAft>
                      </a:pPr>
                      <a:r>
                        <a:rPr lang="en-US" sz="1400">
                          <a:solidFill>
                            <a:sysClr val="windowText" lastClr="000000"/>
                          </a:solidFill>
                          <a:effectLst/>
                        </a:rPr>
                        <a:t>&gt;&gt;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&gt;&gt;&gt;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&lt;&lt;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251635">
                <a:tc>
                  <a:txBody>
                    <a:bodyPr/>
                    <a:lstStyle/>
                    <a:p>
                      <a:pPr marL="0" marR="0">
                        <a:lnSpc>
                          <a:spcPct val="115000"/>
                        </a:lnSpc>
                        <a:spcBef>
                          <a:spcPts val="0"/>
                        </a:spcBef>
                        <a:spcAft>
                          <a:spcPts val="0"/>
                        </a:spcAft>
                      </a:pPr>
                      <a:r>
                        <a:rPr lang="en-US" sz="1400">
                          <a:solidFill>
                            <a:sysClr val="windowText" lastClr="000000"/>
                          </a:solidFill>
                          <a:effectLst/>
                        </a:rPr>
                        <a:t>&gt;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&gt;=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&lt;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&lt;=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251635">
                <a:tc>
                  <a:txBody>
                    <a:bodyPr/>
                    <a:lstStyle/>
                    <a:p>
                      <a:pPr marL="0" marR="0">
                        <a:lnSpc>
                          <a:spcPct val="115000"/>
                        </a:lnSpc>
                        <a:spcBef>
                          <a:spcPts val="0"/>
                        </a:spcBef>
                        <a:spcAft>
                          <a:spcPts val="0"/>
                        </a:spcAft>
                      </a:pPr>
                      <a:r>
                        <a:rPr lang="en-US" sz="1400">
                          <a:solidFill>
                            <a:sysClr val="windowText" lastClr="000000"/>
                          </a:solidFill>
                          <a:effectLst/>
                        </a:rPr>
                        <a: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251635">
                <a:tc>
                  <a:txBody>
                    <a:bodyPr/>
                    <a:lstStyle/>
                    <a:p>
                      <a:pPr marL="0" marR="0">
                        <a:lnSpc>
                          <a:spcPct val="115000"/>
                        </a:lnSpc>
                        <a:spcBef>
                          <a:spcPts val="0"/>
                        </a:spcBef>
                        <a:spcAft>
                          <a:spcPts val="0"/>
                        </a:spcAft>
                      </a:pPr>
                      <a:r>
                        <a:rPr lang="en-US" sz="1400">
                          <a:solidFill>
                            <a:sysClr val="windowText" lastClr="000000"/>
                          </a:solidFill>
                          <a:effectLst/>
                        </a:rPr>
                        <a:t>&amp;</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251635">
                <a:tc>
                  <a:txBody>
                    <a:bodyPr/>
                    <a:lstStyle/>
                    <a:p>
                      <a:pPr marL="0" marR="0">
                        <a:lnSpc>
                          <a:spcPct val="115000"/>
                        </a:lnSpc>
                        <a:spcBef>
                          <a:spcPts val="0"/>
                        </a:spcBef>
                        <a:spcAft>
                          <a:spcPts val="0"/>
                        </a:spcAft>
                      </a:pPr>
                      <a:r>
                        <a:rPr lang="en-US" sz="1400">
                          <a:solidFill>
                            <a:sysClr val="windowText" lastClr="000000"/>
                          </a:solidFill>
                          <a:effectLst/>
                        </a:rPr>
                        <a: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251635">
                <a:tc>
                  <a:txBody>
                    <a:bodyPr/>
                    <a:lstStyle/>
                    <a:p>
                      <a:pPr marL="0" marR="0">
                        <a:lnSpc>
                          <a:spcPct val="115000"/>
                        </a:lnSpc>
                        <a:spcBef>
                          <a:spcPts val="0"/>
                        </a:spcBef>
                        <a:spcAft>
                          <a:spcPts val="0"/>
                        </a:spcAft>
                      </a:pPr>
                      <a:r>
                        <a:rPr lang="en-US" sz="1400">
                          <a:solidFill>
                            <a:sysClr val="windowText" lastClr="000000"/>
                          </a:solidFill>
                          <a:effectLst/>
                        </a:rPr>
                        <a: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251635">
                <a:tc>
                  <a:txBody>
                    <a:bodyPr/>
                    <a:lstStyle/>
                    <a:p>
                      <a:pPr marL="0" marR="0">
                        <a:lnSpc>
                          <a:spcPct val="115000"/>
                        </a:lnSpc>
                        <a:spcBef>
                          <a:spcPts val="0"/>
                        </a:spcBef>
                        <a:spcAft>
                          <a:spcPts val="0"/>
                        </a:spcAft>
                      </a:pPr>
                      <a:r>
                        <a:rPr lang="en-US" sz="1400">
                          <a:solidFill>
                            <a:sysClr val="windowText" lastClr="000000"/>
                          </a:solidFill>
                          <a:effectLst/>
                        </a:rPr>
                        <a:t>&amp;&amp;</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251635">
                <a:tc>
                  <a:txBody>
                    <a:bodyPr/>
                    <a:lstStyle/>
                    <a:p>
                      <a:pPr marL="0" marR="0">
                        <a:lnSpc>
                          <a:spcPct val="115000"/>
                        </a:lnSpc>
                        <a:spcBef>
                          <a:spcPts val="0"/>
                        </a:spcBef>
                        <a:spcAft>
                          <a:spcPts val="0"/>
                        </a:spcAft>
                      </a:pPr>
                      <a:r>
                        <a:rPr lang="en-US" sz="1400">
                          <a:solidFill>
                            <a:sysClr val="windowText" lastClr="000000"/>
                          </a:solidFill>
                          <a:effectLst/>
                        </a:rPr>
                        <a: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251635">
                <a:tc>
                  <a:txBody>
                    <a:bodyPr/>
                    <a:lstStyle/>
                    <a:p>
                      <a:pPr marL="0" marR="0">
                        <a:lnSpc>
                          <a:spcPct val="115000"/>
                        </a:lnSpc>
                        <a:spcBef>
                          <a:spcPts val="0"/>
                        </a:spcBef>
                        <a:spcAft>
                          <a:spcPts val="0"/>
                        </a:spcAft>
                      </a:pPr>
                      <a:r>
                        <a:rPr lang="en-US" sz="1400">
                          <a:solidFill>
                            <a:sysClr val="windowText" lastClr="000000"/>
                          </a:solidFill>
                          <a:effectLst/>
                        </a:rPr>
                        <a: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251635">
                <a:tc>
                  <a:txBody>
                    <a:bodyPr/>
                    <a:lstStyle/>
                    <a:p>
                      <a:pPr marL="0" marR="0">
                        <a:lnSpc>
                          <a:spcPct val="115000"/>
                        </a:lnSpc>
                        <a:spcBef>
                          <a:spcPts val="0"/>
                        </a:spcBef>
                        <a:spcAft>
                          <a:spcPts val="0"/>
                        </a:spcAft>
                      </a:pPr>
                      <a:r>
                        <a:rPr lang="en-US" sz="1400">
                          <a:solidFill>
                            <a:sysClr val="windowText" lastClr="000000"/>
                          </a:solidFill>
                          <a:effectLst/>
                        </a:rPr>
                        <a: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&lt;Toán tử&gt;=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205" marR="68205"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bl>
          </a:graphicData>
        </a:graphic>
      </p:graphicFrame>
      <p:pic>
        <p:nvPicPr>
          <p:cNvPr id="7" name="Google Shape;88;p13"/>
          <p:cNvPicPr preferRelativeResize="0"/>
          <p:nvPr/>
        </p:nvPicPr>
        <p:blipFill>
          <a:blip r:embed="rId1" cstate="print"/>
          <a:stretch>
            <a:fillRect/>
          </a:stretch>
        </p:blipFill>
        <p:spPr>
          <a:xfrm>
            <a:off x="7845543" y="4572401"/>
            <a:ext cx="1121908" cy="39188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79348" y="65761"/>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Lớp Math</a:t>
            </a:r>
            <a:endParaRPr lang="en-US" sz="2400"/>
          </a:p>
        </p:txBody>
      </p:sp>
      <p:sp>
        <p:nvSpPr>
          <p:cNvPr id="2" name="TextBox 1"/>
          <p:cNvSpPr txBox="1"/>
          <p:nvPr/>
        </p:nvSpPr>
        <p:spPr>
          <a:xfrm>
            <a:off x="684274" y="1143835"/>
            <a:ext cx="7776000" cy="954107"/>
          </a:xfrm>
          <a:prstGeom prst="rect">
            <a:avLst/>
          </a:prstGeom>
          <a:noFill/>
        </p:spPr>
        <p:txBody>
          <a:bodyPr wrap="square" rtlCol="0">
            <a:spAutoFit/>
          </a:bodyPr>
          <a:lstStyle/>
          <a:p>
            <a:pPr>
              <a:lnSpc>
                <a:spcPct val="150000"/>
              </a:lnSpc>
            </a:pPr>
            <a:r>
              <a:rPr lang="en-US" smtClean="0"/>
              <a:t>Một số phương thức, hàm toán học của thư viện Math:</a:t>
            </a:r>
            <a:endParaRPr lang="en-US" smtClean="0"/>
          </a:p>
          <a:p>
            <a:pPr>
              <a:lnSpc>
                <a:spcPct val="150000"/>
              </a:lnSpc>
            </a:pPr>
            <a:r>
              <a:rPr lang="en-US" b="1" smtClean="0"/>
              <a:t>Math.PI</a:t>
            </a:r>
            <a:r>
              <a:rPr lang="en-US" smtClean="0"/>
              <a:t> hằng số pi:</a:t>
            </a:r>
            <a:endParaRPr lang="en-US" smtClean="0"/>
          </a:p>
          <a:p>
            <a:endParaRPr lang="en-US"/>
          </a:p>
        </p:txBody>
      </p:sp>
      <p:sp>
        <p:nvSpPr>
          <p:cNvPr id="5" name="Rectangle 4"/>
          <p:cNvSpPr/>
          <p:nvPr/>
        </p:nvSpPr>
        <p:spPr>
          <a:xfrm>
            <a:off x="684274" y="1790165"/>
            <a:ext cx="5291726" cy="307777"/>
          </a:xfrm>
          <a:prstGeom prst="rect">
            <a:avLst/>
          </a:prstGeom>
        </p:spPr>
        <p:txBody>
          <a:bodyPr wrap="square">
            <a:spAutoFit/>
          </a:bodyPr>
          <a:lstStyle/>
          <a:p>
            <a:r>
              <a:rPr lang="en-US">
                <a:solidFill>
                  <a:srgbClr val="267F99"/>
                </a:solidFill>
                <a:latin typeface="Consolas" panose="020B0609020204030204" pitchFamily="49" charset="0"/>
              </a:rPr>
              <a:t>double</a:t>
            </a:r>
            <a:r>
              <a:rPr lang="en-US">
                <a:latin typeface="Consolas" panose="020B0609020204030204" pitchFamily="49" charset="0"/>
              </a:rPr>
              <a:t> </a:t>
            </a:r>
            <a:r>
              <a:rPr lang="en-US">
                <a:solidFill>
                  <a:srgbClr val="001080"/>
                </a:solidFill>
                <a:latin typeface="Consolas" panose="020B0609020204030204" pitchFamily="49" charset="0"/>
              </a:rPr>
              <a:t>a</a:t>
            </a:r>
            <a:r>
              <a:rPr lang="en-US">
                <a:latin typeface="Consolas" panose="020B0609020204030204" pitchFamily="49" charset="0"/>
              </a:rPr>
              <a:t> = </a:t>
            </a:r>
            <a:r>
              <a:rPr lang="en-US">
                <a:solidFill>
                  <a:srgbClr val="267F99"/>
                </a:solidFill>
                <a:latin typeface="Consolas" panose="020B0609020204030204" pitchFamily="49" charset="0"/>
              </a:rPr>
              <a:t>Math</a:t>
            </a:r>
            <a:r>
              <a:rPr lang="en-US">
                <a:latin typeface="Consolas" panose="020B0609020204030204" pitchFamily="49" charset="0"/>
              </a:rPr>
              <a:t>.</a:t>
            </a:r>
            <a:r>
              <a:rPr lang="en-US">
                <a:solidFill>
                  <a:srgbClr val="0070C1"/>
                </a:solidFill>
                <a:latin typeface="Consolas" panose="020B0609020204030204" pitchFamily="49" charset="0"/>
              </a:rPr>
              <a:t>PI</a:t>
            </a:r>
            <a:r>
              <a:rPr lang="en-US">
                <a:latin typeface="Consolas" panose="020B0609020204030204" pitchFamily="49" charset="0"/>
              </a:rPr>
              <a:t> * </a:t>
            </a:r>
            <a:r>
              <a:rPr lang="en-US">
                <a:solidFill>
                  <a:srgbClr val="098658"/>
                </a:solidFill>
                <a:latin typeface="Consolas" panose="020B0609020204030204" pitchFamily="49" charset="0"/>
              </a:rPr>
              <a:t>5</a:t>
            </a:r>
            <a:r>
              <a:rPr lang="en-US">
                <a:latin typeface="Consolas" panose="020B0609020204030204" pitchFamily="49" charset="0"/>
              </a:rPr>
              <a:t>;   </a:t>
            </a:r>
            <a:r>
              <a:rPr lang="en-US">
                <a:solidFill>
                  <a:srgbClr val="008000"/>
                </a:solidFill>
                <a:latin typeface="Consolas" panose="020B0609020204030204" pitchFamily="49" charset="0"/>
              </a:rPr>
              <a:t>//15.707963267948966</a:t>
            </a:r>
            <a:endParaRPr lang="en-US">
              <a:latin typeface="Consolas" panose="020B0609020204030204" pitchFamily="49" charset="0"/>
            </a:endParaRPr>
          </a:p>
        </p:txBody>
      </p:sp>
      <p:sp>
        <p:nvSpPr>
          <p:cNvPr id="6" name="TextBox 5"/>
          <p:cNvSpPr txBox="1"/>
          <p:nvPr/>
        </p:nvSpPr>
        <p:spPr>
          <a:xfrm>
            <a:off x="684274" y="2216996"/>
            <a:ext cx="4723200" cy="307777"/>
          </a:xfrm>
          <a:prstGeom prst="rect">
            <a:avLst/>
          </a:prstGeom>
          <a:noFill/>
        </p:spPr>
        <p:txBody>
          <a:bodyPr wrap="square" rtlCol="0">
            <a:spAutoFit/>
          </a:bodyPr>
          <a:lstStyle/>
          <a:p>
            <a:r>
              <a:rPr lang="en-US" b="1" smtClean="0"/>
              <a:t>Math.abs() </a:t>
            </a:r>
            <a:r>
              <a:rPr lang="en-US" smtClean="0"/>
              <a:t>trả về giá trị tuyệt đối của tham số</a:t>
            </a:r>
            <a:endParaRPr lang="en-US"/>
          </a:p>
        </p:txBody>
      </p:sp>
      <p:sp>
        <p:nvSpPr>
          <p:cNvPr id="7" name="Rectangle 6"/>
          <p:cNvSpPr/>
          <p:nvPr/>
        </p:nvSpPr>
        <p:spPr>
          <a:xfrm>
            <a:off x="684274" y="2475538"/>
            <a:ext cx="3426926" cy="307777"/>
          </a:xfrm>
          <a:prstGeom prst="rect">
            <a:avLst/>
          </a:prstGeom>
        </p:spPr>
        <p:txBody>
          <a:bodyPr wrap="square">
            <a:spAutoFit/>
          </a:bodyPr>
          <a:lstStyle/>
          <a:p>
            <a:r>
              <a:rPr lang="en-US">
                <a:solidFill>
                  <a:srgbClr val="267F99"/>
                </a:solidFill>
                <a:latin typeface="Consolas" panose="020B0609020204030204" pitchFamily="49" charset="0"/>
              </a:rPr>
              <a:t>int</a:t>
            </a:r>
            <a:r>
              <a:rPr lang="en-US">
                <a:latin typeface="Consolas" panose="020B0609020204030204" pitchFamily="49" charset="0"/>
              </a:rPr>
              <a:t> </a:t>
            </a:r>
            <a:r>
              <a:rPr lang="en-US">
                <a:solidFill>
                  <a:srgbClr val="001080"/>
                </a:solidFill>
                <a:latin typeface="Consolas" panose="020B0609020204030204" pitchFamily="49" charset="0"/>
              </a:rPr>
              <a:t>a</a:t>
            </a:r>
            <a:r>
              <a:rPr lang="en-US">
                <a:latin typeface="Consolas" panose="020B0609020204030204" pitchFamily="49" charset="0"/>
              </a:rPr>
              <a:t> = </a:t>
            </a:r>
            <a:r>
              <a:rPr lang="en-US">
                <a:solidFill>
                  <a:srgbClr val="267F99"/>
                </a:solidFill>
                <a:latin typeface="Consolas" panose="020B0609020204030204" pitchFamily="49" charset="0"/>
              </a:rPr>
              <a:t>Math</a:t>
            </a:r>
            <a:r>
              <a:rPr lang="en-US">
                <a:latin typeface="Consolas" panose="020B0609020204030204" pitchFamily="49" charset="0"/>
              </a:rPr>
              <a:t>.</a:t>
            </a:r>
            <a:r>
              <a:rPr lang="en-US">
                <a:solidFill>
                  <a:srgbClr val="795E26"/>
                </a:solidFill>
                <a:latin typeface="Consolas" panose="020B0609020204030204" pitchFamily="49" charset="0"/>
              </a:rPr>
              <a:t>abs</a:t>
            </a:r>
            <a:r>
              <a:rPr lang="en-US">
                <a:latin typeface="Consolas" panose="020B0609020204030204" pitchFamily="49" charset="0"/>
              </a:rPr>
              <a:t>(</a:t>
            </a:r>
            <a:r>
              <a:rPr lang="en-US">
                <a:solidFill>
                  <a:srgbClr val="098658"/>
                </a:solidFill>
                <a:latin typeface="Consolas" panose="020B0609020204030204" pitchFamily="49" charset="0"/>
              </a:rPr>
              <a:t>10</a:t>
            </a:r>
            <a:r>
              <a:rPr lang="en-US">
                <a:latin typeface="Consolas" panose="020B0609020204030204" pitchFamily="49" charset="0"/>
              </a:rPr>
              <a:t>);  </a:t>
            </a:r>
            <a:r>
              <a:rPr lang="en-US" smtClean="0">
                <a:solidFill>
                  <a:srgbClr val="008000"/>
                </a:solidFill>
                <a:latin typeface="Consolas" panose="020B0609020204030204" pitchFamily="49" charset="0"/>
              </a:rPr>
              <a:t>//</a:t>
            </a:r>
            <a:r>
              <a:rPr lang="en-US">
                <a:solidFill>
                  <a:srgbClr val="008000"/>
                </a:solidFill>
                <a:latin typeface="Consolas" panose="020B0609020204030204" pitchFamily="49" charset="0"/>
              </a:rPr>
              <a:t>10</a:t>
            </a:r>
            <a:endParaRPr lang="en-US">
              <a:latin typeface="Consolas" panose="020B0609020204030204" pitchFamily="49" charset="0"/>
            </a:endParaRPr>
          </a:p>
        </p:txBody>
      </p:sp>
      <p:sp>
        <p:nvSpPr>
          <p:cNvPr id="8" name="TextBox 7"/>
          <p:cNvSpPr txBox="1"/>
          <p:nvPr/>
        </p:nvSpPr>
        <p:spPr>
          <a:xfrm>
            <a:off x="684274" y="2887968"/>
            <a:ext cx="7545326" cy="307777"/>
          </a:xfrm>
          <a:prstGeom prst="rect">
            <a:avLst/>
          </a:prstGeom>
          <a:noFill/>
        </p:spPr>
        <p:txBody>
          <a:bodyPr wrap="square" rtlCol="0">
            <a:spAutoFit/>
          </a:bodyPr>
          <a:lstStyle/>
          <a:p>
            <a:r>
              <a:rPr lang="en-US" b="1" smtClean="0"/>
              <a:t>Math.ceil() </a:t>
            </a:r>
            <a:r>
              <a:rPr lang="en-US" smtClean="0"/>
              <a:t>trả về giá trị double là số làm tròn tăng bằng giá trị số nguyên gần nhất</a:t>
            </a:r>
            <a:endParaRPr lang="en-US"/>
          </a:p>
        </p:txBody>
      </p:sp>
      <p:sp>
        <p:nvSpPr>
          <p:cNvPr id="9" name="Rectangle 8"/>
          <p:cNvSpPr/>
          <p:nvPr/>
        </p:nvSpPr>
        <p:spPr>
          <a:xfrm>
            <a:off x="684274" y="3174145"/>
            <a:ext cx="3563796" cy="307777"/>
          </a:xfrm>
          <a:prstGeom prst="rect">
            <a:avLst/>
          </a:prstGeom>
        </p:spPr>
        <p:txBody>
          <a:bodyPr wrap="none">
            <a:spAutoFit/>
          </a:bodyPr>
          <a:lstStyle/>
          <a:p>
            <a:r>
              <a:rPr lang="en-US">
                <a:solidFill>
                  <a:srgbClr val="267F99"/>
                </a:solidFill>
                <a:latin typeface="Consolas" panose="020B0609020204030204" pitchFamily="49" charset="0"/>
              </a:rPr>
              <a:t>double</a:t>
            </a:r>
            <a:r>
              <a:rPr lang="en-US">
                <a:latin typeface="Consolas" panose="020B0609020204030204" pitchFamily="49" charset="0"/>
              </a:rPr>
              <a:t> </a:t>
            </a:r>
            <a:r>
              <a:rPr lang="en-US">
                <a:solidFill>
                  <a:srgbClr val="001080"/>
                </a:solidFill>
                <a:latin typeface="Consolas" panose="020B0609020204030204" pitchFamily="49" charset="0"/>
              </a:rPr>
              <a:t>a</a:t>
            </a:r>
            <a:r>
              <a:rPr lang="en-US">
                <a:latin typeface="Consolas" panose="020B0609020204030204" pitchFamily="49" charset="0"/>
              </a:rPr>
              <a:t> = </a:t>
            </a:r>
            <a:r>
              <a:rPr lang="en-US">
                <a:solidFill>
                  <a:srgbClr val="267F99"/>
                </a:solidFill>
                <a:latin typeface="Consolas" panose="020B0609020204030204" pitchFamily="49" charset="0"/>
              </a:rPr>
              <a:t>Math</a:t>
            </a:r>
            <a:r>
              <a:rPr lang="en-US">
                <a:latin typeface="Consolas" panose="020B0609020204030204" pitchFamily="49" charset="0"/>
              </a:rPr>
              <a:t>.</a:t>
            </a:r>
            <a:r>
              <a:rPr lang="en-US">
                <a:solidFill>
                  <a:srgbClr val="795E26"/>
                </a:solidFill>
                <a:latin typeface="Consolas" panose="020B0609020204030204" pitchFamily="49" charset="0"/>
              </a:rPr>
              <a:t>ceil</a:t>
            </a:r>
            <a:r>
              <a:rPr lang="en-US">
                <a:latin typeface="Consolas" panose="020B0609020204030204" pitchFamily="49" charset="0"/>
              </a:rPr>
              <a:t>(</a:t>
            </a:r>
            <a:r>
              <a:rPr lang="en-US">
                <a:solidFill>
                  <a:srgbClr val="098658"/>
                </a:solidFill>
                <a:latin typeface="Consolas" panose="020B0609020204030204" pitchFamily="49" charset="0"/>
              </a:rPr>
              <a:t>4.8</a:t>
            </a:r>
            <a:r>
              <a:rPr lang="en-US">
                <a:latin typeface="Consolas" panose="020B0609020204030204" pitchFamily="49" charset="0"/>
              </a:rPr>
              <a:t>);   </a:t>
            </a:r>
            <a:r>
              <a:rPr lang="en-US">
                <a:solidFill>
                  <a:srgbClr val="008000"/>
                </a:solidFill>
                <a:latin typeface="Consolas" panose="020B0609020204030204" pitchFamily="49" charset="0"/>
              </a:rPr>
              <a:t>//5.0</a:t>
            </a:r>
            <a:endParaRPr lang="en-US">
              <a:latin typeface="Consolas" panose="020B0609020204030204" pitchFamily="49" charset="0"/>
            </a:endParaRPr>
          </a:p>
        </p:txBody>
      </p:sp>
      <p:sp>
        <p:nvSpPr>
          <p:cNvPr id="10" name="TextBox 9"/>
          <p:cNvSpPr txBox="1"/>
          <p:nvPr/>
        </p:nvSpPr>
        <p:spPr>
          <a:xfrm>
            <a:off x="684274" y="3573341"/>
            <a:ext cx="7545326" cy="307777"/>
          </a:xfrm>
          <a:prstGeom prst="rect">
            <a:avLst/>
          </a:prstGeom>
          <a:noFill/>
        </p:spPr>
        <p:txBody>
          <a:bodyPr wrap="square" rtlCol="0">
            <a:spAutoFit/>
          </a:bodyPr>
          <a:lstStyle/>
          <a:p>
            <a:r>
              <a:rPr lang="en-US" b="1" smtClean="0"/>
              <a:t>Math.floor() </a:t>
            </a:r>
            <a:r>
              <a:rPr lang="en-US" smtClean="0"/>
              <a:t>trả về giá trị double là số làm tròn giảm</a:t>
            </a:r>
            <a:endParaRPr lang="en-US"/>
          </a:p>
        </p:txBody>
      </p:sp>
      <p:sp>
        <p:nvSpPr>
          <p:cNvPr id="11" name="Rectangle 10"/>
          <p:cNvSpPr/>
          <p:nvPr/>
        </p:nvSpPr>
        <p:spPr>
          <a:xfrm>
            <a:off x="684274" y="3831882"/>
            <a:ext cx="3663182" cy="307777"/>
          </a:xfrm>
          <a:prstGeom prst="rect">
            <a:avLst/>
          </a:prstGeom>
        </p:spPr>
        <p:txBody>
          <a:bodyPr wrap="none">
            <a:spAutoFit/>
          </a:bodyPr>
          <a:lstStyle/>
          <a:p>
            <a:r>
              <a:rPr lang="en-US">
                <a:solidFill>
                  <a:srgbClr val="267F99"/>
                </a:solidFill>
                <a:latin typeface="Consolas" panose="020B0609020204030204" pitchFamily="49" charset="0"/>
              </a:rPr>
              <a:t>double</a:t>
            </a:r>
            <a:r>
              <a:rPr lang="en-US">
                <a:latin typeface="Consolas" panose="020B0609020204030204" pitchFamily="49" charset="0"/>
              </a:rPr>
              <a:t> </a:t>
            </a:r>
            <a:r>
              <a:rPr lang="en-US">
                <a:solidFill>
                  <a:srgbClr val="001080"/>
                </a:solidFill>
                <a:latin typeface="Consolas" panose="020B0609020204030204" pitchFamily="49" charset="0"/>
              </a:rPr>
              <a:t>a</a:t>
            </a:r>
            <a:r>
              <a:rPr lang="en-US">
                <a:latin typeface="Consolas" panose="020B0609020204030204" pitchFamily="49" charset="0"/>
              </a:rPr>
              <a:t> = </a:t>
            </a:r>
            <a:r>
              <a:rPr lang="en-US">
                <a:solidFill>
                  <a:srgbClr val="267F99"/>
                </a:solidFill>
                <a:latin typeface="Consolas" panose="020B0609020204030204" pitchFamily="49" charset="0"/>
              </a:rPr>
              <a:t>Math</a:t>
            </a:r>
            <a:r>
              <a:rPr lang="en-US">
                <a:latin typeface="Consolas" panose="020B0609020204030204" pitchFamily="49" charset="0"/>
              </a:rPr>
              <a:t>.</a:t>
            </a:r>
            <a:r>
              <a:rPr lang="en-US">
                <a:solidFill>
                  <a:srgbClr val="795E26"/>
                </a:solidFill>
                <a:latin typeface="Consolas" panose="020B0609020204030204" pitchFamily="49" charset="0"/>
              </a:rPr>
              <a:t>floor</a:t>
            </a:r>
            <a:r>
              <a:rPr lang="en-US">
                <a:latin typeface="Consolas" panose="020B0609020204030204" pitchFamily="49" charset="0"/>
              </a:rPr>
              <a:t>(</a:t>
            </a:r>
            <a:r>
              <a:rPr lang="en-US">
                <a:solidFill>
                  <a:srgbClr val="098658"/>
                </a:solidFill>
                <a:latin typeface="Consolas" panose="020B0609020204030204" pitchFamily="49" charset="0"/>
              </a:rPr>
              <a:t>4.3</a:t>
            </a:r>
            <a:r>
              <a:rPr lang="en-US">
                <a:latin typeface="Consolas" panose="020B0609020204030204" pitchFamily="49" charset="0"/>
              </a:rPr>
              <a:t>);   </a:t>
            </a:r>
            <a:r>
              <a:rPr lang="en-US">
                <a:solidFill>
                  <a:srgbClr val="008000"/>
                </a:solidFill>
                <a:latin typeface="Consolas" panose="020B0609020204030204" pitchFamily="49" charset="0"/>
              </a:rPr>
              <a:t>//4.0</a:t>
            </a:r>
            <a:endParaRPr lang="en-US">
              <a:latin typeface="Consolas" panose="020B0609020204030204" pitchFamily="49" charset="0"/>
            </a:endParaRPr>
          </a:p>
        </p:txBody>
      </p:sp>
      <p:pic>
        <p:nvPicPr>
          <p:cNvPr id="14" name="Google Shape;88;p13"/>
          <p:cNvPicPr preferRelativeResize="0"/>
          <p:nvPr/>
        </p:nvPicPr>
        <p:blipFill>
          <a:blip r:embed="rId1" cstate="print"/>
          <a:stretch>
            <a:fillRect/>
          </a:stretch>
        </p:blipFill>
        <p:spPr>
          <a:xfrm>
            <a:off x="7845543" y="4572401"/>
            <a:ext cx="1121908" cy="39188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519171" y="34089"/>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Lớp Math</a:t>
            </a:r>
            <a:endParaRPr lang="en-US" sz="2400"/>
          </a:p>
        </p:txBody>
      </p:sp>
      <p:sp>
        <p:nvSpPr>
          <p:cNvPr id="5" name="TextBox 4"/>
          <p:cNvSpPr txBox="1"/>
          <p:nvPr/>
        </p:nvSpPr>
        <p:spPr>
          <a:xfrm>
            <a:off x="842811" y="1875514"/>
            <a:ext cx="7545326" cy="307777"/>
          </a:xfrm>
          <a:prstGeom prst="rect">
            <a:avLst/>
          </a:prstGeom>
          <a:noFill/>
        </p:spPr>
        <p:txBody>
          <a:bodyPr wrap="square" rtlCol="0">
            <a:spAutoFit/>
          </a:bodyPr>
          <a:lstStyle/>
          <a:p>
            <a:r>
              <a:rPr lang="en-US" b="1" smtClean="0"/>
              <a:t>Math.min() </a:t>
            </a:r>
            <a:r>
              <a:rPr lang="en-US" smtClean="0"/>
              <a:t>trả về số nhỏ nhất trong hai số</a:t>
            </a:r>
            <a:endParaRPr lang="en-US"/>
          </a:p>
        </p:txBody>
      </p:sp>
      <p:sp>
        <p:nvSpPr>
          <p:cNvPr id="6" name="Rectangle 5"/>
          <p:cNvSpPr/>
          <p:nvPr/>
        </p:nvSpPr>
        <p:spPr>
          <a:xfrm>
            <a:off x="842811" y="2168891"/>
            <a:ext cx="2967479" cy="307777"/>
          </a:xfrm>
          <a:prstGeom prst="rect">
            <a:avLst/>
          </a:prstGeom>
        </p:spPr>
        <p:txBody>
          <a:bodyPr wrap="none">
            <a:spAutoFit/>
          </a:bodyPr>
          <a:lstStyle/>
          <a:p>
            <a:r>
              <a:rPr lang="en-US">
                <a:solidFill>
                  <a:srgbClr val="267F99"/>
                </a:solidFill>
                <a:latin typeface="Consolas" panose="020B0609020204030204" pitchFamily="49" charset="0"/>
              </a:rPr>
              <a:t>int</a:t>
            </a:r>
            <a:r>
              <a:rPr lang="en-US">
                <a:latin typeface="Consolas" panose="020B0609020204030204" pitchFamily="49" charset="0"/>
              </a:rPr>
              <a:t> </a:t>
            </a:r>
            <a:r>
              <a:rPr lang="en-US">
                <a:solidFill>
                  <a:srgbClr val="001080"/>
                </a:solidFill>
                <a:latin typeface="Consolas" panose="020B0609020204030204" pitchFamily="49" charset="0"/>
              </a:rPr>
              <a:t>a</a:t>
            </a:r>
            <a:r>
              <a:rPr lang="en-US">
                <a:latin typeface="Consolas" panose="020B0609020204030204" pitchFamily="49" charset="0"/>
              </a:rPr>
              <a:t> = </a:t>
            </a:r>
            <a:r>
              <a:rPr lang="en-US">
                <a:solidFill>
                  <a:srgbClr val="267F99"/>
                </a:solidFill>
                <a:latin typeface="Consolas" panose="020B0609020204030204" pitchFamily="49" charset="0"/>
              </a:rPr>
              <a:t>Math</a:t>
            </a:r>
            <a:r>
              <a:rPr lang="en-US">
                <a:latin typeface="Consolas" panose="020B0609020204030204" pitchFamily="49" charset="0"/>
              </a:rPr>
              <a:t>.</a:t>
            </a:r>
            <a:r>
              <a:rPr lang="en-US">
                <a:solidFill>
                  <a:srgbClr val="795E26"/>
                </a:solidFill>
                <a:latin typeface="Consolas" panose="020B0609020204030204" pitchFamily="49" charset="0"/>
              </a:rPr>
              <a:t>min</a:t>
            </a:r>
            <a:r>
              <a:rPr lang="en-US">
                <a:latin typeface="Consolas" panose="020B0609020204030204" pitchFamily="49" charset="0"/>
              </a:rPr>
              <a:t>(</a:t>
            </a:r>
            <a:r>
              <a:rPr lang="en-US">
                <a:solidFill>
                  <a:srgbClr val="098658"/>
                </a:solidFill>
                <a:latin typeface="Consolas" panose="020B0609020204030204" pitchFamily="49" charset="0"/>
              </a:rPr>
              <a:t>4</a:t>
            </a:r>
            <a:r>
              <a:rPr lang="en-US">
                <a:latin typeface="Consolas" panose="020B0609020204030204" pitchFamily="49" charset="0"/>
              </a:rPr>
              <a:t>,</a:t>
            </a:r>
            <a:r>
              <a:rPr lang="en-US">
                <a:solidFill>
                  <a:srgbClr val="098658"/>
                </a:solidFill>
                <a:latin typeface="Consolas" panose="020B0609020204030204" pitchFamily="49" charset="0"/>
              </a:rPr>
              <a:t>6</a:t>
            </a:r>
            <a:r>
              <a:rPr lang="en-US">
                <a:latin typeface="Consolas" panose="020B0609020204030204" pitchFamily="49" charset="0"/>
              </a:rPr>
              <a:t>);   </a:t>
            </a:r>
            <a:r>
              <a:rPr lang="en-US">
                <a:solidFill>
                  <a:srgbClr val="008000"/>
                </a:solidFill>
                <a:latin typeface="Consolas" panose="020B0609020204030204" pitchFamily="49" charset="0"/>
              </a:rPr>
              <a:t>//4</a:t>
            </a:r>
            <a:endParaRPr lang="en-US">
              <a:latin typeface="Consolas" panose="020B0609020204030204" pitchFamily="49" charset="0"/>
            </a:endParaRPr>
          </a:p>
        </p:txBody>
      </p:sp>
      <p:sp>
        <p:nvSpPr>
          <p:cNvPr id="7" name="TextBox 6"/>
          <p:cNvSpPr txBox="1"/>
          <p:nvPr/>
        </p:nvSpPr>
        <p:spPr>
          <a:xfrm>
            <a:off x="842811" y="2616156"/>
            <a:ext cx="7545326" cy="307777"/>
          </a:xfrm>
          <a:prstGeom prst="rect">
            <a:avLst/>
          </a:prstGeom>
          <a:noFill/>
        </p:spPr>
        <p:txBody>
          <a:bodyPr wrap="square" rtlCol="0">
            <a:spAutoFit/>
          </a:bodyPr>
          <a:lstStyle/>
          <a:p>
            <a:r>
              <a:rPr lang="en-US" b="1" smtClean="0"/>
              <a:t>Math.pow() </a:t>
            </a:r>
            <a:r>
              <a:rPr lang="en-US" smtClean="0"/>
              <a:t>lấy lũy thừa (cơ số, số mũ)</a:t>
            </a:r>
            <a:endParaRPr lang="en-US"/>
          </a:p>
        </p:txBody>
      </p:sp>
      <p:sp>
        <p:nvSpPr>
          <p:cNvPr id="8" name="Rectangle 7"/>
          <p:cNvSpPr/>
          <p:nvPr/>
        </p:nvSpPr>
        <p:spPr>
          <a:xfrm>
            <a:off x="842811" y="2895132"/>
            <a:ext cx="3563796" cy="307777"/>
          </a:xfrm>
          <a:prstGeom prst="rect">
            <a:avLst/>
          </a:prstGeom>
        </p:spPr>
        <p:txBody>
          <a:bodyPr wrap="none">
            <a:spAutoFit/>
          </a:bodyPr>
          <a:lstStyle/>
          <a:p>
            <a:r>
              <a:rPr lang="en-US">
                <a:solidFill>
                  <a:srgbClr val="267F99"/>
                </a:solidFill>
                <a:latin typeface="Consolas" panose="020B0609020204030204" pitchFamily="49" charset="0"/>
              </a:rPr>
              <a:t>double</a:t>
            </a:r>
            <a:r>
              <a:rPr lang="en-US">
                <a:latin typeface="Consolas" panose="020B0609020204030204" pitchFamily="49" charset="0"/>
              </a:rPr>
              <a:t> </a:t>
            </a:r>
            <a:r>
              <a:rPr lang="en-US">
                <a:solidFill>
                  <a:srgbClr val="001080"/>
                </a:solidFill>
                <a:latin typeface="Consolas" panose="020B0609020204030204" pitchFamily="49" charset="0"/>
              </a:rPr>
              <a:t>a</a:t>
            </a:r>
            <a:r>
              <a:rPr lang="en-US">
                <a:latin typeface="Consolas" panose="020B0609020204030204" pitchFamily="49" charset="0"/>
              </a:rPr>
              <a:t> = </a:t>
            </a:r>
            <a:r>
              <a:rPr lang="en-US">
                <a:solidFill>
                  <a:srgbClr val="267F99"/>
                </a:solidFill>
                <a:latin typeface="Consolas" panose="020B0609020204030204" pitchFamily="49" charset="0"/>
              </a:rPr>
              <a:t>Math</a:t>
            </a:r>
            <a:r>
              <a:rPr lang="en-US">
                <a:latin typeface="Consolas" panose="020B0609020204030204" pitchFamily="49" charset="0"/>
              </a:rPr>
              <a:t>.</a:t>
            </a:r>
            <a:r>
              <a:rPr lang="en-US">
                <a:solidFill>
                  <a:srgbClr val="795E26"/>
                </a:solidFill>
                <a:latin typeface="Consolas" panose="020B0609020204030204" pitchFamily="49" charset="0"/>
              </a:rPr>
              <a:t>pow</a:t>
            </a:r>
            <a:r>
              <a:rPr lang="en-US">
                <a:latin typeface="Consolas" panose="020B0609020204030204" pitchFamily="49" charset="0"/>
              </a:rPr>
              <a:t>(</a:t>
            </a:r>
            <a:r>
              <a:rPr lang="en-US">
                <a:solidFill>
                  <a:srgbClr val="098658"/>
                </a:solidFill>
                <a:latin typeface="Consolas" panose="020B0609020204030204" pitchFamily="49" charset="0"/>
              </a:rPr>
              <a:t>4</a:t>
            </a:r>
            <a:r>
              <a:rPr lang="en-US">
                <a:latin typeface="Consolas" panose="020B0609020204030204" pitchFamily="49" charset="0"/>
              </a:rPr>
              <a:t>,</a:t>
            </a:r>
            <a:r>
              <a:rPr lang="en-US">
                <a:solidFill>
                  <a:srgbClr val="098658"/>
                </a:solidFill>
                <a:latin typeface="Consolas" panose="020B0609020204030204" pitchFamily="49" charset="0"/>
              </a:rPr>
              <a:t>2</a:t>
            </a:r>
            <a:r>
              <a:rPr lang="en-US">
                <a:latin typeface="Consolas" panose="020B0609020204030204" pitchFamily="49" charset="0"/>
              </a:rPr>
              <a:t>);   </a:t>
            </a:r>
            <a:r>
              <a:rPr lang="en-US">
                <a:solidFill>
                  <a:srgbClr val="008000"/>
                </a:solidFill>
                <a:latin typeface="Consolas" panose="020B0609020204030204" pitchFamily="49" charset="0"/>
              </a:rPr>
              <a:t>//16.0</a:t>
            </a:r>
            <a:endParaRPr lang="en-US">
              <a:latin typeface="Consolas" panose="020B0609020204030204" pitchFamily="49" charset="0"/>
            </a:endParaRPr>
          </a:p>
        </p:txBody>
      </p:sp>
      <p:sp>
        <p:nvSpPr>
          <p:cNvPr id="9" name="TextBox 8"/>
          <p:cNvSpPr txBox="1"/>
          <p:nvPr/>
        </p:nvSpPr>
        <p:spPr>
          <a:xfrm>
            <a:off x="842811" y="3327996"/>
            <a:ext cx="7545326" cy="307777"/>
          </a:xfrm>
          <a:prstGeom prst="rect">
            <a:avLst/>
          </a:prstGeom>
          <a:noFill/>
        </p:spPr>
        <p:txBody>
          <a:bodyPr wrap="square" rtlCol="0">
            <a:spAutoFit/>
          </a:bodyPr>
          <a:lstStyle/>
          <a:p>
            <a:r>
              <a:rPr lang="en-US" b="1" smtClean="0"/>
              <a:t>Math.sqrt() </a:t>
            </a:r>
            <a:r>
              <a:rPr lang="en-US" smtClean="0"/>
              <a:t>khai căn</a:t>
            </a:r>
            <a:endParaRPr lang="en-US"/>
          </a:p>
        </p:txBody>
      </p:sp>
      <p:sp>
        <p:nvSpPr>
          <p:cNvPr id="10" name="Rectangle 9"/>
          <p:cNvSpPr/>
          <p:nvPr/>
        </p:nvSpPr>
        <p:spPr>
          <a:xfrm>
            <a:off x="842811" y="3621373"/>
            <a:ext cx="3365024" cy="307777"/>
          </a:xfrm>
          <a:prstGeom prst="rect">
            <a:avLst/>
          </a:prstGeom>
        </p:spPr>
        <p:txBody>
          <a:bodyPr wrap="none">
            <a:spAutoFit/>
          </a:bodyPr>
          <a:lstStyle/>
          <a:p>
            <a:r>
              <a:rPr lang="en-US">
                <a:solidFill>
                  <a:srgbClr val="267F99"/>
                </a:solidFill>
                <a:latin typeface="Consolas" panose="020B0609020204030204" pitchFamily="49" charset="0"/>
              </a:rPr>
              <a:t>double</a:t>
            </a:r>
            <a:r>
              <a:rPr lang="en-US">
                <a:latin typeface="Consolas" panose="020B0609020204030204" pitchFamily="49" charset="0"/>
              </a:rPr>
              <a:t> </a:t>
            </a:r>
            <a:r>
              <a:rPr lang="en-US">
                <a:solidFill>
                  <a:srgbClr val="001080"/>
                </a:solidFill>
                <a:latin typeface="Consolas" panose="020B0609020204030204" pitchFamily="49" charset="0"/>
              </a:rPr>
              <a:t>a</a:t>
            </a:r>
            <a:r>
              <a:rPr lang="en-US">
                <a:latin typeface="Consolas" panose="020B0609020204030204" pitchFamily="49" charset="0"/>
              </a:rPr>
              <a:t> = </a:t>
            </a:r>
            <a:r>
              <a:rPr lang="en-US">
                <a:solidFill>
                  <a:srgbClr val="267F99"/>
                </a:solidFill>
                <a:latin typeface="Consolas" panose="020B0609020204030204" pitchFamily="49" charset="0"/>
              </a:rPr>
              <a:t>Math</a:t>
            </a:r>
            <a:r>
              <a:rPr lang="en-US">
                <a:latin typeface="Consolas" panose="020B0609020204030204" pitchFamily="49" charset="0"/>
              </a:rPr>
              <a:t>.</a:t>
            </a:r>
            <a:r>
              <a:rPr lang="en-US">
                <a:solidFill>
                  <a:srgbClr val="795E26"/>
                </a:solidFill>
                <a:latin typeface="Consolas" panose="020B0609020204030204" pitchFamily="49" charset="0"/>
              </a:rPr>
              <a:t>sqrt</a:t>
            </a:r>
            <a:r>
              <a:rPr lang="en-US">
                <a:latin typeface="Consolas" panose="020B0609020204030204" pitchFamily="49" charset="0"/>
              </a:rPr>
              <a:t>(</a:t>
            </a:r>
            <a:r>
              <a:rPr lang="en-US">
                <a:solidFill>
                  <a:srgbClr val="098658"/>
                </a:solidFill>
                <a:latin typeface="Consolas" panose="020B0609020204030204" pitchFamily="49" charset="0"/>
              </a:rPr>
              <a:t>9</a:t>
            </a:r>
            <a:r>
              <a:rPr lang="en-US">
                <a:latin typeface="Consolas" panose="020B0609020204030204" pitchFamily="49" charset="0"/>
              </a:rPr>
              <a:t>);   </a:t>
            </a:r>
            <a:r>
              <a:rPr lang="en-US">
                <a:solidFill>
                  <a:srgbClr val="008000"/>
                </a:solidFill>
                <a:latin typeface="Consolas" panose="020B0609020204030204" pitchFamily="49" charset="0"/>
              </a:rPr>
              <a:t>//3.0</a:t>
            </a:r>
            <a:endParaRPr lang="en-US">
              <a:latin typeface="Consolas" panose="020B0609020204030204" pitchFamily="49" charset="0"/>
            </a:endParaRPr>
          </a:p>
        </p:txBody>
      </p:sp>
      <p:sp>
        <p:nvSpPr>
          <p:cNvPr id="11" name="TextBox 10"/>
          <p:cNvSpPr txBox="1"/>
          <p:nvPr/>
        </p:nvSpPr>
        <p:spPr>
          <a:xfrm>
            <a:off x="842811" y="1163674"/>
            <a:ext cx="7545326" cy="307777"/>
          </a:xfrm>
          <a:prstGeom prst="rect">
            <a:avLst/>
          </a:prstGeom>
          <a:noFill/>
        </p:spPr>
        <p:txBody>
          <a:bodyPr wrap="square" rtlCol="0">
            <a:spAutoFit/>
          </a:bodyPr>
          <a:lstStyle/>
          <a:p>
            <a:r>
              <a:rPr lang="en-US" b="1" smtClean="0"/>
              <a:t>Math.max() </a:t>
            </a:r>
            <a:r>
              <a:rPr lang="en-US" smtClean="0"/>
              <a:t>trả về số lớn nhất trong hai số</a:t>
            </a:r>
            <a:endParaRPr lang="en-US"/>
          </a:p>
        </p:txBody>
      </p:sp>
      <p:sp>
        <p:nvSpPr>
          <p:cNvPr id="12" name="Rectangle 11"/>
          <p:cNvSpPr/>
          <p:nvPr/>
        </p:nvSpPr>
        <p:spPr>
          <a:xfrm>
            <a:off x="842811" y="1460403"/>
            <a:ext cx="2967479" cy="307777"/>
          </a:xfrm>
          <a:prstGeom prst="rect">
            <a:avLst/>
          </a:prstGeom>
        </p:spPr>
        <p:txBody>
          <a:bodyPr wrap="none">
            <a:spAutoFit/>
          </a:bodyPr>
          <a:lstStyle/>
          <a:p>
            <a:r>
              <a:rPr lang="en-US">
                <a:solidFill>
                  <a:srgbClr val="267F99"/>
                </a:solidFill>
                <a:latin typeface="Consolas" panose="020B0609020204030204" pitchFamily="49" charset="0"/>
              </a:rPr>
              <a:t>int</a:t>
            </a:r>
            <a:r>
              <a:rPr lang="en-US">
                <a:latin typeface="Consolas" panose="020B0609020204030204" pitchFamily="49" charset="0"/>
              </a:rPr>
              <a:t> </a:t>
            </a:r>
            <a:r>
              <a:rPr lang="en-US">
                <a:solidFill>
                  <a:srgbClr val="001080"/>
                </a:solidFill>
                <a:latin typeface="Consolas" panose="020B0609020204030204" pitchFamily="49" charset="0"/>
              </a:rPr>
              <a:t>a</a:t>
            </a:r>
            <a:r>
              <a:rPr lang="en-US">
                <a:latin typeface="Consolas" panose="020B0609020204030204" pitchFamily="49" charset="0"/>
              </a:rPr>
              <a:t> = </a:t>
            </a:r>
            <a:r>
              <a:rPr lang="en-US">
                <a:solidFill>
                  <a:srgbClr val="267F99"/>
                </a:solidFill>
                <a:latin typeface="Consolas" panose="020B0609020204030204" pitchFamily="49" charset="0"/>
              </a:rPr>
              <a:t>Math</a:t>
            </a:r>
            <a:r>
              <a:rPr lang="en-US">
                <a:latin typeface="Consolas" panose="020B0609020204030204" pitchFamily="49" charset="0"/>
              </a:rPr>
              <a:t>.</a:t>
            </a:r>
            <a:r>
              <a:rPr lang="en-US">
                <a:solidFill>
                  <a:srgbClr val="795E26"/>
                </a:solidFill>
                <a:latin typeface="Consolas" panose="020B0609020204030204" pitchFamily="49" charset="0"/>
              </a:rPr>
              <a:t>max</a:t>
            </a:r>
            <a:r>
              <a:rPr lang="en-US">
                <a:latin typeface="Consolas" panose="020B0609020204030204" pitchFamily="49" charset="0"/>
              </a:rPr>
              <a:t>(</a:t>
            </a:r>
            <a:r>
              <a:rPr lang="en-US">
                <a:solidFill>
                  <a:srgbClr val="098658"/>
                </a:solidFill>
                <a:latin typeface="Consolas" panose="020B0609020204030204" pitchFamily="49" charset="0"/>
              </a:rPr>
              <a:t>4</a:t>
            </a:r>
            <a:r>
              <a:rPr lang="en-US">
                <a:latin typeface="Consolas" panose="020B0609020204030204" pitchFamily="49" charset="0"/>
              </a:rPr>
              <a:t>,</a:t>
            </a:r>
            <a:r>
              <a:rPr lang="en-US">
                <a:solidFill>
                  <a:srgbClr val="098658"/>
                </a:solidFill>
                <a:latin typeface="Consolas" panose="020B0609020204030204" pitchFamily="49" charset="0"/>
              </a:rPr>
              <a:t>6</a:t>
            </a:r>
            <a:r>
              <a:rPr lang="en-US">
                <a:latin typeface="Consolas" panose="020B0609020204030204" pitchFamily="49" charset="0"/>
              </a:rPr>
              <a:t>);   </a:t>
            </a:r>
            <a:r>
              <a:rPr lang="en-US">
                <a:solidFill>
                  <a:srgbClr val="008000"/>
                </a:solidFill>
                <a:latin typeface="Consolas" panose="020B0609020204030204" pitchFamily="49" charset="0"/>
              </a:rPr>
              <a:t>//6</a:t>
            </a:r>
            <a:endParaRPr lang="en-US">
              <a:latin typeface="Consolas" panose="020B0609020204030204" pitchFamily="49" charset="0"/>
            </a:endParaRPr>
          </a:p>
        </p:txBody>
      </p:sp>
      <p:pic>
        <p:nvPicPr>
          <p:cNvPr id="13" name="Google Shape;88;p13"/>
          <p:cNvPicPr preferRelativeResize="0"/>
          <p:nvPr/>
        </p:nvPicPr>
        <p:blipFill>
          <a:blip r:embed="rId1" cstate="print"/>
          <a:stretch>
            <a:fillRect/>
          </a:stretch>
        </p:blipFill>
        <p:spPr>
          <a:xfrm>
            <a:off x="7845543" y="4572401"/>
            <a:ext cx="1121908" cy="39188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Lớp Math</a:t>
            </a:r>
            <a:endParaRPr lang="en-US" sz="2400"/>
          </a:p>
        </p:txBody>
      </p:sp>
      <p:sp>
        <p:nvSpPr>
          <p:cNvPr id="5" name="TextBox 4"/>
          <p:cNvSpPr txBox="1"/>
          <p:nvPr/>
        </p:nvSpPr>
        <p:spPr>
          <a:xfrm>
            <a:off x="583611" y="1009596"/>
            <a:ext cx="7545326" cy="307777"/>
          </a:xfrm>
          <a:prstGeom prst="rect">
            <a:avLst/>
          </a:prstGeom>
          <a:noFill/>
        </p:spPr>
        <p:txBody>
          <a:bodyPr wrap="square" rtlCol="0">
            <a:spAutoFit/>
          </a:bodyPr>
          <a:lstStyle/>
          <a:p>
            <a:r>
              <a:rPr lang="en-US" b="1" smtClean="0"/>
              <a:t>Math.sin(), Math.cos() </a:t>
            </a:r>
            <a:r>
              <a:rPr lang="en-US" smtClean="0"/>
              <a:t>sin và cos của đơn vị góc</a:t>
            </a:r>
            <a:endParaRPr lang="en-US"/>
          </a:p>
        </p:txBody>
      </p:sp>
      <p:sp>
        <p:nvSpPr>
          <p:cNvPr id="6" name="Rectangle 5"/>
          <p:cNvSpPr/>
          <p:nvPr/>
        </p:nvSpPr>
        <p:spPr>
          <a:xfrm>
            <a:off x="583611" y="1317373"/>
            <a:ext cx="4572000" cy="523220"/>
          </a:xfrm>
          <a:prstGeom prst="rect">
            <a:avLst/>
          </a:prstGeom>
        </p:spPr>
        <p:txBody>
          <a:bodyPr>
            <a:spAutoFit/>
          </a:bodyPr>
          <a:lstStyle/>
          <a:p>
            <a:r>
              <a:rPr lang="en-US">
                <a:solidFill>
                  <a:srgbClr val="267F99"/>
                </a:solidFill>
                <a:latin typeface="Consolas" panose="020B0609020204030204" pitchFamily="49" charset="0"/>
              </a:rPr>
              <a:t>double</a:t>
            </a:r>
            <a:r>
              <a:rPr lang="en-US">
                <a:latin typeface="Consolas" panose="020B0609020204030204" pitchFamily="49" charset="0"/>
              </a:rPr>
              <a:t> </a:t>
            </a:r>
            <a:r>
              <a:rPr lang="en-US">
                <a:solidFill>
                  <a:srgbClr val="001080"/>
                </a:solidFill>
                <a:latin typeface="Consolas" panose="020B0609020204030204" pitchFamily="49" charset="0"/>
              </a:rPr>
              <a:t>a</a:t>
            </a:r>
            <a:r>
              <a:rPr lang="en-US">
                <a:latin typeface="Consolas" panose="020B0609020204030204" pitchFamily="49" charset="0"/>
              </a:rPr>
              <a:t> = </a:t>
            </a:r>
            <a:r>
              <a:rPr lang="en-US">
                <a:solidFill>
                  <a:srgbClr val="267F99"/>
                </a:solidFill>
                <a:latin typeface="Consolas" panose="020B0609020204030204" pitchFamily="49" charset="0"/>
              </a:rPr>
              <a:t>Math</a:t>
            </a:r>
            <a:r>
              <a:rPr lang="en-US">
                <a:latin typeface="Consolas" panose="020B0609020204030204" pitchFamily="49" charset="0"/>
              </a:rPr>
              <a:t>.</a:t>
            </a:r>
            <a:r>
              <a:rPr lang="en-US">
                <a:solidFill>
                  <a:srgbClr val="795E26"/>
                </a:solidFill>
                <a:latin typeface="Consolas" panose="020B0609020204030204" pitchFamily="49" charset="0"/>
              </a:rPr>
              <a:t>sin</a:t>
            </a:r>
            <a:r>
              <a:rPr lang="en-US">
                <a:latin typeface="Consolas" panose="020B0609020204030204" pitchFamily="49" charset="0"/>
              </a:rPr>
              <a:t>(</a:t>
            </a:r>
            <a:r>
              <a:rPr lang="en-US">
                <a:solidFill>
                  <a:srgbClr val="267F99"/>
                </a:solidFill>
                <a:latin typeface="Consolas" panose="020B0609020204030204" pitchFamily="49" charset="0"/>
              </a:rPr>
              <a:t>Math</a:t>
            </a:r>
            <a:r>
              <a:rPr lang="en-US">
                <a:latin typeface="Consolas" panose="020B0609020204030204" pitchFamily="49" charset="0"/>
              </a:rPr>
              <a:t>.</a:t>
            </a:r>
            <a:r>
              <a:rPr lang="en-US">
                <a:solidFill>
                  <a:srgbClr val="0070C1"/>
                </a:solidFill>
                <a:latin typeface="Consolas" panose="020B0609020204030204" pitchFamily="49" charset="0"/>
              </a:rPr>
              <a:t>PI</a:t>
            </a:r>
            <a:r>
              <a:rPr lang="en-US">
                <a:latin typeface="Consolas" panose="020B0609020204030204" pitchFamily="49" charset="0"/>
              </a:rPr>
              <a:t>/</a:t>
            </a:r>
            <a:r>
              <a:rPr lang="en-US">
                <a:solidFill>
                  <a:srgbClr val="098658"/>
                </a:solidFill>
                <a:latin typeface="Consolas" panose="020B0609020204030204" pitchFamily="49" charset="0"/>
              </a:rPr>
              <a:t>2</a:t>
            </a:r>
            <a:r>
              <a:rPr lang="en-US">
                <a:latin typeface="Consolas" panose="020B0609020204030204" pitchFamily="49" charset="0"/>
              </a:rPr>
              <a:t>);   </a:t>
            </a:r>
            <a:r>
              <a:rPr lang="en-US">
                <a:solidFill>
                  <a:srgbClr val="008000"/>
                </a:solidFill>
                <a:latin typeface="Consolas" panose="020B0609020204030204" pitchFamily="49" charset="0"/>
              </a:rPr>
              <a:t>//1.0</a:t>
            </a:r>
            <a:endParaRPr lang="en-US">
              <a:latin typeface="Consolas" panose="020B0609020204030204" pitchFamily="49" charset="0"/>
            </a:endParaRPr>
          </a:p>
          <a:p>
            <a:r>
              <a:rPr lang="en-US" smtClean="0">
                <a:solidFill>
                  <a:srgbClr val="267F99"/>
                </a:solidFill>
                <a:latin typeface="Consolas" panose="020B0609020204030204" pitchFamily="49" charset="0"/>
              </a:rPr>
              <a:t>double</a:t>
            </a:r>
            <a:r>
              <a:rPr lang="en-US">
                <a:latin typeface="Consolas" panose="020B0609020204030204" pitchFamily="49" charset="0"/>
              </a:rPr>
              <a:t> </a:t>
            </a:r>
            <a:r>
              <a:rPr lang="en-US">
                <a:solidFill>
                  <a:srgbClr val="001080"/>
                </a:solidFill>
                <a:latin typeface="Consolas" panose="020B0609020204030204" pitchFamily="49" charset="0"/>
              </a:rPr>
              <a:t>b</a:t>
            </a:r>
            <a:r>
              <a:rPr lang="en-US">
                <a:latin typeface="Consolas" panose="020B0609020204030204" pitchFamily="49" charset="0"/>
              </a:rPr>
              <a:t> = </a:t>
            </a:r>
            <a:r>
              <a:rPr lang="en-US">
                <a:solidFill>
                  <a:srgbClr val="267F99"/>
                </a:solidFill>
                <a:latin typeface="Consolas" panose="020B0609020204030204" pitchFamily="49" charset="0"/>
              </a:rPr>
              <a:t>Math</a:t>
            </a:r>
            <a:r>
              <a:rPr lang="en-US">
                <a:latin typeface="Consolas" panose="020B0609020204030204" pitchFamily="49" charset="0"/>
              </a:rPr>
              <a:t>.</a:t>
            </a:r>
            <a:r>
              <a:rPr lang="en-US">
                <a:solidFill>
                  <a:srgbClr val="795E26"/>
                </a:solidFill>
                <a:latin typeface="Consolas" panose="020B0609020204030204" pitchFamily="49" charset="0"/>
              </a:rPr>
              <a:t>cos</a:t>
            </a:r>
            <a:r>
              <a:rPr lang="en-US">
                <a:latin typeface="Consolas" panose="020B0609020204030204" pitchFamily="49" charset="0"/>
              </a:rPr>
              <a:t>(</a:t>
            </a:r>
            <a:r>
              <a:rPr lang="en-US">
                <a:solidFill>
                  <a:srgbClr val="267F99"/>
                </a:solidFill>
                <a:latin typeface="Consolas" panose="020B0609020204030204" pitchFamily="49" charset="0"/>
              </a:rPr>
              <a:t>Math</a:t>
            </a:r>
            <a:r>
              <a:rPr lang="en-US">
                <a:latin typeface="Consolas" panose="020B0609020204030204" pitchFamily="49" charset="0"/>
              </a:rPr>
              <a:t>.</a:t>
            </a:r>
            <a:r>
              <a:rPr lang="en-US">
                <a:solidFill>
                  <a:srgbClr val="0070C1"/>
                </a:solidFill>
                <a:latin typeface="Consolas" panose="020B0609020204030204" pitchFamily="49" charset="0"/>
              </a:rPr>
              <a:t>PI</a:t>
            </a:r>
            <a:r>
              <a:rPr lang="en-US">
                <a:latin typeface="Consolas" panose="020B0609020204030204" pitchFamily="49" charset="0"/>
              </a:rPr>
              <a:t>);    </a:t>
            </a:r>
            <a:r>
              <a:rPr lang="en-US">
                <a:solidFill>
                  <a:srgbClr val="008000"/>
                </a:solidFill>
                <a:latin typeface="Consolas" panose="020B0609020204030204" pitchFamily="49" charset="0"/>
              </a:rPr>
              <a:t>//-1.0</a:t>
            </a:r>
            <a:endParaRPr lang="en-US">
              <a:latin typeface="Consolas" panose="020B0609020204030204" pitchFamily="49" charset="0"/>
            </a:endParaRPr>
          </a:p>
        </p:txBody>
      </p:sp>
      <p:sp>
        <p:nvSpPr>
          <p:cNvPr id="7" name="TextBox 6"/>
          <p:cNvSpPr txBox="1"/>
          <p:nvPr/>
        </p:nvSpPr>
        <p:spPr>
          <a:xfrm>
            <a:off x="583611" y="1994481"/>
            <a:ext cx="7545326" cy="307777"/>
          </a:xfrm>
          <a:prstGeom prst="rect">
            <a:avLst/>
          </a:prstGeom>
          <a:noFill/>
        </p:spPr>
        <p:txBody>
          <a:bodyPr wrap="square" rtlCol="0">
            <a:spAutoFit/>
          </a:bodyPr>
          <a:lstStyle/>
          <a:p>
            <a:r>
              <a:rPr lang="en-US" b="1" smtClean="0"/>
              <a:t>Math.random() </a:t>
            </a:r>
            <a:r>
              <a:rPr lang="en-US" smtClean="0"/>
              <a:t>sinh số double ngẫu nhiên từ 0 đến 1</a:t>
            </a:r>
            <a:endParaRPr lang="en-US"/>
          </a:p>
        </p:txBody>
      </p:sp>
      <p:sp>
        <p:nvSpPr>
          <p:cNvPr id="8" name="Rectangle 7"/>
          <p:cNvSpPr/>
          <p:nvPr/>
        </p:nvSpPr>
        <p:spPr>
          <a:xfrm>
            <a:off x="583611" y="2280657"/>
            <a:ext cx="5526000" cy="307777"/>
          </a:xfrm>
          <a:prstGeom prst="rect">
            <a:avLst/>
          </a:prstGeom>
        </p:spPr>
        <p:txBody>
          <a:bodyPr wrap="square">
            <a:spAutoFit/>
          </a:bodyPr>
          <a:lstStyle/>
          <a:p>
            <a:r>
              <a:rPr lang="en-US">
                <a:solidFill>
                  <a:srgbClr val="267F99"/>
                </a:solidFill>
                <a:latin typeface="Consolas" panose="020B0609020204030204" pitchFamily="49" charset="0"/>
              </a:rPr>
              <a:t>double</a:t>
            </a:r>
            <a:r>
              <a:rPr lang="en-US">
                <a:latin typeface="Consolas" panose="020B0609020204030204" pitchFamily="49" charset="0"/>
              </a:rPr>
              <a:t> </a:t>
            </a:r>
            <a:r>
              <a:rPr lang="en-US">
                <a:solidFill>
                  <a:srgbClr val="001080"/>
                </a:solidFill>
                <a:latin typeface="Consolas" panose="020B0609020204030204" pitchFamily="49" charset="0"/>
              </a:rPr>
              <a:t>a</a:t>
            </a:r>
            <a:r>
              <a:rPr lang="en-US">
                <a:latin typeface="Consolas" panose="020B0609020204030204" pitchFamily="49" charset="0"/>
              </a:rPr>
              <a:t> = </a:t>
            </a:r>
            <a:r>
              <a:rPr lang="en-US">
                <a:solidFill>
                  <a:srgbClr val="267F99"/>
                </a:solidFill>
                <a:latin typeface="Consolas" panose="020B0609020204030204" pitchFamily="49" charset="0"/>
              </a:rPr>
              <a:t>Math</a:t>
            </a:r>
            <a:r>
              <a:rPr lang="en-US">
                <a:latin typeface="Consolas" panose="020B0609020204030204" pitchFamily="49" charset="0"/>
              </a:rPr>
              <a:t>.</a:t>
            </a:r>
            <a:r>
              <a:rPr lang="en-US">
                <a:solidFill>
                  <a:srgbClr val="795E26"/>
                </a:solidFill>
                <a:latin typeface="Consolas" panose="020B0609020204030204" pitchFamily="49" charset="0"/>
              </a:rPr>
              <a:t>random</a:t>
            </a:r>
            <a:r>
              <a:rPr lang="en-US">
                <a:latin typeface="Consolas" panose="020B0609020204030204" pitchFamily="49" charset="0"/>
              </a:rPr>
              <a:t>();   </a:t>
            </a:r>
            <a:endParaRPr lang="en-US">
              <a:latin typeface="Consolas" panose="020B0609020204030204" pitchFamily="49" charset="0"/>
            </a:endParaRPr>
          </a:p>
        </p:txBody>
      </p:sp>
      <p:sp>
        <p:nvSpPr>
          <p:cNvPr id="9" name="TextBox 8"/>
          <p:cNvSpPr txBox="1"/>
          <p:nvPr/>
        </p:nvSpPr>
        <p:spPr>
          <a:xfrm>
            <a:off x="583611" y="2671589"/>
            <a:ext cx="7545326" cy="307777"/>
          </a:xfrm>
          <a:prstGeom prst="rect">
            <a:avLst/>
          </a:prstGeom>
          <a:noFill/>
        </p:spPr>
        <p:txBody>
          <a:bodyPr wrap="square" rtlCol="0">
            <a:spAutoFit/>
          </a:bodyPr>
          <a:lstStyle/>
          <a:p>
            <a:r>
              <a:rPr lang="en-US" b="1" smtClean="0"/>
              <a:t>Math.toDegrees() </a:t>
            </a:r>
            <a:r>
              <a:rPr lang="en-US" smtClean="0"/>
              <a:t>đổi góc radian thành độ</a:t>
            </a:r>
            <a:endParaRPr lang="en-US"/>
          </a:p>
        </p:txBody>
      </p:sp>
      <p:sp>
        <p:nvSpPr>
          <p:cNvPr id="10" name="Rectangle 9"/>
          <p:cNvSpPr/>
          <p:nvPr/>
        </p:nvSpPr>
        <p:spPr>
          <a:xfrm>
            <a:off x="583610" y="2957765"/>
            <a:ext cx="5615589" cy="307777"/>
          </a:xfrm>
          <a:prstGeom prst="rect">
            <a:avLst/>
          </a:prstGeom>
        </p:spPr>
        <p:txBody>
          <a:bodyPr wrap="square">
            <a:spAutoFit/>
          </a:bodyPr>
          <a:lstStyle/>
          <a:p>
            <a:r>
              <a:rPr lang="en-US">
                <a:solidFill>
                  <a:srgbClr val="267F99"/>
                </a:solidFill>
                <a:latin typeface="Consolas" panose="020B0609020204030204" pitchFamily="49" charset="0"/>
              </a:rPr>
              <a:t>double</a:t>
            </a:r>
            <a:r>
              <a:rPr lang="en-US">
                <a:latin typeface="Consolas" panose="020B0609020204030204" pitchFamily="49" charset="0"/>
              </a:rPr>
              <a:t> </a:t>
            </a:r>
            <a:r>
              <a:rPr lang="en-US">
                <a:solidFill>
                  <a:srgbClr val="001080"/>
                </a:solidFill>
                <a:latin typeface="Consolas" panose="020B0609020204030204" pitchFamily="49" charset="0"/>
              </a:rPr>
              <a:t>a</a:t>
            </a:r>
            <a:r>
              <a:rPr lang="en-US">
                <a:latin typeface="Consolas" panose="020B0609020204030204" pitchFamily="49" charset="0"/>
              </a:rPr>
              <a:t> = </a:t>
            </a:r>
            <a:r>
              <a:rPr lang="en-US">
                <a:solidFill>
                  <a:srgbClr val="267F99"/>
                </a:solidFill>
                <a:latin typeface="Consolas" panose="020B0609020204030204" pitchFamily="49" charset="0"/>
              </a:rPr>
              <a:t>Math</a:t>
            </a:r>
            <a:r>
              <a:rPr lang="en-US">
                <a:latin typeface="Consolas" panose="020B0609020204030204" pitchFamily="49" charset="0"/>
              </a:rPr>
              <a:t>.</a:t>
            </a:r>
            <a:r>
              <a:rPr lang="en-US">
                <a:solidFill>
                  <a:srgbClr val="795E26"/>
                </a:solidFill>
                <a:latin typeface="Consolas" panose="020B0609020204030204" pitchFamily="49" charset="0"/>
              </a:rPr>
              <a:t>toDegrees</a:t>
            </a:r>
            <a:r>
              <a:rPr lang="en-US">
                <a:latin typeface="Consolas" panose="020B0609020204030204" pitchFamily="49" charset="0"/>
              </a:rPr>
              <a:t>(</a:t>
            </a:r>
            <a:r>
              <a:rPr lang="en-US">
                <a:solidFill>
                  <a:srgbClr val="267F99"/>
                </a:solidFill>
                <a:latin typeface="Consolas" panose="020B0609020204030204" pitchFamily="49" charset="0"/>
              </a:rPr>
              <a:t>Math</a:t>
            </a:r>
            <a:r>
              <a:rPr lang="en-US">
                <a:latin typeface="Consolas" panose="020B0609020204030204" pitchFamily="49" charset="0"/>
              </a:rPr>
              <a:t>.</a:t>
            </a:r>
            <a:r>
              <a:rPr lang="en-US">
                <a:solidFill>
                  <a:srgbClr val="0070C1"/>
                </a:solidFill>
                <a:latin typeface="Consolas" panose="020B0609020204030204" pitchFamily="49" charset="0"/>
              </a:rPr>
              <a:t>PI</a:t>
            </a:r>
            <a:r>
              <a:rPr lang="en-US">
                <a:latin typeface="Consolas" panose="020B0609020204030204" pitchFamily="49" charset="0"/>
              </a:rPr>
              <a:t>);   </a:t>
            </a:r>
            <a:r>
              <a:rPr lang="en-US">
                <a:solidFill>
                  <a:srgbClr val="008000"/>
                </a:solidFill>
                <a:latin typeface="Consolas" panose="020B0609020204030204" pitchFamily="49" charset="0"/>
              </a:rPr>
              <a:t>//180.0</a:t>
            </a:r>
            <a:endParaRPr lang="en-US">
              <a:latin typeface="Consolas" panose="020B0609020204030204" pitchFamily="49" charset="0"/>
            </a:endParaRPr>
          </a:p>
        </p:txBody>
      </p:sp>
      <p:sp>
        <p:nvSpPr>
          <p:cNvPr id="11" name="TextBox 10"/>
          <p:cNvSpPr txBox="1"/>
          <p:nvPr/>
        </p:nvSpPr>
        <p:spPr>
          <a:xfrm>
            <a:off x="583610" y="3419430"/>
            <a:ext cx="7545326" cy="307777"/>
          </a:xfrm>
          <a:prstGeom prst="rect">
            <a:avLst/>
          </a:prstGeom>
          <a:noFill/>
        </p:spPr>
        <p:txBody>
          <a:bodyPr wrap="square" rtlCol="0">
            <a:spAutoFit/>
          </a:bodyPr>
          <a:lstStyle/>
          <a:p>
            <a:r>
              <a:rPr lang="en-US" b="1" smtClean="0"/>
              <a:t>Math.toRadians() </a:t>
            </a:r>
            <a:r>
              <a:rPr lang="en-US" smtClean="0"/>
              <a:t>đổi góc đơn vị độ ra radian</a:t>
            </a:r>
            <a:endParaRPr lang="en-US"/>
          </a:p>
        </p:txBody>
      </p:sp>
      <p:sp>
        <p:nvSpPr>
          <p:cNvPr id="12" name="Rectangle 11"/>
          <p:cNvSpPr/>
          <p:nvPr/>
        </p:nvSpPr>
        <p:spPr>
          <a:xfrm>
            <a:off x="583609" y="3705606"/>
            <a:ext cx="5615589" cy="307777"/>
          </a:xfrm>
          <a:prstGeom prst="rect">
            <a:avLst/>
          </a:prstGeom>
        </p:spPr>
        <p:txBody>
          <a:bodyPr wrap="square">
            <a:spAutoFit/>
          </a:bodyPr>
          <a:lstStyle/>
          <a:p>
            <a:r>
              <a:rPr lang="en-US">
                <a:solidFill>
                  <a:srgbClr val="267F99"/>
                </a:solidFill>
                <a:latin typeface="Consolas" panose="020B0609020204030204" pitchFamily="49" charset="0"/>
              </a:rPr>
              <a:t>double</a:t>
            </a:r>
            <a:r>
              <a:rPr lang="en-US">
                <a:latin typeface="Consolas" panose="020B0609020204030204" pitchFamily="49" charset="0"/>
              </a:rPr>
              <a:t> </a:t>
            </a:r>
            <a:r>
              <a:rPr lang="en-US">
                <a:solidFill>
                  <a:srgbClr val="001080"/>
                </a:solidFill>
                <a:latin typeface="Consolas" panose="020B0609020204030204" pitchFamily="49" charset="0"/>
              </a:rPr>
              <a:t>b</a:t>
            </a:r>
            <a:r>
              <a:rPr lang="en-US">
                <a:latin typeface="Consolas" panose="020B0609020204030204" pitchFamily="49" charset="0"/>
              </a:rPr>
              <a:t> = </a:t>
            </a:r>
            <a:r>
              <a:rPr lang="en-US">
                <a:solidFill>
                  <a:srgbClr val="267F99"/>
                </a:solidFill>
                <a:latin typeface="Consolas" panose="020B0609020204030204" pitchFamily="49" charset="0"/>
              </a:rPr>
              <a:t>Math</a:t>
            </a:r>
            <a:r>
              <a:rPr lang="en-US">
                <a:latin typeface="Consolas" panose="020B0609020204030204" pitchFamily="49" charset="0"/>
              </a:rPr>
              <a:t>.</a:t>
            </a:r>
            <a:r>
              <a:rPr lang="en-US">
                <a:solidFill>
                  <a:srgbClr val="795E26"/>
                </a:solidFill>
                <a:latin typeface="Consolas" panose="020B0609020204030204" pitchFamily="49" charset="0"/>
              </a:rPr>
              <a:t>toRadians</a:t>
            </a:r>
            <a:r>
              <a:rPr lang="en-US">
                <a:latin typeface="Consolas" panose="020B0609020204030204" pitchFamily="49" charset="0"/>
              </a:rPr>
              <a:t>(</a:t>
            </a:r>
            <a:r>
              <a:rPr lang="en-US">
                <a:solidFill>
                  <a:srgbClr val="098658"/>
                </a:solidFill>
                <a:latin typeface="Consolas" panose="020B0609020204030204" pitchFamily="49" charset="0"/>
              </a:rPr>
              <a:t>45</a:t>
            </a:r>
            <a:r>
              <a:rPr lang="en-US">
                <a:latin typeface="Consolas" panose="020B0609020204030204" pitchFamily="49" charset="0"/>
              </a:rPr>
              <a:t>);    </a:t>
            </a:r>
            <a:r>
              <a:rPr lang="en-US">
                <a:solidFill>
                  <a:srgbClr val="008000"/>
                </a:solidFill>
                <a:latin typeface="Consolas" panose="020B0609020204030204" pitchFamily="49" charset="0"/>
              </a:rPr>
              <a:t>//0.7853981633974483</a:t>
            </a:r>
            <a:endParaRPr lang="en-US">
              <a:latin typeface="Consolas" panose="020B0609020204030204" pitchFamily="49" charset="0"/>
            </a:endParaRPr>
          </a:p>
        </p:txBody>
      </p:sp>
      <p:pic>
        <p:nvPicPr>
          <p:cNvPr id="13" name="Google Shape;88;p13"/>
          <p:cNvPicPr preferRelativeResize="0"/>
          <p:nvPr/>
        </p:nvPicPr>
        <p:blipFill>
          <a:blip r:embed="rId1" cstate="print"/>
          <a:stretch>
            <a:fillRect/>
          </a:stretch>
        </p:blipFill>
        <p:spPr>
          <a:xfrm>
            <a:off x="7780381" y="4608401"/>
            <a:ext cx="1121908" cy="39188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Định dạng số</a:t>
            </a:r>
            <a:endParaRPr lang="en-US" sz="2400"/>
          </a:p>
        </p:txBody>
      </p:sp>
      <p:sp>
        <p:nvSpPr>
          <p:cNvPr id="5" name="TextBox 4"/>
          <p:cNvSpPr txBox="1"/>
          <p:nvPr/>
        </p:nvSpPr>
        <p:spPr>
          <a:xfrm>
            <a:off x="590400" y="900000"/>
            <a:ext cx="7840800" cy="523220"/>
          </a:xfrm>
          <a:prstGeom prst="rect">
            <a:avLst/>
          </a:prstGeom>
          <a:noFill/>
        </p:spPr>
        <p:txBody>
          <a:bodyPr wrap="square" rtlCol="0">
            <a:spAutoFit/>
          </a:bodyPr>
          <a:lstStyle/>
          <a:p>
            <a:r>
              <a:rPr lang="en-US" smtClean="0"/>
              <a:t>Trong java cung cấp hai phương thức định dạng in là </a:t>
            </a:r>
            <a:r>
              <a:rPr lang="en-US" b="1" smtClean="0"/>
              <a:t>printf</a:t>
            </a:r>
            <a:r>
              <a:rPr lang="en-US" smtClean="0"/>
              <a:t> và </a:t>
            </a:r>
            <a:r>
              <a:rPr lang="en-US" b="1" smtClean="0"/>
              <a:t>format</a:t>
            </a:r>
            <a:r>
              <a:rPr lang="en-US" smtClean="0"/>
              <a:t>. Hai phương thức này có chức năng tương tự nhau</a:t>
            </a:r>
            <a:endParaRPr lang="en-US"/>
          </a:p>
        </p:txBody>
      </p:sp>
      <p:sp>
        <p:nvSpPr>
          <p:cNvPr id="6" name="Rectangle 5"/>
          <p:cNvSpPr/>
          <p:nvPr/>
        </p:nvSpPr>
        <p:spPr>
          <a:xfrm>
            <a:off x="590400" y="1423220"/>
            <a:ext cx="7279200" cy="1384995"/>
          </a:xfrm>
          <a:prstGeom prst="rect">
            <a:avLst/>
          </a:prstGeom>
        </p:spPr>
        <p:txBody>
          <a:bodyPr wrap="square">
            <a:spAutoFit/>
          </a:bodyPr>
          <a:lstStyle/>
          <a:p>
            <a:r>
              <a:rPr lang="en-US">
                <a:solidFill>
                  <a:srgbClr val="267F99"/>
                </a:solidFill>
                <a:latin typeface="Consolas" panose="020B0609020204030204" pitchFamily="49" charset="0"/>
              </a:rPr>
              <a:t>float</a:t>
            </a:r>
            <a:r>
              <a:rPr lang="en-US">
                <a:latin typeface="Consolas" panose="020B0609020204030204" pitchFamily="49" charset="0"/>
              </a:rPr>
              <a:t> </a:t>
            </a:r>
            <a:r>
              <a:rPr lang="en-US">
                <a:solidFill>
                  <a:srgbClr val="001080"/>
                </a:solidFill>
                <a:latin typeface="Consolas" panose="020B0609020204030204" pitchFamily="49" charset="0"/>
              </a:rPr>
              <a:t>floatVar</a:t>
            </a:r>
            <a:r>
              <a:rPr lang="en-US">
                <a:latin typeface="Consolas" panose="020B0609020204030204" pitchFamily="49" charset="0"/>
              </a:rPr>
              <a:t> = </a:t>
            </a:r>
            <a:r>
              <a:rPr lang="en-US">
                <a:solidFill>
                  <a:srgbClr val="098658"/>
                </a:solidFill>
                <a:latin typeface="Consolas" panose="020B0609020204030204" pitchFamily="49" charset="0"/>
              </a:rPr>
              <a:t>5.4f</a:t>
            </a:r>
            <a:r>
              <a:rPr lang="en-US">
                <a:latin typeface="Consolas" panose="020B0609020204030204" pitchFamily="49" charset="0"/>
              </a:rPr>
              <a:t>;</a:t>
            </a:r>
            <a:endParaRPr lang="en-US">
              <a:latin typeface="Consolas" panose="020B0609020204030204" pitchFamily="49" charset="0"/>
            </a:endParaRPr>
          </a:p>
          <a:p>
            <a:r>
              <a:rPr lang="en-US" smtClean="0">
                <a:solidFill>
                  <a:srgbClr val="267F99"/>
                </a:solidFill>
                <a:latin typeface="Consolas" panose="020B0609020204030204" pitchFamily="49" charset="0"/>
              </a:rPr>
              <a:t>int</a:t>
            </a:r>
            <a:r>
              <a:rPr lang="en-US">
                <a:latin typeface="Consolas" panose="020B0609020204030204" pitchFamily="49" charset="0"/>
              </a:rPr>
              <a:t> </a:t>
            </a:r>
            <a:r>
              <a:rPr lang="en-US">
                <a:solidFill>
                  <a:srgbClr val="001080"/>
                </a:solidFill>
                <a:latin typeface="Consolas" panose="020B0609020204030204" pitchFamily="49" charset="0"/>
              </a:rPr>
              <a:t>intVar</a:t>
            </a:r>
            <a:r>
              <a:rPr lang="en-US">
                <a:latin typeface="Consolas" panose="020B0609020204030204" pitchFamily="49" charset="0"/>
              </a:rPr>
              <a:t> = </a:t>
            </a:r>
            <a:r>
              <a:rPr lang="en-US">
                <a:solidFill>
                  <a:srgbClr val="098658"/>
                </a:solidFill>
                <a:latin typeface="Consolas" panose="020B0609020204030204" pitchFamily="49" charset="0"/>
              </a:rPr>
              <a:t>8</a:t>
            </a:r>
            <a:r>
              <a:rPr lang="en-US">
                <a:latin typeface="Consolas" panose="020B0609020204030204" pitchFamily="49" charset="0"/>
              </a:rPr>
              <a:t>;</a:t>
            </a:r>
            <a:endParaRPr lang="en-US">
              <a:latin typeface="Consolas" panose="020B0609020204030204" pitchFamily="49" charset="0"/>
            </a:endParaRPr>
          </a:p>
          <a:p>
            <a:r>
              <a:rPr lang="en-US" smtClean="0">
                <a:solidFill>
                  <a:srgbClr val="267F99"/>
                </a:solidFill>
                <a:latin typeface="Consolas" panose="020B0609020204030204" pitchFamily="49" charset="0"/>
              </a:rPr>
              <a:t>String</a:t>
            </a:r>
            <a:r>
              <a:rPr lang="en-US">
                <a:latin typeface="Consolas" panose="020B0609020204030204" pitchFamily="49" charset="0"/>
              </a:rPr>
              <a:t> </a:t>
            </a:r>
            <a:r>
              <a:rPr lang="en-US">
                <a:solidFill>
                  <a:srgbClr val="001080"/>
                </a:solidFill>
                <a:latin typeface="Consolas" panose="020B0609020204030204" pitchFamily="49" charset="0"/>
              </a:rPr>
              <a:t>stringVar</a:t>
            </a:r>
            <a:r>
              <a:rPr lang="en-US">
                <a:latin typeface="Consolas" panose="020B0609020204030204" pitchFamily="49" charset="0"/>
              </a:rPr>
              <a:t> = </a:t>
            </a:r>
            <a:r>
              <a:rPr lang="en-US">
                <a:solidFill>
                  <a:srgbClr val="A31515"/>
                </a:solidFill>
                <a:latin typeface="Consolas" panose="020B0609020204030204" pitchFamily="49" charset="0"/>
              </a:rPr>
              <a:t>"NgocBanQuyen</a:t>
            </a:r>
            <a:r>
              <a:rPr lang="en-US" smtClean="0">
                <a:solidFill>
                  <a:srgbClr val="A31515"/>
                </a:solidFill>
                <a:latin typeface="Consolas" panose="020B0609020204030204" pitchFamily="49" charset="0"/>
              </a:rPr>
              <a:t>"</a:t>
            </a:r>
            <a:r>
              <a:rPr lang="en-US" smtClean="0">
                <a:latin typeface="Consolas" panose="020B0609020204030204" pitchFamily="49" charset="0"/>
              </a:rPr>
              <a:t>;</a:t>
            </a:r>
            <a:endParaRPr lang="en-US" smtClean="0">
              <a:latin typeface="Consolas" panose="020B0609020204030204" pitchFamily="49" charset="0"/>
            </a:endParaRPr>
          </a:p>
          <a:p>
            <a:r>
              <a:rPr lang="en-US" smtClean="0">
                <a:solidFill>
                  <a:srgbClr val="267F99"/>
                </a:solidFill>
                <a:latin typeface="Consolas" panose="020B0609020204030204" pitchFamily="49" charset="0"/>
              </a:rPr>
              <a:t>System</a:t>
            </a:r>
            <a:r>
              <a:rPr lang="en-US" smtClean="0">
                <a:latin typeface="Consolas" panose="020B0609020204030204" pitchFamily="49" charset="0"/>
              </a:rPr>
              <a:t>.</a:t>
            </a:r>
            <a:r>
              <a:rPr lang="en-US" smtClean="0">
                <a:solidFill>
                  <a:srgbClr val="0070C1"/>
                </a:solidFill>
                <a:latin typeface="Consolas" panose="020B0609020204030204" pitchFamily="49" charset="0"/>
              </a:rPr>
              <a:t>out</a:t>
            </a:r>
            <a:r>
              <a:rPr lang="en-US" smtClean="0">
                <a:latin typeface="Consolas" panose="020B0609020204030204" pitchFamily="49" charset="0"/>
              </a:rPr>
              <a:t>.</a:t>
            </a:r>
            <a:r>
              <a:rPr lang="en-US" smtClean="0">
                <a:solidFill>
                  <a:srgbClr val="795E26"/>
                </a:solidFill>
                <a:latin typeface="Consolas" panose="020B0609020204030204" pitchFamily="49" charset="0"/>
              </a:rPr>
              <a:t>format</a:t>
            </a:r>
            <a:r>
              <a:rPr lang="en-US">
                <a:latin typeface="Consolas" panose="020B0609020204030204" pitchFamily="49" charset="0"/>
              </a:rPr>
              <a:t>(</a:t>
            </a:r>
            <a:r>
              <a:rPr lang="en-US">
                <a:solidFill>
                  <a:srgbClr val="A31515"/>
                </a:solidFill>
                <a:latin typeface="Consolas" panose="020B0609020204030204" pitchFamily="49" charset="0"/>
              </a:rPr>
              <a:t>"The value of "</a:t>
            </a:r>
            <a:r>
              <a:rPr lang="en-US">
                <a:latin typeface="Consolas" panose="020B0609020204030204" pitchFamily="49" charset="0"/>
              </a:rPr>
              <a:t> + </a:t>
            </a:r>
            <a:r>
              <a:rPr lang="en-US">
                <a:solidFill>
                  <a:srgbClr val="A31515"/>
                </a:solidFill>
                <a:latin typeface="Consolas" panose="020B0609020204030204" pitchFamily="49" charset="0"/>
              </a:rPr>
              <a:t>"the float variable is %</a:t>
            </a:r>
            <a:r>
              <a:rPr lang="en-US" smtClean="0">
                <a:solidFill>
                  <a:srgbClr val="A31515"/>
                </a:solidFill>
                <a:latin typeface="Consolas" panose="020B0609020204030204" pitchFamily="49" charset="0"/>
              </a:rPr>
              <a:t>f,</a:t>
            </a:r>
            <a:r>
              <a:rPr lang="en-US">
                <a:solidFill>
                  <a:srgbClr val="A31515"/>
                </a:solidFill>
                <a:latin typeface="Consolas" panose="020B0609020204030204" pitchFamily="49" charset="0"/>
              </a:rPr>
              <a:t> </a:t>
            </a:r>
            <a:r>
              <a:rPr lang="en-US" smtClean="0">
                <a:solidFill>
                  <a:srgbClr val="A31515"/>
                </a:solidFill>
                <a:latin typeface="Consolas" panose="020B0609020204030204" pitchFamily="49" charset="0"/>
              </a:rPr>
              <a:t>"</a:t>
            </a:r>
            <a:r>
              <a:rPr lang="en-US" smtClean="0">
                <a:latin typeface="Consolas" panose="020B0609020204030204" pitchFamily="49" charset="0"/>
              </a:rPr>
              <a:t>+</a:t>
            </a:r>
            <a:r>
              <a:rPr lang="en-US" smtClean="0">
                <a:solidFill>
                  <a:srgbClr val="A31515"/>
                </a:solidFill>
                <a:latin typeface="Consolas" panose="020B0609020204030204" pitchFamily="49" charset="0"/>
              </a:rPr>
              <a:t>"</a:t>
            </a:r>
            <a:r>
              <a:rPr lang="en-US">
                <a:solidFill>
                  <a:srgbClr val="A31515"/>
                </a:solidFill>
                <a:latin typeface="Consolas" panose="020B0609020204030204" pitchFamily="49" charset="0"/>
              </a:rPr>
              <a:t>while </a:t>
            </a:r>
            <a:r>
              <a:rPr lang="en-US" smtClean="0">
                <a:solidFill>
                  <a:srgbClr val="A31515"/>
                </a:solidFill>
                <a:latin typeface="Consolas" panose="020B0609020204030204" pitchFamily="49" charset="0"/>
              </a:rPr>
              <a:t>	the</a:t>
            </a:r>
            <a:r>
              <a:rPr lang="en-US">
                <a:solidFill>
                  <a:srgbClr val="A31515"/>
                </a:solidFill>
                <a:latin typeface="Consolas" panose="020B0609020204030204" pitchFamily="49" charset="0"/>
              </a:rPr>
              <a:t> </a:t>
            </a:r>
            <a:r>
              <a:rPr lang="en-US" smtClean="0">
                <a:solidFill>
                  <a:srgbClr val="A31515"/>
                </a:solidFill>
                <a:latin typeface="Consolas" panose="020B0609020204030204" pitchFamily="49" charset="0"/>
              </a:rPr>
              <a:t>value</a:t>
            </a:r>
            <a:r>
              <a:rPr lang="en-US">
                <a:solidFill>
                  <a:srgbClr val="A31515"/>
                </a:solidFill>
                <a:latin typeface="Consolas" panose="020B0609020204030204" pitchFamily="49" charset="0"/>
              </a:rPr>
              <a:t> of the "</a:t>
            </a:r>
            <a:r>
              <a:rPr lang="en-US">
                <a:latin typeface="Consolas" panose="020B0609020204030204" pitchFamily="49" charset="0"/>
              </a:rPr>
              <a:t>+</a:t>
            </a:r>
            <a:r>
              <a:rPr lang="en-US">
                <a:solidFill>
                  <a:srgbClr val="A31515"/>
                </a:solidFill>
                <a:latin typeface="Consolas" panose="020B0609020204030204" pitchFamily="49" charset="0"/>
              </a:rPr>
              <a:t>"integer variable is %d, </a:t>
            </a:r>
            <a:r>
              <a:rPr lang="en-US" smtClean="0">
                <a:solidFill>
                  <a:srgbClr val="A31515"/>
                </a:solidFill>
                <a:latin typeface="Consolas" panose="020B0609020204030204" pitchFamily="49" charset="0"/>
              </a:rPr>
              <a:t>"</a:t>
            </a:r>
            <a:r>
              <a:rPr lang="en-US" smtClean="0">
                <a:latin typeface="Consolas" panose="020B0609020204030204" pitchFamily="49" charset="0"/>
              </a:rPr>
              <a:t>+</a:t>
            </a:r>
            <a:r>
              <a:rPr lang="en-US" smtClean="0">
                <a:solidFill>
                  <a:srgbClr val="A31515"/>
                </a:solidFill>
                <a:latin typeface="Consolas" panose="020B0609020204030204" pitchFamily="49" charset="0"/>
              </a:rPr>
              <a:t>"</a:t>
            </a:r>
            <a:r>
              <a:rPr lang="en-US">
                <a:solidFill>
                  <a:srgbClr val="A31515"/>
                </a:solidFill>
                <a:latin typeface="Consolas" panose="020B0609020204030204" pitchFamily="49" charset="0"/>
              </a:rPr>
              <a:t>and the String </a:t>
            </a:r>
            <a:r>
              <a:rPr lang="en-US" smtClean="0">
                <a:solidFill>
                  <a:srgbClr val="A31515"/>
                </a:solidFill>
                <a:latin typeface="Consolas" panose="020B0609020204030204" pitchFamily="49" charset="0"/>
              </a:rPr>
              <a:t>	is</a:t>
            </a:r>
            <a:r>
              <a:rPr lang="en-US">
                <a:solidFill>
                  <a:srgbClr val="A31515"/>
                </a:solidFill>
                <a:latin typeface="Consolas" panose="020B0609020204030204" pitchFamily="49" charset="0"/>
              </a:rPr>
              <a:t> %s"</a:t>
            </a:r>
            <a:r>
              <a:rPr lang="en-US">
                <a:latin typeface="Consolas" panose="020B0609020204030204" pitchFamily="49" charset="0"/>
              </a:rPr>
              <a:t> , </a:t>
            </a:r>
            <a:r>
              <a:rPr lang="en-US" smtClean="0">
                <a:solidFill>
                  <a:srgbClr val="001080"/>
                </a:solidFill>
                <a:latin typeface="Consolas" panose="020B0609020204030204" pitchFamily="49" charset="0"/>
              </a:rPr>
              <a:t>floatVar</a:t>
            </a:r>
            <a:r>
              <a:rPr lang="en-US" smtClean="0">
                <a:latin typeface="Consolas" panose="020B0609020204030204" pitchFamily="49" charset="0"/>
              </a:rPr>
              <a:t>, </a:t>
            </a:r>
            <a:r>
              <a:rPr lang="en-US" smtClean="0">
                <a:solidFill>
                  <a:srgbClr val="001080"/>
                </a:solidFill>
                <a:latin typeface="Consolas" panose="020B0609020204030204" pitchFamily="49" charset="0"/>
              </a:rPr>
              <a:t>intVar</a:t>
            </a:r>
            <a:r>
              <a:rPr lang="en-US" smtClean="0">
                <a:latin typeface="Consolas" panose="020B0609020204030204" pitchFamily="49" charset="0"/>
              </a:rPr>
              <a:t>, </a:t>
            </a:r>
            <a:r>
              <a:rPr lang="en-US" smtClean="0">
                <a:solidFill>
                  <a:srgbClr val="001080"/>
                </a:solidFill>
                <a:latin typeface="Consolas" panose="020B0609020204030204" pitchFamily="49" charset="0"/>
              </a:rPr>
              <a:t>stringVar</a:t>
            </a:r>
            <a:r>
              <a:rPr lang="en-US">
                <a:latin typeface="Consolas" panose="020B0609020204030204" pitchFamily="49" charset="0"/>
              </a:rPr>
              <a:t>);</a:t>
            </a:r>
            <a:endParaRPr lang="en-US">
              <a:latin typeface="Consolas" panose="020B0609020204030204" pitchFamily="49" charset="0"/>
            </a:endParaRPr>
          </a:p>
        </p:txBody>
      </p:sp>
      <p:sp>
        <p:nvSpPr>
          <p:cNvPr id="10" name="TextBox 9"/>
          <p:cNvSpPr txBox="1"/>
          <p:nvPr/>
        </p:nvSpPr>
        <p:spPr>
          <a:xfrm>
            <a:off x="590400" y="3110400"/>
            <a:ext cx="5522400" cy="307777"/>
          </a:xfrm>
          <a:prstGeom prst="rect">
            <a:avLst/>
          </a:prstGeom>
          <a:noFill/>
        </p:spPr>
        <p:txBody>
          <a:bodyPr wrap="square" rtlCol="0">
            <a:spAutoFit/>
          </a:bodyPr>
          <a:lstStyle/>
          <a:p>
            <a:r>
              <a:rPr lang="en-US" smtClean="0"/>
              <a:t>Kết quả nhận được:</a:t>
            </a:r>
            <a:endParaRPr lang="en-US"/>
          </a:p>
        </p:txBody>
      </p:sp>
      <p:sp>
        <p:nvSpPr>
          <p:cNvPr id="11" name="Rectangle 10"/>
          <p:cNvSpPr/>
          <p:nvPr/>
        </p:nvSpPr>
        <p:spPr>
          <a:xfrm>
            <a:off x="586800" y="3454177"/>
            <a:ext cx="7534800" cy="738664"/>
          </a:xfrm>
          <a:prstGeom prst="rect">
            <a:avLst/>
          </a:prstGeom>
        </p:spPr>
        <p:txBody>
          <a:bodyPr wrap="square">
            <a:spAutoFit/>
          </a:bodyPr>
          <a:lstStyle/>
          <a:p>
            <a:r>
              <a:rPr lang="en-US">
                <a:solidFill>
                  <a:srgbClr val="75BEFF"/>
                </a:solidFill>
                <a:latin typeface="Consolas" panose="020B0609020204030204" pitchFamily="49" charset="0"/>
              </a:rPr>
              <a:t>The value of the float variable is 5.400000, while the value of the integer variable is 8, and the String is NgocBanQuyen </a:t>
            </a:r>
            <a:br>
              <a:rPr lang="en-US"/>
            </a:br>
            <a:endParaRPr lang="en-US"/>
          </a:p>
        </p:txBody>
      </p:sp>
      <p:pic>
        <p:nvPicPr>
          <p:cNvPr id="12" name="Google Shape;88;p13"/>
          <p:cNvPicPr preferRelativeResize="0"/>
          <p:nvPr/>
        </p:nvPicPr>
        <p:blipFill>
          <a:blip r:embed="rId1" cstate="print"/>
          <a:stretch>
            <a:fillRect/>
          </a:stretch>
        </p:blipFill>
        <p:spPr>
          <a:xfrm>
            <a:off x="7845543" y="4572401"/>
            <a:ext cx="1121908" cy="39188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535" y="1117200"/>
            <a:ext cx="7840800" cy="523220"/>
          </a:xfrm>
          <a:prstGeom prst="rect">
            <a:avLst/>
          </a:prstGeom>
          <a:noFill/>
        </p:spPr>
        <p:txBody>
          <a:bodyPr wrap="square" rtlCol="0">
            <a:spAutoFit/>
          </a:bodyPr>
          <a:lstStyle/>
          <a:p>
            <a:r>
              <a:rPr lang="en-US" smtClean="0"/>
              <a:t>Ngoài ra, ta có thể in theo hệ thống định dạng Pháp, ngăn cách phần nguyên và phần thập phân của số thực thập phân bằng định dạng </a:t>
            </a:r>
            <a:r>
              <a:rPr lang="en-US" b="1" smtClean="0"/>
              <a:t>Locate.FRANCE</a:t>
            </a:r>
            <a:endParaRPr lang="en-US" b="1"/>
          </a:p>
        </p:txBody>
      </p:sp>
      <p:sp>
        <p:nvSpPr>
          <p:cNvPr id="5" name="Rectangle 4"/>
          <p:cNvSpPr/>
          <p:nvPr/>
        </p:nvSpPr>
        <p:spPr>
          <a:xfrm>
            <a:off x="500535" y="1640420"/>
            <a:ext cx="7203465" cy="738664"/>
          </a:xfrm>
          <a:prstGeom prst="rect">
            <a:avLst/>
          </a:prstGeom>
        </p:spPr>
        <p:txBody>
          <a:bodyPr wrap="square">
            <a:spAutoFit/>
          </a:bodyPr>
          <a:lstStyle/>
          <a:p>
            <a:r>
              <a:rPr lang="en-US">
                <a:solidFill>
                  <a:srgbClr val="267F99"/>
                </a:solidFill>
                <a:latin typeface="Consolas" panose="020B0609020204030204" pitchFamily="49" charset="0"/>
              </a:rPr>
              <a:t>System</a:t>
            </a:r>
            <a:r>
              <a:rPr lang="en-US">
                <a:latin typeface="Consolas" panose="020B0609020204030204" pitchFamily="49" charset="0"/>
              </a:rPr>
              <a:t>.</a:t>
            </a:r>
            <a:r>
              <a:rPr lang="en-US">
                <a:solidFill>
                  <a:srgbClr val="0070C1"/>
                </a:solidFill>
                <a:latin typeface="Consolas" panose="020B0609020204030204" pitchFamily="49" charset="0"/>
              </a:rPr>
              <a:t>out</a:t>
            </a:r>
            <a:r>
              <a:rPr lang="en-US">
                <a:latin typeface="Consolas" panose="020B0609020204030204" pitchFamily="49" charset="0"/>
              </a:rPr>
              <a:t>.</a:t>
            </a:r>
            <a:r>
              <a:rPr lang="en-US">
                <a:solidFill>
                  <a:srgbClr val="795E26"/>
                </a:solidFill>
                <a:latin typeface="Consolas" panose="020B0609020204030204" pitchFamily="49" charset="0"/>
              </a:rPr>
              <a:t>format</a:t>
            </a:r>
            <a:r>
              <a:rPr lang="en-US">
                <a:latin typeface="Consolas" panose="020B0609020204030204" pitchFamily="49" charset="0"/>
              </a:rPr>
              <a:t>(</a:t>
            </a:r>
            <a:r>
              <a:rPr lang="en-US">
                <a:solidFill>
                  <a:srgbClr val="267F99"/>
                </a:solidFill>
                <a:latin typeface="Consolas" panose="020B0609020204030204" pitchFamily="49" charset="0"/>
              </a:rPr>
              <a:t>Locale</a:t>
            </a:r>
            <a:r>
              <a:rPr lang="en-US">
                <a:latin typeface="Consolas" panose="020B0609020204030204" pitchFamily="49" charset="0"/>
              </a:rPr>
              <a:t>.</a:t>
            </a:r>
            <a:r>
              <a:rPr lang="en-US">
                <a:solidFill>
                  <a:srgbClr val="0070C1"/>
                </a:solidFill>
                <a:latin typeface="Consolas" panose="020B0609020204030204" pitchFamily="49" charset="0"/>
              </a:rPr>
              <a:t>FRANCE</a:t>
            </a:r>
            <a:r>
              <a:rPr lang="en-US">
                <a:latin typeface="Consolas" panose="020B0609020204030204" pitchFamily="49" charset="0"/>
              </a:rPr>
              <a:t>, </a:t>
            </a:r>
            <a:r>
              <a:rPr lang="en-US">
                <a:solidFill>
                  <a:srgbClr val="A31515"/>
                </a:solidFill>
                <a:latin typeface="Consolas" panose="020B0609020204030204" pitchFamily="49" charset="0"/>
              </a:rPr>
              <a:t>"The value of "</a:t>
            </a:r>
            <a:r>
              <a:rPr lang="en-US">
                <a:latin typeface="Consolas" panose="020B0609020204030204" pitchFamily="49" charset="0"/>
              </a:rPr>
              <a:t> + </a:t>
            </a:r>
            <a:r>
              <a:rPr lang="en-US">
                <a:solidFill>
                  <a:srgbClr val="A31515"/>
                </a:solidFill>
                <a:latin typeface="Consolas" panose="020B0609020204030204" pitchFamily="49" charset="0"/>
              </a:rPr>
              <a:t>"the float variable </a:t>
            </a:r>
            <a:r>
              <a:rPr lang="en-US" smtClean="0">
                <a:solidFill>
                  <a:srgbClr val="A31515"/>
                </a:solidFill>
                <a:latin typeface="Consolas" panose="020B0609020204030204" pitchFamily="49" charset="0"/>
              </a:rPr>
              <a:t>	is</a:t>
            </a:r>
            <a:r>
              <a:rPr lang="en-US">
                <a:solidFill>
                  <a:srgbClr val="A31515"/>
                </a:solidFill>
                <a:latin typeface="Consolas" panose="020B0609020204030204" pitchFamily="49" charset="0"/>
              </a:rPr>
              <a:t> %f, </a:t>
            </a:r>
            <a:r>
              <a:rPr lang="en-US" smtClean="0">
                <a:solidFill>
                  <a:srgbClr val="A31515"/>
                </a:solidFill>
                <a:latin typeface="Consolas" panose="020B0609020204030204" pitchFamily="49" charset="0"/>
              </a:rPr>
              <a:t>"</a:t>
            </a:r>
            <a:r>
              <a:rPr lang="en-US" smtClean="0">
                <a:latin typeface="Consolas" panose="020B0609020204030204" pitchFamily="49" charset="0"/>
              </a:rPr>
              <a:t>+</a:t>
            </a:r>
            <a:r>
              <a:rPr lang="en-US" smtClean="0">
                <a:solidFill>
                  <a:srgbClr val="A31515"/>
                </a:solidFill>
                <a:latin typeface="Consolas" panose="020B0609020204030204" pitchFamily="49" charset="0"/>
              </a:rPr>
              <a:t>"</a:t>
            </a:r>
            <a:r>
              <a:rPr lang="en-US">
                <a:solidFill>
                  <a:srgbClr val="A31515"/>
                </a:solidFill>
                <a:latin typeface="Consolas" panose="020B0609020204030204" pitchFamily="49" charset="0"/>
              </a:rPr>
              <a:t>while the value of the "</a:t>
            </a:r>
            <a:r>
              <a:rPr lang="en-US">
                <a:latin typeface="Consolas" panose="020B0609020204030204" pitchFamily="49" charset="0"/>
              </a:rPr>
              <a:t>+</a:t>
            </a:r>
            <a:r>
              <a:rPr lang="en-US">
                <a:solidFill>
                  <a:srgbClr val="A31515"/>
                </a:solidFill>
                <a:latin typeface="Consolas" panose="020B0609020204030204" pitchFamily="49" charset="0"/>
              </a:rPr>
              <a:t>"integer variable is %d, </a:t>
            </a:r>
            <a:r>
              <a:rPr lang="en-US" smtClean="0">
                <a:solidFill>
                  <a:srgbClr val="A31515"/>
                </a:solidFill>
                <a:latin typeface="Consolas" panose="020B0609020204030204" pitchFamily="49" charset="0"/>
              </a:rPr>
              <a:t>“</a:t>
            </a:r>
            <a:endParaRPr lang="en-US" smtClean="0">
              <a:solidFill>
                <a:srgbClr val="A31515"/>
              </a:solidFill>
              <a:latin typeface="Consolas" panose="020B0609020204030204" pitchFamily="49" charset="0"/>
            </a:endParaRPr>
          </a:p>
          <a:p>
            <a:r>
              <a:rPr lang="en-US">
                <a:solidFill>
                  <a:srgbClr val="A31515"/>
                </a:solidFill>
                <a:latin typeface="Consolas" panose="020B0609020204030204" pitchFamily="49" charset="0"/>
              </a:rPr>
              <a:t>	</a:t>
            </a:r>
            <a:r>
              <a:rPr lang="en-US" smtClean="0">
                <a:latin typeface="Consolas" panose="020B0609020204030204" pitchFamily="49" charset="0"/>
              </a:rPr>
              <a:t>+</a:t>
            </a:r>
            <a:r>
              <a:rPr lang="en-US" smtClean="0">
                <a:solidFill>
                  <a:srgbClr val="A31515"/>
                </a:solidFill>
                <a:latin typeface="Consolas" panose="020B0609020204030204" pitchFamily="49" charset="0"/>
              </a:rPr>
              <a:t>"</a:t>
            </a:r>
            <a:r>
              <a:rPr lang="en-US">
                <a:solidFill>
                  <a:srgbClr val="A31515"/>
                </a:solidFill>
                <a:latin typeface="Consolas" panose="020B0609020204030204" pitchFamily="49" charset="0"/>
              </a:rPr>
              <a:t>and the String is %s%n"</a:t>
            </a:r>
            <a:r>
              <a:rPr lang="en-US">
                <a:latin typeface="Consolas" panose="020B0609020204030204" pitchFamily="49" charset="0"/>
              </a:rPr>
              <a:t> , </a:t>
            </a:r>
            <a:r>
              <a:rPr lang="en-US">
                <a:solidFill>
                  <a:srgbClr val="001080"/>
                </a:solidFill>
                <a:latin typeface="Consolas" panose="020B0609020204030204" pitchFamily="49" charset="0"/>
              </a:rPr>
              <a:t>floatVar</a:t>
            </a:r>
            <a:r>
              <a:rPr lang="en-US" smtClean="0">
                <a:latin typeface="Consolas" panose="020B0609020204030204" pitchFamily="49" charset="0"/>
              </a:rPr>
              <a:t>, </a:t>
            </a:r>
            <a:r>
              <a:rPr lang="en-US" smtClean="0">
                <a:solidFill>
                  <a:srgbClr val="001080"/>
                </a:solidFill>
                <a:latin typeface="Consolas" panose="020B0609020204030204" pitchFamily="49" charset="0"/>
              </a:rPr>
              <a:t>intVar</a:t>
            </a:r>
            <a:r>
              <a:rPr lang="en-US" smtClean="0">
                <a:latin typeface="Consolas" panose="020B0609020204030204" pitchFamily="49" charset="0"/>
              </a:rPr>
              <a:t>, </a:t>
            </a:r>
            <a:r>
              <a:rPr lang="en-US" smtClean="0">
                <a:solidFill>
                  <a:srgbClr val="001080"/>
                </a:solidFill>
                <a:latin typeface="Consolas" panose="020B0609020204030204" pitchFamily="49" charset="0"/>
              </a:rPr>
              <a:t>stringVar</a:t>
            </a:r>
            <a:r>
              <a:rPr lang="en-US">
                <a:latin typeface="Consolas" panose="020B0609020204030204" pitchFamily="49" charset="0"/>
              </a:rPr>
              <a:t>);</a:t>
            </a:r>
            <a:endParaRPr lang="en-US">
              <a:latin typeface="Consolas" panose="020B0609020204030204" pitchFamily="49" charset="0"/>
            </a:endParaRPr>
          </a:p>
        </p:txBody>
      </p:sp>
      <p:sp>
        <p:nvSpPr>
          <p:cNvPr id="6"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Định dạng số</a:t>
            </a:r>
            <a:endParaRPr lang="en-US" sz="2400"/>
          </a:p>
        </p:txBody>
      </p:sp>
      <p:sp>
        <p:nvSpPr>
          <p:cNvPr id="7" name="TextBox 6"/>
          <p:cNvSpPr txBox="1"/>
          <p:nvPr/>
        </p:nvSpPr>
        <p:spPr>
          <a:xfrm>
            <a:off x="500534" y="2748415"/>
            <a:ext cx="4492800" cy="307777"/>
          </a:xfrm>
          <a:prstGeom prst="rect">
            <a:avLst/>
          </a:prstGeom>
          <a:noFill/>
        </p:spPr>
        <p:txBody>
          <a:bodyPr wrap="square" rtlCol="0">
            <a:spAutoFit/>
          </a:bodyPr>
          <a:lstStyle/>
          <a:p>
            <a:r>
              <a:rPr lang="en-US" smtClean="0"/>
              <a:t>Kết quả nhận được</a:t>
            </a:r>
            <a:endParaRPr lang="en-US"/>
          </a:p>
        </p:txBody>
      </p:sp>
      <p:sp>
        <p:nvSpPr>
          <p:cNvPr id="8" name="Rectangle 7"/>
          <p:cNvSpPr/>
          <p:nvPr/>
        </p:nvSpPr>
        <p:spPr>
          <a:xfrm>
            <a:off x="500534" y="3124018"/>
            <a:ext cx="7304265" cy="523220"/>
          </a:xfrm>
          <a:prstGeom prst="rect">
            <a:avLst/>
          </a:prstGeom>
        </p:spPr>
        <p:txBody>
          <a:bodyPr wrap="square">
            <a:spAutoFit/>
          </a:bodyPr>
          <a:lstStyle/>
          <a:p>
            <a:r>
              <a:rPr lang="en-US">
                <a:solidFill>
                  <a:srgbClr val="75BEFF"/>
                </a:solidFill>
                <a:latin typeface="Consolas" panose="020B0609020204030204" pitchFamily="49" charset="0"/>
              </a:rPr>
              <a:t>The value of the float variable is 5,400000, while the value of the integer variable is 8, and the String is NgocBanQuyen</a:t>
            </a:r>
            <a:endParaRPr lang="en-US"/>
          </a:p>
        </p:txBody>
      </p:sp>
      <p:pic>
        <p:nvPicPr>
          <p:cNvPr id="9" name="Google Shape;88;p13"/>
          <p:cNvPicPr preferRelativeResize="0"/>
          <p:nvPr/>
        </p:nvPicPr>
        <p:blipFill>
          <a:blip r:embed="rId1" cstate="print"/>
          <a:stretch>
            <a:fillRect/>
          </a:stretch>
        </p:blipFill>
        <p:spPr>
          <a:xfrm>
            <a:off x="7845543" y="4572401"/>
            <a:ext cx="1121908" cy="39188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Định dạng số</a:t>
            </a:r>
            <a:endParaRPr lang="en-US" sz="2400"/>
          </a:p>
        </p:txBody>
      </p:sp>
      <p:graphicFrame>
        <p:nvGraphicFramePr>
          <p:cNvPr id="10" name="Table 9"/>
          <p:cNvGraphicFramePr>
            <a:graphicFrameLocks noGrp="1"/>
          </p:cNvGraphicFramePr>
          <p:nvPr/>
        </p:nvGraphicFramePr>
        <p:xfrm>
          <a:off x="1044000" y="1072799"/>
          <a:ext cx="6976800" cy="3172741"/>
        </p:xfrm>
        <a:graphic>
          <a:graphicData uri="http://schemas.openxmlformats.org/drawingml/2006/table">
            <a:tbl>
              <a:tblPr firstRow="1" firstCol="1" bandRow="1">
                <a:tableStyleId>{5C22544A-7EE6-4342-B048-85BDC9FD1C3A}</a:tableStyleId>
              </a:tblPr>
              <a:tblGrid>
                <a:gridCol w="1995043"/>
                <a:gridCol w="4981757"/>
              </a:tblGrid>
              <a:tr h="262185">
                <a:tc>
                  <a:txBody>
                    <a:bodyPr/>
                    <a:lstStyle/>
                    <a:p>
                      <a:pPr marL="0" marR="0" algn="ctr">
                        <a:lnSpc>
                          <a:spcPct val="107000"/>
                        </a:lnSpc>
                        <a:spcBef>
                          <a:spcPts val="0"/>
                        </a:spcBef>
                        <a:spcAft>
                          <a:spcPts val="0"/>
                        </a:spcAft>
                      </a:pPr>
                      <a:r>
                        <a:rPr lang="en-US" sz="1100">
                          <a:solidFill>
                            <a:sysClr val="windowText" lastClr="000000"/>
                          </a:solidFill>
                          <a:effectLst/>
                        </a:rPr>
                        <a:t>Định dạng</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0"/>
                        </a:spcAft>
                      </a:pPr>
                      <a:r>
                        <a:rPr lang="en-US" sz="1100">
                          <a:solidFill>
                            <a:sysClr val="windowText" lastClr="000000"/>
                          </a:solidFill>
                          <a:effectLst/>
                        </a:rPr>
                        <a:t>Giải thích</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2185">
                <a:tc>
                  <a:txBody>
                    <a:bodyPr/>
                    <a:lstStyle/>
                    <a:p>
                      <a:pPr marL="0" marR="0">
                        <a:lnSpc>
                          <a:spcPct val="107000"/>
                        </a:lnSpc>
                        <a:spcBef>
                          <a:spcPts val="0"/>
                        </a:spcBef>
                        <a:spcAft>
                          <a:spcPts val="0"/>
                        </a:spcAft>
                      </a:pPr>
                      <a:r>
                        <a:rPr lang="en-US" sz="1100">
                          <a:solidFill>
                            <a:sysClr val="windowText" lastClr="000000"/>
                          </a:solidFill>
                          <a:effectLst/>
                        </a:rPr>
                        <a:t>d</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a:solidFill>
                            <a:sysClr val="windowText" lastClr="000000"/>
                          </a:solidFill>
                          <a:effectLst/>
                        </a:rPr>
                        <a:t>Một số nguyên thập phân</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2185">
                <a:tc>
                  <a:txBody>
                    <a:bodyPr/>
                    <a:lstStyle/>
                    <a:p>
                      <a:pPr marL="0" marR="0">
                        <a:lnSpc>
                          <a:spcPct val="107000"/>
                        </a:lnSpc>
                        <a:spcBef>
                          <a:spcPts val="0"/>
                        </a:spcBef>
                        <a:spcAft>
                          <a:spcPts val="0"/>
                        </a:spcAft>
                      </a:pPr>
                      <a:r>
                        <a:rPr lang="en-US" sz="1100">
                          <a:solidFill>
                            <a:sysClr val="windowText" lastClr="000000"/>
                          </a:solidFill>
                          <a:effectLst/>
                        </a:rPr>
                        <a:t>f</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a:solidFill>
                            <a:sysClr val="windowText" lastClr="000000"/>
                          </a:solidFill>
                          <a:effectLst/>
                        </a:rPr>
                        <a:t>Một số float hoặc double</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4646">
                <a:tc>
                  <a:txBody>
                    <a:bodyPr/>
                    <a:lstStyle/>
                    <a:p>
                      <a:pPr marL="0" marR="0">
                        <a:lnSpc>
                          <a:spcPct val="107000"/>
                        </a:lnSpc>
                        <a:spcBef>
                          <a:spcPts val="0"/>
                        </a:spcBef>
                        <a:spcAft>
                          <a:spcPts val="0"/>
                        </a:spcAft>
                      </a:pPr>
                      <a:r>
                        <a:rPr lang="en-US" sz="1100">
                          <a:solidFill>
                            <a:sysClr val="windowText" lastClr="000000"/>
                          </a:solidFill>
                          <a:effectLst/>
                        </a:rPr>
                        <a:t>TB</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a:solidFill>
                            <a:sysClr val="windowText" lastClr="000000"/>
                          </a:solidFill>
                          <a:effectLst/>
                        </a:rPr>
                        <a:t>In ra tháng trong biến thời gian. VD: August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73600">
                <a:tc>
                  <a:txBody>
                    <a:bodyPr/>
                    <a:lstStyle/>
                    <a:p>
                      <a:pPr marL="0" marR="0">
                        <a:lnSpc>
                          <a:spcPct val="107000"/>
                        </a:lnSpc>
                        <a:spcBef>
                          <a:spcPts val="0"/>
                        </a:spcBef>
                        <a:spcAft>
                          <a:spcPts val="0"/>
                        </a:spcAft>
                      </a:pPr>
                      <a:r>
                        <a:rPr lang="en-US" sz="1100">
                          <a:solidFill>
                            <a:sysClr val="windowText" lastClr="000000"/>
                          </a:solidFill>
                          <a:effectLst/>
                        </a:rPr>
                        <a:t>td, te</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a:solidFill>
                            <a:sysClr val="windowText" lastClr="000000"/>
                          </a:solidFill>
                          <a:effectLst/>
                        </a:rPr>
                        <a:t>In ra ngày trong biến thời gian. td sẽ in cả số 0 nếu cần (VD 07), te thì không</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24800">
                <a:tc>
                  <a:txBody>
                    <a:bodyPr/>
                    <a:lstStyle/>
                    <a:p>
                      <a:pPr marL="0" marR="0">
                        <a:lnSpc>
                          <a:spcPct val="107000"/>
                        </a:lnSpc>
                        <a:spcBef>
                          <a:spcPts val="0"/>
                        </a:spcBef>
                        <a:spcAft>
                          <a:spcPts val="0"/>
                        </a:spcAft>
                      </a:pPr>
                      <a:r>
                        <a:rPr lang="en-US" sz="1100">
                          <a:solidFill>
                            <a:sysClr val="windowText" lastClr="000000"/>
                          </a:solidFill>
                          <a:effectLst/>
                        </a:rPr>
                        <a:t>ty, tY</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a:solidFill>
                            <a:sysClr val="windowText" lastClr="000000"/>
                          </a:solidFill>
                          <a:effectLst/>
                        </a:rPr>
                        <a:t>In ra năm trong biến thời gian. ty sẽ lấy 2 số cuối của năm (VD: 2021 -&gt; 21), tY lấy cả 4 số</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4400">
                <a:tc>
                  <a:txBody>
                    <a:bodyPr/>
                    <a:lstStyle/>
                    <a:p>
                      <a:pPr marL="0" marR="0">
                        <a:lnSpc>
                          <a:spcPct val="107000"/>
                        </a:lnSpc>
                        <a:spcBef>
                          <a:spcPts val="0"/>
                        </a:spcBef>
                        <a:spcAft>
                          <a:spcPts val="0"/>
                        </a:spcAft>
                      </a:pPr>
                      <a:r>
                        <a:rPr lang="en-US" sz="1100">
                          <a:solidFill>
                            <a:sysClr val="windowText" lastClr="000000"/>
                          </a:solidFill>
                          <a:effectLst/>
                        </a:rPr>
                        <a:t>tl</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a:solidFill>
                            <a:sysClr val="windowText" lastClr="000000"/>
                          </a:solidFill>
                          <a:effectLst/>
                        </a:rPr>
                        <a:t>In ra giờ trong biến thời gian với định dạng là kiểu 12 giờ (VD: 13h - &gt;1 (giờ buổi chiều)</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2185">
                <a:tc>
                  <a:txBody>
                    <a:bodyPr/>
                    <a:lstStyle/>
                    <a:p>
                      <a:pPr marL="0" marR="0">
                        <a:lnSpc>
                          <a:spcPct val="107000"/>
                        </a:lnSpc>
                        <a:spcBef>
                          <a:spcPts val="0"/>
                        </a:spcBef>
                        <a:spcAft>
                          <a:spcPts val="0"/>
                        </a:spcAft>
                      </a:pPr>
                      <a:r>
                        <a:rPr lang="en-US" sz="1100">
                          <a:solidFill>
                            <a:sysClr val="windowText" lastClr="000000"/>
                          </a:solidFill>
                          <a:effectLst/>
                        </a:rPr>
                        <a:t>TM</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a:solidFill>
                            <a:sysClr val="windowText" lastClr="000000"/>
                          </a:solidFill>
                          <a:effectLst/>
                        </a:rPr>
                        <a:t>Trả về phts theo định dạng 2 số (VD: 05)</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2185">
                <a:tc>
                  <a:txBody>
                    <a:bodyPr/>
                    <a:lstStyle/>
                    <a:p>
                      <a:pPr marL="0" marR="0">
                        <a:lnSpc>
                          <a:spcPct val="107000"/>
                        </a:lnSpc>
                        <a:spcBef>
                          <a:spcPts val="0"/>
                        </a:spcBef>
                        <a:spcAft>
                          <a:spcPts val="0"/>
                        </a:spcAft>
                      </a:pPr>
                      <a:r>
                        <a:rPr lang="en-US" sz="1100">
                          <a:solidFill>
                            <a:sysClr val="windowText" lastClr="000000"/>
                          </a:solidFill>
                          <a:effectLst/>
                        </a:rPr>
                        <a:t>tp</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a:solidFill>
                            <a:sysClr val="windowText" lastClr="000000"/>
                          </a:solidFill>
                          <a:effectLst/>
                        </a:rPr>
                        <a:t>Trả về am (nếu là sáng) và pm (nếu là chiều)</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2185">
                <a:tc>
                  <a:txBody>
                    <a:bodyPr/>
                    <a:lstStyle/>
                    <a:p>
                      <a:pPr marL="0" marR="0">
                        <a:lnSpc>
                          <a:spcPct val="107000"/>
                        </a:lnSpc>
                        <a:spcBef>
                          <a:spcPts val="0"/>
                        </a:spcBef>
                        <a:spcAft>
                          <a:spcPts val="0"/>
                        </a:spcAft>
                      </a:pPr>
                      <a:r>
                        <a:rPr lang="en-US" sz="1100">
                          <a:solidFill>
                            <a:sysClr val="windowText" lastClr="000000"/>
                          </a:solidFill>
                          <a:effectLst/>
                        </a:rPr>
                        <a:t>tm</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a:solidFill>
                            <a:sysClr val="windowText" lastClr="000000"/>
                          </a:solidFill>
                          <a:effectLst/>
                        </a:rPr>
                        <a:t>Trả về tháng dạng số và định dạng theo 2 chữ số (VD: 05)</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2185">
                <a:tc>
                  <a:txBody>
                    <a:bodyPr/>
                    <a:lstStyle/>
                    <a:p>
                      <a:pPr marL="0" marR="0">
                        <a:lnSpc>
                          <a:spcPct val="107000"/>
                        </a:lnSpc>
                        <a:spcBef>
                          <a:spcPts val="0"/>
                        </a:spcBef>
                        <a:spcAft>
                          <a:spcPts val="0"/>
                        </a:spcAft>
                      </a:pPr>
                      <a:r>
                        <a:rPr lang="en-US" sz="1100">
                          <a:solidFill>
                            <a:sysClr val="windowText" lastClr="000000"/>
                          </a:solidFill>
                          <a:effectLst/>
                        </a:rPr>
                        <a:t>TD</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a:solidFill>
                            <a:sysClr val="windowText" lastClr="000000"/>
                          </a:solidFill>
                          <a:effectLst/>
                        </a:rPr>
                        <a:t>Trả về thời gian theo định dạng %tm%td%ty</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5" name="Google Shape;88;p13"/>
          <p:cNvPicPr preferRelativeResize="0"/>
          <p:nvPr/>
        </p:nvPicPr>
        <p:blipFill>
          <a:blip r:embed="rId1" cstate="print"/>
          <a:stretch>
            <a:fillRect/>
          </a:stretch>
        </p:blipFill>
        <p:spPr>
          <a:xfrm>
            <a:off x="7845543" y="4572401"/>
            <a:ext cx="1121908" cy="39188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Nhập dữ liệu với Scanner</a:t>
            </a:r>
            <a:endParaRPr lang="en-US" sz="2400"/>
          </a:p>
        </p:txBody>
      </p:sp>
      <p:graphicFrame>
        <p:nvGraphicFramePr>
          <p:cNvPr id="5" name="Table 4"/>
          <p:cNvGraphicFramePr>
            <a:graphicFrameLocks noGrp="1"/>
          </p:cNvGraphicFramePr>
          <p:nvPr/>
        </p:nvGraphicFramePr>
        <p:xfrm>
          <a:off x="806400" y="849598"/>
          <a:ext cx="7646399" cy="4114800"/>
        </p:xfrm>
        <a:graphic>
          <a:graphicData uri="http://schemas.openxmlformats.org/drawingml/2006/table">
            <a:tbl>
              <a:tblPr firstRow="1" firstCol="1" bandRow="1">
                <a:tableStyleId>{5C22544A-7EE6-4342-B048-85BDC9FD1C3A}</a:tableStyleId>
              </a:tblPr>
              <a:tblGrid>
                <a:gridCol w="2550812"/>
                <a:gridCol w="5095587"/>
              </a:tblGrid>
              <a:tr h="457200">
                <a:tc>
                  <a:txBody>
                    <a:bodyPr/>
                    <a:lstStyle/>
                    <a:p>
                      <a:pPr marL="0" marR="0" algn="ctr">
                        <a:lnSpc>
                          <a:spcPct val="115000"/>
                        </a:lnSpc>
                        <a:spcBef>
                          <a:spcPts val="0"/>
                        </a:spcBef>
                        <a:spcAft>
                          <a:spcPts val="1800"/>
                        </a:spcAft>
                      </a:pPr>
                      <a:r>
                        <a:rPr lang="en-US" sz="1400">
                          <a:solidFill>
                            <a:sysClr val="windowText" lastClr="000000"/>
                          </a:solidFill>
                          <a:effectLst/>
                        </a:rPr>
                        <a:t>Phương thức</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1800"/>
                        </a:spcAft>
                      </a:pPr>
                      <a:r>
                        <a:rPr lang="en-US" sz="1400">
                          <a:solidFill>
                            <a:sysClr val="windowText" lastClr="000000"/>
                          </a:solidFill>
                          <a:effectLst/>
                        </a:rPr>
                        <a:t>Mô tả</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pPr marL="0" marR="0">
                        <a:lnSpc>
                          <a:spcPct val="115000"/>
                        </a:lnSpc>
                        <a:spcBef>
                          <a:spcPts val="1200"/>
                        </a:spcBef>
                        <a:spcAft>
                          <a:spcPts val="1800"/>
                        </a:spcAft>
                      </a:pPr>
                      <a:r>
                        <a:rPr lang="en-US" sz="1400">
                          <a:solidFill>
                            <a:sysClr val="windowText" lastClr="000000"/>
                          </a:solidFill>
                          <a:effectLst/>
                        </a:rPr>
                        <a:t>public String next()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1200"/>
                        </a:spcBef>
                        <a:spcAft>
                          <a:spcPts val="1800"/>
                        </a:spcAft>
                      </a:pPr>
                      <a:r>
                        <a:rPr lang="en-US" sz="1400">
                          <a:solidFill>
                            <a:sysClr val="windowText" lastClr="000000"/>
                          </a:solidFill>
                          <a:effectLst/>
                        </a:rPr>
                        <a:t>Trả về kết quả nội dung trước khoảng trắng (String)</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pPr marL="0" marR="0">
                        <a:lnSpc>
                          <a:spcPct val="115000"/>
                        </a:lnSpc>
                        <a:spcBef>
                          <a:spcPts val="1200"/>
                        </a:spcBef>
                        <a:spcAft>
                          <a:spcPts val="1800"/>
                        </a:spcAft>
                      </a:pPr>
                      <a:r>
                        <a:rPr lang="en-US" sz="1400">
                          <a:solidFill>
                            <a:sysClr val="windowText" lastClr="000000"/>
                          </a:solidFill>
                          <a:effectLst/>
                        </a:rPr>
                        <a:t>public String nextLine()</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1200"/>
                        </a:spcBef>
                        <a:spcAft>
                          <a:spcPts val="1800"/>
                        </a:spcAft>
                      </a:pPr>
                      <a:r>
                        <a:rPr lang="en-US" sz="1400">
                          <a:solidFill>
                            <a:sysClr val="windowText" lastClr="000000"/>
                          </a:solidFill>
                          <a:effectLst/>
                        </a:rPr>
                        <a:t>Trả về kết quả nội dung của một chuỗi nhập vào (String)</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pPr marL="0" marR="0">
                        <a:lnSpc>
                          <a:spcPct val="115000"/>
                        </a:lnSpc>
                        <a:spcBef>
                          <a:spcPts val="1200"/>
                        </a:spcBef>
                        <a:spcAft>
                          <a:spcPts val="1800"/>
                        </a:spcAft>
                      </a:pPr>
                      <a:r>
                        <a:rPr lang="en-US" sz="1400">
                          <a:solidFill>
                            <a:sysClr val="windowText" lastClr="000000"/>
                          </a:solidFill>
                          <a:effectLst/>
                        </a:rPr>
                        <a:t>public byte nextByte()</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1200"/>
                        </a:spcBef>
                        <a:spcAft>
                          <a:spcPts val="1800"/>
                        </a:spcAft>
                      </a:pPr>
                      <a:r>
                        <a:rPr lang="en-US" sz="1400">
                          <a:solidFill>
                            <a:sysClr val="windowText" lastClr="000000"/>
                          </a:solidFill>
                          <a:effectLst/>
                        </a:rPr>
                        <a:t>Trả về kiểu dữ liệu byte</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pPr marL="0" marR="0">
                        <a:lnSpc>
                          <a:spcPct val="115000"/>
                        </a:lnSpc>
                        <a:spcBef>
                          <a:spcPts val="1200"/>
                        </a:spcBef>
                        <a:spcAft>
                          <a:spcPts val="1800"/>
                        </a:spcAft>
                      </a:pPr>
                      <a:r>
                        <a:rPr lang="en-US" sz="1400">
                          <a:solidFill>
                            <a:sysClr val="windowText" lastClr="000000"/>
                          </a:solidFill>
                          <a:effectLst/>
                        </a:rPr>
                        <a:t>public short nextShort()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1200"/>
                        </a:spcBef>
                        <a:spcAft>
                          <a:spcPts val="1800"/>
                        </a:spcAft>
                      </a:pPr>
                      <a:r>
                        <a:rPr lang="en-US" sz="1400">
                          <a:solidFill>
                            <a:sysClr val="windowText" lastClr="000000"/>
                          </a:solidFill>
                          <a:effectLst/>
                        </a:rPr>
                        <a:t>Trả về kiểu dữ liệu short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pPr marL="0" marR="0">
                        <a:lnSpc>
                          <a:spcPct val="115000"/>
                        </a:lnSpc>
                        <a:spcBef>
                          <a:spcPts val="1200"/>
                        </a:spcBef>
                        <a:spcAft>
                          <a:spcPts val="1800"/>
                        </a:spcAft>
                      </a:pPr>
                      <a:r>
                        <a:rPr lang="en-US" sz="1400">
                          <a:solidFill>
                            <a:sysClr val="windowText" lastClr="000000"/>
                          </a:solidFill>
                          <a:effectLst/>
                        </a:rPr>
                        <a:t>public int nextInt()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1200"/>
                        </a:spcBef>
                        <a:spcAft>
                          <a:spcPts val="1800"/>
                        </a:spcAft>
                      </a:pPr>
                      <a:r>
                        <a:rPr lang="en-US" sz="1400">
                          <a:solidFill>
                            <a:sysClr val="windowText" lastClr="000000"/>
                          </a:solidFill>
                          <a:effectLst/>
                        </a:rPr>
                        <a:t>Trả về kiểu dữ liệu int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pPr marL="0" marR="0">
                        <a:lnSpc>
                          <a:spcPct val="115000"/>
                        </a:lnSpc>
                        <a:spcBef>
                          <a:spcPts val="1200"/>
                        </a:spcBef>
                        <a:spcAft>
                          <a:spcPts val="1800"/>
                        </a:spcAft>
                      </a:pPr>
                      <a:r>
                        <a:rPr lang="en-US" sz="1400">
                          <a:solidFill>
                            <a:sysClr val="windowText" lastClr="000000"/>
                          </a:solidFill>
                          <a:effectLst/>
                        </a:rPr>
                        <a:t>public long nextLong()</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1200"/>
                        </a:spcBef>
                        <a:spcAft>
                          <a:spcPts val="1800"/>
                        </a:spcAft>
                      </a:pPr>
                      <a:r>
                        <a:rPr lang="en-US" sz="1400">
                          <a:solidFill>
                            <a:sysClr val="windowText" lastClr="000000"/>
                          </a:solidFill>
                          <a:effectLst/>
                        </a:rPr>
                        <a:t>Trả về kiểu dữ liệu long</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pPr marL="0" marR="0">
                        <a:lnSpc>
                          <a:spcPct val="115000"/>
                        </a:lnSpc>
                        <a:spcBef>
                          <a:spcPts val="1200"/>
                        </a:spcBef>
                        <a:spcAft>
                          <a:spcPts val="1800"/>
                        </a:spcAft>
                      </a:pPr>
                      <a:r>
                        <a:rPr lang="en-US" sz="1400">
                          <a:solidFill>
                            <a:sysClr val="windowText" lastClr="000000"/>
                          </a:solidFill>
                          <a:effectLst/>
                        </a:rPr>
                        <a:t>public float nextFloat()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1200"/>
                        </a:spcBef>
                        <a:spcAft>
                          <a:spcPts val="1800"/>
                        </a:spcAft>
                      </a:pPr>
                      <a:r>
                        <a:rPr lang="en-US" sz="1400">
                          <a:solidFill>
                            <a:sysClr val="windowText" lastClr="000000"/>
                          </a:solidFill>
                          <a:effectLst/>
                        </a:rPr>
                        <a:t>Trả về kiểu dữ liệu float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pPr marL="0" marR="0">
                        <a:lnSpc>
                          <a:spcPct val="115000"/>
                        </a:lnSpc>
                        <a:spcBef>
                          <a:spcPts val="1200"/>
                        </a:spcBef>
                        <a:spcAft>
                          <a:spcPts val="1800"/>
                        </a:spcAft>
                      </a:pPr>
                      <a:r>
                        <a:rPr lang="en-US" sz="1400">
                          <a:solidFill>
                            <a:sysClr val="windowText" lastClr="000000"/>
                          </a:solidFill>
                          <a:effectLst/>
                        </a:rPr>
                        <a:t>public double nextDouble()</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1200"/>
                        </a:spcBef>
                        <a:spcAft>
                          <a:spcPts val="1800"/>
                        </a:spcAft>
                      </a:pPr>
                      <a:r>
                        <a:rPr lang="en-US" sz="1400">
                          <a:solidFill>
                            <a:sysClr val="windowText" lastClr="000000"/>
                          </a:solidFill>
                          <a:effectLst/>
                        </a:rPr>
                        <a:t>Trả về kiểu dữ liệu double</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Câu lệnh if</a:t>
            </a:r>
            <a:endParaRPr lang="en-US" sz="2400"/>
          </a:p>
        </p:txBody>
      </p:sp>
      <p:sp>
        <p:nvSpPr>
          <p:cNvPr id="5" name="TextBox 4"/>
          <p:cNvSpPr txBox="1"/>
          <p:nvPr/>
        </p:nvSpPr>
        <p:spPr>
          <a:xfrm>
            <a:off x="936000" y="1207781"/>
            <a:ext cx="1324800" cy="307777"/>
          </a:xfrm>
          <a:prstGeom prst="rect">
            <a:avLst/>
          </a:prstGeom>
          <a:noFill/>
        </p:spPr>
        <p:txBody>
          <a:bodyPr wrap="square" rtlCol="0">
            <a:spAutoFit/>
          </a:bodyPr>
          <a:lstStyle/>
          <a:p>
            <a:r>
              <a:rPr lang="en-US" smtClean="0"/>
              <a:t>Dạng 1:</a:t>
            </a:r>
            <a:endParaRPr lang="en-US"/>
          </a:p>
        </p:txBody>
      </p:sp>
      <p:sp>
        <p:nvSpPr>
          <p:cNvPr id="6" name="Rectangle 5"/>
          <p:cNvSpPr/>
          <p:nvPr/>
        </p:nvSpPr>
        <p:spPr>
          <a:xfrm>
            <a:off x="936000" y="1690543"/>
            <a:ext cx="4572000" cy="738664"/>
          </a:xfrm>
          <a:prstGeom prst="rect">
            <a:avLst/>
          </a:prstGeom>
        </p:spPr>
        <p:txBody>
          <a:bodyPr>
            <a:spAutoFit/>
          </a:bodyPr>
          <a:lstStyle/>
          <a:p>
            <a:r>
              <a:rPr lang="en-US" smtClean="0">
                <a:solidFill>
                  <a:srgbClr val="AF00DB"/>
                </a:solidFill>
                <a:latin typeface="Consolas" panose="020B0609020204030204" pitchFamily="49" charset="0"/>
              </a:rPr>
              <a:t>if</a:t>
            </a:r>
            <a:r>
              <a:rPr lang="en-US" smtClean="0">
                <a:latin typeface="Consolas" panose="020B0609020204030204" pitchFamily="49" charset="0"/>
              </a:rPr>
              <a:t>(</a:t>
            </a:r>
            <a:r>
              <a:rPr lang="en-US" smtClean="0">
                <a:solidFill>
                  <a:srgbClr val="001080"/>
                </a:solidFill>
                <a:latin typeface="Consolas" panose="020B0609020204030204" pitchFamily="49" charset="0"/>
              </a:rPr>
              <a:t>&lt;Điều kiện</a:t>
            </a:r>
            <a:r>
              <a:rPr lang="en-US" smtClean="0">
                <a:latin typeface="Consolas" panose="020B0609020204030204" pitchFamily="49" charset="0"/>
              </a:rPr>
              <a:t>){</a:t>
            </a:r>
            <a:endParaRPr lang="en-US">
              <a:latin typeface="Consolas" panose="020B0609020204030204" pitchFamily="49" charset="0"/>
            </a:endParaRPr>
          </a:p>
          <a:p>
            <a:r>
              <a:rPr lang="en-US">
                <a:latin typeface="Consolas" panose="020B0609020204030204" pitchFamily="49" charset="0"/>
              </a:rPr>
              <a:t>     </a:t>
            </a:r>
            <a:r>
              <a:rPr lang="en-US" smtClean="0">
                <a:solidFill>
                  <a:srgbClr val="267F99"/>
                </a:solidFill>
                <a:latin typeface="Consolas" panose="020B0609020204030204" pitchFamily="49" charset="0"/>
              </a:rPr>
              <a:t>&lt;Khối lệnh&gt;</a:t>
            </a:r>
            <a:r>
              <a:rPr lang="en-US" smtClean="0">
                <a:latin typeface="Consolas" panose="020B0609020204030204" pitchFamily="49" charset="0"/>
              </a:rPr>
              <a:t>;</a:t>
            </a:r>
            <a:endParaRPr lang="en-US">
              <a:latin typeface="Consolas" panose="020B0609020204030204" pitchFamily="49" charset="0"/>
            </a:endParaRPr>
          </a:p>
          <a:p>
            <a:r>
              <a:rPr lang="en-US" smtClean="0">
                <a:latin typeface="Consolas" panose="020B0609020204030204" pitchFamily="49" charset="0"/>
              </a:rPr>
              <a:t>}</a:t>
            </a:r>
            <a:endParaRPr lang="en-US">
              <a:latin typeface="Consolas" panose="020B0609020204030204" pitchFamily="49" charset="0"/>
            </a:endParaRPr>
          </a:p>
        </p:txBody>
      </p:sp>
      <p:sp>
        <p:nvSpPr>
          <p:cNvPr id="7" name="Rounded Rectangle 6"/>
          <p:cNvSpPr/>
          <p:nvPr/>
        </p:nvSpPr>
        <p:spPr>
          <a:xfrm>
            <a:off x="5119200" y="835200"/>
            <a:ext cx="943200" cy="417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2"/>
                </a:solidFill>
              </a:rPr>
              <a:t>Vào</a:t>
            </a:r>
            <a:endParaRPr lang="en-US" smtClean="0">
              <a:solidFill>
                <a:schemeClr val="bg2"/>
              </a:solidFill>
            </a:endParaRPr>
          </a:p>
        </p:txBody>
      </p:sp>
      <p:sp>
        <p:nvSpPr>
          <p:cNvPr id="8" name="Rounded Rectangle 7"/>
          <p:cNvSpPr/>
          <p:nvPr/>
        </p:nvSpPr>
        <p:spPr>
          <a:xfrm>
            <a:off x="5119200" y="4037518"/>
            <a:ext cx="943200" cy="417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2"/>
                </a:solidFill>
              </a:rPr>
              <a:t>Ra</a:t>
            </a:r>
            <a:endParaRPr lang="en-US" smtClean="0">
              <a:solidFill>
                <a:schemeClr val="bg2"/>
              </a:solidFill>
            </a:endParaRPr>
          </a:p>
        </p:txBody>
      </p:sp>
      <p:sp>
        <p:nvSpPr>
          <p:cNvPr id="9" name="Diamond 8"/>
          <p:cNvSpPr/>
          <p:nvPr/>
        </p:nvSpPr>
        <p:spPr>
          <a:xfrm>
            <a:off x="4618800" y="1763882"/>
            <a:ext cx="1944000" cy="813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2"/>
                </a:solidFill>
              </a:rPr>
              <a:t>Điều kiện</a:t>
            </a:r>
            <a:endParaRPr lang="en-US">
              <a:solidFill>
                <a:schemeClr val="bg2"/>
              </a:solidFill>
            </a:endParaRPr>
          </a:p>
        </p:txBody>
      </p:sp>
      <p:sp>
        <p:nvSpPr>
          <p:cNvPr id="10" name="Rectangle 9"/>
          <p:cNvSpPr/>
          <p:nvPr/>
        </p:nvSpPr>
        <p:spPr>
          <a:xfrm>
            <a:off x="4906800" y="3084300"/>
            <a:ext cx="1368000" cy="44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2"/>
                </a:solidFill>
              </a:rPr>
              <a:t>Khối lệnh</a:t>
            </a:r>
            <a:endParaRPr lang="en-US">
              <a:solidFill>
                <a:schemeClr val="bg2"/>
              </a:solidFill>
            </a:endParaRPr>
          </a:p>
        </p:txBody>
      </p:sp>
      <p:cxnSp>
        <p:nvCxnSpPr>
          <p:cNvPr id="12" name="Straight Arrow Connector 11"/>
          <p:cNvCxnSpPr>
            <a:stCxn id="7" idx="2"/>
            <a:endCxn id="9" idx="0"/>
          </p:cNvCxnSpPr>
          <p:nvPr/>
        </p:nvCxnSpPr>
        <p:spPr>
          <a:xfrm>
            <a:off x="5590800" y="1252800"/>
            <a:ext cx="0" cy="511082"/>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2"/>
            <a:endCxn id="10" idx="0"/>
          </p:cNvCxnSpPr>
          <p:nvPr/>
        </p:nvCxnSpPr>
        <p:spPr>
          <a:xfrm>
            <a:off x="5590800" y="2577482"/>
            <a:ext cx="0" cy="506818"/>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2"/>
            <a:endCxn id="8" idx="0"/>
          </p:cNvCxnSpPr>
          <p:nvPr/>
        </p:nvCxnSpPr>
        <p:spPr>
          <a:xfrm>
            <a:off x="5590800" y="3530700"/>
            <a:ext cx="0" cy="506818"/>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9" idx="3"/>
          </p:cNvCxnSpPr>
          <p:nvPr/>
        </p:nvCxnSpPr>
        <p:spPr>
          <a:xfrm flipH="1">
            <a:off x="5590800" y="2170682"/>
            <a:ext cx="972000" cy="1613427"/>
          </a:xfrm>
          <a:prstGeom prst="bentConnector4">
            <a:avLst>
              <a:gd name="adj1" fmla="val -59815"/>
              <a:gd name="adj2" fmla="val 99646"/>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583600" y="2649818"/>
            <a:ext cx="691200" cy="307777"/>
          </a:xfrm>
          <a:prstGeom prst="rect">
            <a:avLst/>
          </a:prstGeom>
          <a:noFill/>
        </p:spPr>
        <p:txBody>
          <a:bodyPr wrap="square" rtlCol="0">
            <a:spAutoFit/>
          </a:bodyPr>
          <a:lstStyle/>
          <a:p>
            <a:r>
              <a:rPr lang="en-US" smtClean="0"/>
              <a:t>Đúng</a:t>
            </a:r>
            <a:endParaRPr lang="en-US"/>
          </a:p>
        </p:txBody>
      </p:sp>
      <p:sp>
        <p:nvSpPr>
          <p:cNvPr id="22" name="TextBox 21"/>
          <p:cNvSpPr txBox="1"/>
          <p:nvPr/>
        </p:nvSpPr>
        <p:spPr>
          <a:xfrm>
            <a:off x="6674400" y="1905987"/>
            <a:ext cx="691200" cy="307777"/>
          </a:xfrm>
          <a:prstGeom prst="rect">
            <a:avLst/>
          </a:prstGeom>
          <a:noFill/>
        </p:spPr>
        <p:txBody>
          <a:bodyPr wrap="square" rtlCol="0">
            <a:spAutoFit/>
          </a:bodyPr>
          <a:lstStyle/>
          <a:p>
            <a:r>
              <a:rPr lang="en-US" smtClean="0"/>
              <a:t>Sai</a:t>
            </a:r>
            <a:endParaRPr lang="en-US"/>
          </a:p>
        </p:txBody>
      </p:sp>
      <p:pic>
        <p:nvPicPr>
          <p:cNvPr id="26" name="Google Shape;88;p13"/>
          <p:cNvPicPr preferRelativeResize="0"/>
          <p:nvPr/>
        </p:nvPicPr>
        <p:blipFill>
          <a:blip r:embed="rId1" cstate="print"/>
          <a:stretch>
            <a:fillRect/>
          </a:stretch>
        </p:blipFill>
        <p:spPr>
          <a:xfrm>
            <a:off x="7845543" y="4572401"/>
            <a:ext cx="1121908" cy="39188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313474" y="91959"/>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Kiểu enumerator</a:t>
            </a:r>
            <a:endParaRPr lang="en-US" sz="2400"/>
          </a:p>
        </p:txBody>
      </p:sp>
      <p:sp>
        <p:nvSpPr>
          <p:cNvPr id="5" name="TextBox 4"/>
          <p:cNvSpPr txBox="1"/>
          <p:nvPr/>
        </p:nvSpPr>
        <p:spPr>
          <a:xfrm>
            <a:off x="644674" y="1109019"/>
            <a:ext cx="7423200" cy="1668214"/>
          </a:xfrm>
          <a:prstGeom prst="rect">
            <a:avLst/>
          </a:prstGeom>
          <a:noFill/>
        </p:spPr>
        <p:txBody>
          <a:bodyPr wrap="square" rtlCol="0">
            <a:spAutoFit/>
          </a:bodyPr>
          <a:lstStyle/>
          <a:p>
            <a:pPr indent="287655">
              <a:lnSpc>
                <a:spcPct val="150000"/>
              </a:lnSpc>
            </a:pPr>
            <a:r>
              <a:rPr lang="en-US" smtClean="0"/>
              <a:t>Enumerator còn được gọi tắt là enum, là một kiểu dữ liệu đặc biệt được sử dụng để định nghĩa các tập hợp các hằng số</a:t>
            </a:r>
            <a:endParaRPr lang="en-US" smtClean="0"/>
          </a:p>
          <a:p>
            <a:pPr indent="287655">
              <a:lnSpc>
                <a:spcPct val="150000"/>
              </a:lnSpc>
            </a:pPr>
            <a:r>
              <a:rPr lang="en-US" smtClean="0"/>
              <a:t>Một enum có thể chứa các trường, phương thức và constructor</a:t>
            </a:r>
            <a:endParaRPr lang="en-US" smtClean="0"/>
          </a:p>
          <a:p>
            <a:pPr indent="287655">
              <a:lnSpc>
                <a:spcPct val="150000"/>
              </a:lnSpc>
            </a:pPr>
            <a:r>
              <a:rPr lang="en-US" smtClean="0"/>
              <a:t>Enum có thể được định nghĩa bên trong hoặc bên ngoài một lớp vì nó tương tự như lớp trong java</a:t>
            </a:r>
            <a:endParaRPr lang="en-US"/>
          </a:p>
        </p:txBody>
      </p:sp>
      <p:pic>
        <p:nvPicPr>
          <p:cNvPr id="9" name="Google Shape;88;p13"/>
          <p:cNvPicPr preferRelativeResize="0"/>
          <p:nvPr/>
        </p:nvPicPr>
        <p:blipFill>
          <a:blip r:embed="rId1" cstate="print"/>
          <a:stretch>
            <a:fillRect/>
          </a:stretch>
        </p:blipFill>
        <p:spPr>
          <a:xfrm>
            <a:off x="7845543" y="4608401"/>
            <a:ext cx="1121908" cy="391886"/>
          </a:xfrm>
          <a:prstGeom prst="rect">
            <a:avLst/>
          </a:prstGeom>
          <a:noFill/>
          <a:ln>
            <a:noFill/>
          </a:ln>
        </p:spPr>
      </p:pic>
      <p:sp>
        <p:nvSpPr>
          <p:cNvPr id="2" name="Rectangle 1"/>
          <p:cNvSpPr/>
          <p:nvPr/>
        </p:nvSpPr>
        <p:spPr>
          <a:xfrm>
            <a:off x="644674" y="3016018"/>
            <a:ext cx="4572000" cy="738664"/>
          </a:xfrm>
          <a:prstGeom prst="rect">
            <a:avLst/>
          </a:prstGeom>
        </p:spPr>
        <p:txBody>
          <a:bodyPr>
            <a:spAutoFit/>
          </a:bodyPr>
          <a:lstStyle/>
          <a:p>
            <a:r>
              <a:rPr lang="en-US">
                <a:solidFill>
                  <a:srgbClr val="0000FF"/>
                </a:solidFill>
                <a:latin typeface="Consolas" panose="020B0609020204030204" pitchFamily="49" charset="0"/>
              </a:rPr>
              <a:t>enum</a:t>
            </a:r>
            <a:r>
              <a:rPr lang="en-US">
                <a:latin typeface="Consolas" panose="020B0609020204030204" pitchFamily="49" charset="0"/>
              </a:rPr>
              <a:t> </a:t>
            </a:r>
            <a:r>
              <a:rPr lang="en-US">
                <a:solidFill>
                  <a:srgbClr val="267F99"/>
                </a:solidFill>
                <a:latin typeface="Consolas" panose="020B0609020204030204" pitchFamily="49" charset="0"/>
              </a:rPr>
              <a:t>Season</a:t>
            </a:r>
            <a:r>
              <a:rPr lang="en-US">
                <a:latin typeface="Consolas" panose="020B0609020204030204" pitchFamily="49" charset="0"/>
              </a:rPr>
              <a:t>{</a:t>
            </a:r>
            <a:endParaRPr lang="en-US">
              <a:latin typeface="Consolas" panose="020B0609020204030204" pitchFamily="49" charset="0"/>
            </a:endParaRPr>
          </a:p>
          <a:p>
            <a:r>
              <a:rPr lang="en-US">
                <a:latin typeface="Consolas" panose="020B0609020204030204" pitchFamily="49" charset="0"/>
              </a:rPr>
              <a:t>    </a:t>
            </a:r>
            <a:r>
              <a:rPr lang="en-US">
                <a:solidFill>
                  <a:srgbClr val="0070C1"/>
                </a:solidFill>
                <a:latin typeface="Consolas" panose="020B0609020204030204" pitchFamily="49" charset="0"/>
              </a:rPr>
              <a:t>SPRING</a:t>
            </a:r>
            <a:r>
              <a:rPr lang="en-US">
                <a:latin typeface="Consolas" panose="020B0609020204030204" pitchFamily="49" charset="0"/>
              </a:rPr>
              <a:t>, </a:t>
            </a:r>
            <a:r>
              <a:rPr lang="en-US">
                <a:solidFill>
                  <a:srgbClr val="0070C1"/>
                </a:solidFill>
                <a:latin typeface="Consolas" panose="020B0609020204030204" pitchFamily="49" charset="0"/>
              </a:rPr>
              <a:t>SUMMER</a:t>
            </a:r>
            <a:r>
              <a:rPr lang="en-US">
                <a:latin typeface="Consolas" panose="020B0609020204030204" pitchFamily="49" charset="0"/>
              </a:rPr>
              <a:t>, </a:t>
            </a:r>
            <a:r>
              <a:rPr lang="en-US">
                <a:solidFill>
                  <a:srgbClr val="0070C1"/>
                </a:solidFill>
                <a:latin typeface="Consolas" panose="020B0609020204030204" pitchFamily="49" charset="0"/>
              </a:rPr>
              <a:t>AUTUMN</a:t>
            </a:r>
            <a:r>
              <a:rPr lang="en-US">
                <a:latin typeface="Consolas" panose="020B0609020204030204" pitchFamily="49" charset="0"/>
              </a:rPr>
              <a:t>, </a:t>
            </a:r>
            <a:r>
              <a:rPr lang="en-US">
                <a:solidFill>
                  <a:srgbClr val="0070C1"/>
                </a:solidFill>
                <a:latin typeface="Consolas" panose="020B0609020204030204" pitchFamily="49" charset="0"/>
              </a:rPr>
              <a:t>WINTER</a:t>
            </a:r>
            <a:r>
              <a:rPr lang="en-US">
                <a:latin typeface="Consolas" panose="020B0609020204030204" pitchFamily="49" charset="0"/>
              </a:rPr>
              <a:t>;</a:t>
            </a:r>
            <a:endParaRPr lang="en-US">
              <a:latin typeface="Consolas" panose="020B0609020204030204" pitchFamily="49" charset="0"/>
            </a:endParaRPr>
          </a:p>
          <a:p>
            <a:r>
              <a:rPr lang="en-US">
                <a:latin typeface="Consolas" panose="020B0609020204030204" pitchFamily="49" charset="0"/>
              </a:rPr>
              <a:t>}</a:t>
            </a:r>
            <a:endParaRPr lang="en-US">
              <a:latin typeface="Consolas" panose="020B0609020204030204" pitchFamily="49" charset="0"/>
            </a:endParaRPr>
          </a:p>
        </p:txBody>
      </p:sp>
      <p:sp>
        <p:nvSpPr>
          <p:cNvPr id="3" name="Rectangle 2"/>
          <p:cNvSpPr/>
          <p:nvPr/>
        </p:nvSpPr>
        <p:spPr>
          <a:xfrm>
            <a:off x="644674" y="3842255"/>
            <a:ext cx="4572000" cy="954107"/>
          </a:xfrm>
          <a:prstGeom prst="rect">
            <a:avLst/>
          </a:prstGeom>
        </p:spPr>
        <p:txBody>
          <a:bodyPr>
            <a:spAutoFit/>
          </a:bodyPr>
          <a:lstStyle/>
          <a:p>
            <a:r>
              <a:rPr lang="en-US">
                <a:solidFill>
                  <a:srgbClr val="0000FF"/>
                </a:solidFill>
                <a:latin typeface="Consolas" panose="020B0609020204030204" pitchFamily="49" charset="0"/>
              </a:rPr>
              <a:t>public</a:t>
            </a:r>
            <a:r>
              <a:rPr lang="en-US">
                <a:latin typeface="Consolas" panose="020B0609020204030204" pitchFamily="49" charset="0"/>
              </a:rPr>
              <a:t> </a:t>
            </a:r>
            <a:r>
              <a:rPr lang="en-US">
                <a:solidFill>
                  <a:srgbClr val="0000FF"/>
                </a:solidFill>
                <a:latin typeface="Consolas" panose="020B0609020204030204" pitchFamily="49" charset="0"/>
              </a:rPr>
              <a:t>static</a:t>
            </a:r>
            <a:r>
              <a:rPr lang="en-US">
                <a:latin typeface="Consolas" panose="020B0609020204030204" pitchFamily="49" charset="0"/>
              </a:rPr>
              <a:t> </a:t>
            </a:r>
            <a:r>
              <a:rPr lang="en-US">
                <a:solidFill>
                  <a:srgbClr val="267F99"/>
                </a:solidFill>
                <a:latin typeface="Consolas" panose="020B0609020204030204" pitchFamily="49" charset="0"/>
              </a:rPr>
              <a:t>void</a:t>
            </a:r>
            <a:r>
              <a:rPr lang="en-US">
                <a:latin typeface="Consolas" panose="020B0609020204030204" pitchFamily="49" charset="0"/>
              </a:rPr>
              <a:t> </a:t>
            </a:r>
            <a:r>
              <a:rPr lang="en-US">
                <a:solidFill>
                  <a:srgbClr val="795E26"/>
                </a:solidFill>
                <a:latin typeface="Consolas" panose="020B0609020204030204" pitchFamily="49" charset="0"/>
              </a:rPr>
              <a:t>main</a:t>
            </a:r>
            <a:r>
              <a:rPr lang="en-US">
                <a:latin typeface="Consolas" panose="020B0609020204030204" pitchFamily="49" charset="0"/>
              </a:rPr>
              <a:t>(</a:t>
            </a:r>
            <a:r>
              <a:rPr lang="en-US">
                <a:solidFill>
                  <a:srgbClr val="267F99"/>
                </a:solidFill>
                <a:latin typeface="Consolas" panose="020B0609020204030204" pitchFamily="49" charset="0"/>
              </a:rPr>
              <a:t>String</a:t>
            </a:r>
            <a:r>
              <a:rPr lang="en-US">
                <a:latin typeface="Consolas" panose="020B0609020204030204" pitchFamily="49" charset="0"/>
              </a:rPr>
              <a:t>[] </a:t>
            </a:r>
            <a:r>
              <a:rPr lang="en-US">
                <a:solidFill>
                  <a:srgbClr val="001080"/>
                </a:solidFill>
                <a:latin typeface="Consolas" panose="020B0609020204030204" pitchFamily="49" charset="0"/>
              </a:rPr>
              <a:t>args</a:t>
            </a:r>
            <a:r>
              <a:rPr lang="en-US">
                <a:latin typeface="Consolas" panose="020B0609020204030204" pitchFamily="49" charset="0"/>
              </a:rPr>
              <a:t>) </a:t>
            </a:r>
            <a:r>
              <a:rPr lang="en-US" smtClean="0">
                <a:solidFill>
                  <a:srgbClr val="0000FF"/>
                </a:solidFill>
                <a:latin typeface="Consolas" panose="020B0609020204030204" pitchFamily="49" charset="0"/>
              </a:rPr>
              <a:t> </a:t>
            </a:r>
            <a:r>
              <a:rPr lang="en-US" smtClean="0">
                <a:latin typeface="Consolas" panose="020B0609020204030204" pitchFamily="49" charset="0"/>
              </a:rPr>
              <a:t>{</a:t>
            </a:r>
            <a:endParaRPr lang="en-US">
              <a:latin typeface="Consolas" panose="020B0609020204030204" pitchFamily="49" charset="0"/>
            </a:endParaRPr>
          </a:p>
          <a:p>
            <a:r>
              <a:rPr lang="en-US">
                <a:latin typeface="Consolas" panose="020B0609020204030204" pitchFamily="49" charset="0"/>
              </a:rPr>
              <a:t>        </a:t>
            </a:r>
            <a:r>
              <a:rPr lang="en-US">
                <a:solidFill>
                  <a:srgbClr val="267F99"/>
                </a:solidFill>
                <a:latin typeface="Consolas" panose="020B0609020204030204" pitchFamily="49" charset="0"/>
              </a:rPr>
              <a:t>Season</a:t>
            </a:r>
            <a:r>
              <a:rPr lang="en-US">
                <a:latin typeface="Consolas" panose="020B0609020204030204" pitchFamily="49" charset="0"/>
              </a:rPr>
              <a:t> </a:t>
            </a:r>
            <a:r>
              <a:rPr lang="en-US">
                <a:solidFill>
                  <a:srgbClr val="001080"/>
                </a:solidFill>
                <a:latin typeface="Consolas" panose="020B0609020204030204" pitchFamily="49" charset="0"/>
              </a:rPr>
              <a:t>season</a:t>
            </a:r>
            <a:r>
              <a:rPr lang="en-US">
                <a:latin typeface="Consolas" panose="020B0609020204030204" pitchFamily="49" charset="0"/>
              </a:rPr>
              <a:t> = </a:t>
            </a:r>
            <a:r>
              <a:rPr lang="en-US">
                <a:solidFill>
                  <a:srgbClr val="267F99"/>
                </a:solidFill>
                <a:latin typeface="Consolas" panose="020B0609020204030204" pitchFamily="49" charset="0"/>
              </a:rPr>
              <a:t>Season</a:t>
            </a:r>
            <a:r>
              <a:rPr lang="en-US">
                <a:latin typeface="Consolas" panose="020B0609020204030204" pitchFamily="49" charset="0"/>
              </a:rPr>
              <a:t>.</a:t>
            </a:r>
            <a:r>
              <a:rPr lang="en-US">
                <a:solidFill>
                  <a:srgbClr val="0070C1"/>
                </a:solidFill>
                <a:latin typeface="Consolas" panose="020B0609020204030204" pitchFamily="49" charset="0"/>
              </a:rPr>
              <a:t>WINTER</a:t>
            </a:r>
            <a:r>
              <a:rPr lang="en-US">
                <a:latin typeface="Consolas" panose="020B0609020204030204" pitchFamily="49" charset="0"/>
              </a:rPr>
              <a:t>;</a:t>
            </a:r>
            <a:endParaRPr lang="en-US">
              <a:latin typeface="Consolas" panose="020B0609020204030204" pitchFamily="49" charset="0"/>
            </a:endParaRPr>
          </a:p>
          <a:p>
            <a:r>
              <a:rPr lang="en-US">
                <a:latin typeface="Consolas" panose="020B0609020204030204" pitchFamily="49" charset="0"/>
              </a:rPr>
              <a:t>        </a:t>
            </a:r>
            <a:r>
              <a:rPr lang="en-US">
                <a:solidFill>
                  <a:srgbClr val="267F99"/>
                </a:solidFill>
                <a:latin typeface="Consolas" panose="020B0609020204030204" pitchFamily="49" charset="0"/>
              </a:rPr>
              <a:t>System</a:t>
            </a:r>
            <a:r>
              <a:rPr lang="en-US">
                <a:latin typeface="Consolas" panose="020B0609020204030204" pitchFamily="49" charset="0"/>
              </a:rPr>
              <a:t>.</a:t>
            </a:r>
            <a:r>
              <a:rPr lang="en-US">
                <a:solidFill>
                  <a:srgbClr val="0070C1"/>
                </a:solidFill>
                <a:latin typeface="Consolas" panose="020B0609020204030204" pitchFamily="49" charset="0"/>
              </a:rPr>
              <a:t>out</a:t>
            </a:r>
            <a:r>
              <a:rPr lang="en-US">
                <a:latin typeface="Consolas" panose="020B0609020204030204" pitchFamily="49" charset="0"/>
              </a:rPr>
              <a:t>.</a:t>
            </a:r>
            <a:r>
              <a:rPr lang="en-US">
                <a:solidFill>
                  <a:srgbClr val="795E26"/>
                </a:solidFill>
                <a:latin typeface="Consolas" panose="020B0609020204030204" pitchFamily="49" charset="0"/>
              </a:rPr>
              <a:t>println</a:t>
            </a:r>
            <a:r>
              <a:rPr lang="en-US">
                <a:latin typeface="Consolas" panose="020B0609020204030204" pitchFamily="49" charset="0"/>
              </a:rPr>
              <a:t>(</a:t>
            </a:r>
            <a:r>
              <a:rPr lang="en-US">
                <a:solidFill>
                  <a:srgbClr val="001080"/>
                </a:solidFill>
                <a:latin typeface="Consolas" panose="020B0609020204030204" pitchFamily="49" charset="0"/>
              </a:rPr>
              <a:t>season</a:t>
            </a:r>
            <a:r>
              <a:rPr lang="en-US" smtClean="0">
                <a:latin typeface="Consolas" panose="020B0609020204030204" pitchFamily="49" charset="0"/>
              </a:rPr>
              <a:t>);</a:t>
            </a:r>
            <a:endParaRPr lang="en-US" smtClean="0">
              <a:latin typeface="Consolas" panose="020B0609020204030204" pitchFamily="49" charset="0"/>
            </a:endParaRPr>
          </a:p>
          <a:p>
            <a:r>
              <a:rPr lang="en-US" smtClean="0">
                <a:latin typeface="Consolas" panose="020B0609020204030204" pitchFamily="49" charset="0"/>
              </a:rPr>
              <a:t>}</a:t>
            </a:r>
            <a:endParaRPr lang="en-US">
              <a:latin typeface="Consolas" panose="020B0609020204030204" pitchFamily="49"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Câu lệnh if</a:t>
            </a:r>
            <a:endParaRPr lang="en-US" sz="2400"/>
          </a:p>
        </p:txBody>
      </p:sp>
      <p:sp>
        <p:nvSpPr>
          <p:cNvPr id="5" name="TextBox 4"/>
          <p:cNvSpPr txBox="1"/>
          <p:nvPr/>
        </p:nvSpPr>
        <p:spPr>
          <a:xfrm>
            <a:off x="802800" y="1245791"/>
            <a:ext cx="1908000" cy="307777"/>
          </a:xfrm>
          <a:prstGeom prst="rect">
            <a:avLst/>
          </a:prstGeom>
          <a:noFill/>
        </p:spPr>
        <p:txBody>
          <a:bodyPr wrap="square" rtlCol="0">
            <a:spAutoFit/>
          </a:bodyPr>
          <a:lstStyle/>
          <a:p>
            <a:r>
              <a:rPr lang="en-US" smtClean="0"/>
              <a:t>Dạng 2:</a:t>
            </a:r>
            <a:endParaRPr lang="en-US"/>
          </a:p>
        </p:txBody>
      </p:sp>
      <p:sp>
        <p:nvSpPr>
          <p:cNvPr id="6" name="Rectangle 5"/>
          <p:cNvSpPr/>
          <p:nvPr/>
        </p:nvSpPr>
        <p:spPr>
          <a:xfrm>
            <a:off x="802800" y="1786404"/>
            <a:ext cx="4572000" cy="1169551"/>
          </a:xfrm>
          <a:prstGeom prst="rect">
            <a:avLst/>
          </a:prstGeom>
        </p:spPr>
        <p:txBody>
          <a:bodyPr>
            <a:spAutoFit/>
          </a:bodyPr>
          <a:lstStyle/>
          <a:p>
            <a:r>
              <a:rPr lang="en-US">
                <a:solidFill>
                  <a:srgbClr val="AF00DB"/>
                </a:solidFill>
                <a:latin typeface="Consolas" panose="020B0609020204030204" pitchFamily="49" charset="0"/>
              </a:rPr>
              <a:t>if</a:t>
            </a:r>
            <a:r>
              <a:rPr lang="en-US" smtClean="0">
                <a:latin typeface="Consolas" panose="020B0609020204030204" pitchFamily="49" charset="0"/>
              </a:rPr>
              <a:t>(</a:t>
            </a:r>
            <a:r>
              <a:rPr lang="en-US" smtClean="0">
                <a:solidFill>
                  <a:srgbClr val="001080"/>
                </a:solidFill>
                <a:latin typeface="Consolas" panose="020B0609020204030204" pitchFamily="49" charset="0"/>
              </a:rPr>
              <a:t>&lt;Điều kiện&gt;</a:t>
            </a:r>
            <a:r>
              <a:rPr lang="en-US" smtClean="0">
                <a:latin typeface="Consolas" panose="020B0609020204030204" pitchFamily="49" charset="0"/>
              </a:rPr>
              <a:t>){</a:t>
            </a:r>
            <a:endParaRPr lang="en-US">
              <a:latin typeface="Consolas" panose="020B0609020204030204" pitchFamily="49" charset="0"/>
            </a:endParaRPr>
          </a:p>
          <a:p>
            <a:r>
              <a:rPr lang="en-US">
                <a:latin typeface="Consolas" panose="020B0609020204030204" pitchFamily="49" charset="0"/>
              </a:rPr>
              <a:t>     </a:t>
            </a:r>
            <a:r>
              <a:rPr lang="en-US" smtClean="0">
                <a:solidFill>
                  <a:srgbClr val="267F99"/>
                </a:solidFill>
                <a:latin typeface="Consolas" panose="020B0609020204030204" pitchFamily="49" charset="0"/>
              </a:rPr>
              <a:t>&lt;Khối lệnh 1&gt;</a:t>
            </a:r>
            <a:r>
              <a:rPr lang="en-US" smtClean="0">
                <a:latin typeface="Consolas" panose="020B0609020204030204" pitchFamily="49" charset="0"/>
              </a:rPr>
              <a:t>;</a:t>
            </a:r>
            <a:endParaRPr lang="en-US">
              <a:latin typeface="Consolas" panose="020B0609020204030204" pitchFamily="49" charset="0"/>
            </a:endParaRPr>
          </a:p>
          <a:p>
            <a:r>
              <a:rPr lang="en-US" smtClean="0">
                <a:latin typeface="Consolas" panose="020B0609020204030204" pitchFamily="49" charset="0"/>
              </a:rPr>
              <a:t>}</a:t>
            </a:r>
            <a:r>
              <a:rPr lang="en-US">
                <a:solidFill>
                  <a:srgbClr val="AF00DB"/>
                </a:solidFill>
                <a:latin typeface="Consolas" panose="020B0609020204030204" pitchFamily="49" charset="0"/>
              </a:rPr>
              <a:t>else</a:t>
            </a:r>
            <a:r>
              <a:rPr lang="en-US">
                <a:latin typeface="Consolas" panose="020B0609020204030204" pitchFamily="49" charset="0"/>
              </a:rPr>
              <a:t>{</a:t>
            </a:r>
            <a:endParaRPr lang="en-US">
              <a:latin typeface="Consolas" panose="020B0609020204030204" pitchFamily="49" charset="0"/>
            </a:endParaRPr>
          </a:p>
          <a:p>
            <a:r>
              <a:rPr lang="en-US">
                <a:latin typeface="Consolas" panose="020B0609020204030204" pitchFamily="49" charset="0"/>
              </a:rPr>
              <a:t>     </a:t>
            </a:r>
            <a:r>
              <a:rPr lang="en-US">
                <a:solidFill>
                  <a:srgbClr val="267F99"/>
                </a:solidFill>
                <a:latin typeface="Consolas" panose="020B0609020204030204" pitchFamily="49" charset="0"/>
              </a:rPr>
              <a:t>&lt;Khối lệnh </a:t>
            </a:r>
            <a:r>
              <a:rPr lang="en-US" smtClean="0">
                <a:solidFill>
                  <a:srgbClr val="267F99"/>
                </a:solidFill>
                <a:latin typeface="Consolas" panose="020B0609020204030204" pitchFamily="49" charset="0"/>
              </a:rPr>
              <a:t>2&gt;</a:t>
            </a:r>
            <a:r>
              <a:rPr lang="en-US" smtClean="0">
                <a:latin typeface="Consolas" panose="020B0609020204030204" pitchFamily="49" charset="0"/>
              </a:rPr>
              <a:t>;</a:t>
            </a:r>
            <a:endParaRPr lang="en-US">
              <a:latin typeface="Consolas" panose="020B0609020204030204" pitchFamily="49" charset="0"/>
            </a:endParaRPr>
          </a:p>
          <a:p>
            <a:r>
              <a:rPr lang="en-US" smtClean="0">
                <a:latin typeface="Consolas" panose="020B0609020204030204" pitchFamily="49" charset="0"/>
              </a:rPr>
              <a:t>}</a:t>
            </a:r>
            <a:endParaRPr lang="en-US">
              <a:latin typeface="Consolas" panose="020B0609020204030204" pitchFamily="49" charset="0"/>
            </a:endParaRPr>
          </a:p>
        </p:txBody>
      </p:sp>
      <p:sp>
        <p:nvSpPr>
          <p:cNvPr id="7" name="Rounded Rectangle 6"/>
          <p:cNvSpPr/>
          <p:nvPr/>
        </p:nvSpPr>
        <p:spPr>
          <a:xfrm>
            <a:off x="4687200" y="835200"/>
            <a:ext cx="943200" cy="417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2"/>
                </a:solidFill>
              </a:rPr>
              <a:t>Vào</a:t>
            </a:r>
            <a:endParaRPr lang="en-US" smtClean="0">
              <a:solidFill>
                <a:schemeClr val="bg2"/>
              </a:solidFill>
            </a:endParaRPr>
          </a:p>
        </p:txBody>
      </p:sp>
      <p:sp>
        <p:nvSpPr>
          <p:cNvPr id="8" name="Rounded Rectangle 7"/>
          <p:cNvSpPr/>
          <p:nvPr/>
        </p:nvSpPr>
        <p:spPr>
          <a:xfrm>
            <a:off x="4687200" y="4037518"/>
            <a:ext cx="943200" cy="417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2"/>
                </a:solidFill>
              </a:rPr>
              <a:t>Ra</a:t>
            </a:r>
            <a:endParaRPr lang="en-US" smtClean="0">
              <a:solidFill>
                <a:schemeClr val="bg2"/>
              </a:solidFill>
            </a:endParaRPr>
          </a:p>
        </p:txBody>
      </p:sp>
      <p:sp>
        <p:nvSpPr>
          <p:cNvPr id="9" name="Diamond 8"/>
          <p:cNvSpPr/>
          <p:nvPr/>
        </p:nvSpPr>
        <p:spPr>
          <a:xfrm>
            <a:off x="4186800" y="1763882"/>
            <a:ext cx="1944000" cy="813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2"/>
                </a:solidFill>
              </a:rPr>
              <a:t>Điều kiện</a:t>
            </a:r>
            <a:endParaRPr lang="en-US">
              <a:solidFill>
                <a:schemeClr val="bg2"/>
              </a:solidFill>
            </a:endParaRPr>
          </a:p>
        </p:txBody>
      </p:sp>
      <p:sp>
        <p:nvSpPr>
          <p:cNvPr id="10" name="Rectangle 9"/>
          <p:cNvSpPr/>
          <p:nvPr/>
        </p:nvSpPr>
        <p:spPr>
          <a:xfrm>
            <a:off x="4474800" y="3084300"/>
            <a:ext cx="1368000" cy="44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2"/>
                </a:solidFill>
              </a:rPr>
              <a:t>Khối lệnh 1</a:t>
            </a:r>
            <a:endParaRPr lang="en-US">
              <a:solidFill>
                <a:schemeClr val="bg2"/>
              </a:solidFill>
            </a:endParaRPr>
          </a:p>
        </p:txBody>
      </p:sp>
      <p:cxnSp>
        <p:nvCxnSpPr>
          <p:cNvPr id="11" name="Straight Arrow Connector 10"/>
          <p:cNvCxnSpPr>
            <a:stCxn id="7" idx="2"/>
            <a:endCxn id="9" idx="0"/>
          </p:cNvCxnSpPr>
          <p:nvPr/>
        </p:nvCxnSpPr>
        <p:spPr>
          <a:xfrm>
            <a:off x="5158800" y="1252800"/>
            <a:ext cx="0" cy="511082"/>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9" idx="2"/>
            <a:endCxn id="10" idx="0"/>
          </p:cNvCxnSpPr>
          <p:nvPr/>
        </p:nvCxnSpPr>
        <p:spPr>
          <a:xfrm>
            <a:off x="5158800" y="2577482"/>
            <a:ext cx="0" cy="506818"/>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2"/>
            <a:endCxn id="8" idx="0"/>
          </p:cNvCxnSpPr>
          <p:nvPr/>
        </p:nvCxnSpPr>
        <p:spPr>
          <a:xfrm>
            <a:off x="5158800" y="3530700"/>
            <a:ext cx="0" cy="506818"/>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151600" y="2649818"/>
            <a:ext cx="691200" cy="307777"/>
          </a:xfrm>
          <a:prstGeom prst="rect">
            <a:avLst/>
          </a:prstGeom>
          <a:noFill/>
        </p:spPr>
        <p:txBody>
          <a:bodyPr wrap="square" rtlCol="0">
            <a:spAutoFit/>
          </a:bodyPr>
          <a:lstStyle/>
          <a:p>
            <a:r>
              <a:rPr lang="en-US" smtClean="0"/>
              <a:t>Đúng</a:t>
            </a:r>
            <a:endParaRPr lang="en-US"/>
          </a:p>
        </p:txBody>
      </p:sp>
      <p:sp>
        <p:nvSpPr>
          <p:cNvPr id="16" name="TextBox 15"/>
          <p:cNvSpPr txBox="1"/>
          <p:nvPr/>
        </p:nvSpPr>
        <p:spPr>
          <a:xfrm>
            <a:off x="6242400" y="1905987"/>
            <a:ext cx="691200" cy="307777"/>
          </a:xfrm>
          <a:prstGeom prst="rect">
            <a:avLst/>
          </a:prstGeom>
          <a:noFill/>
        </p:spPr>
        <p:txBody>
          <a:bodyPr wrap="square" rtlCol="0">
            <a:spAutoFit/>
          </a:bodyPr>
          <a:lstStyle/>
          <a:p>
            <a:r>
              <a:rPr lang="en-US" smtClean="0"/>
              <a:t>Sai</a:t>
            </a:r>
            <a:endParaRPr lang="en-US"/>
          </a:p>
        </p:txBody>
      </p:sp>
      <p:sp>
        <p:nvSpPr>
          <p:cNvPr id="27" name="Rectangle 26"/>
          <p:cNvSpPr/>
          <p:nvPr/>
        </p:nvSpPr>
        <p:spPr>
          <a:xfrm>
            <a:off x="6526800" y="3084300"/>
            <a:ext cx="1368000" cy="44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2"/>
                </a:solidFill>
              </a:rPr>
              <a:t>Khối lệnh 2</a:t>
            </a:r>
            <a:endParaRPr lang="en-US">
              <a:solidFill>
                <a:schemeClr val="bg2"/>
              </a:solidFill>
            </a:endParaRPr>
          </a:p>
        </p:txBody>
      </p:sp>
      <p:cxnSp>
        <p:nvCxnSpPr>
          <p:cNvPr id="29" name="Elbow Connector 28"/>
          <p:cNvCxnSpPr>
            <a:stCxn id="9" idx="3"/>
            <a:endCxn id="27" idx="0"/>
          </p:cNvCxnSpPr>
          <p:nvPr/>
        </p:nvCxnSpPr>
        <p:spPr>
          <a:xfrm>
            <a:off x="6130800" y="2170682"/>
            <a:ext cx="1080000" cy="913618"/>
          </a:xfrm>
          <a:prstGeom prst="bentConnector2">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7" idx="2"/>
          </p:cNvCxnSpPr>
          <p:nvPr/>
        </p:nvCxnSpPr>
        <p:spPr>
          <a:xfrm rot="5400000">
            <a:off x="6061697" y="2635005"/>
            <a:ext cx="253409" cy="2044799"/>
          </a:xfrm>
          <a:prstGeom prst="bentConnector2">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32" name="Google Shape;88;p13"/>
          <p:cNvPicPr preferRelativeResize="0"/>
          <p:nvPr/>
        </p:nvPicPr>
        <p:blipFill>
          <a:blip r:embed="rId1" cstate="print"/>
          <a:stretch>
            <a:fillRect/>
          </a:stretch>
        </p:blipFill>
        <p:spPr>
          <a:xfrm>
            <a:off x="7845543" y="4572401"/>
            <a:ext cx="1121908" cy="39188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56000" y="1130400"/>
            <a:ext cx="7797600" cy="1600438"/>
          </a:xfrm>
          <a:prstGeom prst="rect">
            <a:avLst/>
          </a:prstGeom>
          <a:noFill/>
        </p:spPr>
        <p:txBody>
          <a:bodyPr wrap="square" rtlCol="0">
            <a:spAutoFit/>
          </a:bodyPr>
          <a:lstStyle/>
          <a:p>
            <a:r>
              <a:rPr lang="en-US" smtClean="0"/>
              <a:t>Viết chương trình tính chỉ số BMI, với cân năng và chiều cao nhập từ bàn phím. Trong đó:</a:t>
            </a:r>
            <a:endParaRPr lang="en-US" smtClean="0"/>
          </a:p>
          <a:p>
            <a:r>
              <a:rPr lang="en-US" smtClean="0"/>
              <a:t>Cân nặng tính theo kg</a:t>
            </a:r>
            <a:endParaRPr lang="en-US" smtClean="0"/>
          </a:p>
          <a:p>
            <a:r>
              <a:rPr lang="en-US" smtClean="0"/>
              <a:t>Chiều cao tính theo met</a:t>
            </a:r>
            <a:endParaRPr lang="en-US" smtClean="0"/>
          </a:p>
          <a:p>
            <a:r>
              <a:rPr lang="en-US" smtClean="0"/>
              <a:t>In ra màn hình chỉ số BMI và thông báo kết quả nếu:</a:t>
            </a:r>
            <a:endParaRPr lang="en-US" smtClean="0"/>
          </a:p>
          <a:p>
            <a:pPr marL="285750" indent="-285750">
              <a:buFont typeface="Arial" panose="020B0604020202020204" pitchFamily="34" charset="0"/>
              <a:buChar char="•"/>
            </a:pPr>
            <a:r>
              <a:rPr lang="en-US" smtClean="0"/>
              <a:t>BMI &lt; 18,5: Thiếu cân</a:t>
            </a:r>
            <a:endParaRPr lang="en-US" smtClean="0"/>
          </a:p>
          <a:p>
            <a:pPr marL="285750" indent="-285750">
              <a:buFont typeface="Arial" panose="020B0604020202020204" pitchFamily="34" charset="0"/>
              <a:buChar char="•"/>
            </a:pPr>
            <a:r>
              <a:rPr lang="en-US" smtClean="0"/>
              <a:t>18,5 &lt;= BMI &lt;= 24,9: Cân đối</a:t>
            </a:r>
            <a:endParaRPr lang="en-US" smtClean="0"/>
          </a:p>
          <a:p>
            <a:pPr marL="285750" indent="-285750">
              <a:buFont typeface="Arial" panose="020B0604020202020204" pitchFamily="34" charset="0"/>
              <a:buChar char="•"/>
            </a:pPr>
            <a:r>
              <a:rPr lang="en-US" smtClean="0"/>
              <a:t>BMI &gt; 24,9: Thừa cân</a:t>
            </a:r>
            <a:endParaRPr lang="en-US"/>
          </a:p>
        </p:txBody>
      </p:sp>
      <p:pic>
        <p:nvPicPr>
          <p:cNvPr id="6" name="Google Shape;88;p13"/>
          <p:cNvPicPr preferRelativeResize="0"/>
          <p:nvPr/>
        </p:nvPicPr>
        <p:blipFill>
          <a:blip r:embed="rId1" cstate="print"/>
          <a:stretch>
            <a:fillRect/>
          </a:stretch>
        </p:blipFill>
        <p:spPr>
          <a:xfrm>
            <a:off x="7845543" y="4572401"/>
            <a:ext cx="1121908" cy="391886"/>
          </a:xfrm>
          <a:prstGeom prst="rect">
            <a:avLst/>
          </a:prstGeom>
          <a:noFill/>
          <a:ln>
            <a:noFill/>
          </a:ln>
        </p:spPr>
      </p:pic>
      <p:sp>
        <p:nvSpPr>
          <p:cNvPr id="8"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Exercise</a:t>
            </a:r>
            <a:endParaRPr 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Toán tử 3 ngôi</a:t>
            </a:r>
            <a:endParaRPr lang="en-US" sz="2400"/>
          </a:p>
        </p:txBody>
      </p:sp>
      <p:sp>
        <p:nvSpPr>
          <p:cNvPr id="5" name="TextBox 4"/>
          <p:cNvSpPr txBox="1"/>
          <p:nvPr/>
        </p:nvSpPr>
        <p:spPr>
          <a:xfrm>
            <a:off x="612000" y="937018"/>
            <a:ext cx="7660800" cy="954107"/>
          </a:xfrm>
          <a:prstGeom prst="rect">
            <a:avLst/>
          </a:prstGeom>
          <a:noFill/>
        </p:spPr>
        <p:txBody>
          <a:bodyPr wrap="square" rtlCol="0">
            <a:spAutoFit/>
          </a:bodyPr>
          <a:lstStyle/>
          <a:p>
            <a:pPr>
              <a:lnSpc>
                <a:spcPct val="150000"/>
              </a:lnSpc>
            </a:pPr>
            <a:r>
              <a:rPr lang="en-US" smtClean="0"/>
              <a:t>Toán tử 3 ngôi tương tự như toán tử điều kiện:</a:t>
            </a:r>
            <a:endParaRPr lang="en-US" smtClean="0"/>
          </a:p>
          <a:p>
            <a:pPr>
              <a:lnSpc>
                <a:spcPct val="150000"/>
              </a:lnSpc>
            </a:pPr>
            <a:r>
              <a:rPr lang="en-US" smtClean="0"/>
              <a:t>Cú pháp:</a:t>
            </a:r>
            <a:endParaRPr lang="en-US" smtClean="0"/>
          </a:p>
          <a:p>
            <a:endParaRPr lang="en-US"/>
          </a:p>
        </p:txBody>
      </p:sp>
      <p:sp>
        <p:nvSpPr>
          <p:cNvPr id="6" name="Rectangle 5"/>
          <p:cNvSpPr/>
          <p:nvPr/>
        </p:nvSpPr>
        <p:spPr>
          <a:xfrm>
            <a:off x="612000" y="1632730"/>
            <a:ext cx="5551520" cy="307777"/>
          </a:xfrm>
          <a:prstGeom prst="rect">
            <a:avLst/>
          </a:prstGeom>
        </p:spPr>
        <p:txBody>
          <a:bodyPr wrap="none">
            <a:spAutoFit/>
          </a:bodyPr>
          <a:lstStyle/>
          <a:p>
            <a:r>
              <a:rPr lang="en-US" smtClean="0">
                <a:solidFill>
                  <a:srgbClr val="001080"/>
                </a:solidFill>
                <a:latin typeface="Consolas" panose="020B0609020204030204" pitchFamily="49" charset="0"/>
              </a:rPr>
              <a:t>&lt;Biểu thức điều kiện&gt; </a:t>
            </a:r>
            <a:r>
              <a:rPr lang="en-US" smtClean="0">
                <a:solidFill>
                  <a:srgbClr val="AF00DB"/>
                </a:solidFill>
                <a:latin typeface="Consolas" panose="020B0609020204030204" pitchFamily="49" charset="0"/>
              </a:rPr>
              <a:t>?</a:t>
            </a:r>
            <a:r>
              <a:rPr lang="en-US">
                <a:latin typeface="Consolas" panose="020B0609020204030204" pitchFamily="49" charset="0"/>
              </a:rPr>
              <a:t> </a:t>
            </a:r>
            <a:r>
              <a:rPr lang="en-US" smtClean="0">
                <a:solidFill>
                  <a:srgbClr val="A31515"/>
                </a:solidFill>
                <a:latin typeface="Consolas" panose="020B0609020204030204" pitchFamily="49" charset="0"/>
              </a:rPr>
              <a:t>&lt;Biểu thức 1&gt;</a:t>
            </a:r>
            <a:r>
              <a:rPr lang="en-US">
                <a:latin typeface="Consolas" panose="020B0609020204030204" pitchFamily="49" charset="0"/>
              </a:rPr>
              <a:t> </a:t>
            </a:r>
            <a:r>
              <a:rPr lang="en-US">
                <a:solidFill>
                  <a:srgbClr val="AF00DB"/>
                </a:solidFill>
                <a:latin typeface="Consolas" panose="020B0609020204030204" pitchFamily="49" charset="0"/>
              </a:rPr>
              <a:t>:</a:t>
            </a:r>
            <a:r>
              <a:rPr lang="en-US">
                <a:latin typeface="Consolas" panose="020B0609020204030204" pitchFamily="49" charset="0"/>
              </a:rPr>
              <a:t> </a:t>
            </a:r>
            <a:r>
              <a:rPr lang="en-US" smtClean="0">
                <a:solidFill>
                  <a:srgbClr val="A31515"/>
                </a:solidFill>
                <a:latin typeface="Consolas" panose="020B0609020204030204" pitchFamily="49" charset="0"/>
              </a:rPr>
              <a:t>&lt;Biểu thức 2&gt;</a:t>
            </a:r>
            <a:r>
              <a:rPr lang="en-US" smtClean="0">
                <a:latin typeface="Consolas" panose="020B0609020204030204" pitchFamily="49" charset="0"/>
              </a:rPr>
              <a:t>;</a:t>
            </a:r>
            <a:endParaRPr lang="en-US">
              <a:latin typeface="Consolas" panose="020B0609020204030204" pitchFamily="49" charset="0"/>
            </a:endParaRPr>
          </a:p>
        </p:txBody>
      </p:sp>
      <p:sp>
        <p:nvSpPr>
          <p:cNvPr id="7" name="Rectangle 6"/>
          <p:cNvSpPr/>
          <p:nvPr/>
        </p:nvSpPr>
        <p:spPr>
          <a:xfrm>
            <a:off x="385474" y="2045150"/>
            <a:ext cx="8261726" cy="1083374"/>
          </a:xfrm>
          <a:prstGeom prst="rect">
            <a:avLst/>
          </a:prstGeom>
        </p:spPr>
        <p:txBody>
          <a:bodyPr wrap="square">
            <a:spAutoFit/>
          </a:bodyPr>
          <a:lstStyle/>
          <a:p>
            <a:pPr indent="228600">
              <a:lnSpc>
                <a:spcPct val="115000"/>
              </a:lnSpc>
            </a:pPr>
            <a:r>
              <a:rPr lang="vi-VN">
                <a:ea typeface="Calibri" panose="020F0502020204030204" pitchFamily="34" charset="0"/>
                <a:cs typeface="Times New Roman" panose="02020603050405020304" pitchFamily="18" charset="0"/>
              </a:rPr>
              <a:t>Nếu điều kiện đúng thì có giá trị, hay thực hiện </a:t>
            </a:r>
            <a:r>
              <a:rPr lang="en-US">
                <a:solidFill>
                  <a:srgbClr val="A31515"/>
                </a:solidFill>
                <a:latin typeface="Consolas" panose="020B0609020204030204" pitchFamily="49" charset="0"/>
              </a:rPr>
              <a:t>&lt;Biểu thức 1</a:t>
            </a:r>
            <a:r>
              <a:rPr lang="en-US" smtClean="0">
                <a:solidFill>
                  <a:srgbClr val="A31515"/>
                </a:solidFill>
                <a:latin typeface="Consolas" panose="020B0609020204030204" pitchFamily="49" charset="0"/>
              </a:rPr>
              <a:t>&gt;</a:t>
            </a:r>
            <a:r>
              <a:rPr lang="vi-VN" smtClean="0">
                <a:ea typeface="Calibri" panose="020F0502020204030204" pitchFamily="34" charset="0"/>
                <a:cs typeface="Times New Roman" panose="02020603050405020304" pitchFamily="18" charset="0"/>
              </a:rPr>
              <a:t>, </a:t>
            </a:r>
            <a:r>
              <a:rPr lang="vi-VN">
                <a:ea typeface="Calibri" panose="020F0502020204030204" pitchFamily="34" charset="0"/>
                <a:cs typeface="Times New Roman" panose="02020603050405020304" pitchFamily="18" charset="0"/>
              </a:rPr>
              <a:t>còn ngược lại là </a:t>
            </a:r>
            <a:r>
              <a:rPr lang="en-US">
                <a:solidFill>
                  <a:srgbClr val="A31515"/>
                </a:solidFill>
                <a:latin typeface="Consolas" panose="020B0609020204030204" pitchFamily="49" charset="0"/>
              </a:rPr>
              <a:t>&lt;Biểu thức 2</a:t>
            </a:r>
            <a:r>
              <a:rPr lang="en-US" smtClean="0">
                <a:solidFill>
                  <a:srgbClr val="A31515"/>
                </a:solidFill>
                <a:latin typeface="Consolas" panose="020B0609020204030204" pitchFamily="49" charset="0"/>
              </a:rPr>
              <a:t>&gt;</a:t>
            </a:r>
            <a:r>
              <a:rPr lang="en-US" smtClean="0">
                <a:latin typeface="Consolas" panose="020B0609020204030204" pitchFamily="49" charset="0"/>
              </a:rPr>
              <a:t>.</a:t>
            </a:r>
            <a:endParaRPr lang="en-US" sz="1100">
              <a:ea typeface="Calibri" panose="020F0502020204030204" pitchFamily="34" charset="0"/>
              <a:cs typeface="Times New Roman" panose="02020603050405020304" pitchFamily="18" charset="0"/>
            </a:endParaRPr>
          </a:p>
          <a:p>
            <a:pPr indent="228600">
              <a:lnSpc>
                <a:spcPct val="115000"/>
              </a:lnSpc>
            </a:pPr>
            <a:r>
              <a:rPr lang="en-US">
                <a:ea typeface="Calibri" panose="020F0502020204030204" pitchFamily="34" charset="0"/>
                <a:cs typeface="Times New Roman" panose="02020603050405020304" pitchFamily="18" charset="0"/>
              </a:rPr>
              <a:t>Trong đó: </a:t>
            </a:r>
            <a:endParaRPr lang="en-US" sz="1100">
              <a:ea typeface="Calibri" panose="020F0502020204030204" pitchFamily="34" charset="0"/>
              <a:cs typeface="Times New Roman" panose="02020603050405020304" pitchFamily="18" charset="0"/>
            </a:endParaRPr>
          </a:p>
          <a:p>
            <a:pPr marL="511175" lvl="0" indent="-165100">
              <a:lnSpc>
                <a:spcPct val="115000"/>
              </a:lnSpc>
              <a:buFont typeface="Symbol" panose="05050102010706020507" pitchFamily="18" charset="2"/>
              <a:buChar char=""/>
            </a:pPr>
            <a:r>
              <a:rPr lang="en-US">
                <a:solidFill>
                  <a:srgbClr val="001080"/>
                </a:solidFill>
                <a:latin typeface="Consolas" panose="020B0609020204030204" pitchFamily="49" charset="0"/>
              </a:rPr>
              <a:t>&lt;Biểu thức điều </a:t>
            </a:r>
            <a:r>
              <a:rPr lang="en-US" smtClean="0">
                <a:solidFill>
                  <a:srgbClr val="001080"/>
                </a:solidFill>
                <a:latin typeface="Consolas" panose="020B0609020204030204" pitchFamily="49" charset="0"/>
              </a:rPr>
              <a:t>kiện&gt;: </a:t>
            </a:r>
            <a:r>
              <a:rPr lang="vi-VN" smtClean="0">
                <a:ea typeface="Calibri" panose="020F0502020204030204" pitchFamily="34" charset="0"/>
                <a:cs typeface="Times New Roman" panose="02020603050405020304" pitchFamily="18" charset="0"/>
              </a:rPr>
              <a:t>là </a:t>
            </a:r>
            <a:r>
              <a:rPr lang="vi-VN">
                <a:ea typeface="Calibri" panose="020F0502020204030204" pitchFamily="34" charset="0"/>
                <a:cs typeface="Times New Roman" panose="02020603050405020304" pitchFamily="18" charset="0"/>
              </a:rPr>
              <a:t>một biểu thức logic</a:t>
            </a:r>
            <a:endParaRPr lang="en-US" sz="1100">
              <a:ea typeface="Calibri" panose="020F0502020204030204" pitchFamily="34" charset="0"/>
              <a:cs typeface="Times New Roman" panose="02020603050405020304" pitchFamily="18" charset="0"/>
            </a:endParaRPr>
          </a:p>
          <a:p>
            <a:pPr marL="511175" lvl="0" indent="-165100">
              <a:lnSpc>
                <a:spcPct val="115000"/>
              </a:lnSpc>
              <a:buFont typeface="Symbol" panose="05050102010706020507" pitchFamily="18" charset="2"/>
              <a:buChar char=""/>
            </a:pPr>
            <a:r>
              <a:rPr lang="en-US">
                <a:solidFill>
                  <a:srgbClr val="A31515"/>
                </a:solidFill>
                <a:latin typeface="Consolas" panose="020B0609020204030204" pitchFamily="49" charset="0"/>
              </a:rPr>
              <a:t>&lt;Biểu thức 1</a:t>
            </a:r>
            <a:r>
              <a:rPr lang="en-US" smtClean="0">
                <a:solidFill>
                  <a:srgbClr val="A31515"/>
                </a:solidFill>
                <a:latin typeface="Consolas" panose="020B0609020204030204" pitchFamily="49" charset="0"/>
              </a:rPr>
              <a:t>&gt;, </a:t>
            </a:r>
            <a:r>
              <a:rPr lang="en-US">
                <a:solidFill>
                  <a:srgbClr val="A31515"/>
                </a:solidFill>
                <a:latin typeface="Consolas" panose="020B0609020204030204" pitchFamily="49" charset="0"/>
              </a:rPr>
              <a:t>&lt;Biểu thức </a:t>
            </a:r>
            <a:r>
              <a:rPr lang="en-US" smtClean="0">
                <a:solidFill>
                  <a:srgbClr val="A31515"/>
                </a:solidFill>
                <a:latin typeface="Consolas" panose="020B0609020204030204" pitchFamily="49" charset="0"/>
              </a:rPr>
              <a:t>2&gt;</a:t>
            </a:r>
            <a:r>
              <a:rPr lang="en-US" smtClean="0">
                <a:latin typeface="Consolas" panose="020B0609020204030204" pitchFamily="49" charset="0"/>
              </a:rPr>
              <a:t>: </a:t>
            </a:r>
            <a:r>
              <a:rPr lang="vi-VN" smtClean="0">
                <a:ea typeface="Calibri" panose="020F0502020204030204" pitchFamily="34" charset="0"/>
                <a:cs typeface="Times New Roman" panose="02020603050405020304" pitchFamily="18" charset="0"/>
              </a:rPr>
              <a:t>có </a:t>
            </a:r>
            <a:r>
              <a:rPr lang="vi-VN">
                <a:ea typeface="Calibri" panose="020F0502020204030204" pitchFamily="34" charset="0"/>
                <a:cs typeface="Times New Roman" panose="02020603050405020304" pitchFamily="18" charset="0"/>
              </a:rPr>
              <a:t>thể là hai giá trị, hai biểu thức hoặc hai hành động.</a:t>
            </a:r>
            <a:endParaRPr lang="en-US" sz="1100">
              <a:ea typeface="Calibri" panose="020F0502020204030204" pitchFamily="34" charset="0"/>
              <a:cs typeface="Times New Roman" panose="02020603050405020304" pitchFamily="18" charset="0"/>
            </a:endParaRPr>
          </a:p>
        </p:txBody>
      </p:sp>
      <p:pic>
        <p:nvPicPr>
          <p:cNvPr id="8" name="Google Shape;88;p13"/>
          <p:cNvPicPr preferRelativeResize="0"/>
          <p:nvPr/>
        </p:nvPicPr>
        <p:blipFill>
          <a:blip r:embed="rId1" cstate="print"/>
          <a:stretch>
            <a:fillRect/>
          </a:stretch>
        </p:blipFill>
        <p:spPr>
          <a:xfrm>
            <a:off x="7845543" y="4572401"/>
            <a:ext cx="1121908" cy="39188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Câu lệnh switch</a:t>
            </a:r>
            <a:endParaRPr lang="en-US" sz="2400"/>
          </a:p>
        </p:txBody>
      </p:sp>
      <p:sp>
        <p:nvSpPr>
          <p:cNvPr id="5" name="TextBox 4"/>
          <p:cNvSpPr txBox="1"/>
          <p:nvPr/>
        </p:nvSpPr>
        <p:spPr>
          <a:xfrm>
            <a:off x="626400" y="943200"/>
            <a:ext cx="3038400" cy="307777"/>
          </a:xfrm>
          <a:prstGeom prst="rect">
            <a:avLst/>
          </a:prstGeom>
          <a:noFill/>
        </p:spPr>
        <p:txBody>
          <a:bodyPr wrap="square" rtlCol="0">
            <a:spAutoFit/>
          </a:bodyPr>
          <a:lstStyle/>
          <a:p>
            <a:r>
              <a:rPr lang="en-US" smtClean="0"/>
              <a:t>Cấu trúc lệnh switch…case</a:t>
            </a:r>
            <a:endParaRPr lang="en-US"/>
          </a:p>
        </p:txBody>
      </p:sp>
      <p:sp>
        <p:nvSpPr>
          <p:cNvPr id="6" name="Rectangle 5"/>
          <p:cNvSpPr/>
          <p:nvPr/>
        </p:nvSpPr>
        <p:spPr>
          <a:xfrm>
            <a:off x="2332800" y="1303813"/>
            <a:ext cx="4250072" cy="3539430"/>
          </a:xfrm>
          <a:prstGeom prst="rect">
            <a:avLst/>
          </a:prstGeom>
        </p:spPr>
        <p:txBody>
          <a:bodyPr wrap="square">
            <a:spAutoFit/>
          </a:bodyPr>
          <a:lstStyle/>
          <a:p>
            <a:pPr indent="568325"/>
            <a:r>
              <a:rPr lang="en-US">
                <a:solidFill>
                  <a:srgbClr val="AF00DB"/>
                </a:solidFill>
                <a:latin typeface="Consolas" panose="020B0609020204030204" pitchFamily="49" charset="0"/>
              </a:rPr>
              <a:t>switch</a:t>
            </a:r>
            <a:r>
              <a:rPr lang="en-US">
                <a:latin typeface="Consolas" panose="020B0609020204030204" pitchFamily="49" charset="0"/>
              </a:rPr>
              <a:t> </a:t>
            </a:r>
            <a:r>
              <a:rPr lang="en-US" smtClean="0">
                <a:latin typeface="Consolas" panose="020B0609020204030204" pitchFamily="49" charset="0"/>
              </a:rPr>
              <a:t>(</a:t>
            </a:r>
            <a:r>
              <a:rPr lang="en-US" smtClean="0">
                <a:solidFill>
                  <a:srgbClr val="001080"/>
                </a:solidFill>
                <a:latin typeface="Consolas" panose="020B0609020204030204" pitchFamily="49" charset="0"/>
              </a:rPr>
              <a:t>&lt;Biến&gt;</a:t>
            </a:r>
            <a:r>
              <a:rPr lang="en-US" smtClean="0">
                <a:latin typeface="Consolas" panose="020B0609020204030204" pitchFamily="49" charset="0"/>
              </a:rPr>
              <a:t>)</a:t>
            </a:r>
            <a:r>
              <a:rPr lang="en-US">
                <a:latin typeface="Consolas" panose="020B0609020204030204" pitchFamily="49" charset="0"/>
              </a:rPr>
              <a:t> {</a:t>
            </a:r>
            <a:endParaRPr lang="en-US">
              <a:latin typeface="Consolas" panose="020B0609020204030204" pitchFamily="49" charset="0"/>
            </a:endParaRPr>
          </a:p>
          <a:p>
            <a:r>
              <a:rPr lang="en-US" smtClean="0">
                <a:latin typeface="Consolas" panose="020B0609020204030204" pitchFamily="49" charset="0"/>
              </a:rPr>
              <a:t>            </a:t>
            </a:r>
            <a:r>
              <a:rPr lang="en-US" smtClean="0">
                <a:solidFill>
                  <a:srgbClr val="AF00DB"/>
                </a:solidFill>
                <a:latin typeface="Consolas" panose="020B0609020204030204" pitchFamily="49" charset="0"/>
              </a:rPr>
              <a:t>case</a:t>
            </a:r>
            <a:r>
              <a:rPr lang="en-US" smtClean="0">
                <a:latin typeface="Consolas" panose="020B0609020204030204" pitchFamily="49" charset="0"/>
              </a:rPr>
              <a:t> </a:t>
            </a:r>
            <a:r>
              <a:rPr lang="en-US" smtClean="0">
                <a:solidFill>
                  <a:srgbClr val="267F99"/>
                </a:solidFill>
                <a:latin typeface="Consolas" panose="020B0609020204030204" pitchFamily="49" charset="0"/>
              </a:rPr>
              <a:t>&lt;Giá trị 1&gt;</a:t>
            </a:r>
            <a:r>
              <a:rPr lang="en-US" smtClean="0">
                <a:solidFill>
                  <a:srgbClr val="AF00DB"/>
                </a:solidFill>
                <a:latin typeface="Consolas" panose="020B0609020204030204" pitchFamily="49" charset="0"/>
              </a:rPr>
              <a:t>:</a:t>
            </a:r>
            <a:endParaRPr lang="en-US" smtClean="0">
              <a:latin typeface="Consolas" panose="020B0609020204030204" pitchFamily="49" charset="0"/>
            </a:endParaRPr>
          </a:p>
          <a:p>
            <a:r>
              <a:rPr lang="en-US">
                <a:latin typeface="Consolas" panose="020B0609020204030204" pitchFamily="49" charset="0"/>
              </a:rPr>
              <a:t>                </a:t>
            </a:r>
            <a:r>
              <a:rPr lang="en-US" smtClean="0">
                <a:solidFill>
                  <a:srgbClr val="267F99"/>
                </a:solidFill>
                <a:latin typeface="Consolas" panose="020B0609020204030204" pitchFamily="49" charset="0"/>
              </a:rPr>
              <a:t>&lt;</a:t>
            </a:r>
            <a:r>
              <a:rPr lang="en-US">
                <a:solidFill>
                  <a:srgbClr val="267F99"/>
                </a:solidFill>
                <a:latin typeface="Consolas" panose="020B0609020204030204" pitchFamily="49" charset="0"/>
              </a:rPr>
              <a:t>Khối lệnh 1&gt;</a:t>
            </a:r>
            <a:r>
              <a:rPr lang="en-US">
                <a:latin typeface="Consolas" panose="020B0609020204030204" pitchFamily="49" charset="0"/>
              </a:rPr>
              <a:t>;</a:t>
            </a:r>
            <a:endParaRPr lang="en-US">
              <a:latin typeface="Consolas" panose="020B0609020204030204" pitchFamily="49" charset="0"/>
            </a:endParaRPr>
          </a:p>
          <a:p>
            <a:r>
              <a:rPr lang="en-US">
                <a:latin typeface="Consolas" panose="020B0609020204030204" pitchFamily="49" charset="0"/>
              </a:rPr>
              <a:t>                </a:t>
            </a:r>
            <a:r>
              <a:rPr lang="en-US">
                <a:solidFill>
                  <a:srgbClr val="AF00DB"/>
                </a:solidFill>
                <a:latin typeface="Consolas" panose="020B0609020204030204" pitchFamily="49" charset="0"/>
              </a:rPr>
              <a:t>break</a:t>
            </a:r>
            <a:r>
              <a:rPr lang="en-US" smtClean="0">
                <a:latin typeface="Consolas" panose="020B0609020204030204" pitchFamily="49" charset="0"/>
              </a:rPr>
              <a:t>;</a:t>
            </a:r>
            <a:endParaRPr lang="en-US" smtClean="0">
              <a:latin typeface="Consolas" panose="020B0609020204030204" pitchFamily="49" charset="0"/>
            </a:endParaRPr>
          </a:p>
          <a:p>
            <a:pPr>
              <a:tabLst>
                <a:tab pos="1201420" algn="l"/>
              </a:tabLst>
            </a:pPr>
            <a:r>
              <a:rPr lang="en-US" smtClean="0">
                <a:latin typeface="Consolas" panose="020B0609020204030204" pitchFamily="49" charset="0"/>
              </a:rPr>
              <a:t>	</a:t>
            </a:r>
            <a:r>
              <a:rPr lang="en-US" smtClean="0">
                <a:solidFill>
                  <a:srgbClr val="AF00DB"/>
                </a:solidFill>
                <a:latin typeface="Consolas" panose="020B0609020204030204" pitchFamily="49" charset="0"/>
              </a:rPr>
              <a:t>case</a:t>
            </a:r>
            <a:r>
              <a:rPr lang="en-US">
                <a:latin typeface="Consolas" panose="020B0609020204030204" pitchFamily="49" charset="0"/>
              </a:rPr>
              <a:t> </a:t>
            </a:r>
            <a:r>
              <a:rPr lang="en-US">
                <a:solidFill>
                  <a:srgbClr val="267F99"/>
                </a:solidFill>
                <a:latin typeface="Consolas" panose="020B0609020204030204" pitchFamily="49" charset="0"/>
              </a:rPr>
              <a:t>&lt;Giá trị </a:t>
            </a:r>
            <a:r>
              <a:rPr lang="en-US" smtClean="0">
                <a:solidFill>
                  <a:srgbClr val="267F99"/>
                </a:solidFill>
                <a:latin typeface="Consolas" panose="020B0609020204030204" pitchFamily="49" charset="0"/>
              </a:rPr>
              <a:t>2&gt;</a:t>
            </a:r>
            <a:r>
              <a:rPr lang="en-US" smtClean="0">
                <a:solidFill>
                  <a:srgbClr val="AF00DB"/>
                </a:solidFill>
                <a:latin typeface="Consolas" panose="020B0609020204030204" pitchFamily="49" charset="0"/>
              </a:rPr>
              <a:t>:</a:t>
            </a:r>
            <a:endParaRPr lang="en-US">
              <a:latin typeface="Consolas" panose="020B0609020204030204" pitchFamily="49" charset="0"/>
            </a:endParaRPr>
          </a:p>
          <a:p>
            <a:r>
              <a:rPr lang="en-US">
                <a:latin typeface="Consolas" panose="020B0609020204030204" pitchFamily="49" charset="0"/>
              </a:rPr>
              <a:t>                </a:t>
            </a:r>
            <a:r>
              <a:rPr lang="en-US">
                <a:solidFill>
                  <a:srgbClr val="267F99"/>
                </a:solidFill>
                <a:latin typeface="Consolas" panose="020B0609020204030204" pitchFamily="49" charset="0"/>
              </a:rPr>
              <a:t>&lt;Khối lệnh </a:t>
            </a:r>
            <a:r>
              <a:rPr lang="en-US" smtClean="0">
                <a:solidFill>
                  <a:srgbClr val="267F99"/>
                </a:solidFill>
                <a:latin typeface="Consolas" panose="020B0609020204030204" pitchFamily="49" charset="0"/>
              </a:rPr>
              <a:t>2&gt;</a:t>
            </a:r>
            <a:r>
              <a:rPr lang="en-US" smtClean="0">
                <a:latin typeface="Consolas" panose="020B0609020204030204" pitchFamily="49" charset="0"/>
              </a:rPr>
              <a:t>;</a:t>
            </a:r>
            <a:endParaRPr lang="en-US">
              <a:latin typeface="Consolas" panose="020B0609020204030204" pitchFamily="49" charset="0"/>
            </a:endParaRPr>
          </a:p>
          <a:p>
            <a:r>
              <a:rPr lang="en-US">
                <a:latin typeface="Consolas" panose="020B0609020204030204" pitchFamily="49" charset="0"/>
              </a:rPr>
              <a:t>                </a:t>
            </a:r>
            <a:r>
              <a:rPr lang="en-US">
                <a:solidFill>
                  <a:srgbClr val="AF00DB"/>
                </a:solidFill>
                <a:latin typeface="Consolas" panose="020B0609020204030204" pitchFamily="49" charset="0"/>
              </a:rPr>
              <a:t>break</a:t>
            </a:r>
            <a:r>
              <a:rPr lang="en-US" smtClean="0">
                <a:latin typeface="Consolas" panose="020B0609020204030204" pitchFamily="49" charset="0"/>
              </a:rPr>
              <a:t>;</a:t>
            </a:r>
            <a:endParaRPr lang="en-US" smtClean="0">
              <a:latin typeface="Consolas" panose="020B0609020204030204" pitchFamily="49" charset="0"/>
            </a:endParaRPr>
          </a:p>
          <a:p>
            <a:r>
              <a:rPr lang="en-US">
                <a:latin typeface="Consolas" panose="020B0609020204030204" pitchFamily="49" charset="0"/>
              </a:rPr>
              <a:t>	 </a:t>
            </a:r>
            <a:r>
              <a:rPr lang="en-US" smtClean="0">
                <a:latin typeface="Consolas" panose="020B0609020204030204" pitchFamily="49" charset="0"/>
              </a:rPr>
              <a:t>  …</a:t>
            </a:r>
            <a:endParaRPr lang="en-US" smtClean="0">
              <a:latin typeface="Consolas" panose="020B0609020204030204" pitchFamily="49" charset="0"/>
            </a:endParaRPr>
          </a:p>
          <a:p>
            <a:pPr indent="1202055"/>
            <a:r>
              <a:rPr lang="en-US">
                <a:solidFill>
                  <a:srgbClr val="AF00DB"/>
                </a:solidFill>
                <a:latin typeface="Consolas" panose="020B0609020204030204" pitchFamily="49" charset="0"/>
              </a:rPr>
              <a:t>case</a:t>
            </a:r>
            <a:r>
              <a:rPr lang="en-US">
                <a:latin typeface="Consolas" panose="020B0609020204030204" pitchFamily="49" charset="0"/>
              </a:rPr>
              <a:t> </a:t>
            </a:r>
            <a:r>
              <a:rPr lang="en-US">
                <a:solidFill>
                  <a:srgbClr val="267F99"/>
                </a:solidFill>
                <a:latin typeface="Consolas" panose="020B0609020204030204" pitchFamily="49" charset="0"/>
              </a:rPr>
              <a:t>&lt;Giá trị </a:t>
            </a:r>
            <a:r>
              <a:rPr lang="en-US" smtClean="0">
                <a:solidFill>
                  <a:srgbClr val="267F99"/>
                </a:solidFill>
                <a:latin typeface="Consolas" panose="020B0609020204030204" pitchFamily="49" charset="0"/>
              </a:rPr>
              <a:t>n&gt;</a:t>
            </a:r>
            <a:r>
              <a:rPr lang="en-US" smtClean="0">
                <a:solidFill>
                  <a:srgbClr val="AF00DB"/>
                </a:solidFill>
                <a:latin typeface="Consolas" panose="020B0609020204030204" pitchFamily="49" charset="0"/>
              </a:rPr>
              <a:t>:</a:t>
            </a:r>
            <a:endParaRPr lang="en-US">
              <a:latin typeface="Consolas" panose="020B0609020204030204" pitchFamily="49" charset="0"/>
            </a:endParaRPr>
          </a:p>
          <a:p>
            <a:r>
              <a:rPr lang="en-US">
                <a:latin typeface="Consolas" panose="020B0609020204030204" pitchFamily="49" charset="0"/>
              </a:rPr>
              <a:t>                </a:t>
            </a:r>
            <a:r>
              <a:rPr lang="en-US">
                <a:solidFill>
                  <a:srgbClr val="267F99"/>
                </a:solidFill>
                <a:latin typeface="Consolas" panose="020B0609020204030204" pitchFamily="49" charset="0"/>
              </a:rPr>
              <a:t>&lt;Khối lệnh </a:t>
            </a:r>
            <a:r>
              <a:rPr lang="en-US" smtClean="0">
                <a:solidFill>
                  <a:srgbClr val="267F99"/>
                </a:solidFill>
                <a:latin typeface="Consolas" panose="020B0609020204030204" pitchFamily="49" charset="0"/>
              </a:rPr>
              <a:t>n&gt;</a:t>
            </a:r>
            <a:r>
              <a:rPr lang="en-US" smtClean="0">
                <a:latin typeface="Consolas" panose="020B0609020204030204" pitchFamily="49" charset="0"/>
              </a:rPr>
              <a:t>;</a:t>
            </a:r>
            <a:endParaRPr lang="en-US">
              <a:latin typeface="Consolas" panose="020B0609020204030204" pitchFamily="49" charset="0"/>
            </a:endParaRPr>
          </a:p>
          <a:p>
            <a:r>
              <a:rPr lang="en-US">
                <a:latin typeface="Consolas" panose="020B0609020204030204" pitchFamily="49" charset="0"/>
              </a:rPr>
              <a:t>                </a:t>
            </a:r>
            <a:r>
              <a:rPr lang="en-US">
                <a:solidFill>
                  <a:srgbClr val="AF00DB"/>
                </a:solidFill>
                <a:latin typeface="Consolas" panose="020B0609020204030204" pitchFamily="49" charset="0"/>
              </a:rPr>
              <a:t>break</a:t>
            </a:r>
            <a:r>
              <a:rPr lang="en-US">
                <a:latin typeface="Consolas" panose="020B0609020204030204" pitchFamily="49" charset="0"/>
              </a:rPr>
              <a:t>;</a:t>
            </a:r>
            <a:endParaRPr lang="en-US">
              <a:latin typeface="Consolas" panose="020B0609020204030204" pitchFamily="49" charset="0"/>
            </a:endParaRPr>
          </a:p>
          <a:p>
            <a:r>
              <a:rPr lang="en-US">
                <a:latin typeface="Consolas" panose="020B0609020204030204" pitchFamily="49" charset="0"/>
              </a:rPr>
              <a:t>  </a:t>
            </a:r>
            <a:endParaRPr lang="en-US">
              <a:latin typeface="Consolas" panose="020B0609020204030204" pitchFamily="49" charset="0"/>
            </a:endParaRPr>
          </a:p>
          <a:p>
            <a:r>
              <a:rPr lang="en-US">
                <a:latin typeface="Consolas" panose="020B0609020204030204" pitchFamily="49" charset="0"/>
              </a:rPr>
              <a:t>            </a:t>
            </a:r>
            <a:r>
              <a:rPr lang="en-US">
                <a:solidFill>
                  <a:srgbClr val="AF00DB"/>
                </a:solidFill>
                <a:latin typeface="Consolas" panose="020B0609020204030204" pitchFamily="49" charset="0"/>
              </a:rPr>
              <a:t>default</a:t>
            </a:r>
            <a:r>
              <a:rPr lang="en-US" smtClean="0">
                <a:solidFill>
                  <a:srgbClr val="AF00DB"/>
                </a:solidFill>
                <a:latin typeface="Consolas" panose="020B0609020204030204" pitchFamily="49" charset="0"/>
              </a:rPr>
              <a:t>:</a:t>
            </a:r>
            <a:endParaRPr lang="en-US" smtClean="0">
              <a:solidFill>
                <a:srgbClr val="AF00DB"/>
              </a:solidFill>
              <a:latin typeface="Consolas" panose="020B0609020204030204" pitchFamily="49" charset="0"/>
            </a:endParaRPr>
          </a:p>
          <a:p>
            <a:pPr indent="1541780"/>
            <a:r>
              <a:rPr lang="en-US">
                <a:solidFill>
                  <a:srgbClr val="267F99"/>
                </a:solidFill>
                <a:latin typeface="Consolas" panose="020B0609020204030204" pitchFamily="49" charset="0"/>
              </a:rPr>
              <a:t>&lt;Khối </a:t>
            </a:r>
            <a:r>
              <a:rPr lang="en-US" smtClean="0">
                <a:solidFill>
                  <a:srgbClr val="267F99"/>
                </a:solidFill>
                <a:latin typeface="Consolas" panose="020B0609020204030204" pitchFamily="49" charset="0"/>
              </a:rPr>
              <a:t>lệnh&gt;</a:t>
            </a:r>
            <a:r>
              <a:rPr lang="en-US" smtClean="0">
                <a:latin typeface="Consolas" panose="020B0609020204030204" pitchFamily="49" charset="0"/>
              </a:rPr>
              <a:t>;</a:t>
            </a:r>
            <a:endParaRPr lang="en-US">
              <a:latin typeface="Consolas" panose="020B0609020204030204" pitchFamily="49" charset="0"/>
            </a:endParaRPr>
          </a:p>
          <a:p>
            <a:r>
              <a:rPr lang="en-US">
                <a:latin typeface="Consolas" panose="020B0609020204030204" pitchFamily="49" charset="0"/>
              </a:rPr>
              <a:t>                </a:t>
            </a:r>
            <a:r>
              <a:rPr lang="en-US">
                <a:solidFill>
                  <a:srgbClr val="AF00DB"/>
                </a:solidFill>
                <a:latin typeface="Consolas" panose="020B0609020204030204" pitchFamily="49" charset="0"/>
              </a:rPr>
              <a:t>break</a:t>
            </a:r>
            <a:r>
              <a:rPr lang="en-US">
                <a:latin typeface="Consolas" panose="020B0609020204030204" pitchFamily="49" charset="0"/>
              </a:rPr>
              <a:t>;</a:t>
            </a:r>
            <a:endParaRPr lang="en-US">
              <a:latin typeface="Consolas" panose="020B0609020204030204" pitchFamily="49" charset="0"/>
            </a:endParaRPr>
          </a:p>
          <a:p>
            <a:r>
              <a:rPr lang="en-US">
                <a:latin typeface="Consolas" panose="020B0609020204030204" pitchFamily="49" charset="0"/>
              </a:rPr>
              <a:t>        }</a:t>
            </a:r>
            <a:endParaRPr lang="en-US">
              <a:latin typeface="Consolas" panose="020B0609020204030204" pitchFamily="49" charset="0"/>
            </a:endParaRPr>
          </a:p>
        </p:txBody>
      </p:sp>
      <p:pic>
        <p:nvPicPr>
          <p:cNvPr id="7" name="Google Shape;88;p13"/>
          <p:cNvPicPr preferRelativeResize="0"/>
          <p:nvPr/>
        </p:nvPicPr>
        <p:blipFill>
          <a:blip r:embed="rId1" cstate="print"/>
          <a:stretch>
            <a:fillRect/>
          </a:stretch>
        </p:blipFill>
        <p:spPr>
          <a:xfrm>
            <a:off x="7845543" y="4572401"/>
            <a:ext cx="1121908" cy="391886"/>
          </a:xfrm>
          <a:prstGeom prst="rect">
            <a:avLst/>
          </a:prstGeom>
          <a:noFill/>
          <a:ln>
            <a:noFill/>
          </a:ln>
        </p:spPr>
      </p:pic>
      <p:sp>
        <p:nvSpPr>
          <p:cNvPr id="2" name="Text Box 1"/>
          <p:cNvSpPr txBox="1"/>
          <p:nvPr/>
        </p:nvSpPr>
        <p:spPr>
          <a:xfrm>
            <a:off x="5980430" y="1637030"/>
            <a:ext cx="2291080" cy="737235"/>
          </a:xfrm>
          <a:prstGeom prst="rect">
            <a:avLst/>
          </a:prstGeom>
          <a:noFill/>
        </p:spPr>
        <p:txBody>
          <a:bodyPr wrap="square" rtlCol="0">
            <a:spAutoFit/>
          </a:bodyPr>
          <a:p>
            <a:r>
              <a:rPr lang="en-US"/>
              <a:t>có thể dùng thay if else nhưng chưa chắc dùng được ngược lại</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845272" y="826731"/>
            <a:ext cx="768328" cy="368470"/>
          </a:xfrm>
          <a:prstGeom prst="round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bg2"/>
                </a:solidFill>
              </a:rPr>
              <a:t>Vào</a:t>
            </a:r>
            <a:endParaRPr lang="en-US" sz="1200">
              <a:solidFill>
                <a:schemeClr val="bg2"/>
              </a:solidFill>
            </a:endParaRPr>
          </a:p>
        </p:txBody>
      </p:sp>
      <p:sp>
        <p:nvSpPr>
          <p:cNvPr id="5" name="Rounded Rectangle 4"/>
          <p:cNvSpPr/>
          <p:nvPr/>
        </p:nvSpPr>
        <p:spPr>
          <a:xfrm>
            <a:off x="6831509" y="4545398"/>
            <a:ext cx="768328" cy="3684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bg2"/>
                </a:solidFill>
              </a:rPr>
              <a:t>Ra</a:t>
            </a:r>
            <a:endParaRPr lang="en-US" sz="1200">
              <a:solidFill>
                <a:schemeClr val="bg2"/>
              </a:solidFill>
            </a:endParaRPr>
          </a:p>
        </p:txBody>
      </p:sp>
      <p:sp>
        <p:nvSpPr>
          <p:cNvPr id="6" name="Diamond 5"/>
          <p:cNvSpPr/>
          <p:nvPr/>
        </p:nvSpPr>
        <p:spPr>
          <a:xfrm>
            <a:off x="1503017" y="1523092"/>
            <a:ext cx="1452838" cy="624700"/>
          </a:xfrm>
          <a:prstGeom prst="diamond">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2"/>
                </a:solidFill>
              </a:rPr>
              <a:t>c</a:t>
            </a:r>
            <a:r>
              <a:rPr lang="en-US" sz="1200" smtClean="0">
                <a:solidFill>
                  <a:schemeClr val="bg2"/>
                </a:solidFill>
              </a:rPr>
              <a:t>ase 1</a:t>
            </a:r>
            <a:endParaRPr lang="en-US" sz="1200">
              <a:solidFill>
                <a:schemeClr val="bg2"/>
              </a:solidFill>
            </a:endParaRPr>
          </a:p>
        </p:txBody>
      </p:sp>
      <p:sp>
        <p:nvSpPr>
          <p:cNvPr id="7" name="Diamond 6"/>
          <p:cNvSpPr/>
          <p:nvPr/>
        </p:nvSpPr>
        <p:spPr>
          <a:xfrm>
            <a:off x="1503017" y="2844160"/>
            <a:ext cx="1452838" cy="624700"/>
          </a:xfrm>
          <a:prstGeom prst="diamond">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2"/>
                </a:solidFill>
              </a:rPr>
              <a:t>c</a:t>
            </a:r>
            <a:r>
              <a:rPr lang="en-US" sz="1200" smtClean="0">
                <a:solidFill>
                  <a:schemeClr val="bg2"/>
                </a:solidFill>
              </a:rPr>
              <a:t>ase n</a:t>
            </a:r>
            <a:endParaRPr lang="en-US" sz="1200">
              <a:solidFill>
                <a:schemeClr val="bg2"/>
              </a:solidFill>
            </a:endParaRPr>
          </a:p>
        </p:txBody>
      </p:sp>
      <p:sp>
        <p:nvSpPr>
          <p:cNvPr id="8" name="Diamond 7"/>
          <p:cNvSpPr/>
          <p:nvPr/>
        </p:nvSpPr>
        <p:spPr>
          <a:xfrm>
            <a:off x="1503017" y="3796751"/>
            <a:ext cx="1452838" cy="624700"/>
          </a:xfrm>
          <a:prstGeom prst="diamond">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bg2"/>
                </a:solidFill>
              </a:rPr>
              <a:t>default</a:t>
            </a:r>
            <a:endParaRPr lang="en-US" sz="1200">
              <a:solidFill>
                <a:schemeClr val="bg2"/>
              </a:solidFill>
            </a:endParaRPr>
          </a:p>
        </p:txBody>
      </p:sp>
      <p:sp>
        <p:nvSpPr>
          <p:cNvPr id="9" name="Rectangle 8"/>
          <p:cNvSpPr/>
          <p:nvPr/>
        </p:nvSpPr>
        <p:spPr>
          <a:xfrm>
            <a:off x="3672000" y="1627409"/>
            <a:ext cx="1065600" cy="416066"/>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bg2"/>
                </a:solidFill>
              </a:rPr>
              <a:t>Khối lệnh 1;</a:t>
            </a:r>
            <a:endParaRPr lang="en-US" sz="1200" smtClean="0">
              <a:solidFill>
                <a:schemeClr val="bg2"/>
              </a:solidFill>
            </a:endParaRPr>
          </a:p>
        </p:txBody>
      </p:sp>
      <p:sp>
        <p:nvSpPr>
          <p:cNvPr id="12"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Câu lệnh switch</a:t>
            </a:r>
            <a:endParaRPr lang="en-US" sz="2400"/>
          </a:p>
        </p:txBody>
      </p:sp>
      <p:sp>
        <p:nvSpPr>
          <p:cNvPr id="13" name="Rectangle 12"/>
          <p:cNvSpPr/>
          <p:nvPr/>
        </p:nvSpPr>
        <p:spPr>
          <a:xfrm>
            <a:off x="3672000" y="2948477"/>
            <a:ext cx="1065600" cy="416066"/>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bg2"/>
                </a:solidFill>
              </a:rPr>
              <a:t>Khối lệnh 1;</a:t>
            </a:r>
            <a:endParaRPr lang="en-US" sz="1200" smtClean="0">
              <a:solidFill>
                <a:schemeClr val="bg2"/>
              </a:solidFill>
            </a:endParaRPr>
          </a:p>
        </p:txBody>
      </p:sp>
      <p:sp>
        <p:nvSpPr>
          <p:cNvPr id="14" name="Rectangle 13"/>
          <p:cNvSpPr/>
          <p:nvPr/>
        </p:nvSpPr>
        <p:spPr>
          <a:xfrm>
            <a:off x="3672000" y="3901068"/>
            <a:ext cx="1065600" cy="416066"/>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bg2"/>
                </a:solidFill>
              </a:rPr>
              <a:t>Khối lệnh 1;</a:t>
            </a:r>
            <a:endParaRPr lang="en-US" sz="1200" smtClean="0">
              <a:solidFill>
                <a:schemeClr val="bg2"/>
              </a:solidFill>
            </a:endParaRPr>
          </a:p>
        </p:txBody>
      </p:sp>
      <p:sp>
        <p:nvSpPr>
          <p:cNvPr id="15" name="Rectangle 14"/>
          <p:cNvSpPr/>
          <p:nvPr/>
        </p:nvSpPr>
        <p:spPr>
          <a:xfrm>
            <a:off x="5453745" y="1627409"/>
            <a:ext cx="1065600" cy="416066"/>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2"/>
                </a:solidFill>
              </a:rPr>
              <a:t>b</a:t>
            </a:r>
            <a:r>
              <a:rPr lang="en-US" sz="1200" smtClean="0">
                <a:solidFill>
                  <a:schemeClr val="bg2"/>
                </a:solidFill>
              </a:rPr>
              <a:t>reak;</a:t>
            </a:r>
            <a:endParaRPr lang="en-US" sz="1200" smtClean="0">
              <a:solidFill>
                <a:schemeClr val="bg2"/>
              </a:solidFill>
            </a:endParaRPr>
          </a:p>
        </p:txBody>
      </p:sp>
      <p:sp>
        <p:nvSpPr>
          <p:cNvPr id="16" name="Rectangle 15"/>
          <p:cNvSpPr/>
          <p:nvPr/>
        </p:nvSpPr>
        <p:spPr>
          <a:xfrm>
            <a:off x="5462218" y="2948477"/>
            <a:ext cx="1065600" cy="416066"/>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2"/>
                </a:solidFill>
              </a:rPr>
              <a:t>b</a:t>
            </a:r>
            <a:r>
              <a:rPr lang="en-US" sz="1200" smtClean="0">
                <a:solidFill>
                  <a:schemeClr val="bg2"/>
                </a:solidFill>
              </a:rPr>
              <a:t>reak;</a:t>
            </a:r>
            <a:endParaRPr lang="en-US" sz="1200" smtClean="0">
              <a:solidFill>
                <a:schemeClr val="bg2"/>
              </a:solidFill>
            </a:endParaRPr>
          </a:p>
        </p:txBody>
      </p:sp>
      <p:sp>
        <p:nvSpPr>
          <p:cNvPr id="17" name="Rectangle 16"/>
          <p:cNvSpPr/>
          <p:nvPr/>
        </p:nvSpPr>
        <p:spPr>
          <a:xfrm>
            <a:off x="5462218" y="3901068"/>
            <a:ext cx="1065600" cy="416066"/>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2"/>
                </a:solidFill>
              </a:rPr>
              <a:t>b</a:t>
            </a:r>
            <a:r>
              <a:rPr lang="en-US" sz="1200" smtClean="0">
                <a:solidFill>
                  <a:schemeClr val="bg2"/>
                </a:solidFill>
              </a:rPr>
              <a:t>reak;</a:t>
            </a:r>
            <a:endParaRPr lang="en-US" sz="1200" smtClean="0">
              <a:solidFill>
                <a:schemeClr val="bg2"/>
              </a:solidFill>
            </a:endParaRPr>
          </a:p>
        </p:txBody>
      </p:sp>
      <p:cxnSp>
        <p:nvCxnSpPr>
          <p:cNvPr id="19" name="Straight Arrow Connector 18"/>
          <p:cNvCxnSpPr>
            <a:stCxn id="4" idx="2"/>
            <a:endCxn id="6" idx="0"/>
          </p:cNvCxnSpPr>
          <p:nvPr/>
        </p:nvCxnSpPr>
        <p:spPr>
          <a:xfrm>
            <a:off x="2229436" y="1195201"/>
            <a:ext cx="0" cy="327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2"/>
            <a:endCxn id="8" idx="0"/>
          </p:cNvCxnSpPr>
          <p:nvPr/>
        </p:nvCxnSpPr>
        <p:spPr>
          <a:xfrm>
            <a:off x="2229436" y="3468860"/>
            <a:ext cx="0" cy="327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6" idx="3"/>
            <a:endCxn id="9" idx="1"/>
          </p:cNvCxnSpPr>
          <p:nvPr/>
        </p:nvCxnSpPr>
        <p:spPr>
          <a:xfrm>
            <a:off x="2955855" y="1835442"/>
            <a:ext cx="7161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9" idx="3"/>
            <a:endCxn id="15" idx="1"/>
          </p:cNvCxnSpPr>
          <p:nvPr/>
        </p:nvCxnSpPr>
        <p:spPr>
          <a:xfrm>
            <a:off x="4737600" y="1835442"/>
            <a:ext cx="7161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7" idx="3"/>
            <a:endCxn id="13" idx="1"/>
          </p:cNvCxnSpPr>
          <p:nvPr/>
        </p:nvCxnSpPr>
        <p:spPr>
          <a:xfrm>
            <a:off x="2955855" y="3156510"/>
            <a:ext cx="7161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3" idx="3"/>
            <a:endCxn id="16" idx="1"/>
          </p:cNvCxnSpPr>
          <p:nvPr/>
        </p:nvCxnSpPr>
        <p:spPr>
          <a:xfrm>
            <a:off x="4737600" y="3156510"/>
            <a:ext cx="7246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8" idx="3"/>
            <a:endCxn id="14" idx="1"/>
          </p:cNvCxnSpPr>
          <p:nvPr/>
        </p:nvCxnSpPr>
        <p:spPr>
          <a:xfrm>
            <a:off x="2955855" y="4109101"/>
            <a:ext cx="7161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4" idx="3"/>
            <a:endCxn id="17" idx="1"/>
          </p:cNvCxnSpPr>
          <p:nvPr/>
        </p:nvCxnSpPr>
        <p:spPr>
          <a:xfrm>
            <a:off x="4737600" y="4109101"/>
            <a:ext cx="7246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6" idx="2"/>
            <a:endCxn id="7" idx="0"/>
          </p:cNvCxnSpPr>
          <p:nvPr/>
        </p:nvCxnSpPr>
        <p:spPr>
          <a:xfrm>
            <a:off x="2229436" y="2147792"/>
            <a:ext cx="0" cy="696368"/>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9" idx="2"/>
            <a:endCxn id="13" idx="0"/>
          </p:cNvCxnSpPr>
          <p:nvPr/>
        </p:nvCxnSpPr>
        <p:spPr>
          <a:xfrm>
            <a:off x="4204800" y="2043475"/>
            <a:ext cx="0" cy="90500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3" idx="2"/>
            <a:endCxn id="14" idx="0"/>
          </p:cNvCxnSpPr>
          <p:nvPr/>
        </p:nvCxnSpPr>
        <p:spPr>
          <a:xfrm>
            <a:off x="4204800" y="3364543"/>
            <a:ext cx="0" cy="536525"/>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5" idx="3"/>
          </p:cNvCxnSpPr>
          <p:nvPr/>
        </p:nvCxnSpPr>
        <p:spPr>
          <a:xfrm>
            <a:off x="6519345" y="1835442"/>
            <a:ext cx="6878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6527818" y="3156510"/>
            <a:ext cx="6878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6527818" y="4109101"/>
            <a:ext cx="6878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7207200" y="1835442"/>
            <a:ext cx="0" cy="2686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031455" y="1589600"/>
            <a:ext cx="564945" cy="276999"/>
          </a:xfrm>
          <a:prstGeom prst="rect">
            <a:avLst/>
          </a:prstGeom>
          <a:noFill/>
        </p:spPr>
        <p:txBody>
          <a:bodyPr wrap="square" rtlCol="0">
            <a:spAutoFit/>
          </a:bodyPr>
          <a:lstStyle/>
          <a:p>
            <a:r>
              <a:rPr lang="en-US" sz="1200" smtClean="0"/>
              <a:t>Đúng</a:t>
            </a:r>
            <a:endParaRPr lang="en-US" sz="1200"/>
          </a:p>
        </p:txBody>
      </p:sp>
      <p:sp>
        <p:nvSpPr>
          <p:cNvPr id="60" name="TextBox 59"/>
          <p:cNvSpPr txBox="1"/>
          <p:nvPr/>
        </p:nvSpPr>
        <p:spPr>
          <a:xfrm>
            <a:off x="3027219" y="2909875"/>
            <a:ext cx="564945" cy="276999"/>
          </a:xfrm>
          <a:prstGeom prst="rect">
            <a:avLst/>
          </a:prstGeom>
          <a:noFill/>
        </p:spPr>
        <p:txBody>
          <a:bodyPr wrap="square" rtlCol="0">
            <a:spAutoFit/>
          </a:bodyPr>
          <a:lstStyle/>
          <a:p>
            <a:r>
              <a:rPr lang="en-US" sz="1200" smtClean="0"/>
              <a:t>Đúng</a:t>
            </a:r>
            <a:endParaRPr lang="en-US" sz="1200"/>
          </a:p>
        </p:txBody>
      </p:sp>
      <p:sp>
        <p:nvSpPr>
          <p:cNvPr id="61" name="TextBox 60"/>
          <p:cNvSpPr txBox="1"/>
          <p:nvPr/>
        </p:nvSpPr>
        <p:spPr>
          <a:xfrm>
            <a:off x="3027218" y="3839401"/>
            <a:ext cx="564945" cy="276999"/>
          </a:xfrm>
          <a:prstGeom prst="rect">
            <a:avLst/>
          </a:prstGeom>
          <a:noFill/>
        </p:spPr>
        <p:txBody>
          <a:bodyPr wrap="square" rtlCol="0">
            <a:spAutoFit/>
          </a:bodyPr>
          <a:lstStyle/>
          <a:p>
            <a:r>
              <a:rPr lang="en-US" sz="1200" smtClean="0"/>
              <a:t>Đúng</a:t>
            </a:r>
            <a:endParaRPr lang="en-US" sz="1200"/>
          </a:p>
        </p:txBody>
      </p:sp>
      <p:sp>
        <p:nvSpPr>
          <p:cNvPr id="62" name="TextBox 61"/>
          <p:cNvSpPr txBox="1"/>
          <p:nvPr/>
        </p:nvSpPr>
        <p:spPr>
          <a:xfrm>
            <a:off x="2231045" y="2292620"/>
            <a:ext cx="564945" cy="276999"/>
          </a:xfrm>
          <a:prstGeom prst="rect">
            <a:avLst/>
          </a:prstGeom>
          <a:noFill/>
        </p:spPr>
        <p:txBody>
          <a:bodyPr wrap="square" rtlCol="0">
            <a:spAutoFit/>
          </a:bodyPr>
          <a:lstStyle/>
          <a:p>
            <a:r>
              <a:rPr lang="en-US" sz="1200" smtClean="0"/>
              <a:t>Sai</a:t>
            </a:r>
            <a:endParaRPr lang="en-US" sz="1200"/>
          </a:p>
        </p:txBody>
      </p:sp>
      <p:sp>
        <p:nvSpPr>
          <p:cNvPr id="63" name="TextBox 62"/>
          <p:cNvSpPr txBox="1"/>
          <p:nvPr/>
        </p:nvSpPr>
        <p:spPr>
          <a:xfrm>
            <a:off x="2246402" y="3494306"/>
            <a:ext cx="564945" cy="276999"/>
          </a:xfrm>
          <a:prstGeom prst="rect">
            <a:avLst/>
          </a:prstGeom>
          <a:noFill/>
        </p:spPr>
        <p:txBody>
          <a:bodyPr wrap="square" rtlCol="0">
            <a:spAutoFit/>
          </a:bodyPr>
          <a:lstStyle/>
          <a:p>
            <a:r>
              <a:rPr lang="en-US" sz="1200" smtClean="0"/>
              <a:t>Sai</a:t>
            </a:r>
            <a:endParaRPr lang="en-US" sz="1200"/>
          </a:p>
        </p:txBody>
      </p:sp>
      <p:sp>
        <p:nvSpPr>
          <p:cNvPr id="64" name="TextBox 63"/>
          <p:cNvSpPr txBox="1"/>
          <p:nvPr/>
        </p:nvSpPr>
        <p:spPr>
          <a:xfrm>
            <a:off x="4204800" y="2195183"/>
            <a:ext cx="920038" cy="646331"/>
          </a:xfrm>
          <a:prstGeom prst="rect">
            <a:avLst/>
          </a:prstGeom>
          <a:noFill/>
        </p:spPr>
        <p:txBody>
          <a:bodyPr wrap="square" rtlCol="0">
            <a:spAutoFit/>
          </a:bodyPr>
          <a:lstStyle/>
          <a:p>
            <a:r>
              <a:rPr lang="en-US" sz="1200" smtClean="0"/>
              <a:t>Không có lệnh break;</a:t>
            </a:r>
            <a:endParaRPr lang="en-US" sz="1200"/>
          </a:p>
        </p:txBody>
      </p:sp>
      <p:sp>
        <p:nvSpPr>
          <p:cNvPr id="65" name="TextBox 64"/>
          <p:cNvSpPr txBox="1"/>
          <p:nvPr/>
        </p:nvSpPr>
        <p:spPr>
          <a:xfrm>
            <a:off x="4159527" y="3357087"/>
            <a:ext cx="1175894" cy="461665"/>
          </a:xfrm>
          <a:prstGeom prst="rect">
            <a:avLst/>
          </a:prstGeom>
          <a:noFill/>
        </p:spPr>
        <p:txBody>
          <a:bodyPr wrap="square" rtlCol="0">
            <a:spAutoFit/>
          </a:bodyPr>
          <a:lstStyle/>
          <a:p>
            <a:r>
              <a:rPr lang="en-US" sz="1200" smtClean="0"/>
              <a:t>Không có lệnh break;</a:t>
            </a:r>
            <a:endParaRPr lang="en-US" sz="1200"/>
          </a:p>
        </p:txBody>
      </p:sp>
      <p:pic>
        <p:nvPicPr>
          <p:cNvPr id="36" name="Google Shape;88;p13"/>
          <p:cNvPicPr preferRelativeResize="0"/>
          <p:nvPr/>
        </p:nvPicPr>
        <p:blipFill>
          <a:blip r:embed="rId1" cstate="print"/>
          <a:stretch>
            <a:fillRect/>
          </a:stretch>
        </p:blipFill>
        <p:spPr>
          <a:xfrm>
            <a:off x="7845543" y="4572401"/>
            <a:ext cx="1121908" cy="39188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7200" y="1159200"/>
            <a:ext cx="7437600" cy="1169551"/>
          </a:xfrm>
          <a:prstGeom prst="rect">
            <a:avLst/>
          </a:prstGeom>
          <a:noFill/>
        </p:spPr>
        <p:txBody>
          <a:bodyPr wrap="square" rtlCol="0">
            <a:spAutoFit/>
          </a:bodyPr>
          <a:lstStyle/>
          <a:p>
            <a:r>
              <a:rPr lang="en-US" smtClean="0"/>
              <a:t>Nhập vào một tháng bất kỳ và in ra màn hình thông tin tháng đó có bao nhiêu ngày.</a:t>
            </a:r>
            <a:endParaRPr lang="en-US" smtClean="0"/>
          </a:p>
          <a:p>
            <a:r>
              <a:rPr lang="en-US" smtClean="0"/>
              <a:t>Biết:</a:t>
            </a:r>
            <a:endParaRPr lang="en-US" smtClean="0"/>
          </a:p>
          <a:p>
            <a:r>
              <a:rPr lang="en-US" smtClean="0"/>
              <a:t>Tháng 1, 3, 5, 7, 8, 10, 12 có 31 ngày</a:t>
            </a:r>
            <a:endParaRPr lang="en-US" smtClean="0"/>
          </a:p>
          <a:p>
            <a:r>
              <a:rPr lang="en-US" smtClean="0"/>
              <a:t>Tháng 2 có 28 hoặc 29 ngày</a:t>
            </a:r>
            <a:endParaRPr lang="en-US" smtClean="0"/>
          </a:p>
          <a:p>
            <a:r>
              <a:rPr lang="en-US" smtClean="0"/>
              <a:t>Tháng 4, 6, 9, 11 có 30 ngày</a:t>
            </a:r>
            <a:endParaRPr lang="en-US"/>
          </a:p>
        </p:txBody>
      </p:sp>
      <p:sp>
        <p:nvSpPr>
          <p:cNvPr id="5"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Exercise</a:t>
            </a:r>
            <a:endParaRPr 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Vòng lặp for</a:t>
            </a:r>
            <a:endParaRPr lang="en-US" sz="2400"/>
          </a:p>
        </p:txBody>
      </p:sp>
      <p:sp>
        <p:nvSpPr>
          <p:cNvPr id="5" name="Rectangle 4"/>
          <p:cNvSpPr/>
          <p:nvPr/>
        </p:nvSpPr>
        <p:spPr>
          <a:xfrm>
            <a:off x="454008" y="1748818"/>
            <a:ext cx="6097992" cy="738664"/>
          </a:xfrm>
          <a:prstGeom prst="rect">
            <a:avLst/>
          </a:prstGeom>
        </p:spPr>
        <p:txBody>
          <a:bodyPr wrap="square">
            <a:spAutoFit/>
          </a:bodyPr>
          <a:lstStyle/>
          <a:p>
            <a:r>
              <a:rPr lang="nn-NO">
                <a:solidFill>
                  <a:srgbClr val="AF00DB"/>
                </a:solidFill>
                <a:latin typeface="Consolas" panose="020B0609020204030204" pitchFamily="49" charset="0"/>
              </a:rPr>
              <a:t>for</a:t>
            </a:r>
            <a:r>
              <a:rPr lang="nn-NO">
                <a:latin typeface="Consolas" panose="020B0609020204030204" pitchFamily="49" charset="0"/>
              </a:rPr>
              <a:t> </a:t>
            </a:r>
            <a:r>
              <a:rPr lang="nn-NO" smtClean="0">
                <a:latin typeface="Consolas" panose="020B0609020204030204" pitchFamily="49" charset="0"/>
              </a:rPr>
              <a:t>(</a:t>
            </a:r>
            <a:r>
              <a:rPr lang="nn-NO" smtClean="0">
                <a:solidFill>
                  <a:srgbClr val="267F99"/>
                </a:solidFill>
                <a:latin typeface="Consolas" panose="020B0609020204030204" pitchFamily="49" charset="0"/>
              </a:rPr>
              <a:t>&lt;Khởi tạo biến&gt;</a:t>
            </a:r>
            <a:r>
              <a:rPr lang="nn-NO" smtClean="0">
                <a:latin typeface="Consolas" panose="020B0609020204030204" pitchFamily="49" charset="0"/>
              </a:rPr>
              <a:t>;</a:t>
            </a:r>
            <a:r>
              <a:rPr lang="nn-NO">
                <a:latin typeface="Consolas" panose="020B0609020204030204" pitchFamily="49" charset="0"/>
              </a:rPr>
              <a:t> </a:t>
            </a:r>
            <a:r>
              <a:rPr lang="en-US">
                <a:solidFill>
                  <a:srgbClr val="001080"/>
                </a:solidFill>
                <a:latin typeface="Consolas" panose="020B0609020204030204" pitchFamily="49" charset="0"/>
              </a:rPr>
              <a:t>&lt;Điều kiện&gt;</a:t>
            </a:r>
            <a:r>
              <a:rPr lang="nn-NO" smtClean="0">
                <a:latin typeface="Consolas" panose="020B0609020204030204" pitchFamily="49" charset="0"/>
              </a:rPr>
              <a:t>;</a:t>
            </a:r>
            <a:r>
              <a:rPr lang="nn-NO">
                <a:latin typeface="Consolas" panose="020B0609020204030204" pitchFamily="49" charset="0"/>
              </a:rPr>
              <a:t> </a:t>
            </a:r>
            <a:r>
              <a:rPr lang="nn-NO" smtClean="0">
                <a:solidFill>
                  <a:srgbClr val="001080"/>
                </a:solidFill>
                <a:latin typeface="Consolas" panose="020B0609020204030204" pitchFamily="49" charset="0"/>
              </a:rPr>
              <a:t>&lt;Tăng/giảm biến&gt;</a:t>
            </a:r>
            <a:r>
              <a:rPr lang="nn-NO" smtClean="0">
                <a:latin typeface="Consolas" panose="020B0609020204030204" pitchFamily="49" charset="0"/>
              </a:rPr>
              <a:t>){</a:t>
            </a:r>
            <a:endParaRPr lang="nn-NO">
              <a:latin typeface="Consolas" panose="020B0609020204030204" pitchFamily="49" charset="0"/>
            </a:endParaRPr>
          </a:p>
          <a:p>
            <a:r>
              <a:rPr lang="nn-NO">
                <a:latin typeface="Consolas" panose="020B0609020204030204" pitchFamily="49" charset="0"/>
              </a:rPr>
              <a:t> </a:t>
            </a:r>
            <a:r>
              <a:rPr lang="nn-NO" smtClean="0">
                <a:latin typeface="Consolas" panose="020B0609020204030204" pitchFamily="49" charset="0"/>
              </a:rPr>
              <a:t>    </a:t>
            </a:r>
            <a:r>
              <a:rPr lang="en-US" smtClean="0">
                <a:solidFill>
                  <a:srgbClr val="267F99"/>
                </a:solidFill>
                <a:latin typeface="Consolas" panose="020B0609020204030204" pitchFamily="49" charset="0"/>
              </a:rPr>
              <a:t>&lt;</a:t>
            </a:r>
            <a:r>
              <a:rPr lang="en-US">
                <a:solidFill>
                  <a:srgbClr val="267F99"/>
                </a:solidFill>
                <a:latin typeface="Consolas" panose="020B0609020204030204" pitchFamily="49" charset="0"/>
              </a:rPr>
              <a:t>Khối lệnh&gt;</a:t>
            </a:r>
            <a:r>
              <a:rPr lang="en-US">
                <a:latin typeface="Consolas" panose="020B0609020204030204" pitchFamily="49" charset="0"/>
              </a:rPr>
              <a:t>;</a:t>
            </a:r>
            <a:br>
              <a:rPr lang="nn-NO">
                <a:latin typeface="Consolas" panose="020B0609020204030204" pitchFamily="49" charset="0"/>
              </a:rPr>
            </a:br>
            <a:r>
              <a:rPr lang="nn-NO" smtClean="0">
                <a:latin typeface="Consolas" panose="020B0609020204030204" pitchFamily="49" charset="0"/>
              </a:rPr>
              <a:t>}</a:t>
            </a:r>
            <a:endParaRPr lang="nn-NO">
              <a:latin typeface="Consolas" panose="020B0609020204030204" pitchFamily="49" charset="0"/>
            </a:endParaRPr>
          </a:p>
        </p:txBody>
      </p:sp>
      <p:sp>
        <p:nvSpPr>
          <p:cNvPr id="6" name="TextBox 5"/>
          <p:cNvSpPr txBox="1"/>
          <p:nvPr/>
        </p:nvSpPr>
        <p:spPr>
          <a:xfrm>
            <a:off x="454009" y="1332000"/>
            <a:ext cx="1878791" cy="307777"/>
          </a:xfrm>
          <a:prstGeom prst="rect">
            <a:avLst/>
          </a:prstGeom>
          <a:noFill/>
        </p:spPr>
        <p:txBody>
          <a:bodyPr wrap="square" rtlCol="0">
            <a:spAutoFit/>
          </a:bodyPr>
          <a:lstStyle/>
          <a:p>
            <a:r>
              <a:rPr lang="en-US" smtClean="0"/>
              <a:t>Cú pháp:</a:t>
            </a:r>
            <a:endParaRPr lang="en-US"/>
          </a:p>
        </p:txBody>
      </p:sp>
      <p:pic>
        <p:nvPicPr>
          <p:cNvPr id="7" name="Picture 6"/>
          <p:cNvPicPr/>
          <p:nvPr/>
        </p:nvPicPr>
        <p:blipFill>
          <a:blip r:embed="rId1">
            <a:extLst>
              <a:ext uri="{28A0092B-C50C-407E-A947-70E740481C1C}">
                <a14:useLocalDpi xmlns:a14="http://schemas.microsoft.com/office/drawing/2010/main" val="0"/>
              </a:ext>
            </a:extLst>
          </a:blip>
          <a:stretch>
            <a:fillRect/>
          </a:stretch>
        </p:blipFill>
        <p:spPr>
          <a:xfrm>
            <a:off x="5435999" y="753564"/>
            <a:ext cx="2772001" cy="417843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Exercise</a:t>
            </a:r>
            <a:endParaRPr lang="en-US" sz="2400"/>
          </a:p>
        </p:txBody>
      </p:sp>
      <p:sp>
        <p:nvSpPr>
          <p:cNvPr id="6" name="TextBox 5"/>
          <p:cNvSpPr txBox="1"/>
          <p:nvPr/>
        </p:nvSpPr>
        <p:spPr>
          <a:xfrm>
            <a:off x="792000" y="1044000"/>
            <a:ext cx="7365600" cy="523220"/>
          </a:xfrm>
          <a:prstGeom prst="rect">
            <a:avLst/>
          </a:prstGeom>
          <a:noFill/>
        </p:spPr>
        <p:txBody>
          <a:bodyPr wrap="square" rtlCol="0">
            <a:spAutoFit/>
          </a:bodyPr>
          <a:lstStyle/>
          <a:p>
            <a:r>
              <a:rPr lang="en-US" smtClean="0"/>
              <a:t>Viết chương trình nhập vào thông tin 5 học viên bất kỳ, và in thông tin đó ra màn hình</a:t>
            </a:r>
            <a:endParaRPr lang="en-US" smtClean="0"/>
          </a:p>
          <a:p>
            <a:r>
              <a:rPr lang="en-US" smtClean="0"/>
              <a:t>Thông tin bao gồm: tên, tuổi địa chỉ</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Vòng lặp while</a:t>
            </a:r>
            <a:endParaRPr lang="en-US" sz="2400"/>
          </a:p>
        </p:txBody>
      </p:sp>
      <p:sp>
        <p:nvSpPr>
          <p:cNvPr id="5" name="Rectangle 4"/>
          <p:cNvSpPr/>
          <p:nvPr/>
        </p:nvSpPr>
        <p:spPr>
          <a:xfrm>
            <a:off x="454009" y="1590418"/>
            <a:ext cx="4572000" cy="738664"/>
          </a:xfrm>
          <a:prstGeom prst="rect">
            <a:avLst/>
          </a:prstGeom>
        </p:spPr>
        <p:txBody>
          <a:bodyPr>
            <a:spAutoFit/>
          </a:bodyPr>
          <a:lstStyle/>
          <a:p>
            <a:r>
              <a:rPr lang="en-US">
                <a:solidFill>
                  <a:srgbClr val="AF00DB"/>
                </a:solidFill>
                <a:latin typeface="Consolas" panose="020B0609020204030204" pitchFamily="49" charset="0"/>
              </a:rPr>
              <a:t>while</a:t>
            </a:r>
            <a:r>
              <a:rPr lang="en-US">
                <a:latin typeface="Consolas" panose="020B0609020204030204" pitchFamily="49" charset="0"/>
              </a:rPr>
              <a:t> </a:t>
            </a:r>
            <a:r>
              <a:rPr lang="en-US" smtClean="0">
                <a:latin typeface="Consolas" panose="020B0609020204030204" pitchFamily="49" charset="0"/>
              </a:rPr>
              <a:t>(</a:t>
            </a:r>
            <a:r>
              <a:rPr lang="en-US">
                <a:solidFill>
                  <a:srgbClr val="001080"/>
                </a:solidFill>
                <a:latin typeface="Consolas" panose="020B0609020204030204" pitchFamily="49" charset="0"/>
              </a:rPr>
              <a:t>&lt;Điều </a:t>
            </a:r>
            <a:r>
              <a:rPr lang="en-US" smtClean="0">
                <a:solidFill>
                  <a:srgbClr val="001080"/>
                </a:solidFill>
                <a:latin typeface="Consolas" panose="020B0609020204030204" pitchFamily="49" charset="0"/>
              </a:rPr>
              <a:t>kiện lăp&gt;</a:t>
            </a:r>
            <a:r>
              <a:rPr lang="en-US" smtClean="0">
                <a:latin typeface="Consolas" panose="020B0609020204030204" pitchFamily="49" charset="0"/>
              </a:rPr>
              <a:t>)</a:t>
            </a:r>
            <a:r>
              <a:rPr lang="en-US">
                <a:latin typeface="Consolas" panose="020B0609020204030204" pitchFamily="49" charset="0"/>
              </a:rPr>
              <a:t> {</a:t>
            </a:r>
            <a:endParaRPr lang="en-US">
              <a:latin typeface="Consolas" panose="020B0609020204030204" pitchFamily="49" charset="0"/>
            </a:endParaRPr>
          </a:p>
          <a:p>
            <a:r>
              <a:rPr lang="en-US">
                <a:latin typeface="Consolas" panose="020B0609020204030204" pitchFamily="49" charset="0"/>
              </a:rPr>
              <a:t>     </a:t>
            </a:r>
            <a:r>
              <a:rPr lang="en-US" smtClean="0">
                <a:solidFill>
                  <a:srgbClr val="267F99"/>
                </a:solidFill>
                <a:latin typeface="Consolas" panose="020B0609020204030204" pitchFamily="49" charset="0"/>
              </a:rPr>
              <a:t>&lt;</a:t>
            </a:r>
            <a:r>
              <a:rPr lang="en-US">
                <a:solidFill>
                  <a:srgbClr val="267F99"/>
                </a:solidFill>
                <a:latin typeface="Consolas" panose="020B0609020204030204" pitchFamily="49" charset="0"/>
              </a:rPr>
              <a:t>Khối lệnh&gt;</a:t>
            </a:r>
            <a:r>
              <a:rPr lang="en-US">
                <a:latin typeface="Consolas" panose="020B0609020204030204" pitchFamily="49" charset="0"/>
              </a:rPr>
              <a:t>;      </a:t>
            </a:r>
            <a:endParaRPr lang="en-US">
              <a:latin typeface="Consolas" panose="020B0609020204030204" pitchFamily="49" charset="0"/>
            </a:endParaRPr>
          </a:p>
          <a:p>
            <a:r>
              <a:rPr lang="en-US" smtClean="0">
                <a:latin typeface="Consolas" panose="020B0609020204030204" pitchFamily="49" charset="0"/>
              </a:rPr>
              <a:t>}</a:t>
            </a:r>
            <a:endParaRPr lang="en-US">
              <a:latin typeface="Consolas" panose="020B0609020204030204" pitchFamily="49" charset="0"/>
            </a:endParaRPr>
          </a:p>
        </p:txBody>
      </p:sp>
      <p:sp>
        <p:nvSpPr>
          <p:cNvPr id="6" name="TextBox 5"/>
          <p:cNvSpPr txBox="1"/>
          <p:nvPr/>
        </p:nvSpPr>
        <p:spPr>
          <a:xfrm>
            <a:off x="454009" y="1123200"/>
            <a:ext cx="1879200" cy="307777"/>
          </a:xfrm>
          <a:prstGeom prst="rect">
            <a:avLst/>
          </a:prstGeom>
          <a:noFill/>
        </p:spPr>
        <p:txBody>
          <a:bodyPr wrap="square" rtlCol="0">
            <a:spAutoFit/>
          </a:bodyPr>
          <a:lstStyle/>
          <a:p>
            <a:r>
              <a:rPr lang="en-US" smtClean="0"/>
              <a:t>Cú pháp:</a:t>
            </a:r>
            <a:endParaRPr lang="en-US"/>
          </a:p>
        </p:txBody>
      </p:sp>
      <p:sp>
        <p:nvSpPr>
          <p:cNvPr id="8" name="Rounded Rectangle 7"/>
          <p:cNvSpPr/>
          <p:nvPr/>
        </p:nvSpPr>
        <p:spPr>
          <a:xfrm>
            <a:off x="5119200" y="835200"/>
            <a:ext cx="943200" cy="417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2"/>
                </a:solidFill>
              </a:rPr>
              <a:t>Vào</a:t>
            </a:r>
            <a:endParaRPr lang="en-US" smtClean="0">
              <a:solidFill>
                <a:schemeClr val="bg2"/>
              </a:solidFill>
            </a:endParaRPr>
          </a:p>
        </p:txBody>
      </p:sp>
      <p:sp>
        <p:nvSpPr>
          <p:cNvPr id="9" name="Rounded Rectangle 8"/>
          <p:cNvSpPr/>
          <p:nvPr/>
        </p:nvSpPr>
        <p:spPr>
          <a:xfrm>
            <a:off x="5119200" y="4037518"/>
            <a:ext cx="943200" cy="417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2"/>
                </a:solidFill>
              </a:rPr>
              <a:t>Ra</a:t>
            </a:r>
            <a:endParaRPr lang="en-US" smtClean="0">
              <a:solidFill>
                <a:schemeClr val="bg2"/>
              </a:solidFill>
            </a:endParaRPr>
          </a:p>
        </p:txBody>
      </p:sp>
      <p:sp>
        <p:nvSpPr>
          <p:cNvPr id="10" name="Diamond 9"/>
          <p:cNvSpPr/>
          <p:nvPr/>
        </p:nvSpPr>
        <p:spPr>
          <a:xfrm>
            <a:off x="4618800" y="1763882"/>
            <a:ext cx="1944000" cy="813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2"/>
                </a:solidFill>
              </a:rPr>
              <a:t>Điều kiện</a:t>
            </a:r>
            <a:endParaRPr lang="en-US">
              <a:solidFill>
                <a:schemeClr val="bg2"/>
              </a:solidFill>
            </a:endParaRPr>
          </a:p>
        </p:txBody>
      </p:sp>
      <p:sp>
        <p:nvSpPr>
          <p:cNvPr id="11" name="Rectangle 10"/>
          <p:cNvSpPr/>
          <p:nvPr/>
        </p:nvSpPr>
        <p:spPr>
          <a:xfrm>
            <a:off x="4906800" y="3084300"/>
            <a:ext cx="1368000" cy="44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2"/>
                </a:solidFill>
              </a:rPr>
              <a:t>Khối lệnh</a:t>
            </a:r>
            <a:endParaRPr lang="en-US">
              <a:solidFill>
                <a:schemeClr val="bg2"/>
              </a:solidFill>
            </a:endParaRPr>
          </a:p>
        </p:txBody>
      </p:sp>
      <p:cxnSp>
        <p:nvCxnSpPr>
          <p:cNvPr id="12" name="Straight Arrow Connector 11"/>
          <p:cNvCxnSpPr>
            <a:stCxn id="8" idx="2"/>
            <a:endCxn id="10" idx="0"/>
          </p:cNvCxnSpPr>
          <p:nvPr/>
        </p:nvCxnSpPr>
        <p:spPr>
          <a:xfrm>
            <a:off x="5590800" y="1252800"/>
            <a:ext cx="0" cy="511082"/>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2"/>
            <a:endCxn id="11" idx="0"/>
          </p:cNvCxnSpPr>
          <p:nvPr/>
        </p:nvCxnSpPr>
        <p:spPr>
          <a:xfrm>
            <a:off x="5590800" y="2577482"/>
            <a:ext cx="0" cy="506818"/>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0" idx="3"/>
            <a:endCxn id="9" idx="0"/>
          </p:cNvCxnSpPr>
          <p:nvPr/>
        </p:nvCxnSpPr>
        <p:spPr>
          <a:xfrm flipH="1">
            <a:off x="5590800" y="2170682"/>
            <a:ext cx="972000" cy="1866836"/>
          </a:xfrm>
          <a:prstGeom prst="bentConnector4">
            <a:avLst>
              <a:gd name="adj1" fmla="val -23519"/>
              <a:gd name="adj2" fmla="val 8442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583600" y="2649818"/>
            <a:ext cx="691200" cy="307777"/>
          </a:xfrm>
          <a:prstGeom prst="rect">
            <a:avLst/>
          </a:prstGeom>
          <a:noFill/>
        </p:spPr>
        <p:txBody>
          <a:bodyPr wrap="square" rtlCol="0">
            <a:spAutoFit/>
          </a:bodyPr>
          <a:lstStyle/>
          <a:p>
            <a:r>
              <a:rPr lang="en-US" smtClean="0"/>
              <a:t>Đúng</a:t>
            </a:r>
            <a:endParaRPr lang="en-US"/>
          </a:p>
        </p:txBody>
      </p:sp>
      <p:sp>
        <p:nvSpPr>
          <p:cNvPr id="17" name="TextBox 16"/>
          <p:cNvSpPr txBox="1"/>
          <p:nvPr/>
        </p:nvSpPr>
        <p:spPr>
          <a:xfrm>
            <a:off x="6674400" y="1905987"/>
            <a:ext cx="691200" cy="307777"/>
          </a:xfrm>
          <a:prstGeom prst="rect">
            <a:avLst/>
          </a:prstGeom>
          <a:noFill/>
        </p:spPr>
        <p:txBody>
          <a:bodyPr wrap="square" rtlCol="0">
            <a:spAutoFit/>
          </a:bodyPr>
          <a:lstStyle/>
          <a:p>
            <a:r>
              <a:rPr lang="en-US" smtClean="0"/>
              <a:t>Sai</a:t>
            </a:r>
            <a:endParaRPr lang="en-US"/>
          </a:p>
        </p:txBody>
      </p:sp>
      <p:pic>
        <p:nvPicPr>
          <p:cNvPr id="18" name="Google Shape;88;p13"/>
          <p:cNvPicPr preferRelativeResize="0"/>
          <p:nvPr/>
        </p:nvPicPr>
        <p:blipFill>
          <a:blip r:embed="rId1" cstate="print"/>
          <a:stretch>
            <a:fillRect/>
          </a:stretch>
        </p:blipFill>
        <p:spPr>
          <a:xfrm>
            <a:off x="7845543" y="4572401"/>
            <a:ext cx="1121908" cy="391886"/>
          </a:xfrm>
          <a:prstGeom prst="rect">
            <a:avLst/>
          </a:prstGeom>
          <a:noFill/>
          <a:ln>
            <a:noFill/>
          </a:ln>
        </p:spPr>
      </p:pic>
      <p:cxnSp>
        <p:nvCxnSpPr>
          <p:cNvPr id="20" name="Elbow Connector 19"/>
          <p:cNvCxnSpPr>
            <a:stCxn id="11" idx="1"/>
          </p:cNvCxnSpPr>
          <p:nvPr/>
        </p:nvCxnSpPr>
        <p:spPr>
          <a:xfrm rot="10800000" flipH="1">
            <a:off x="4906800" y="1430978"/>
            <a:ext cx="684000" cy="1876523"/>
          </a:xfrm>
          <a:prstGeom prst="bentConnector4">
            <a:avLst>
              <a:gd name="adj1" fmla="val -127105"/>
              <a:gd name="adj2" fmla="val 10007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Exercise</a:t>
            </a:r>
            <a:endParaRPr lang="en-US" sz="2400"/>
          </a:p>
        </p:txBody>
      </p:sp>
      <p:sp>
        <p:nvSpPr>
          <p:cNvPr id="5" name="TextBox 4"/>
          <p:cNvSpPr txBox="1"/>
          <p:nvPr/>
        </p:nvSpPr>
        <p:spPr>
          <a:xfrm>
            <a:off x="777600" y="928800"/>
            <a:ext cx="7632000" cy="523220"/>
          </a:xfrm>
          <a:prstGeom prst="rect">
            <a:avLst/>
          </a:prstGeom>
          <a:noFill/>
        </p:spPr>
        <p:txBody>
          <a:bodyPr wrap="square" rtlCol="0">
            <a:spAutoFit/>
          </a:bodyPr>
          <a:lstStyle/>
          <a:p>
            <a:r>
              <a:rPr lang="vi-VN"/>
              <a:t>Viết chương trình cho phép nhập vào một số nguyên dương n, tính tổng tất cả số chẵn trong khoảng từ 0 - </a:t>
            </a:r>
            <a:r>
              <a:rPr lang="vi-VN"/>
              <a:t>n</a:t>
            </a:r>
            <a:r>
              <a:rPr lang="vi-VN" smtClean="0"/>
              <a:t>.</a:t>
            </a:r>
            <a:endParaRPr lang="vi-V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43074" y="55959"/>
            <a:ext cx="7688100"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Escape sequence</a:t>
            </a:r>
            <a:endParaRPr lang="en-US" sz="2400"/>
          </a:p>
        </p:txBody>
      </p:sp>
      <p:graphicFrame>
        <p:nvGraphicFramePr>
          <p:cNvPr id="5" name="Table 4"/>
          <p:cNvGraphicFramePr>
            <a:graphicFrameLocks noGrp="1"/>
          </p:cNvGraphicFramePr>
          <p:nvPr/>
        </p:nvGraphicFramePr>
        <p:xfrm>
          <a:off x="2141052" y="1224525"/>
          <a:ext cx="4292144" cy="3416300"/>
        </p:xfrm>
        <a:graphic>
          <a:graphicData uri="http://schemas.openxmlformats.org/drawingml/2006/table">
            <a:tbl>
              <a:tblPr firstRow="1" bandRow="1">
                <a:tableStyleId>{8A107856-5554-42FB-B03E-39F5DBC370BA}</a:tableStyleId>
              </a:tblPr>
              <a:tblGrid>
                <a:gridCol w="2146072"/>
                <a:gridCol w="2146072"/>
              </a:tblGrid>
              <a:tr h="341630">
                <a:tc>
                  <a:txBody>
                    <a:bodyPr/>
                    <a:lstStyle/>
                    <a:p>
                      <a:pPr marL="0" marR="0" algn="ctr">
                        <a:lnSpc>
                          <a:spcPct val="115000"/>
                        </a:lnSpc>
                        <a:spcBef>
                          <a:spcPts val="0"/>
                        </a:spcBef>
                        <a:spcAft>
                          <a:spcPts val="0"/>
                        </a:spcAft>
                      </a:pPr>
                      <a:r>
                        <a:rPr lang="en-US" sz="1100">
                          <a:solidFill>
                            <a:sysClr val="windowText" lastClr="000000"/>
                          </a:solidFill>
                          <a:effectLst/>
                        </a:rPr>
                        <a:t>Ký tự</a:t>
                      </a:r>
                      <a:endParaRPr lang="en-US" sz="9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316" marR="553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100">
                          <a:solidFill>
                            <a:sysClr val="windowText" lastClr="000000"/>
                          </a:solidFill>
                          <a:effectLst/>
                        </a:rPr>
                        <a:t>Ý nghĩa</a:t>
                      </a:r>
                      <a:endParaRPr lang="en-US" sz="9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316" marR="553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41630">
                <a:tc>
                  <a:txBody>
                    <a:bodyPr/>
                    <a:lstStyle/>
                    <a:p>
                      <a:pPr marL="0" marR="0">
                        <a:lnSpc>
                          <a:spcPct val="115000"/>
                        </a:lnSpc>
                        <a:spcBef>
                          <a:spcPts val="0"/>
                        </a:spcBef>
                        <a:spcAft>
                          <a:spcPts val="0"/>
                        </a:spcAft>
                      </a:pPr>
                      <a:r>
                        <a:rPr lang="en-US" sz="1100">
                          <a:solidFill>
                            <a:sysClr val="windowText" lastClr="000000"/>
                          </a:solidFill>
                          <a:effectLst/>
                        </a:rPr>
                        <a:t>\b</a:t>
                      </a:r>
                      <a:endParaRPr lang="en-US" sz="9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316" marR="553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US" sz="1100">
                          <a:solidFill>
                            <a:sysClr val="windowText" lastClr="000000"/>
                          </a:solidFill>
                          <a:effectLst/>
                        </a:rPr>
                        <a:t>Xoá lùi</a:t>
                      </a:r>
                      <a:endParaRPr lang="en-US" sz="9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316" marR="553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41630">
                <a:tc>
                  <a:txBody>
                    <a:bodyPr/>
                    <a:lstStyle/>
                    <a:p>
                      <a:pPr marL="0" marR="0">
                        <a:lnSpc>
                          <a:spcPct val="115000"/>
                        </a:lnSpc>
                        <a:spcBef>
                          <a:spcPts val="0"/>
                        </a:spcBef>
                        <a:spcAft>
                          <a:spcPts val="0"/>
                        </a:spcAft>
                      </a:pPr>
                      <a:r>
                        <a:rPr lang="en-US" sz="1100">
                          <a:solidFill>
                            <a:sysClr val="windowText" lastClr="000000"/>
                          </a:solidFill>
                          <a:effectLst/>
                        </a:rPr>
                        <a:t>\t</a:t>
                      </a:r>
                      <a:endParaRPr lang="en-US" sz="9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316" marR="553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US" sz="1100">
                          <a:solidFill>
                            <a:sysClr val="windowText" lastClr="000000"/>
                          </a:solidFill>
                          <a:effectLst/>
                        </a:rPr>
                        <a:t>Tab</a:t>
                      </a:r>
                      <a:endParaRPr lang="en-US" sz="9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316" marR="553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41630">
                <a:tc>
                  <a:txBody>
                    <a:bodyPr/>
                    <a:lstStyle/>
                    <a:p>
                      <a:pPr marL="0" marR="0">
                        <a:lnSpc>
                          <a:spcPct val="115000"/>
                        </a:lnSpc>
                        <a:spcBef>
                          <a:spcPts val="0"/>
                        </a:spcBef>
                        <a:spcAft>
                          <a:spcPts val="0"/>
                        </a:spcAft>
                      </a:pPr>
                      <a:r>
                        <a:rPr lang="en-US" sz="1100">
                          <a:solidFill>
                            <a:sysClr val="windowText" lastClr="000000"/>
                          </a:solidFill>
                          <a:effectLst/>
                        </a:rPr>
                        <a:t>\n</a:t>
                      </a:r>
                      <a:endParaRPr lang="en-US" sz="9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316" marR="553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US" sz="1100">
                          <a:solidFill>
                            <a:sysClr val="windowText" lastClr="000000"/>
                          </a:solidFill>
                          <a:effectLst/>
                        </a:rPr>
                        <a:t>Xuống hàng</a:t>
                      </a:r>
                      <a:endParaRPr lang="en-US" sz="9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316" marR="553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41630">
                <a:tc>
                  <a:txBody>
                    <a:bodyPr/>
                    <a:lstStyle/>
                    <a:p>
                      <a:pPr marL="0" marR="0">
                        <a:lnSpc>
                          <a:spcPct val="115000"/>
                        </a:lnSpc>
                        <a:spcBef>
                          <a:spcPts val="0"/>
                        </a:spcBef>
                        <a:spcAft>
                          <a:spcPts val="0"/>
                        </a:spcAft>
                      </a:pPr>
                      <a:r>
                        <a:rPr lang="en-US" sz="1100">
                          <a:solidFill>
                            <a:sysClr val="windowText" lastClr="000000"/>
                          </a:solidFill>
                          <a:effectLst/>
                        </a:rPr>
                        <a:t>\r</a:t>
                      </a:r>
                      <a:endParaRPr lang="en-US" sz="9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316" marR="553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US" sz="1100">
                          <a:solidFill>
                            <a:sysClr val="windowText" lastClr="000000"/>
                          </a:solidFill>
                          <a:effectLst/>
                        </a:rPr>
                        <a:t>Dấu enter</a:t>
                      </a:r>
                      <a:endParaRPr lang="en-US" sz="9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316" marR="553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41630">
                <a:tc>
                  <a:txBody>
                    <a:bodyPr/>
                    <a:lstStyle/>
                    <a:p>
                      <a:pPr marL="0" marR="0">
                        <a:lnSpc>
                          <a:spcPct val="115000"/>
                        </a:lnSpc>
                        <a:spcBef>
                          <a:spcPts val="0"/>
                        </a:spcBef>
                        <a:spcAft>
                          <a:spcPts val="0"/>
                        </a:spcAft>
                      </a:pPr>
                      <a:r>
                        <a:rPr lang="en-US" sz="1100">
                          <a:solidFill>
                            <a:sysClr val="windowText" lastClr="000000"/>
                          </a:solidFill>
                          <a:effectLst/>
                        </a:rPr>
                        <a:t>\”</a:t>
                      </a:r>
                      <a:endParaRPr lang="en-US" sz="9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316" marR="553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US" sz="1100">
                          <a:solidFill>
                            <a:sysClr val="windowText" lastClr="000000"/>
                          </a:solidFill>
                          <a:effectLst/>
                        </a:rPr>
                        <a:t>Nháy kép</a:t>
                      </a:r>
                      <a:endParaRPr lang="en-US" sz="9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316" marR="553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41630">
                <a:tc>
                  <a:txBody>
                    <a:bodyPr/>
                    <a:lstStyle/>
                    <a:p>
                      <a:pPr marL="0" marR="0">
                        <a:lnSpc>
                          <a:spcPct val="115000"/>
                        </a:lnSpc>
                        <a:spcBef>
                          <a:spcPts val="0"/>
                        </a:spcBef>
                        <a:spcAft>
                          <a:spcPts val="0"/>
                        </a:spcAft>
                      </a:pPr>
                      <a:r>
                        <a:rPr lang="en-US" sz="1100">
                          <a:solidFill>
                            <a:sysClr val="windowText" lastClr="000000"/>
                          </a:solidFill>
                          <a:effectLst/>
                        </a:rPr>
                        <a:t>\’</a:t>
                      </a:r>
                      <a:endParaRPr lang="en-US" sz="9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316" marR="553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US" sz="1100">
                          <a:solidFill>
                            <a:sysClr val="windowText" lastClr="000000"/>
                          </a:solidFill>
                          <a:effectLst/>
                        </a:rPr>
                        <a:t>Nháy đơn</a:t>
                      </a:r>
                      <a:endParaRPr lang="en-US" sz="9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316" marR="553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41630">
                <a:tc>
                  <a:txBody>
                    <a:bodyPr/>
                    <a:lstStyle/>
                    <a:p>
                      <a:pPr marL="0" marR="0">
                        <a:lnSpc>
                          <a:spcPct val="115000"/>
                        </a:lnSpc>
                        <a:spcBef>
                          <a:spcPts val="0"/>
                        </a:spcBef>
                        <a:spcAft>
                          <a:spcPts val="0"/>
                        </a:spcAft>
                      </a:pPr>
                      <a:r>
                        <a:rPr lang="en-US" sz="1100">
                          <a:solidFill>
                            <a:sysClr val="windowText" lastClr="000000"/>
                          </a:solidFill>
                          <a:effectLst/>
                        </a:rPr>
                        <a:t>\\</a:t>
                      </a:r>
                      <a:endParaRPr lang="en-US" sz="9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316" marR="553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US" sz="1100">
                          <a:solidFill>
                            <a:sysClr val="windowText" lastClr="000000"/>
                          </a:solidFill>
                          <a:effectLst/>
                        </a:rPr>
                        <a:t>Số ngược</a:t>
                      </a:r>
                      <a:endParaRPr lang="en-US" sz="9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316" marR="553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41630">
                <a:tc>
                  <a:txBody>
                    <a:bodyPr/>
                    <a:lstStyle/>
                    <a:p>
                      <a:pPr marL="0" marR="0">
                        <a:lnSpc>
                          <a:spcPct val="115000"/>
                        </a:lnSpc>
                        <a:spcBef>
                          <a:spcPts val="0"/>
                        </a:spcBef>
                        <a:spcAft>
                          <a:spcPts val="0"/>
                        </a:spcAft>
                      </a:pPr>
                      <a:r>
                        <a:rPr lang="en-US" sz="1100">
                          <a:solidFill>
                            <a:sysClr val="windowText" lastClr="000000"/>
                          </a:solidFill>
                          <a:effectLst/>
                        </a:rPr>
                        <a:t>\f</a:t>
                      </a:r>
                      <a:endParaRPr lang="en-US" sz="9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316" marR="553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US" sz="1100">
                          <a:solidFill>
                            <a:sysClr val="windowText" lastClr="000000"/>
                          </a:solidFill>
                          <a:effectLst/>
                        </a:rPr>
                        <a:t>Đẩy trang</a:t>
                      </a:r>
                      <a:endParaRPr lang="en-US" sz="9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316" marR="553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41630">
                <a:tc>
                  <a:txBody>
                    <a:bodyPr/>
                    <a:lstStyle/>
                    <a:p>
                      <a:pPr marL="0" marR="0">
                        <a:lnSpc>
                          <a:spcPct val="115000"/>
                        </a:lnSpc>
                        <a:spcBef>
                          <a:spcPts val="0"/>
                        </a:spcBef>
                        <a:spcAft>
                          <a:spcPts val="0"/>
                        </a:spcAft>
                      </a:pPr>
                      <a:r>
                        <a:rPr lang="en-US" sz="1100">
                          <a:solidFill>
                            <a:sysClr val="windowText" lastClr="000000"/>
                          </a:solidFill>
                          <a:effectLst/>
                        </a:rPr>
                        <a:t>\uxxxx</a:t>
                      </a:r>
                      <a:endParaRPr lang="en-US" sz="9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316" marR="553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5000"/>
                        </a:lnSpc>
                        <a:spcBef>
                          <a:spcPts val="0"/>
                        </a:spcBef>
                        <a:spcAft>
                          <a:spcPts val="0"/>
                        </a:spcAft>
                      </a:pPr>
                      <a:r>
                        <a:rPr lang="en-US" sz="1100">
                          <a:solidFill>
                            <a:sysClr val="windowText" lastClr="000000"/>
                          </a:solidFill>
                          <a:effectLst/>
                        </a:rPr>
                        <a:t>Ký tự unicode</a:t>
                      </a:r>
                      <a:endParaRPr lang="en-US" sz="9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316" marR="553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8" name="Google Shape;88;p13"/>
          <p:cNvPicPr preferRelativeResize="0"/>
          <p:nvPr/>
        </p:nvPicPr>
        <p:blipFill>
          <a:blip r:embed="rId1" cstate="print"/>
          <a:stretch>
            <a:fillRect/>
          </a:stretch>
        </p:blipFill>
        <p:spPr>
          <a:xfrm>
            <a:off x="7881543" y="4565201"/>
            <a:ext cx="1121908" cy="39188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Vòng lặp do…while</a:t>
            </a:r>
            <a:endParaRPr lang="en-US" sz="2400"/>
          </a:p>
        </p:txBody>
      </p:sp>
      <p:sp>
        <p:nvSpPr>
          <p:cNvPr id="6" name="TextBox 5"/>
          <p:cNvSpPr txBox="1"/>
          <p:nvPr/>
        </p:nvSpPr>
        <p:spPr>
          <a:xfrm>
            <a:off x="454009" y="1123200"/>
            <a:ext cx="1879200" cy="307777"/>
          </a:xfrm>
          <a:prstGeom prst="rect">
            <a:avLst/>
          </a:prstGeom>
          <a:noFill/>
        </p:spPr>
        <p:txBody>
          <a:bodyPr wrap="square" rtlCol="0">
            <a:spAutoFit/>
          </a:bodyPr>
          <a:lstStyle/>
          <a:p>
            <a:r>
              <a:rPr lang="en-US" smtClean="0"/>
              <a:t>Cú pháp:</a:t>
            </a:r>
            <a:endParaRPr lang="en-US"/>
          </a:p>
        </p:txBody>
      </p:sp>
      <p:sp>
        <p:nvSpPr>
          <p:cNvPr id="7" name="Rounded Rectangle 6"/>
          <p:cNvSpPr/>
          <p:nvPr/>
        </p:nvSpPr>
        <p:spPr>
          <a:xfrm>
            <a:off x="5119200" y="835200"/>
            <a:ext cx="943200" cy="417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2"/>
                </a:solidFill>
              </a:rPr>
              <a:t>Vào</a:t>
            </a:r>
            <a:endParaRPr lang="en-US" smtClean="0">
              <a:solidFill>
                <a:schemeClr val="bg2"/>
              </a:solidFill>
            </a:endParaRPr>
          </a:p>
        </p:txBody>
      </p:sp>
      <p:sp>
        <p:nvSpPr>
          <p:cNvPr id="8" name="Rounded Rectangle 7"/>
          <p:cNvSpPr/>
          <p:nvPr/>
        </p:nvSpPr>
        <p:spPr>
          <a:xfrm>
            <a:off x="5119200" y="4037518"/>
            <a:ext cx="943200" cy="417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2"/>
                </a:solidFill>
              </a:rPr>
              <a:t>Ra</a:t>
            </a:r>
            <a:endParaRPr lang="en-US" smtClean="0">
              <a:solidFill>
                <a:schemeClr val="bg2"/>
              </a:solidFill>
            </a:endParaRPr>
          </a:p>
        </p:txBody>
      </p:sp>
      <p:sp>
        <p:nvSpPr>
          <p:cNvPr id="9" name="Diamond 8"/>
          <p:cNvSpPr/>
          <p:nvPr/>
        </p:nvSpPr>
        <p:spPr>
          <a:xfrm>
            <a:off x="4618800" y="2727391"/>
            <a:ext cx="1944000" cy="813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2"/>
                </a:solidFill>
              </a:rPr>
              <a:t>Điều kiện</a:t>
            </a:r>
            <a:endParaRPr lang="en-US">
              <a:solidFill>
                <a:schemeClr val="bg2"/>
              </a:solidFill>
            </a:endParaRPr>
          </a:p>
        </p:txBody>
      </p:sp>
      <p:sp>
        <p:nvSpPr>
          <p:cNvPr id="10" name="Rectangle 9"/>
          <p:cNvSpPr/>
          <p:nvPr/>
        </p:nvSpPr>
        <p:spPr>
          <a:xfrm>
            <a:off x="4906800" y="1784464"/>
            <a:ext cx="1368000" cy="44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bg2"/>
                </a:solidFill>
              </a:rPr>
              <a:t>Khối lệnh</a:t>
            </a:r>
            <a:endParaRPr lang="en-US">
              <a:solidFill>
                <a:schemeClr val="bg2"/>
              </a:solidFill>
            </a:endParaRPr>
          </a:p>
        </p:txBody>
      </p:sp>
      <p:cxnSp>
        <p:nvCxnSpPr>
          <p:cNvPr id="11" name="Straight Arrow Connector 10"/>
          <p:cNvCxnSpPr>
            <a:stCxn id="7" idx="2"/>
            <a:endCxn id="10" idx="0"/>
          </p:cNvCxnSpPr>
          <p:nvPr/>
        </p:nvCxnSpPr>
        <p:spPr>
          <a:xfrm>
            <a:off x="5590800" y="1252800"/>
            <a:ext cx="0" cy="531664"/>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08409" y="2234175"/>
            <a:ext cx="691200" cy="307777"/>
          </a:xfrm>
          <a:prstGeom prst="rect">
            <a:avLst/>
          </a:prstGeom>
          <a:noFill/>
        </p:spPr>
        <p:txBody>
          <a:bodyPr wrap="square" rtlCol="0">
            <a:spAutoFit/>
          </a:bodyPr>
          <a:lstStyle/>
          <a:p>
            <a:r>
              <a:rPr lang="en-US" smtClean="0"/>
              <a:t>Đúng</a:t>
            </a:r>
            <a:endParaRPr lang="en-US"/>
          </a:p>
        </p:txBody>
      </p:sp>
      <p:sp>
        <p:nvSpPr>
          <p:cNvPr id="15" name="TextBox 14"/>
          <p:cNvSpPr txBox="1"/>
          <p:nvPr/>
        </p:nvSpPr>
        <p:spPr>
          <a:xfrm>
            <a:off x="5590800" y="3604402"/>
            <a:ext cx="691200" cy="307777"/>
          </a:xfrm>
          <a:prstGeom prst="rect">
            <a:avLst/>
          </a:prstGeom>
          <a:noFill/>
        </p:spPr>
        <p:txBody>
          <a:bodyPr wrap="square" rtlCol="0">
            <a:spAutoFit/>
          </a:bodyPr>
          <a:lstStyle/>
          <a:p>
            <a:r>
              <a:rPr lang="en-US" smtClean="0"/>
              <a:t>Sai</a:t>
            </a:r>
            <a:endParaRPr lang="en-US"/>
          </a:p>
        </p:txBody>
      </p:sp>
      <p:pic>
        <p:nvPicPr>
          <p:cNvPr id="16" name="Google Shape;88;p13"/>
          <p:cNvPicPr preferRelativeResize="0"/>
          <p:nvPr/>
        </p:nvPicPr>
        <p:blipFill>
          <a:blip r:embed="rId1" cstate="print"/>
          <a:stretch>
            <a:fillRect/>
          </a:stretch>
        </p:blipFill>
        <p:spPr>
          <a:xfrm>
            <a:off x="7845543" y="4572401"/>
            <a:ext cx="1121908" cy="391886"/>
          </a:xfrm>
          <a:prstGeom prst="rect">
            <a:avLst/>
          </a:prstGeom>
          <a:noFill/>
          <a:ln>
            <a:noFill/>
          </a:ln>
        </p:spPr>
      </p:pic>
      <p:cxnSp>
        <p:nvCxnSpPr>
          <p:cNvPr id="26" name="Straight Arrow Connector 25"/>
          <p:cNvCxnSpPr>
            <a:stCxn id="10" idx="2"/>
            <a:endCxn id="9" idx="0"/>
          </p:cNvCxnSpPr>
          <p:nvPr/>
        </p:nvCxnSpPr>
        <p:spPr>
          <a:xfrm>
            <a:off x="5590800" y="2230864"/>
            <a:ext cx="0" cy="496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2"/>
            <a:endCxn id="8" idx="0"/>
          </p:cNvCxnSpPr>
          <p:nvPr/>
        </p:nvCxnSpPr>
        <p:spPr>
          <a:xfrm>
            <a:off x="5590800" y="3540991"/>
            <a:ext cx="0" cy="496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1"/>
          </p:cNvCxnSpPr>
          <p:nvPr/>
        </p:nvCxnSpPr>
        <p:spPr>
          <a:xfrm rot="10800000" flipH="1">
            <a:off x="4618800" y="1518633"/>
            <a:ext cx="972000" cy="1615559"/>
          </a:xfrm>
          <a:prstGeom prst="bentConnector4">
            <a:avLst>
              <a:gd name="adj1" fmla="val -23519"/>
              <a:gd name="adj2" fmla="val 99580"/>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454009" y="1549235"/>
            <a:ext cx="4572000" cy="954107"/>
          </a:xfrm>
          <a:prstGeom prst="rect">
            <a:avLst/>
          </a:prstGeom>
        </p:spPr>
        <p:txBody>
          <a:bodyPr>
            <a:spAutoFit/>
          </a:bodyPr>
          <a:lstStyle/>
          <a:p>
            <a:r>
              <a:rPr lang="en-US">
                <a:solidFill>
                  <a:srgbClr val="AF00DB"/>
                </a:solidFill>
                <a:latin typeface="Consolas" panose="020B0609020204030204" pitchFamily="49" charset="0"/>
              </a:rPr>
              <a:t>do</a:t>
            </a:r>
            <a:r>
              <a:rPr lang="en-US">
                <a:latin typeface="Consolas" panose="020B0609020204030204" pitchFamily="49" charset="0"/>
              </a:rPr>
              <a:t> {</a:t>
            </a:r>
            <a:endParaRPr lang="en-US">
              <a:latin typeface="Consolas" panose="020B0609020204030204" pitchFamily="49" charset="0"/>
            </a:endParaRPr>
          </a:p>
          <a:p>
            <a:r>
              <a:rPr lang="en-US">
                <a:latin typeface="Consolas" panose="020B0609020204030204" pitchFamily="49" charset="0"/>
              </a:rPr>
              <a:t>    </a:t>
            </a:r>
            <a:r>
              <a:rPr lang="en-US">
                <a:solidFill>
                  <a:srgbClr val="267F99"/>
                </a:solidFill>
                <a:latin typeface="Consolas" panose="020B0609020204030204" pitchFamily="49" charset="0"/>
              </a:rPr>
              <a:t> &lt;Khối lệnh&gt;</a:t>
            </a:r>
            <a:r>
              <a:rPr lang="en-US">
                <a:latin typeface="Consolas" panose="020B0609020204030204" pitchFamily="49" charset="0"/>
              </a:rPr>
              <a:t>;</a:t>
            </a:r>
            <a:endParaRPr lang="en-US" smtClean="0">
              <a:latin typeface="Consolas" panose="020B0609020204030204" pitchFamily="49" charset="0"/>
            </a:endParaRPr>
          </a:p>
          <a:p>
            <a:r>
              <a:rPr lang="en-US" smtClean="0">
                <a:solidFill>
                  <a:schemeClr val="bg2"/>
                </a:solidFill>
                <a:latin typeface="Consolas" panose="020B0609020204030204" pitchFamily="49" charset="0"/>
              </a:rPr>
              <a:t>}</a:t>
            </a:r>
            <a:r>
              <a:rPr lang="en-US" smtClean="0">
                <a:solidFill>
                  <a:srgbClr val="AF00DB"/>
                </a:solidFill>
                <a:latin typeface="Consolas" panose="020B0609020204030204" pitchFamily="49" charset="0"/>
              </a:rPr>
              <a:t>while</a:t>
            </a:r>
            <a:r>
              <a:rPr lang="en-US">
                <a:latin typeface="Consolas" panose="020B0609020204030204" pitchFamily="49" charset="0"/>
              </a:rPr>
              <a:t> (condition</a:t>
            </a:r>
            <a:r>
              <a:rPr lang="en-US" smtClean="0">
                <a:latin typeface="Consolas" panose="020B0609020204030204" pitchFamily="49" charset="0"/>
              </a:rPr>
              <a:t>);</a:t>
            </a:r>
            <a:endParaRPr lang="en-US">
              <a:latin typeface="Consolas" panose="020B0609020204030204" pitchFamily="49" charset="0"/>
            </a:endParaRPr>
          </a:p>
          <a:p>
            <a:r>
              <a:rPr lang="en-US">
                <a:latin typeface="Consolas" panose="020B0609020204030204" pitchFamily="49" charset="0"/>
              </a:rPr>
              <a:t>    </a:t>
            </a:r>
            <a:endParaRPr lang="en-US">
              <a:latin typeface="Consolas" panose="020B0609020204030204" pitchFamily="49" charset="0"/>
            </a:endParaRPr>
          </a:p>
        </p:txBody>
      </p:sp>
      <p:sp>
        <p:nvSpPr>
          <p:cNvPr id="2" name="Text Box 1"/>
          <p:cNvSpPr txBox="1"/>
          <p:nvPr/>
        </p:nvSpPr>
        <p:spPr>
          <a:xfrm>
            <a:off x="1544955" y="3052445"/>
            <a:ext cx="1737360" cy="521970"/>
          </a:xfrm>
          <a:prstGeom prst="rect">
            <a:avLst/>
          </a:prstGeom>
          <a:noFill/>
        </p:spPr>
        <p:txBody>
          <a:bodyPr wrap="square" rtlCol="0">
            <a:spAutoFit/>
          </a:bodyPr>
          <a:p>
            <a:r>
              <a:rPr lang="en-US"/>
              <a:t>điều kiện sai vẫn sẽ chạy một lần</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break &amp; continue</a:t>
            </a:r>
            <a:endParaRPr lang="en-US" sz="2400"/>
          </a:p>
        </p:txBody>
      </p:sp>
      <p:sp>
        <p:nvSpPr>
          <p:cNvPr id="5" name="TextBox 4"/>
          <p:cNvSpPr txBox="1"/>
          <p:nvPr/>
        </p:nvSpPr>
        <p:spPr>
          <a:xfrm>
            <a:off x="619200" y="1152000"/>
            <a:ext cx="7722135" cy="738664"/>
          </a:xfrm>
          <a:prstGeom prst="rect">
            <a:avLst/>
          </a:prstGeom>
          <a:noFill/>
        </p:spPr>
        <p:txBody>
          <a:bodyPr wrap="square" rtlCol="0">
            <a:spAutoFit/>
          </a:bodyPr>
          <a:lstStyle/>
          <a:p>
            <a:r>
              <a:rPr lang="en-US" smtClean="0"/>
              <a:t>Từ khóa break được sử dụng để dừng thực thi vòng lặp hoặc trong mệnh đề switch tại điều kiện đã được chỉ định.</a:t>
            </a:r>
            <a:endParaRPr lang="en-US" smtClean="0"/>
          </a:p>
          <a:p>
            <a:r>
              <a:rPr lang="en-US" smtClean="0"/>
              <a:t>Đối với vòng lặp bên trong vòng lặp khác, nó chỉ stop vòng lặp bên trong đó</a:t>
            </a:r>
            <a:endParaRPr lang="en-US"/>
          </a:p>
        </p:txBody>
      </p:sp>
      <p:sp>
        <p:nvSpPr>
          <p:cNvPr id="6" name="Rectangle 5"/>
          <p:cNvSpPr/>
          <p:nvPr/>
        </p:nvSpPr>
        <p:spPr>
          <a:xfrm>
            <a:off x="619200" y="2080575"/>
            <a:ext cx="4572000" cy="1169551"/>
          </a:xfrm>
          <a:prstGeom prst="rect">
            <a:avLst/>
          </a:prstGeom>
        </p:spPr>
        <p:txBody>
          <a:bodyPr>
            <a:spAutoFit/>
          </a:bodyPr>
          <a:lstStyle/>
          <a:p>
            <a:r>
              <a:rPr lang="nn-NO">
                <a:solidFill>
                  <a:srgbClr val="AF00DB"/>
                </a:solidFill>
                <a:latin typeface="Consolas" panose="020B0609020204030204" pitchFamily="49" charset="0"/>
              </a:rPr>
              <a:t>for</a:t>
            </a:r>
            <a:r>
              <a:rPr lang="nn-NO">
                <a:latin typeface="Consolas" panose="020B0609020204030204" pitchFamily="49" charset="0"/>
              </a:rPr>
              <a:t>(</a:t>
            </a:r>
            <a:r>
              <a:rPr lang="nn-NO">
                <a:solidFill>
                  <a:srgbClr val="267F99"/>
                </a:solidFill>
                <a:latin typeface="Consolas" panose="020B0609020204030204" pitchFamily="49" charset="0"/>
              </a:rPr>
              <a:t>int</a:t>
            </a:r>
            <a:r>
              <a:rPr lang="nn-NO">
                <a:latin typeface="Consolas" panose="020B0609020204030204" pitchFamily="49" charset="0"/>
              </a:rPr>
              <a:t> </a:t>
            </a:r>
            <a:r>
              <a:rPr lang="nn-NO">
                <a:solidFill>
                  <a:srgbClr val="001080"/>
                </a:solidFill>
                <a:latin typeface="Consolas" panose="020B0609020204030204" pitchFamily="49" charset="0"/>
              </a:rPr>
              <a:t>i</a:t>
            </a:r>
            <a:r>
              <a:rPr lang="nn-NO">
                <a:latin typeface="Consolas" panose="020B0609020204030204" pitchFamily="49" charset="0"/>
              </a:rPr>
              <a:t> = </a:t>
            </a:r>
            <a:r>
              <a:rPr lang="nn-NO">
                <a:solidFill>
                  <a:srgbClr val="098658"/>
                </a:solidFill>
                <a:latin typeface="Consolas" panose="020B0609020204030204" pitchFamily="49" charset="0"/>
              </a:rPr>
              <a:t>0</a:t>
            </a:r>
            <a:r>
              <a:rPr lang="nn-NO">
                <a:latin typeface="Consolas" panose="020B0609020204030204" pitchFamily="49" charset="0"/>
              </a:rPr>
              <a:t>; </a:t>
            </a:r>
            <a:r>
              <a:rPr lang="nn-NO">
                <a:solidFill>
                  <a:srgbClr val="001080"/>
                </a:solidFill>
                <a:latin typeface="Consolas" panose="020B0609020204030204" pitchFamily="49" charset="0"/>
              </a:rPr>
              <a:t>i</a:t>
            </a:r>
            <a:r>
              <a:rPr lang="nn-NO">
                <a:latin typeface="Consolas" panose="020B0609020204030204" pitchFamily="49" charset="0"/>
              </a:rPr>
              <a:t> &lt; </a:t>
            </a:r>
            <a:r>
              <a:rPr lang="nn-NO">
                <a:solidFill>
                  <a:srgbClr val="098658"/>
                </a:solidFill>
                <a:latin typeface="Consolas" panose="020B0609020204030204" pitchFamily="49" charset="0"/>
              </a:rPr>
              <a:t>10</a:t>
            </a:r>
            <a:r>
              <a:rPr lang="nn-NO">
                <a:latin typeface="Consolas" panose="020B0609020204030204" pitchFamily="49" charset="0"/>
              </a:rPr>
              <a:t>; </a:t>
            </a:r>
            <a:r>
              <a:rPr lang="nn-NO">
                <a:solidFill>
                  <a:srgbClr val="001080"/>
                </a:solidFill>
                <a:latin typeface="Consolas" panose="020B0609020204030204" pitchFamily="49" charset="0"/>
              </a:rPr>
              <a:t>i</a:t>
            </a:r>
            <a:r>
              <a:rPr lang="nn-NO">
                <a:latin typeface="Consolas" panose="020B0609020204030204" pitchFamily="49" charset="0"/>
              </a:rPr>
              <a:t>++){</a:t>
            </a:r>
            <a:endParaRPr lang="nn-NO">
              <a:latin typeface="Consolas" panose="020B0609020204030204" pitchFamily="49" charset="0"/>
            </a:endParaRPr>
          </a:p>
          <a:p>
            <a:r>
              <a:rPr lang="nn-NO">
                <a:latin typeface="Consolas" panose="020B0609020204030204" pitchFamily="49" charset="0"/>
              </a:rPr>
              <a:t>    </a:t>
            </a:r>
            <a:r>
              <a:rPr lang="nn-NO" smtClean="0">
                <a:solidFill>
                  <a:srgbClr val="AF00DB"/>
                </a:solidFill>
                <a:latin typeface="Consolas" panose="020B0609020204030204" pitchFamily="49" charset="0"/>
              </a:rPr>
              <a:t>if</a:t>
            </a:r>
            <a:r>
              <a:rPr lang="nn-NO" smtClean="0">
                <a:latin typeface="Consolas" panose="020B0609020204030204" pitchFamily="49" charset="0"/>
              </a:rPr>
              <a:t>(</a:t>
            </a:r>
            <a:r>
              <a:rPr lang="nn-NO" smtClean="0">
                <a:solidFill>
                  <a:srgbClr val="001080"/>
                </a:solidFill>
                <a:latin typeface="Consolas" panose="020B0609020204030204" pitchFamily="49" charset="0"/>
              </a:rPr>
              <a:t>i</a:t>
            </a:r>
            <a:r>
              <a:rPr lang="nn-NO">
                <a:latin typeface="Consolas" panose="020B0609020204030204" pitchFamily="49" charset="0"/>
              </a:rPr>
              <a:t> == </a:t>
            </a:r>
            <a:r>
              <a:rPr lang="nn-NO">
                <a:solidFill>
                  <a:srgbClr val="098658"/>
                </a:solidFill>
                <a:latin typeface="Consolas" panose="020B0609020204030204" pitchFamily="49" charset="0"/>
              </a:rPr>
              <a:t>5</a:t>
            </a:r>
            <a:r>
              <a:rPr lang="nn-NO">
                <a:latin typeface="Consolas" panose="020B0609020204030204" pitchFamily="49" charset="0"/>
              </a:rPr>
              <a:t>)</a:t>
            </a:r>
            <a:endParaRPr lang="nn-NO">
              <a:latin typeface="Consolas" panose="020B0609020204030204" pitchFamily="49" charset="0"/>
            </a:endParaRPr>
          </a:p>
          <a:p>
            <a:r>
              <a:rPr lang="nn-NO">
                <a:latin typeface="Consolas" panose="020B0609020204030204" pitchFamily="49" charset="0"/>
              </a:rPr>
              <a:t>         </a:t>
            </a:r>
            <a:r>
              <a:rPr lang="nn-NO" smtClean="0">
                <a:solidFill>
                  <a:srgbClr val="AF00DB"/>
                </a:solidFill>
                <a:latin typeface="Consolas" panose="020B0609020204030204" pitchFamily="49" charset="0"/>
              </a:rPr>
              <a:t>break</a:t>
            </a:r>
            <a:r>
              <a:rPr lang="nn-NO">
                <a:latin typeface="Consolas" panose="020B0609020204030204" pitchFamily="49" charset="0"/>
              </a:rPr>
              <a:t>;</a:t>
            </a:r>
            <a:endParaRPr lang="nn-NO">
              <a:latin typeface="Consolas" panose="020B0609020204030204" pitchFamily="49" charset="0"/>
            </a:endParaRPr>
          </a:p>
          <a:p>
            <a:r>
              <a:rPr lang="nn-NO">
                <a:latin typeface="Consolas" panose="020B0609020204030204" pitchFamily="49" charset="0"/>
              </a:rPr>
              <a:t>    </a:t>
            </a:r>
            <a:r>
              <a:rPr lang="nn-NO" smtClean="0">
                <a:solidFill>
                  <a:srgbClr val="267F99"/>
                </a:solidFill>
                <a:latin typeface="Consolas" panose="020B0609020204030204" pitchFamily="49" charset="0"/>
              </a:rPr>
              <a:t>System</a:t>
            </a:r>
            <a:r>
              <a:rPr lang="nn-NO" smtClean="0">
                <a:latin typeface="Consolas" panose="020B0609020204030204" pitchFamily="49" charset="0"/>
              </a:rPr>
              <a:t>.</a:t>
            </a:r>
            <a:r>
              <a:rPr lang="nn-NO" smtClean="0">
                <a:solidFill>
                  <a:srgbClr val="0070C1"/>
                </a:solidFill>
                <a:latin typeface="Consolas" panose="020B0609020204030204" pitchFamily="49" charset="0"/>
              </a:rPr>
              <a:t>out</a:t>
            </a:r>
            <a:r>
              <a:rPr lang="nn-NO" smtClean="0">
                <a:latin typeface="Consolas" panose="020B0609020204030204" pitchFamily="49" charset="0"/>
              </a:rPr>
              <a:t>.</a:t>
            </a:r>
            <a:r>
              <a:rPr lang="nn-NO" smtClean="0">
                <a:solidFill>
                  <a:srgbClr val="795E26"/>
                </a:solidFill>
                <a:latin typeface="Consolas" panose="020B0609020204030204" pitchFamily="49" charset="0"/>
              </a:rPr>
              <a:t>print</a:t>
            </a:r>
            <a:r>
              <a:rPr lang="nn-NO" smtClean="0">
                <a:latin typeface="Consolas" panose="020B0609020204030204" pitchFamily="49" charset="0"/>
              </a:rPr>
              <a:t>(</a:t>
            </a:r>
            <a:r>
              <a:rPr lang="nn-NO" smtClean="0">
                <a:solidFill>
                  <a:srgbClr val="001080"/>
                </a:solidFill>
                <a:latin typeface="Consolas" panose="020B0609020204030204" pitchFamily="49" charset="0"/>
              </a:rPr>
              <a:t>i</a:t>
            </a:r>
            <a:r>
              <a:rPr lang="nn-NO">
                <a:latin typeface="Consolas" panose="020B0609020204030204" pitchFamily="49" charset="0"/>
              </a:rPr>
              <a:t>+</a:t>
            </a:r>
            <a:r>
              <a:rPr lang="nn-NO">
                <a:solidFill>
                  <a:srgbClr val="A31515"/>
                </a:solidFill>
                <a:latin typeface="Consolas" panose="020B0609020204030204" pitchFamily="49" charset="0"/>
              </a:rPr>
              <a:t>"</a:t>
            </a:r>
            <a:r>
              <a:rPr lang="nn-NO">
                <a:solidFill>
                  <a:srgbClr val="EE0000"/>
                </a:solidFill>
                <a:latin typeface="Consolas" panose="020B0609020204030204" pitchFamily="49" charset="0"/>
              </a:rPr>
              <a:t>\t</a:t>
            </a:r>
            <a:r>
              <a:rPr lang="nn-NO">
                <a:solidFill>
                  <a:srgbClr val="A31515"/>
                </a:solidFill>
                <a:latin typeface="Consolas" panose="020B0609020204030204" pitchFamily="49" charset="0"/>
              </a:rPr>
              <a:t>"</a:t>
            </a:r>
            <a:r>
              <a:rPr lang="nn-NO">
                <a:latin typeface="Consolas" panose="020B0609020204030204" pitchFamily="49" charset="0"/>
              </a:rPr>
              <a:t>);</a:t>
            </a:r>
            <a:endParaRPr lang="nn-NO">
              <a:latin typeface="Consolas" panose="020B0609020204030204" pitchFamily="49" charset="0"/>
            </a:endParaRPr>
          </a:p>
          <a:p>
            <a:r>
              <a:rPr lang="nn-NO" smtClean="0">
                <a:latin typeface="Consolas" panose="020B0609020204030204" pitchFamily="49" charset="0"/>
              </a:rPr>
              <a:t>}</a:t>
            </a:r>
            <a:endParaRPr lang="nn-NO">
              <a:latin typeface="Consolas" panose="020B0609020204030204" pitchFamily="49" charset="0"/>
            </a:endParaRPr>
          </a:p>
        </p:txBody>
      </p:sp>
      <p:sp>
        <p:nvSpPr>
          <p:cNvPr id="7" name="Rectangle 6"/>
          <p:cNvSpPr/>
          <p:nvPr/>
        </p:nvSpPr>
        <p:spPr>
          <a:xfrm>
            <a:off x="619200" y="3829062"/>
            <a:ext cx="1634400" cy="307777"/>
          </a:xfrm>
          <a:prstGeom prst="rect">
            <a:avLst/>
          </a:prstGeom>
        </p:spPr>
        <p:txBody>
          <a:bodyPr wrap="square">
            <a:spAutoFit/>
          </a:bodyPr>
          <a:lstStyle/>
          <a:p>
            <a:r>
              <a:rPr lang="en-US">
                <a:solidFill>
                  <a:srgbClr val="75BEFF"/>
                </a:solidFill>
                <a:latin typeface="Consolas" panose="020B0609020204030204" pitchFamily="49" charset="0"/>
              </a:rPr>
              <a:t>0 </a:t>
            </a:r>
            <a:r>
              <a:rPr lang="en-US" smtClean="0">
                <a:solidFill>
                  <a:srgbClr val="75BEFF"/>
                </a:solidFill>
                <a:latin typeface="Consolas" panose="020B0609020204030204" pitchFamily="49" charset="0"/>
              </a:rPr>
              <a:t> 1  </a:t>
            </a:r>
            <a:r>
              <a:rPr lang="en-US">
                <a:solidFill>
                  <a:srgbClr val="75BEFF"/>
                </a:solidFill>
                <a:latin typeface="Consolas" panose="020B0609020204030204" pitchFamily="49" charset="0"/>
              </a:rPr>
              <a:t>2 </a:t>
            </a:r>
            <a:r>
              <a:rPr lang="en-US" smtClean="0">
                <a:solidFill>
                  <a:srgbClr val="75BEFF"/>
                </a:solidFill>
                <a:latin typeface="Consolas" panose="020B0609020204030204" pitchFamily="49" charset="0"/>
              </a:rPr>
              <a:t> 3  </a:t>
            </a:r>
            <a:r>
              <a:rPr lang="en-US">
                <a:solidFill>
                  <a:srgbClr val="75BEFF"/>
                </a:solidFill>
                <a:latin typeface="Consolas" panose="020B0609020204030204" pitchFamily="49" charset="0"/>
              </a:rPr>
              <a:t>4</a:t>
            </a:r>
            <a:endParaRPr lang="en-US"/>
          </a:p>
        </p:txBody>
      </p:sp>
      <p:sp>
        <p:nvSpPr>
          <p:cNvPr id="8" name="TextBox 7"/>
          <p:cNvSpPr txBox="1"/>
          <p:nvPr/>
        </p:nvSpPr>
        <p:spPr>
          <a:xfrm>
            <a:off x="619200" y="3574373"/>
            <a:ext cx="2044800" cy="307777"/>
          </a:xfrm>
          <a:prstGeom prst="rect">
            <a:avLst/>
          </a:prstGeom>
          <a:noFill/>
        </p:spPr>
        <p:txBody>
          <a:bodyPr wrap="square" rtlCol="0">
            <a:spAutoFit/>
          </a:bodyPr>
          <a:lstStyle/>
          <a:p>
            <a:r>
              <a:rPr lang="en-US" smtClean="0"/>
              <a:t>Kết quả nhận được:</a:t>
            </a:r>
            <a:endParaRPr lang="en-US"/>
          </a:p>
        </p:txBody>
      </p:sp>
      <p:pic>
        <p:nvPicPr>
          <p:cNvPr id="9" name="Google Shape;88;p13"/>
          <p:cNvPicPr preferRelativeResize="0"/>
          <p:nvPr/>
        </p:nvPicPr>
        <p:blipFill>
          <a:blip r:embed="rId1" cstate="print"/>
          <a:stretch>
            <a:fillRect/>
          </a:stretch>
        </p:blipFill>
        <p:spPr>
          <a:xfrm>
            <a:off x="7845543" y="4572401"/>
            <a:ext cx="1121908" cy="39188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break &amp; continue</a:t>
            </a:r>
            <a:endParaRPr lang="en-US" sz="2400"/>
          </a:p>
        </p:txBody>
      </p:sp>
      <p:sp>
        <p:nvSpPr>
          <p:cNvPr id="5" name="TextBox 4"/>
          <p:cNvSpPr txBox="1"/>
          <p:nvPr/>
        </p:nvSpPr>
        <p:spPr>
          <a:xfrm>
            <a:off x="712800" y="1072800"/>
            <a:ext cx="7696800" cy="738664"/>
          </a:xfrm>
          <a:prstGeom prst="rect">
            <a:avLst/>
          </a:prstGeom>
          <a:noFill/>
        </p:spPr>
        <p:txBody>
          <a:bodyPr wrap="square" rtlCol="0">
            <a:spAutoFit/>
          </a:bodyPr>
          <a:lstStyle/>
          <a:p>
            <a:r>
              <a:rPr lang="en-US" smtClean="0"/>
              <a:t>Từ khóa continue được sử dụng để tiếp tục vòng lặp tại điều kiện đã được xác định. Với điều kiện đó, khối lệnh phía sau từ khóa continue sẽ không được thực thi</a:t>
            </a:r>
            <a:endParaRPr lang="en-US" smtClean="0"/>
          </a:p>
          <a:p>
            <a:r>
              <a:rPr lang="en-US" smtClean="0"/>
              <a:t>Đối với vòng lặp bên trong vòng lặp khác, continue chỉ có tác dụng với vòng lặp bên trong đó</a:t>
            </a:r>
            <a:endParaRPr lang="en-US"/>
          </a:p>
        </p:txBody>
      </p:sp>
      <p:sp>
        <p:nvSpPr>
          <p:cNvPr id="6" name="Rectangle 5"/>
          <p:cNvSpPr/>
          <p:nvPr/>
        </p:nvSpPr>
        <p:spPr>
          <a:xfrm>
            <a:off x="712800" y="2130700"/>
            <a:ext cx="4572000" cy="1169551"/>
          </a:xfrm>
          <a:prstGeom prst="rect">
            <a:avLst/>
          </a:prstGeom>
        </p:spPr>
        <p:txBody>
          <a:bodyPr>
            <a:spAutoFit/>
          </a:bodyPr>
          <a:lstStyle/>
          <a:p>
            <a:r>
              <a:rPr lang="nn-NO">
                <a:solidFill>
                  <a:srgbClr val="AF00DB"/>
                </a:solidFill>
                <a:latin typeface="Consolas" panose="020B0609020204030204" pitchFamily="49" charset="0"/>
              </a:rPr>
              <a:t>for</a:t>
            </a:r>
            <a:r>
              <a:rPr lang="nn-NO">
                <a:latin typeface="Consolas" panose="020B0609020204030204" pitchFamily="49" charset="0"/>
              </a:rPr>
              <a:t> (</a:t>
            </a:r>
            <a:r>
              <a:rPr lang="nn-NO">
                <a:solidFill>
                  <a:srgbClr val="267F99"/>
                </a:solidFill>
                <a:latin typeface="Consolas" panose="020B0609020204030204" pitchFamily="49" charset="0"/>
              </a:rPr>
              <a:t>int</a:t>
            </a:r>
            <a:r>
              <a:rPr lang="nn-NO">
                <a:latin typeface="Consolas" panose="020B0609020204030204" pitchFamily="49" charset="0"/>
              </a:rPr>
              <a:t> </a:t>
            </a:r>
            <a:r>
              <a:rPr lang="nn-NO">
                <a:solidFill>
                  <a:srgbClr val="001080"/>
                </a:solidFill>
                <a:latin typeface="Consolas" panose="020B0609020204030204" pitchFamily="49" charset="0"/>
              </a:rPr>
              <a:t>i</a:t>
            </a:r>
            <a:r>
              <a:rPr lang="nn-NO">
                <a:latin typeface="Consolas" panose="020B0609020204030204" pitchFamily="49" charset="0"/>
              </a:rPr>
              <a:t> = </a:t>
            </a:r>
            <a:r>
              <a:rPr lang="nn-NO">
                <a:solidFill>
                  <a:srgbClr val="098658"/>
                </a:solidFill>
                <a:latin typeface="Consolas" panose="020B0609020204030204" pitchFamily="49" charset="0"/>
              </a:rPr>
              <a:t>2</a:t>
            </a:r>
            <a:r>
              <a:rPr lang="nn-NO">
                <a:latin typeface="Consolas" panose="020B0609020204030204" pitchFamily="49" charset="0"/>
              </a:rPr>
              <a:t>; </a:t>
            </a:r>
            <a:r>
              <a:rPr lang="nn-NO">
                <a:solidFill>
                  <a:srgbClr val="001080"/>
                </a:solidFill>
                <a:latin typeface="Consolas" panose="020B0609020204030204" pitchFamily="49" charset="0"/>
              </a:rPr>
              <a:t>i</a:t>
            </a:r>
            <a:r>
              <a:rPr lang="nn-NO">
                <a:latin typeface="Consolas" panose="020B0609020204030204" pitchFamily="49" charset="0"/>
              </a:rPr>
              <a:t> &lt; </a:t>
            </a:r>
            <a:r>
              <a:rPr lang="nn-NO">
                <a:solidFill>
                  <a:srgbClr val="098658"/>
                </a:solidFill>
                <a:latin typeface="Consolas" panose="020B0609020204030204" pitchFamily="49" charset="0"/>
              </a:rPr>
              <a:t>10</a:t>
            </a:r>
            <a:r>
              <a:rPr lang="nn-NO">
                <a:latin typeface="Consolas" panose="020B0609020204030204" pitchFamily="49" charset="0"/>
              </a:rPr>
              <a:t>; </a:t>
            </a:r>
            <a:r>
              <a:rPr lang="nn-NO">
                <a:solidFill>
                  <a:srgbClr val="001080"/>
                </a:solidFill>
                <a:latin typeface="Consolas" panose="020B0609020204030204" pitchFamily="49" charset="0"/>
              </a:rPr>
              <a:t>i</a:t>
            </a:r>
            <a:r>
              <a:rPr lang="nn-NO">
                <a:latin typeface="Consolas" panose="020B0609020204030204" pitchFamily="49" charset="0"/>
              </a:rPr>
              <a:t>++){</a:t>
            </a:r>
            <a:endParaRPr lang="nn-NO">
              <a:latin typeface="Consolas" panose="020B0609020204030204" pitchFamily="49" charset="0"/>
            </a:endParaRPr>
          </a:p>
          <a:p>
            <a:r>
              <a:rPr lang="nn-NO">
                <a:latin typeface="Consolas" panose="020B0609020204030204" pitchFamily="49" charset="0"/>
              </a:rPr>
              <a:t>    </a:t>
            </a:r>
            <a:r>
              <a:rPr lang="nn-NO" smtClean="0">
                <a:solidFill>
                  <a:srgbClr val="AF00DB"/>
                </a:solidFill>
                <a:latin typeface="Consolas" panose="020B0609020204030204" pitchFamily="49" charset="0"/>
              </a:rPr>
              <a:t>if</a:t>
            </a:r>
            <a:r>
              <a:rPr lang="nn-NO" smtClean="0">
                <a:latin typeface="Consolas" panose="020B0609020204030204" pitchFamily="49" charset="0"/>
              </a:rPr>
              <a:t>(</a:t>
            </a:r>
            <a:r>
              <a:rPr lang="nn-NO" smtClean="0">
                <a:solidFill>
                  <a:srgbClr val="001080"/>
                </a:solidFill>
                <a:latin typeface="Consolas" panose="020B0609020204030204" pitchFamily="49" charset="0"/>
              </a:rPr>
              <a:t>i</a:t>
            </a:r>
            <a:r>
              <a:rPr lang="nn-NO" smtClean="0">
                <a:latin typeface="Consolas" panose="020B0609020204030204" pitchFamily="49" charset="0"/>
              </a:rPr>
              <a:t>%</a:t>
            </a:r>
            <a:r>
              <a:rPr lang="nn-NO" smtClean="0">
                <a:solidFill>
                  <a:srgbClr val="098658"/>
                </a:solidFill>
                <a:latin typeface="Consolas" panose="020B0609020204030204" pitchFamily="49" charset="0"/>
              </a:rPr>
              <a:t>2</a:t>
            </a:r>
            <a:r>
              <a:rPr lang="nn-NO">
                <a:latin typeface="Consolas" panose="020B0609020204030204" pitchFamily="49" charset="0"/>
              </a:rPr>
              <a:t>==</a:t>
            </a:r>
            <a:r>
              <a:rPr lang="nn-NO">
                <a:solidFill>
                  <a:srgbClr val="098658"/>
                </a:solidFill>
                <a:latin typeface="Consolas" panose="020B0609020204030204" pitchFamily="49" charset="0"/>
              </a:rPr>
              <a:t>0</a:t>
            </a:r>
            <a:r>
              <a:rPr lang="nn-NO">
                <a:latin typeface="Consolas" panose="020B0609020204030204" pitchFamily="49" charset="0"/>
              </a:rPr>
              <a:t>){</a:t>
            </a:r>
            <a:endParaRPr lang="nn-NO">
              <a:latin typeface="Consolas" panose="020B0609020204030204" pitchFamily="49" charset="0"/>
            </a:endParaRPr>
          </a:p>
          <a:p>
            <a:r>
              <a:rPr lang="nn-NO">
                <a:latin typeface="Consolas" panose="020B0609020204030204" pitchFamily="49" charset="0"/>
              </a:rPr>
              <a:t>        </a:t>
            </a:r>
            <a:r>
              <a:rPr lang="nn-NO" smtClean="0">
                <a:solidFill>
                  <a:srgbClr val="AF00DB"/>
                </a:solidFill>
                <a:latin typeface="Consolas" panose="020B0609020204030204" pitchFamily="49" charset="0"/>
              </a:rPr>
              <a:t>continue</a:t>
            </a:r>
            <a:r>
              <a:rPr lang="nn-NO" smtClean="0">
                <a:latin typeface="Consolas" panose="020B0609020204030204" pitchFamily="49" charset="0"/>
              </a:rPr>
              <a:t>;</a:t>
            </a:r>
            <a:endParaRPr lang="nn-NO">
              <a:latin typeface="Consolas" panose="020B0609020204030204" pitchFamily="49" charset="0"/>
            </a:endParaRPr>
          </a:p>
          <a:p>
            <a:r>
              <a:rPr lang="nn-NO" smtClean="0">
                <a:latin typeface="Consolas" panose="020B0609020204030204" pitchFamily="49" charset="0"/>
              </a:rPr>
              <a:t>    </a:t>
            </a:r>
            <a:r>
              <a:rPr lang="nn-NO" smtClean="0">
                <a:solidFill>
                  <a:srgbClr val="267F99"/>
                </a:solidFill>
                <a:latin typeface="Consolas" panose="020B0609020204030204" pitchFamily="49" charset="0"/>
              </a:rPr>
              <a:t>System</a:t>
            </a:r>
            <a:r>
              <a:rPr lang="nn-NO" smtClean="0">
                <a:latin typeface="Consolas" panose="020B0609020204030204" pitchFamily="49" charset="0"/>
              </a:rPr>
              <a:t>.</a:t>
            </a:r>
            <a:r>
              <a:rPr lang="nn-NO" smtClean="0">
                <a:solidFill>
                  <a:srgbClr val="0070C1"/>
                </a:solidFill>
                <a:latin typeface="Consolas" panose="020B0609020204030204" pitchFamily="49" charset="0"/>
              </a:rPr>
              <a:t>out</a:t>
            </a:r>
            <a:r>
              <a:rPr lang="nn-NO" smtClean="0">
                <a:latin typeface="Consolas" panose="020B0609020204030204" pitchFamily="49" charset="0"/>
              </a:rPr>
              <a:t>.</a:t>
            </a:r>
            <a:r>
              <a:rPr lang="nn-NO" smtClean="0">
                <a:solidFill>
                  <a:srgbClr val="795E26"/>
                </a:solidFill>
                <a:latin typeface="Consolas" panose="020B0609020204030204" pitchFamily="49" charset="0"/>
              </a:rPr>
              <a:t>println</a:t>
            </a:r>
            <a:r>
              <a:rPr lang="nn-NO" smtClean="0">
                <a:latin typeface="Consolas" panose="020B0609020204030204" pitchFamily="49" charset="0"/>
              </a:rPr>
              <a:t>(</a:t>
            </a:r>
            <a:r>
              <a:rPr lang="nn-NO">
                <a:solidFill>
                  <a:srgbClr val="001080"/>
                </a:solidFill>
                <a:latin typeface="Consolas" panose="020B0609020204030204" pitchFamily="49" charset="0"/>
              </a:rPr>
              <a:t>i</a:t>
            </a:r>
            <a:r>
              <a:rPr lang="nn-NO">
                <a:latin typeface="Consolas" panose="020B0609020204030204" pitchFamily="49" charset="0"/>
              </a:rPr>
              <a:t>+</a:t>
            </a:r>
            <a:r>
              <a:rPr lang="nn-NO">
                <a:solidFill>
                  <a:srgbClr val="A31515"/>
                </a:solidFill>
                <a:latin typeface="Consolas" panose="020B0609020204030204" pitchFamily="49" charset="0"/>
              </a:rPr>
              <a:t>"</a:t>
            </a:r>
            <a:r>
              <a:rPr lang="nn-NO">
                <a:solidFill>
                  <a:srgbClr val="EE0000"/>
                </a:solidFill>
                <a:latin typeface="Consolas" panose="020B0609020204030204" pitchFamily="49" charset="0"/>
              </a:rPr>
              <a:t>\t</a:t>
            </a:r>
            <a:r>
              <a:rPr lang="nn-NO" smtClean="0">
                <a:solidFill>
                  <a:srgbClr val="A31515"/>
                </a:solidFill>
                <a:latin typeface="Consolas" panose="020B0609020204030204" pitchFamily="49" charset="0"/>
              </a:rPr>
              <a:t>"</a:t>
            </a:r>
            <a:r>
              <a:rPr lang="nn-NO" smtClean="0">
                <a:latin typeface="Consolas" panose="020B0609020204030204" pitchFamily="49" charset="0"/>
              </a:rPr>
              <a:t>);</a:t>
            </a:r>
            <a:endParaRPr lang="nn-NO" smtClean="0">
              <a:latin typeface="Consolas" panose="020B0609020204030204" pitchFamily="49" charset="0"/>
            </a:endParaRPr>
          </a:p>
          <a:p>
            <a:r>
              <a:rPr lang="nn-NO" smtClean="0">
                <a:latin typeface="Consolas" panose="020B0609020204030204" pitchFamily="49" charset="0"/>
              </a:rPr>
              <a:t>}</a:t>
            </a:r>
            <a:endParaRPr lang="nn-NO">
              <a:latin typeface="Consolas" panose="020B0609020204030204" pitchFamily="49" charset="0"/>
            </a:endParaRPr>
          </a:p>
        </p:txBody>
      </p:sp>
      <p:sp>
        <p:nvSpPr>
          <p:cNvPr id="7" name="Rectangle 6"/>
          <p:cNvSpPr/>
          <p:nvPr/>
        </p:nvSpPr>
        <p:spPr>
          <a:xfrm>
            <a:off x="712800" y="3865062"/>
            <a:ext cx="1576072" cy="307777"/>
          </a:xfrm>
          <a:prstGeom prst="rect">
            <a:avLst/>
          </a:prstGeom>
        </p:spPr>
        <p:txBody>
          <a:bodyPr wrap="none">
            <a:spAutoFit/>
          </a:bodyPr>
          <a:lstStyle/>
          <a:p>
            <a:r>
              <a:rPr lang="en-US" smtClean="0">
                <a:solidFill>
                  <a:srgbClr val="75BEFF"/>
                </a:solidFill>
                <a:latin typeface="Consolas" panose="020B0609020204030204" pitchFamily="49" charset="0"/>
              </a:rPr>
              <a:t>3   5   7   9 </a:t>
            </a:r>
            <a:endParaRPr lang="en-US"/>
          </a:p>
        </p:txBody>
      </p:sp>
      <p:sp>
        <p:nvSpPr>
          <p:cNvPr id="8" name="TextBox 7"/>
          <p:cNvSpPr txBox="1"/>
          <p:nvPr/>
        </p:nvSpPr>
        <p:spPr>
          <a:xfrm>
            <a:off x="712800" y="3557285"/>
            <a:ext cx="2044800" cy="307777"/>
          </a:xfrm>
          <a:prstGeom prst="rect">
            <a:avLst/>
          </a:prstGeom>
          <a:noFill/>
        </p:spPr>
        <p:txBody>
          <a:bodyPr wrap="square" rtlCol="0">
            <a:spAutoFit/>
          </a:bodyPr>
          <a:lstStyle/>
          <a:p>
            <a:r>
              <a:rPr lang="en-US" smtClean="0"/>
              <a:t>Kết quả nhận được:</a:t>
            </a:r>
            <a:endParaRPr lang="en-US"/>
          </a:p>
        </p:txBody>
      </p:sp>
      <p:pic>
        <p:nvPicPr>
          <p:cNvPr id="9" name="Google Shape;88;p13"/>
          <p:cNvPicPr preferRelativeResize="0"/>
          <p:nvPr/>
        </p:nvPicPr>
        <p:blipFill>
          <a:blip r:embed="rId1" cstate="print"/>
          <a:stretch>
            <a:fillRect/>
          </a:stretch>
        </p:blipFill>
        <p:spPr>
          <a:xfrm>
            <a:off x="7845543" y="4572401"/>
            <a:ext cx="1121908" cy="391886"/>
          </a:xfrm>
          <a:prstGeom prst="rect">
            <a:avLst/>
          </a:prstGeom>
          <a:noFill/>
          <a:ln>
            <a:noFill/>
          </a:ln>
        </p:spPr>
      </p:pic>
      <p:sp>
        <p:nvSpPr>
          <p:cNvPr id="2" name="Text Box 1"/>
          <p:cNvSpPr txBox="1"/>
          <p:nvPr/>
        </p:nvSpPr>
        <p:spPr>
          <a:xfrm>
            <a:off x="5509895" y="2907030"/>
            <a:ext cx="1113790" cy="306705"/>
          </a:xfrm>
          <a:prstGeom prst="rect">
            <a:avLst/>
          </a:prstGeom>
          <a:noFill/>
        </p:spPr>
        <p:txBody>
          <a:bodyPr wrap="none" rtlCol="0">
            <a:spAutoFit/>
          </a:bodyPr>
          <a:p>
            <a:r>
              <a:rPr lang="en-US"/>
              <a:t>bỏ qua lệnh</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Exercise</a:t>
            </a:r>
            <a:endParaRPr lang="en-US" sz="2400"/>
          </a:p>
        </p:txBody>
      </p:sp>
      <p:sp>
        <p:nvSpPr>
          <p:cNvPr id="5" name="TextBox 4"/>
          <p:cNvSpPr txBox="1"/>
          <p:nvPr/>
        </p:nvSpPr>
        <p:spPr>
          <a:xfrm>
            <a:off x="1072800" y="1281600"/>
            <a:ext cx="7092000" cy="738664"/>
          </a:xfrm>
          <a:prstGeom prst="rect">
            <a:avLst/>
          </a:prstGeom>
          <a:noFill/>
        </p:spPr>
        <p:txBody>
          <a:bodyPr wrap="square" rtlCol="0">
            <a:spAutoFit/>
          </a:bodyPr>
          <a:lstStyle/>
          <a:p>
            <a:r>
              <a:rPr lang="en-US" smtClean="0"/>
              <a:t>Viết một chương trình để in ra các số từ 1 đến 100. Trong đó những số nào chia hết cho 3  thì in chữ “Fizz”, những số chia hết cho 5 thì in chữ “Buzz”, còn những số chia hết cho cả 3 và 5 thì in chữ “FizzBuzz”</a:t>
            </a:r>
            <a:endParaRPr lang="en-US"/>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45804" y="2171464"/>
            <a:ext cx="4776679" cy="2558936"/>
          </a:xfrm>
          <a:prstGeom prst="rect">
            <a:avLst/>
          </a:prstGeom>
        </p:spPr>
      </p:pic>
      <p:pic>
        <p:nvPicPr>
          <p:cNvPr id="7" name="Google Shape;88;p13"/>
          <p:cNvPicPr preferRelativeResize="0"/>
          <p:nvPr/>
        </p:nvPicPr>
        <p:blipFill>
          <a:blip r:embed="rId2" cstate="print"/>
          <a:stretch>
            <a:fillRect/>
          </a:stretch>
        </p:blipFill>
        <p:spPr>
          <a:xfrm>
            <a:off x="7845543" y="4572401"/>
            <a:ext cx="1121908" cy="39188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56000" y="1130400"/>
            <a:ext cx="7797600" cy="1600438"/>
          </a:xfrm>
          <a:prstGeom prst="rect">
            <a:avLst/>
          </a:prstGeom>
          <a:noFill/>
        </p:spPr>
        <p:txBody>
          <a:bodyPr wrap="square" rtlCol="0">
            <a:spAutoFit/>
          </a:bodyPr>
          <a:lstStyle/>
          <a:p>
            <a:r>
              <a:rPr lang="en-US" smtClean="0"/>
              <a:t>Viết chương trình tính chỉ số BMI, với cân năng và chiều cao nhập từ bàn phím. Trong đó:</a:t>
            </a:r>
            <a:endParaRPr lang="en-US" smtClean="0"/>
          </a:p>
          <a:p>
            <a:r>
              <a:rPr lang="en-US" smtClean="0"/>
              <a:t>Cân nặng tính theo kg</a:t>
            </a:r>
            <a:endParaRPr lang="en-US" smtClean="0"/>
          </a:p>
          <a:p>
            <a:r>
              <a:rPr lang="en-US" smtClean="0"/>
              <a:t>Chiều cao tính theo met</a:t>
            </a:r>
            <a:endParaRPr lang="en-US" smtClean="0"/>
          </a:p>
          <a:p>
            <a:r>
              <a:rPr lang="en-US" smtClean="0"/>
              <a:t>In ra màn hình chỉ số BMI và thông báo kết quả nếu:</a:t>
            </a:r>
            <a:endParaRPr lang="en-US" smtClean="0"/>
          </a:p>
          <a:p>
            <a:pPr marL="285750" indent="-285750">
              <a:buFont typeface="Arial" panose="020B0604020202020204" pitchFamily="34" charset="0"/>
              <a:buChar char="•"/>
            </a:pPr>
            <a:r>
              <a:rPr lang="en-US" smtClean="0"/>
              <a:t>BMI &lt; 18,5: Thiếu cân</a:t>
            </a:r>
            <a:endParaRPr lang="en-US" smtClean="0"/>
          </a:p>
          <a:p>
            <a:pPr marL="285750" indent="-285750">
              <a:buFont typeface="Arial" panose="020B0604020202020204" pitchFamily="34" charset="0"/>
              <a:buChar char="•"/>
            </a:pPr>
            <a:r>
              <a:rPr lang="en-US" smtClean="0"/>
              <a:t>18,5 &lt;= BMI &lt;= 24,9: Cân đối</a:t>
            </a:r>
            <a:endParaRPr lang="en-US" smtClean="0"/>
          </a:p>
          <a:p>
            <a:pPr marL="285750" indent="-285750">
              <a:buFont typeface="Arial" panose="020B0604020202020204" pitchFamily="34" charset="0"/>
              <a:buChar char="•"/>
            </a:pPr>
            <a:r>
              <a:rPr lang="en-US" smtClean="0"/>
              <a:t>BMI &gt; 24,9: Thừa cân</a:t>
            </a:r>
            <a:endParaRPr lang="en-US"/>
          </a:p>
        </p:txBody>
      </p:sp>
      <p:pic>
        <p:nvPicPr>
          <p:cNvPr id="6" name="Google Shape;88;p13"/>
          <p:cNvPicPr preferRelativeResize="0"/>
          <p:nvPr/>
        </p:nvPicPr>
        <p:blipFill>
          <a:blip r:embed="rId1" cstate="print"/>
          <a:stretch>
            <a:fillRect/>
          </a:stretch>
        </p:blipFill>
        <p:spPr>
          <a:xfrm>
            <a:off x="7845543" y="4572401"/>
            <a:ext cx="1121908" cy="391886"/>
          </a:xfrm>
          <a:prstGeom prst="rect">
            <a:avLst/>
          </a:prstGeom>
          <a:noFill/>
          <a:ln>
            <a:noFill/>
          </a:ln>
        </p:spPr>
      </p:pic>
      <p:sp>
        <p:nvSpPr>
          <p:cNvPr id="8"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Exercise</a:t>
            </a:r>
            <a:endParaRPr lang="en-US"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378274" y="106359"/>
            <a:ext cx="7688100"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Mảng (Array)</a:t>
            </a:r>
            <a:endParaRPr lang="en-US" sz="2400"/>
          </a:p>
        </p:txBody>
      </p:sp>
      <p:sp>
        <p:nvSpPr>
          <p:cNvPr id="5" name="TextBox 4"/>
          <p:cNvSpPr txBox="1"/>
          <p:nvPr/>
        </p:nvSpPr>
        <p:spPr>
          <a:xfrm>
            <a:off x="456723" y="1211980"/>
            <a:ext cx="8164800" cy="738664"/>
          </a:xfrm>
          <a:prstGeom prst="rect">
            <a:avLst/>
          </a:prstGeom>
          <a:noFill/>
        </p:spPr>
        <p:txBody>
          <a:bodyPr wrap="square" rtlCol="0">
            <a:spAutoFit/>
          </a:bodyPr>
          <a:lstStyle/>
          <a:p>
            <a:pPr indent="287655"/>
            <a:r>
              <a:rPr lang="en-US" smtClean="0"/>
              <a:t>Mảng là tập hợp nhiều phần tử có cùng tên, cùng kiểu dữ liệu và mỗi phần tử trong mảng được truy xuất thông qua các chỉ số của nó trong mảng</a:t>
            </a:r>
            <a:endParaRPr lang="en-US" smtClean="0"/>
          </a:p>
          <a:p>
            <a:pPr indent="287655"/>
            <a:r>
              <a:rPr lang="en-US" smtClean="0"/>
              <a:t>Mảng trong java lưu các phần tử theo chỉ số, chỉ số của phần tử đầu tiên là 0</a:t>
            </a:r>
            <a:endParaRPr lang="en-US" smtClean="0"/>
          </a:p>
        </p:txBody>
      </p:sp>
      <p:pic>
        <p:nvPicPr>
          <p:cNvPr id="12" name="Picture 11"/>
          <p:cNvPicPr>
            <a:picLocks noChangeAspect="1"/>
          </p:cNvPicPr>
          <p:nvPr/>
        </p:nvPicPr>
        <p:blipFill>
          <a:blip r:embed="rId1"/>
          <a:stretch>
            <a:fillRect/>
          </a:stretch>
        </p:blipFill>
        <p:spPr>
          <a:xfrm>
            <a:off x="2219785" y="2182987"/>
            <a:ext cx="4638675" cy="2447925"/>
          </a:xfrm>
          <a:prstGeom prst="rect">
            <a:avLst/>
          </a:prstGeom>
        </p:spPr>
      </p:pic>
      <p:pic>
        <p:nvPicPr>
          <p:cNvPr id="15" name="Google Shape;88;p13"/>
          <p:cNvPicPr preferRelativeResize="0"/>
          <p:nvPr/>
        </p:nvPicPr>
        <p:blipFill>
          <a:blip r:embed="rId2" cstate="print"/>
          <a:stretch>
            <a:fillRect/>
          </a:stretch>
        </p:blipFill>
        <p:spPr>
          <a:xfrm>
            <a:off x="7888743" y="4529201"/>
            <a:ext cx="1121908" cy="39188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1293" y="1273062"/>
            <a:ext cx="1438214" cy="307777"/>
          </a:xfrm>
          <a:prstGeom prst="rect">
            <a:avLst/>
          </a:prstGeom>
        </p:spPr>
        <p:txBody>
          <a:bodyPr wrap="none">
            <a:spAutoFit/>
          </a:bodyPr>
          <a:lstStyle/>
          <a:p>
            <a:r>
              <a:rPr lang="en-US"/>
              <a:t>Khai báo mảng:</a:t>
            </a:r>
            <a:endParaRPr lang="en-US"/>
          </a:p>
        </p:txBody>
      </p:sp>
      <p:sp>
        <p:nvSpPr>
          <p:cNvPr id="5" name="Rectangle 4"/>
          <p:cNvSpPr/>
          <p:nvPr/>
        </p:nvSpPr>
        <p:spPr>
          <a:xfrm>
            <a:off x="591295" y="1580839"/>
            <a:ext cx="2967479" cy="307777"/>
          </a:xfrm>
          <a:prstGeom prst="rect">
            <a:avLst/>
          </a:prstGeom>
        </p:spPr>
        <p:txBody>
          <a:bodyPr wrap="none">
            <a:spAutoFit/>
          </a:bodyPr>
          <a:lstStyle/>
          <a:p>
            <a:r>
              <a:rPr lang="en-US" smtClean="0">
                <a:solidFill>
                  <a:srgbClr val="267F99"/>
                </a:solidFill>
                <a:latin typeface="Consolas" panose="020B0609020204030204" pitchFamily="49" charset="0"/>
              </a:rPr>
              <a:t>&lt;Kiểu dữ liệu&gt;</a:t>
            </a:r>
            <a:r>
              <a:rPr lang="en-US">
                <a:latin typeface="Consolas" panose="020B0609020204030204" pitchFamily="49" charset="0"/>
              </a:rPr>
              <a:t> </a:t>
            </a:r>
            <a:r>
              <a:rPr lang="en-US" smtClean="0">
                <a:latin typeface="Consolas" panose="020B0609020204030204" pitchFamily="49" charset="0"/>
              </a:rPr>
              <a:t>&lt;</a:t>
            </a:r>
            <a:r>
              <a:rPr lang="en-US" smtClean="0">
                <a:solidFill>
                  <a:srgbClr val="001080"/>
                </a:solidFill>
                <a:latin typeface="Consolas" panose="020B0609020204030204" pitchFamily="49" charset="0"/>
              </a:rPr>
              <a:t>Tên mảng&gt;</a:t>
            </a:r>
            <a:r>
              <a:rPr lang="en-US" smtClean="0">
                <a:latin typeface="Consolas" panose="020B0609020204030204" pitchFamily="49" charset="0"/>
              </a:rPr>
              <a:t>[];</a:t>
            </a:r>
            <a:endParaRPr lang="en-US">
              <a:latin typeface="Consolas" panose="020B0609020204030204" pitchFamily="49" charset="0"/>
            </a:endParaRPr>
          </a:p>
        </p:txBody>
      </p:sp>
      <p:sp>
        <p:nvSpPr>
          <p:cNvPr id="6" name="Rectangle 5"/>
          <p:cNvSpPr/>
          <p:nvPr/>
        </p:nvSpPr>
        <p:spPr>
          <a:xfrm>
            <a:off x="591294" y="2322214"/>
            <a:ext cx="2967479" cy="307777"/>
          </a:xfrm>
          <a:prstGeom prst="rect">
            <a:avLst/>
          </a:prstGeom>
        </p:spPr>
        <p:txBody>
          <a:bodyPr wrap="none">
            <a:spAutoFit/>
          </a:bodyPr>
          <a:lstStyle/>
          <a:p>
            <a:r>
              <a:rPr lang="en-US" smtClean="0">
                <a:solidFill>
                  <a:srgbClr val="267F99"/>
                </a:solidFill>
                <a:latin typeface="Consolas" panose="020B0609020204030204" pitchFamily="49" charset="0"/>
              </a:rPr>
              <a:t>&lt;Kiểu dữ liệu&gt;</a:t>
            </a:r>
            <a:r>
              <a:rPr lang="en-US" smtClean="0">
                <a:latin typeface="Consolas" panose="020B0609020204030204" pitchFamily="49" charset="0"/>
              </a:rPr>
              <a:t>[]</a:t>
            </a:r>
            <a:r>
              <a:rPr lang="en-US">
                <a:latin typeface="Consolas" panose="020B0609020204030204" pitchFamily="49" charset="0"/>
              </a:rPr>
              <a:t> </a:t>
            </a:r>
            <a:r>
              <a:rPr lang="en-US" smtClean="0">
                <a:solidFill>
                  <a:srgbClr val="001080"/>
                </a:solidFill>
                <a:latin typeface="Consolas" panose="020B0609020204030204" pitchFamily="49" charset="0"/>
              </a:rPr>
              <a:t>&lt;Tên mảng&gt;</a:t>
            </a:r>
            <a:r>
              <a:rPr lang="en-US" smtClean="0">
                <a:latin typeface="Consolas" panose="020B0609020204030204" pitchFamily="49" charset="0"/>
              </a:rPr>
              <a:t>;</a:t>
            </a:r>
            <a:endParaRPr lang="en-US">
              <a:latin typeface="Consolas" panose="020B0609020204030204" pitchFamily="49" charset="0"/>
            </a:endParaRPr>
          </a:p>
        </p:txBody>
      </p:sp>
      <p:sp>
        <p:nvSpPr>
          <p:cNvPr id="7" name="TextBox 6"/>
          <p:cNvSpPr txBox="1"/>
          <p:nvPr/>
        </p:nvSpPr>
        <p:spPr>
          <a:xfrm>
            <a:off x="591294" y="2027014"/>
            <a:ext cx="2757600" cy="307777"/>
          </a:xfrm>
          <a:prstGeom prst="rect">
            <a:avLst/>
          </a:prstGeom>
          <a:noFill/>
        </p:spPr>
        <p:txBody>
          <a:bodyPr wrap="square" rtlCol="0">
            <a:spAutoFit/>
          </a:bodyPr>
          <a:lstStyle/>
          <a:p>
            <a:r>
              <a:rPr lang="en-US" smtClean="0"/>
              <a:t>Hoặc:</a:t>
            </a:r>
            <a:endParaRPr lang="en-US"/>
          </a:p>
        </p:txBody>
      </p:sp>
      <p:sp>
        <p:nvSpPr>
          <p:cNvPr id="8" name="TextBox 7"/>
          <p:cNvSpPr txBox="1"/>
          <p:nvPr/>
        </p:nvSpPr>
        <p:spPr>
          <a:xfrm>
            <a:off x="591293" y="2809801"/>
            <a:ext cx="3708001" cy="307777"/>
          </a:xfrm>
          <a:prstGeom prst="rect">
            <a:avLst/>
          </a:prstGeom>
          <a:noFill/>
        </p:spPr>
        <p:txBody>
          <a:bodyPr wrap="square" rtlCol="0">
            <a:spAutoFit/>
          </a:bodyPr>
          <a:lstStyle/>
          <a:p>
            <a:r>
              <a:rPr lang="en-US" smtClean="0"/>
              <a:t>Cú pháp cấp phát bộ nhớ cho mảng:</a:t>
            </a:r>
            <a:endParaRPr lang="en-US"/>
          </a:p>
        </p:txBody>
      </p:sp>
      <p:sp>
        <p:nvSpPr>
          <p:cNvPr id="9" name="Rectangle 8"/>
          <p:cNvSpPr/>
          <p:nvPr/>
        </p:nvSpPr>
        <p:spPr>
          <a:xfrm>
            <a:off x="591293" y="3097611"/>
            <a:ext cx="5253361" cy="307777"/>
          </a:xfrm>
          <a:prstGeom prst="rect">
            <a:avLst/>
          </a:prstGeom>
        </p:spPr>
        <p:txBody>
          <a:bodyPr wrap="none">
            <a:spAutoFit/>
          </a:bodyPr>
          <a:lstStyle/>
          <a:p>
            <a:r>
              <a:rPr lang="en-US" smtClean="0">
                <a:latin typeface="Consolas" panose="020B0609020204030204" pitchFamily="49" charset="0"/>
              </a:rPr>
              <a:t>&lt;Tên mảng&gt;</a:t>
            </a:r>
            <a:r>
              <a:rPr lang="en-US">
                <a:latin typeface="Consolas" panose="020B0609020204030204" pitchFamily="49" charset="0"/>
              </a:rPr>
              <a:t> = </a:t>
            </a:r>
            <a:r>
              <a:rPr lang="en-US">
                <a:solidFill>
                  <a:srgbClr val="AF00DB"/>
                </a:solidFill>
                <a:latin typeface="Consolas" panose="020B0609020204030204" pitchFamily="49" charset="0"/>
              </a:rPr>
              <a:t>new</a:t>
            </a:r>
            <a:r>
              <a:rPr lang="en-US">
                <a:latin typeface="Consolas" panose="020B0609020204030204" pitchFamily="49" charset="0"/>
              </a:rPr>
              <a:t> </a:t>
            </a:r>
            <a:r>
              <a:rPr lang="en-US" smtClean="0">
                <a:solidFill>
                  <a:srgbClr val="267F99"/>
                </a:solidFill>
                <a:latin typeface="Consolas" panose="020B0609020204030204" pitchFamily="49" charset="0"/>
              </a:rPr>
              <a:t>&lt;kiểu dữ liệu&gt;</a:t>
            </a:r>
            <a:r>
              <a:rPr lang="en-US" smtClean="0">
                <a:latin typeface="Consolas" panose="020B0609020204030204" pitchFamily="49" charset="0"/>
              </a:rPr>
              <a:t>[</a:t>
            </a:r>
            <a:r>
              <a:rPr lang="en-US">
                <a:solidFill>
                  <a:srgbClr val="098658"/>
                </a:solidFill>
                <a:latin typeface="Consolas" panose="020B0609020204030204" pitchFamily="49" charset="0"/>
              </a:rPr>
              <a:t>&lt;</a:t>
            </a:r>
            <a:r>
              <a:rPr lang="en-US" smtClean="0">
                <a:solidFill>
                  <a:srgbClr val="098658"/>
                </a:solidFill>
                <a:latin typeface="Consolas" panose="020B0609020204030204" pitchFamily="49" charset="0"/>
              </a:rPr>
              <a:t>Kích thước mảng&gt;</a:t>
            </a:r>
            <a:r>
              <a:rPr lang="en-US" smtClean="0">
                <a:latin typeface="Consolas" panose="020B0609020204030204" pitchFamily="49" charset="0"/>
              </a:rPr>
              <a:t>];</a:t>
            </a:r>
            <a:endParaRPr lang="en-US">
              <a:latin typeface="Consolas" panose="020B0609020204030204" pitchFamily="49" charset="0"/>
            </a:endParaRPr>
          </a:p>
        </p:txBody>
      </p:sp>
      <p:sp>
        <p:nvSpPr>
          <p:cNvPr id="10" name="Title 1"/>
          <p:cNvSpPr txBox="1"/>
          <p:nvPr/>
        </p:nvSpPr>
        <p:spPr>
          <a:xfrm>
            <a:off x="320674" y="86260"/>
            <a:ext cx="7688100"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Mảng (Array)</a:t>
            </a:r>
            <a:endParaRPr lang="en-US" sz="2400"/>
          </a:p>
        </p:txBody>
      </p:sp>
      <p:pic>
        <p:nvPicPr>
          <p:cNvPr id="13" name="Google Shape;88;p13"/>
          <p:cNvPicPr preferRelativeResize="0"/>
          <p:nvPr/>
        </p:nvPicPr>
        <p:blipFill>
          <a:blip r:embed="rId1" cstate="print"/>
          <a:stretch>
            <a:fillRect/>
          </a:stretch>
        </p:blipFill>
        <p:spPr>
          <a:xfrm>
            <a:off x="7816743" y="4565201"/>
            <a:ext cx="1121908" cy="39188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349474" y="99159"/>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Mảng nhiều chiều (Mutil – Dimension array)</a:t>
            </a:r>
            <a:endParaRPr lang="en-US" sz="2400"/>
          </a:p>
        </p:txBody>
      </p:sp>
      <p:sp>
        <p:nvSpPr>
          <p:cNvPr id="5" name="TextBox 4"/>
          <p:cNvSpPr txBox="1"/>
          <p:nvPr/>
        </p:nvSpPr>
        <p:spPr>
          <a:xfrm>
            <a:off x="453600" y="1015200"/>
            <a:ext cx="7408800" cy="523220"/>
          </a:xfrm>
          <a:prstGeom prst="rect">
            <a:avLst/>
          </a:prstGeom>
          <a:noFill/>
        </p:spPr>
        <p:txBody>
          <a:bodyPr wrap="square" rtlCol="0">
            <a:spAutoFit/>
          </a:bodyPr>
          <a:lstStyle/>
          <a:p>
            <a:r>
              <a:rPr lang="en-US" smtClean="0"/>
              <a:t>Đối với mảng nhiều chiều, dữ liệu được lưu trữ theo hang và cột theo chỉ mục (Còn gọi là dạng ma trận)</a:t>
            </a:r>
            <a:endParaRPr lang="en-US"/>
          </a:p>
        </p:txBody>
      </p:sp>
      <p:pic>
        <p:nvPicPr>
          <p:cNvPr id="8" name="Picture 7"/>
          <p:cNvPicPr>
            <a:picLocks noChangeAspect="1"/>
          </p:cNvPicPr>
          <p:nvPr/>
        </p:nvPicPr>
        <p:blipFill>
          <a:blip r:embed="rId1"/>
          <a:stretch>
            <a:fillRect/>
          </a:stretch>
        </p:blipFill>
        <p:spPr>
          <a:xfrm>
            <a:off x="1958333" y="2116800"/>
            <a:ext cx="4902516" cy="2145600"/>
          </a:xfrm>
          <a:prstGeom prst="rect">
            <a:avLst/>
          </a:prstGeom>
        </p:spPr>
      </p:pic>
      <p:pic>
        <p:nvPicPr>
          <p:cNvPr id="11" name="Google Shape;88;p13"/>
          <p:cNvPicPr preferRelativeResize="0"/>
          <p:nvPr/>
        </p:nvPicPr>
        <p:blipFill>
          <a:blip r:embed="rId2" cstate="print"/>
          <a:stretch>
            <a:fillRect/>
          </a:stretch>
        </p:blipFill>
        <p:spPr>
          <a:xfrm>
            <a:off x="7862400" y="4471601"/>
            <a:ext cx="1121908" cy="39188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1293" y="1165062"/>
            <a:ext cx="1438214" cy="307777"/>
          </a:xfrm>
          <a:prstGeom prst="rect">
            <a:avLst/>
          </a:prstGeom>
        </p:spPr>
        <p:txBody>
          <a:bodyPr wrap="none">
            <a:spAutoFit/>
          </a:bodyPr>
          <a:lstStyle/>
          <a:p>
            <a:r>
              <a:rPr lang="en-US"/>
              <a:t>Khai báo mảng:</a:t>
            </a:r>
            <a:endParaRPr lang="en-US"/>
          </a:p>
        </p:txBody>
      </p:sp>
      <p:sp>
        <p:nvSpPr>
          <p:cNvPr id="6" name="Rectangle 5"/>
          <p:cNvSpPr/>
          <p:nvPr/>
        </p:nvSpPr>
        <p:spPr>
          <a:xfrm>
            <a:off x="591294" y="2214214"/>
            <a:ext cx="3166251" cy="307777"/>
          </a:xfrm>
          <a:prstGeom prst="rect">
            <a:avLst/>
          </a:prstGeom>
        </p:spPr>
        <p:txBody>
          <a:bodyPr wrap="none">
            <a:spAutoFit/>
          </a:bodyPr>
          <a:lstStyle/>
          <a:p>
            <a:r>
              <a:rPr lang="en-US" smtClean="0">
                <a:solidFill>
                  <a:srgbClr val="267F99"/>
                </a:solidFill>
                <a:latin typeface="Consolas" panose="020B0609020204030204" pitchFamily="49" charset="0"/>
              </a:rPr>
              <a:t>&lt;Kiểu dữ liệu&gt;</a:t>
            </a:r>
            <a:r>
              <a:rPr lang="en-US" smtClean="0">
                <a:latin typeface="Consolas" panose="020B0609020204030204" pitchFamily="49" charset="0"/>
              </a:rPr>
              <a:t>[][]</a:t>
            </a:r>
            <a:r>
              <a:rPr lang="en-US">
                <a:latin typeface="Consolas" panose="020B0609020204030204" pitchFamily="49" charset="0"/>
              </a:rPr>
              <a:t> </a:t>
            </a:r>
            <a:r>
              <a:rPr lang="en-US" smtClean="0">
                <a:solidFill>
                  <a:srgbClr val="001080"/>
                </a:solidFill>
                <a:latin typeface="Consolas" panose="020B0609020204030204" pitchFamily="49" charset="0"/>
              </a:rPr>
              <a:t>&lt;Tên mảng&gt;</a:t>
            </a:r>
            <a:r>
              <a:rPr lang="en-US" smtClean="0">
                <a:latin typeface="Consolas" panose="020B0609020204030204" pitchFamily="49" charset="0"/>
              </a:rPr>
              <a:t>;</a:t>
            </a:r>
            <a:endParaRPr lang="en-US">
              <a:latin typeface="Consolas" panose="020B0609020204030204" pitchFamily="49" charset="0"/>
            </a:endParaRPr>
          </a:p>
        </p:txBody>
      </p:sp>
      <p:sp>
        <p:nvSpPr>
          <p:cNvPr id="7" name="TextBox 6"/>
          <p:cNvSpPr txBox="1"/>
          <p:nvPr/>
        </p:nvSpPr>
        <p:spPr>
          <a:xfrm>
            <a:off x="591294" y="1919014"/>
            <a:ext cx="2757600" cy="307777"/>
          </a:xfrm>
          <a:prstGeom prst="rect">
            <a:avLst/>
          </a:prstGeom>
          <a:noFill/>
        </p:spPr>
        <p:txBody>
          <a:bodyPr wrap="square" rtlCol="0">
            <a:spAutoFit/>
          </a:bodyPr>
          <a:lstStyle/>
          <a:p>
            <a:r>
              <a:rPr lang="en-US" smtClean="0"/>
              <a:t>Hoặc:</a:t>
            </a:r>
            <a:endParaRPr lang="en-US"/>
          </a:p>
        </p:txBody>
      </p:sp>
      <p:sp>
        <p:nvSpPr>
          <p:cNvPr id="8" name="TextBox 7"/>
          <p:cNvSpPr txBox="1"/>
          <p:nvPr/>
        </p:nvSpPr>
        <p:spPr>
          <a:xfrm>
            <a:off x="591293" y="2701801"/>
            <a:ext cx="3708001" cy="307777"/>
          </a:xfrm>
          <a:prstGeom prst="rect">
            <a:avLst/>
          </a:prstGeom>
          <a:noFill/>
        </p:spPr>
        <p:txBody>
          <a:bodyPr wrap="square" rtlCol="0">
            <a:spAutoFit/>
          </a:bodyPr>
          <a:lstStyle/>
          <a:p>
            <a:r>
              <a:rPr lang="en-US" smtClean="0"/>
              <a:t>Cú pháp cấp phát bộ nhớ cho mảng:</a:t>
            </a:r>
            <a:endParaRPr lang="en-US"/>
          </a:p>
        </p:txBody>
      </p:sp>
      <p:sp>
        <p:nvSpPr>
          <p:cNvPr id="9" name="Rectangle 8"/>
          <p:cNvSpPr/>
          <p:nvPr/>
        </p:nvSpPr>
        <p:spPr>
          <a:xfrm>
            <a:off x="591293" y="2989611"/>
            <a:ext cx="5551520" cy="307777"/>
          </a:xfrm>
          <a:prstGeom prst="rect">
            <a:avLst/>
          </a:prstGeom>
        </p:spPr>
        <p:txBody>
          <a:bodyPr wrap="none">
            <a:spAutoFit/>
          </a:bodyPr>
          <a:lstStyle/>
          <a:p>
            <a:r>
              <a:rPr lang="en-US" smtClean="0">
                <a:latin typeface="Consolas" panose="020B0609020204030204" pitchFamily="49" charset="0"/>
              </a:rPr>
              <a:t>&lt;Tên mảng&gt;</a:t>
            </a:r>
            <a:r>
              <a:rPr lang="en-US">
                <a:latin typeface="Consolas" panose="020B0609020204030204" pitchFamily="49" charset="0"/>
              </a:rPr>
              <a:t> = </a:t>
            </a:r>
            <a:r>
              <a:rPr lang="en-US">
                <a:solidFill>
                  <a:srgbClr val="AF00DB"/>
                </a:solidFill>
                <a:latin typeface="Consolas" panose="020B0609020204030204" pitchFamily="49" charset="0"/>
              </a:rPr>
              <a:t>new</a:t>
            </a:r>
            <a:r>
              <a:rPr lang="en-US">
                <a:latin typeface="Consolas" panose="020B0609020204030204" pitchFamily="49" charset="0"/>
              </a:rPr>
              <a:t> </a:t>
            </a:r>
            <a:r>
              <a:rPr lang="en-US" smtClean="0">
                <a:solidFill>
                  <a:srgbClr val="267F99"/>
                </a:solidFill>
                <a:latin typeface="Consolas" panose="020B0609020204030204" pitchFamily="49" charset="0"/>
              </a:rPr>
              <a:t>&lt;kiểu dữ liệu&gt;</a:t>
            </a:r>
            <a:r>
              <a:rPr lang="en-US" smtClean="0">
                <a:latin typeface="Consolas" panose="020B0609020204030204" pitchFamily="49" charset="0"/>
              </a:rPr>
              <a:t>[</a:t>
            </a:r>
            <a:r>
              <a:rPr lang="en-US" smtClean="0">
                <a:solidFill>
                  <a:srgbClr val="098658"/>
                </a:solidFill>
                <a:latin typeface="Consolas" panose="020B0609020204030204" pitchFamily="49" charset="0"/>
              </a:rPr>
              <a:t>&lt;Số dòng&gt;</a:t>
            </a:r>
            <a:r>
              <a:rPr lang="en-US" smtClean="0">
                <a:latin typeface="Consolas" panose="020B0609020204030204" pitchFamily="49" charset="0"/>
              </a:rPr>
              <a:t>][</a:t>
            </a:r>
            <a:r>
              <a:rPr lang="en-US" smtClean="0">
                <a:solidFill>
                  <a:srgbClr val="098658"/>
                </a:solidFill>
                <a:latin typeface="Consolas" panose="020B0609020204030204" pitchFamily="49" charset="0"/>
              </a:rPr>
              <a:t>&lt;</a:t>
            </a:r>
            <a:r>
              <a:rPr lang="en-US">
                <a:solidFill>
                  <a:srgbClr val="098658"/>
                </a:solidFill>
                <a:latin typeface="Consolas" panose="020B0609020204030204" pitchFamily="49" charset="0"/>
              </a:rPr>
              <a:t>Số </a:t>
            </a:r>
            <a:r>
              <a:rPr lang="en-US" smtClean="0">
                <a:solidFill>
                  <a:srgbClr val="098658"/>
                </a:solidFill>
                <a:latin typeface="Consolas" panose="020B0609020204030204" pitchFamily="49" charset="0"/>
              </a:rPr>
              <a:t>cột&gt;</a:t>
            </a:r>
            <a:r>
              <a:rPr lang="en-US" smtClean="0">
                <a:latin typeface="Consolas" panose="020B0609020204030204" pitchFamily="49" charset="0"/>
              </a:rPr>
              <a:t>];</a:t>
            </a:r>
            <a:endParaRPr lang="en-US">
              <a:latin typeface="Consolas" panose="020B0609020204030204" pitchFamily="49" charset="0"/>
            </a:endParaRPr>
          </a:p>
        </p:txBody>
      </p:sp>
      <p:sp>
        <p:nvSpPr>
          <p:cNvPr id="11" name="Title 1"/>
          <p:cNvSpPr txBox="1"/>
          <p:nvPr/>
        </p:nvSpPr>
        <p:spPr>
          <a:xfrm>
            <a:off x="270274" y="61798"/>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Mảng nhiều chiều (Mutil – Dimension array)</a:t>
            </a:r>
            <a:endParaRPr lang="en-US" sz="2400"/>
          </a:p>
        </p:txBody>
      </p:sp>
      <p:sp>
        <p:nvSpPr>
          <p:cNvPr id="2" name="Rectangle 1"/>
          <p:cNvSpPr/>
          <p:nvPr/>
        </p:nvSpPr>
        <p:spPr>
          <a:xfrm>
            <a:off x="591293" y="1472839"/>
            <a:ext cx="3166251" cy="307777"/>
          </a:xfrm>
          <a:prstGeom prst="rect">
            <a:avLst/>
          </a:prstGeom>
        </p:spPr>
        <p:txBody>
          <a:bodyPr wrap="none">
            <a:spAutoFit/>
          </a:bodyPr>
          <a:lstStyle/>
          <a:p>
            <a:r>
              <a:rPr lang="en-US" smtClean="0">
                <a:solidFill>
                  <a:srgbClr val="267F99"/>
                </a:solidFill>
                <a:latin typeface="Consolas" panose="020B0609020204030204" pitchFamily="49" charset="0"/>
              </a:rPr>
              <a:t>&lt;Kiểu dữ liệu&gt;</a:t>
            </a:r>
            <a:r>
              <a:rPr lang="en-US">
                <a:latin typeface="Consolas" panose="020B0609020204030204" pitchFamily="49" charset="0"/>
              </a:rPr>
              <a:t> </a:t>
            </a:r>
            <a:r>
              <a:rPr lang="en-US" smtClean="0">
                <a:solidFill>
                  <a:srgbClr val="001080"/>
                </a:solidFill>
                <a:latin typeface="Consolas" panose="020B0609020204030204" pitchFamily="49" charset="0"/>
              </a:rPr>
              <a:t>&lt;Tên mảng&gt;</a:t>
            </a:r>
            <a:r>
              <a:rPr lang="en-US" smtClean="0">
                <a:latin typeface="Consolas" panose="020B0609020204030204" pitchFamily="49" charset="0"/>
              </a:rPr>
              <a:t>[][];</a:t>
            </a:r>
            <a:endParaRPr lang="en-US">
              <a:latin typeface="Consolas" panose="020B0609020204030204" pitchFamily="49" charset="0"/>
            </a:endParaRPr>
          </a:p>
        </p:txBody>
      </p:sp>
      <p:pic>
        <p:nvPicPr>
          <p:cNvPr id="13" name="Google Shape;88;p13"/>
          <p:cNvPicPr preferRelativeResize="0"/>
          <p:nvPr/>
        </p:nvPicPr>
        <p:blipFill>
          <a:blip r:embed="rId1" cstate="print"/>
          <a:stretch>
            <a:fillRect/>
          </a:stretch>
        </p:blipFill>
        <p:spPr>
          <a:xfrm>
            <a:off x="7795143" y="4529201"/>
            <a:ext cx="1121908" cy="391886"/>
          </a:xfrm>
          <a:prstGeom prst="rect">
            <a:avLst/>
          </a:prstGeom>
          <a:noFill/>
          <a:ln>
            <a:noFill/>
          </a:ln>
        </p:spPr>
      </p:pic>
      <p:sp>
        <p:nvSpPr>
          <p:cNvPr id="3" name="Text Box 2"/>
          <p:cNvSpPr txBox="1"/>
          <p:nvPr/>
        </p:nvSpPr>
        <p:spPr>
          <a:xfrm>
            <a:off x="4984115" y="1652905"/>
            <a:ext cx="1459865" cy="306705"/>
          </a:xfrm>
          <a:prstGeom prst="rect">
            <a:avLst/>
          </a:prstGeom>
          <a:noFill/>
        </p:spPr>
        <p:txBody>
          <a:bodyPr wrap="none" rtlCol="0">
            <a:spAutoFit/>
          </a:bodyPr>
          <a:p>
            <a:r>
              <a:rPr lang="en-US"/>
              <a:t>tên mảng.length</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Vòng lặp for each</a:t>
            </a:r>
            <a:endParaRPr lang="en-US" sz="2400"/>
          </a:p>
        </p:txBody>
      </p:sp>
      <p:sp>
        <p:nvSpPr>
          <p:cNvPr id="5" name="TextBox 4"/>
          <p:cNvSpPr txBox="1"/>
          <p:nvPr/>
        </p:nvSpPr>
        <p:spPr>
          <a:xfrm>
            <a:off x="734400" y="943200"/>
            <a:ext cx="7495200" cy="1169551"/>
          </a:xfrm>
          <a:prstGeom prst="rect">
            <a:avLst/>
          </a:prstGeom>
          <a:noFill/>
        </p:spPr>
        <p:txBody>
          <a:bodyPr wrap="square" rtlCol="0">
            <a:spAutoFit/>
          </a:bodyPr>
          <a:lstStyle/>
          <a:p>
            <a:r>
              <a:rPr lang="en-US" smtClean="0"/>
              <a:t>Vòng lặp for each chủ yếu được sử dụng để duyệt mảng hoặc các phần tử của collection.</a:t>
            </a:r>
            <a:endParaRPr lang="en-US" smtClean="0"/>
          </a:p>
          <a:p>
            <a:r>
              <a:rPr lang="en-US" smtClean="0"/>
              <a:t>Với for each, thay vì khai báo hay khởi tạo biến lặp vị trí, chúng ta sẽ khai báo một biến chung kiểu dữ liệu của mảng, sử dụng biến đó để duyệt các phần tử của mảng mà không cần lấy vị trí (index) của mỗi phần tử</a:t>
            </a:r>
            <a:endParaRPr lang="en-US" smtClean="0"/>
          </a:p>
          <a:p>
            <a:r>
              <a:rPr lang="en-US" smtClean="0"/>
              <a:t>Cú pháp:</a:t>
            </a:r>
            <a:endParaRPr lang="en-US"/>
          </a:p>
        </p:txBody>
      </p:sp>
      <p:sp>
        <p:nvSpPr>
          <p:cNvPr id="6" name="Rectangle 5"/>
          <p:cNvSpPr/>
          <p:nvPr/>
        </p:nvSpPr>
        <p:spPr>
          <a:xfrm>
            <a:off x="734400" y="2123218"/>
            <a:ext cx="5349600" cy="738664"/>
          </a:xfrm>
          <a:prstGeom prst="rect">
            <a:avLst/>
          </a:prstGeom>
        </p:spPr>
        <p:txBody>
          <a:bodyPr wrap="square">
            <a:spAutoFit/>
          </a:bodyPr>
          <a:lstStyle/>
          <a:p>
            <a:r>
              <a:rPr lang="en-US">
                <a:solidFill>
                  <a:srgbClr val="AF00DB"/>
                </a:solidFill>
                <a:latin typeface="Consolas" panose="020B0609020204030204" pitchFamily="49" charset="0"/>
              </a:rPr>
              <a:t>for</a:t>
            </a:r>
            <a:r>
              <a:rPr lang="en-US" smtClean="0">
                <a:latin typeface="Consolas" panose="020B0609020204030204" pitchFamily="49" charset="0"/>
              </a:rPr>
              <a:t>(</a:t>
            </a:r>
            <a:r>
              <a:rPr lang="en-US" smtClean="0">
                <a:solidFill>
                  <a:srgbClr val="267F99"/>
                </a:solidFill>
                <a:latin typeface="Consolas" panose="020B0609020204030204" pitchFamily="49" charset="0"/>
              </a:rPr>
              <a:t>&lt;Kiểu dữ liệu&gt;</a:t>
            </a:r>
            <a:r>
              <a:rPr lang="en-US">
                <a:latin typeface="Consolas" panose="020B0609020204030204" pitchFamily="49" charset="0"/>
              </a:rPr>
              <a:t> </a:t>
            </a:r>
            <a:r>
              <a:rPr lang="en-US" smtClean="0">
                <a:solidFill>
                  <a:srgbClr val="001080"/>
                </a:solidFill>
                <a:latin typeface="Consolas" panose="020B0609020204030204" pitchFamily="49" charset="0"/>
              </a:rPr>
              <a:t>&lt;Tên biến chạy&gt;</a:t>
            </a:r>
            <a:r>
              <a:rPr lang="en-US" smtClean="0">
                <a:solidFill>
                  <a:srgbClr val="AF00DB"/>
                </a:solidFill>
                <a:latin typeface="Consolas" panose="020B0609020204030204" pitchFamily="49" charset="0"/>
              </a:rPr>
              <a:t>:</a:t>
            </a:r>
            <a:r>
              <a:rPr lang="en-US">
                <a:latin typeface="Consolas" panose="020B0609020204030204" pitchFamily="49" charset="0"/>
              </a:rPr>
              <a:t> </a:t>
            </a:r>
            <a:r>
              <a:rPr lang="en-US" smtClean="0">
                <a:solidFill>
                  <a:srgbClr val="001080"/>
                </a:solidFill>
                <a:latin typeface="Consolas" panose="020B0609020204030204" pitchFamily="49" charset="0"/>
              </a:rPr>
              <a:t>&lt;Tên mảng&gt;</a:t>
            </a:r>
            <a:r>
              <a:rPr lang="en-US" smtClean="0">
                <a:latin typeface="Consolas" panose="020B0609020204030204" pitchFamily="49" charset="0"/>
              </a:rPr>
              <a:t>){</a:t>
            </a:r>
            <a:endParaRPr lang="en-US">
              <a:latin typeface="Consolas" panose="020B0609020204030204" pitchFamily="49" charset="0"/>
            </a:endParaRPr>
          </a:p>
          <a:p>
            <a:r>
              <a:rPr lang="en-US">
                <a:latin typeface="Consolas" panose="020B0609020204030204" pitchFamily="49" charset="0"/>
              </a:rPr>
              <a:t>     </a:t>
            </a:r>
            <a:r>
              <a:rPr lang="en-US" smtClean="0">
                <a:solidFill>
                  <a:srgbClr val="267F99"/>
                </a:solidFill>
                <a:latin typeface="Consolas" panose="020B0609020204030204" pitchFamily="49" charset="0"/>
              </a:rPr>
              <a:t>&lt;Khối lệnh lặp lại&gt;</a:t>
            </a:r>
            <a:r>
              <a:rPr lang="en-US" smtClean="0">
                <a:latin typeface="Consolas" panose="020B0609020204030204" pitchFamily="49" charset="0"/>
              </a:rPr>
              <a:t>;</a:t>
            </a:r>
            <a:endParaRPr lang="en-US">
              <a:latin typeface="Consolas" panose="020B0609020204030204" pitchFamily="49" charset="0"/>
            </a:endParaRPr>
          </a:p>
          <a:p>
            <a:r>
              <a:rPr lang="en-US" smtClean="0">
                <a:latin typeface="Consolas" panose="020B0609020204030204" pitchFamily="49" charset="0"/>
              </a:rPr>
              <a:t>}</a:t>
            </a:r>
            <a:endParaRPr lang="en-US">
              <a:latin typeface="Consolas" panose="020B0609020204030204" pitchFamily="49" charset="0"/>
            </a:endParaRPr>
          </a:p>
        </p:txBody>
      </p:sp>
      <p:pic>
        <p:nvPicPr>
          <p:cNvPr id="7" name="Google Shape;88;p13"/>
          <p:cNvPicPr preferRelativeResize="0"/>
          <p:nvPr/>
        </p:nvPicPr>
        <p:blipFill>
          <a:blip r:embed="rId1" cstate="print"/>
          <a:stretch>
            <a:fillRect/>
          </a:stretch>
        </p:blipFill>
        <p:spPr>
          <a:xfrm>
            <a:off x="7845543" y="4572401"/>
            <a:ext cx="1121908" cy="39188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291215" y="106359"/>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Các phép toán số học</a:t>
            </a:r>
            <a:endParaRPr lang="en-US" sz="2400"/>
          </a:p>
        </p:txBody>
      </p:sp>
      <p:sp>
        <p:nvSpPr>
          <p:cNvPr id="5" name="TextBox 4"/>
          <p:cNvSpPr txBox="1"/>
          <p:nvPr/>
        </p:nvSpPr>
        <p:spPr>
          <a:xfrm>
            <a:off x="565474" y="988221"/>
            <a:ext cx="4337726" cy="523220"/>
          </a:xfrm>
          <a:prstGeom prst="rect">
            <a:avLst/>
          </a:prstGeom>
          <a:noFill/>
        </p:spPr>
        <p:txBody>
          <a:bodyPr wrap="square" rtlCol="0">
            <a:spAutoFit/>
          </a:bodyPr>
          <a:lstStyle/>
          <a:p>
            <a:r>
              <a:rPr lang="en-US" smtClean="0"/>
              <a:t>Toán tử số học</a:t>
            </a:r>
            <a:endParaRPr lang="en-US" smtClean="0"/>
          </a:p>
          <a:p>
            <a:r>
              <a:rPr lang="en-US" smtClean="0"/>
              <a:t>Giả sử ta có:</a:t>
            </a:r>
            <a:endParaRPr lang="en-US"/>
          </a:p>
        </p:txBody>
      </p:sp>
      <p:graphicFrame>
        <p:nvGraphicFramePr>
          <p:cNvPr id="6" name="Table 5"/>
          <p:cNvGraphicFramePr>
            <a:graphicFrameLocks noGrp="1"/>
          </p:cNvGraphicFramePr>
          <p:nvPr/>
        </p:nvGraphicFramePr>
        <p:xfrm>
          <a:off x="2734337" y="1097075"/>
          <a:ext cx="5253444" cy="2492755"/>
        </p:xfrm>
        <a:graphic>
          <a:graphicData uri="http://schemas.openxmlformats.org/drawingml/2006/table">
            <a:tbl>
              <a:tblPr firstRow="1" firstCol="1" bandRow="1">
                <a:tableStyleId>{93296810-A885-4BE3-A3E7-6D5BEEA58F35}</a:tableStyleId>
              </a:tblPr>
              <a:tblGrid>
                <a:gridCol w="1060063"/>
                <a:gridCol w="1986879"/>
                <a:gridCol w="2206502"/>
              </a:tblGrid>
              <a:tr h="506694">
                <a:tc>
                  <a:txBody>
                    <a:bodyPr/>
                    <a:lstStyle/>
                    <a:p>
                      <a:pPr marL="0" marR="0" algn="ctr">
                        <a:lnSpc>
                          <a:spcPct val="115000"/>
                        </a:lnSpc>
                        <a:spcBef>
                          <a:spcPts val="0"/>
                        </a:spcBef>
                        <a:spcAft>
                          <a:spcPts val="0"/>
                        </a:spcAft>
                      </a:pPr>
                      <a:r>
                        <a:rPr lang="en-US" sz="1400">
                          <a:solidFill>
                            <a:sysClr val="windowText" lastClr="000000"/>
                          </a:solidFill>
                          <a:effectLst/>
                        </a:rPr>
                        <a:t>Toán tử</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0"/>
                        </a:spcAft>
                      </a:pPr>
                      <a:r>
                        <a:rPr lang="en-US" sz="1400">
                          <a:solidFill>
                            <a:sysClr val="windowText" lastClr="000000"/>
                          </a:solidFill>
                          <a:effectLst/>
                        </a:rPr>
                        <a:t>Ý nghĩa</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15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Ví</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dụ</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3723">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400">
                          <a:solidFill>
                            <a:sysClr val="windowText" lastClr="000000"/>
                          </a:solidFill>
                          <a:effectLst/>
                        </a:rPr>
                        <a:t>Cộng</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a</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 b = 40</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3723">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400">
                          <a:solidFill>
                            <a:sysClr val="windowText" lastClr="000000"/>
                          </a:solidFill>
                          <a:effectLst/>
                        </a:rPr>
                        <a:t>Trừ</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a</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 b  = 20</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3723">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400">
                          <a:solidFill>
                            <a:sysClr val="windowText" lastClr="000000"/>
                          </a:solidFill>
                          <a:effectLst/>
                        </a:rPr>
                        <a:t>Nhân</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a</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 b = 300</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3723">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400">
                          <a:solidFill>
                            <a:sysClr val="windowText" lastClr="000000"/>
                          </a:solidFill>
                          <a:effectLst/>
                        </a:rPr>
                        <a:t>Chia nguyên</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a / b = 3</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3723">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400">
                          <a:solidFill>
                            <a:sysClr val="windowText" lastClr="000000"/>
                          </a:solidFill>
                          <a:effectLst/>
                        </a:rPr>
                        <a:t>Chia dư</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a % b = 0</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3723">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400">
                          <a:solidFill>
                            <a:sysClr val="windowText" lastClr="000000"/>
                          </a:solidFill>
                          <a:effectLst/>
                        </a:rPr>
                        <a:t>Tăng 1</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a++</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 31</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3723">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400">
                          <a:solidFill>
                            <a:sysClr val="windowText" lastClr="000000"/>
                          </a:solidFill>
                          <a:effectLst/>
                        </a:rPr>
                        <a:t>Giảm 1</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b--</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 9</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pic>
        <p:nvPicPr>
          <p:cNvPr id="9" name="Google Shape;88;p13"/>
          <p:cNvPicPr preferRelativeResize="0"/>
          <p:nvPr/>
        </p:nvPicPr>
        <p:blipFill>
          <a:blip r:embed="rId1" cstate="print"/>
          <a:stretch>
            <a:fillRect/>
          </a:stretch>
        </p:blipFill>
        <p:spPr>
          <a:xfrm>
            <a:off x="7852743" y="4601201"/>
            <a:ext cx="1121908" cy="391886"/>
          </a:xfrm>
          <a:prstGeom prst="rect">
            <a:avLst/>
          </a:prstGeom>
          <a:noFill/>
          <a:ln>
            <a:noFill/>
          </a:ln>
        </p:spPr>
      </p:pic>
      <p:sp>
        <p:nvSpPr>
          <p:cNvPr id="2" name="Rectangle 1"/>
          <p:cNvSpPr/>
          <p:nvPr/>
        </p:nvSpPr>
        <p:spPr>
          <a:xfrm>
            <a:off x="565474" y="1511441"/>
            <a:ext cx="4572000" cy="523220"/>
          </a:xfrm>
          <a:prstGeom prst="rect">
            <a:avLst/>
          </a:prstGeom>
        </p:spPr>
        <p:txBody>
          <a:bodyPr>
            <a:spAutoFit/>
          </a:bodyPr>
          <a:lstStyle/>
          <a:p>
            <a:r>
              <a:rPr lang="en-US">
                <a:solidFill>
                  <a:srgbClr val="267F99"/>
                </a:solidFill>
                <a:latin typeface="Consolas" panose="020B0609020204030204" pitchFamily="49" charset="0"/>
              </a:rPr>
              <a:t>int</a:t>
            </a:r>
            <a:r>
              <a:rPr lang="en-US">
                <a:latin typeface="Consolas" panose="020B0609020204030204" pitchFamily="49" charset="0"/>
              </a:rPr>
              <a:t> </a:t>
            </a:r>
            <a:r>
              <a:rPr lang="en-US">
                <a:solidFill>
                  <a:srgbClr val="001080"/>
                </a:solidFill>
                <a:latin typeface="Consolas" panose="020B0609020204030204" pitchFamily="49" charset="0"/>
              </a:rPr>
              <a:t>a</a:t>
            </a:r>
            <a:r>
              <a:rPr lang="en-US">
                <a:latin typeface="Consolas" panose="020B0609020204030204" pitchFamily="49" charset="0"/>
              </a:rPr>
              <a:t> = </a:t>
            </a:r>
            <a:r>
              <a:rPr lang="en-US" smtClean="0">
                <a:solidFill>
                  <a:srgbClr val="098658"/>
                </a:solidFill>
                <a:latin typeface="Consolas" panose="020B0609020204030204" pitchFamily="49" charset="0"/>
              </a:rPr>
              <a:t>30</a:t>
            </a:r>
            <a:r>
              <a:rPr lang="en-US" smtClean="0">
                <a:latin typeface="Consolas" panose="020B0609020204030204" pitchFamily="49" charset="0"/>
              </a:rPr>
              <a:t>;</a:t>
            </a:r>
            <a:endParaRPr lang="en-US" smtClean="0">
              <a:latin typeface="Consolas" panose="020B0609020204030204" pitchFamily="49" charset="0"/>
            </a:endParaRPr>
          </a:p>
          <a:p>
            <a:r>
              <a:rPr lang="en-US" smtClean="0">
                <a:solidFill>
                  <a:srgbClr val="267F99"/>
                </a:solidFill>
                <a:latin typeface="Consolas" panose="020B0609020204030204" pitchFamily="49" charset="0"/>
              </a:rPr>
              <a:t>int</a:t>
            </a:r>
            <a:r>
              <a:rPr lang="en-US">
                <a:latin typeface="Consolas" panose="020B0609020204030204" pitchFamily="49" charset="0"/>
              </a:rPr>
              <a:t> </a:t>
            </a:r>
            <a:r>
              <a:rPr lang="en-US">
                <a:solidFill>
                  <a:srgbClr val="001080"/>
                </a:solidFill>
                <a:latin typeface="Consolas" panose="020B0609020204030204" pitchFamily="49" charset="0"/>
              </a:rPr>
              <a:t>b</a:t>
            </a:r>
            <a:r>
              <a:rPr lang="en-US">
                <a:latin typeface="Consolas" panose="020B0609020204030204" pitchFamily="49" charset="0"/>
              </a:rPr>
              <a:t> = </a:t>
            </a:r>
            <a:r>
              <a:rPr lang="en-US">
                <a:solidFill>
                  <a:srgbClr val="098658"/>
                </a:solidFill>
                <a:latin typeface="Consolas" panose="020B0609020204030204" pitchFamily="49" charset="0"/>
              </a:rPr>
              <a:t>10</a:t>
            </a:r>
            <a:r>
              <a:rPr lang="en-US">
                <a:latin typeface="Consolas" panose="020B0609020204030204" pitchFamily="49" charset="0"/>
              </a:rPr>
              <a:t>;</a:t>
            </a:r>
            <a:endParaRPr lang="en-US">
              <a:latin typeface="Consolas" panose="020B0609020204030204" pitchFamily="49"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Đọc dữ liệu đầu vào</a:t>
            </a:r>
            <a:endParaRPr lang="en-US" sz="2400"/>
          </a:p>
        </p:txBody>
      </p:sp>
      <p:sp>
        <p:nvSpPr>
          <p:cNvPr id="6" name="TextBox 5"/>
          <p:cNvSpPr txBox="1"/>
          <p:nvPr/>
        </p:nvSpPr>
        <p:spPr>
          <a:xfrm>
            <a:off x="745335" y="1310400"/>
            <a:ext cx="7596000" cy="2246769"/>
          </a:xfrm>
          <a:prstGeom prst="rect">
            <a:avLst/>
          </a:prstGeom>
          <a:noFill/>
        </p:spPr>
        <p:txBody>
          <a:bodyPr wrap="square" rtlCol="0">
            <a:spAutoFit/>
          </a:bodyPr>
          <a:lstStyle/>
          <a:p>
            <a:r>
              <a:rPr lang="en-US" smtClean="0"/>
              <a:t>Đọc file trong java là một kỹ thuật quan trọng cần phải nắm nếu muốn làm việc sâu hơn với java</a:t>
            </a:r>
            <a:endParaRPr lang="en-US" smtClean="0"/>
          </a:p>
          <a:p>
            <a:r>
              <a:rPr lang="en-US" smtClean="0"/>
              <a:t>Để đọc file ta cần tạo một đối tượng là </a:t>
            </a:r>
            <a:r>
              <a:rPr lang="en-US" b="1" smtClean="0"/>
              <a:t>FileInputStream</a:t>
            </a:r>
            <a:endParaRPr lang="en-US" b="1" smtClean="0"/>
          </a:p>
          <a:p>
            <a:r>
              <a:rPr lang="en-US" smtClean="0"/>
              <a:t>Một số các đọc ghi file trong java:</a:t>
            </a:r>
            <a:endParaRPr lang="en-US" smtClean="0"/>
          </a:p>
          <a:p>
            <a:pPr marL="285750" indent="-285750">
              <a:buFont typeface="Arial" panose="020B0604020202020204" pitchFamily="34" charset="0"/>
              <a:buChar char="•"/>
            </a:pPr>
            <a:r>
              <a:rPr lang="en-US" smtClean="0"/>
              <a:t>Sử dụng </a:t>
            </a:r>
            <a:r>
              <a:rPr lang="en-US" b="1" smtClean="0"/>
              <a:t>Scanner</a:t>
            </a:r>
            <a:r>
              <a:rPr lang="en-US" smtClean="0"/>
              <a:t>: Khi làm việc với file, </a:t>
            </a:r>
            <a:r>
              <a:rPr lang="en-US" b="1" smtClean="0"/>
              <a:t>Scanner</a:t>
            </a:r>
            <a:r>
              <a:rPr lang="en-US" smtClean="0"/>
              <a:t> cung cấp hai phương thức là </a:t>
            </a:r>
            <a:r>
              <a:rPr lang="en-US" b="1" smtClean="0"/>
              <a:t>hasNextLine() </a:t>
            </a:r>
            <a:r>
              <a:rPr lang="en-US" smtClean="0"/>
              <a:t>và </a:t>
            </a:r>
            <a:r>
              <a:rPr lang="en-US" b="1" smtClean="0"/>
              <a:t>nextLine() </a:t>
            </a:r>
            <a:r>
              <a:rPr lang="en-US" smtClean="0"/>
              <a:t>hỗ trợ đọc file</a:t>
            </a:r>
            <a:endParaRPr lang="en-US" smtClean="0"/>
          </a:p>
          <a:p>
            <a:pPr marL="285750" indent="-285750">
              <a:buFont typeface="Arial" panose="020B0604020202020204" pitchFamily="34" charset="0"/>
              <a:buChar char="•"/>
            </a:pPr>
            <a:r>
              <a:rPr lang="en-US" smtClean="0"/>
              <a:t>Sử dụng </a:t>
            </a:r>
            <a:r>
              <a:rPr lang="en-US" b="1" smtClean="0"/>
              <a:t>BufferedReader</a:t>
            </a:r>
            <a:r>
              <a:rPr lang="en-US" smtClean="0"/>
              <a:t>: Được xem là phương pháp dễ dàng nhất, </a:t>
            </a:r>
            <a:r>
              <a:rPr lang="en-US" b="1" smtClean="0"/>
              <a:t>BufferedReader</a:t>
            </a:r>
            <a:r>
              <a:rPr lang="en-US" smtClean="0"/>
              <a:t> cung cấp hàm </a:t>
            </a:r>
            <a:r>
              <a:rPr lang="en-US" b="1" smtClean="0"/>
              <a:t>readLine()</a:t>
            </a:r>
            <a:r>
              <a:rPr lang="en-US" smtClean="0"/>
              <a:t> để đọc dữ liệu của file theo dòng</a:t>
            </a:r>
            <a:endParaRPr lang="en-US" smtClean="0"/>
          </a:p>
          <a:p>
            <a:pPr marL="285750" indent="-285750">
              <a:buFont typeface="Arial" panose="020B0604020202020204" pitchFamily="34" charset="0"/>
              <a:buChar char="•"/>
            </a:pPr>
            <a:r>
              <a:rPr lang="en-US" smtClean="0"/>
              <a:t>Sử dụng </a:t>
            </a:r>
            <a:r>
              <a:rPr lang="en-US" b="1" smtClean="0"/>
              <a:t>File</a:t>
            </a:r>
            <a:r>
              <a:rPr lang="en-US" smtClean="0"/>
              <a:t> và </a:t>
            </a:r>
            <a:r>
              <a:rPr lang="en-US" b="1" smtClean="0"/>
              <a:t>FileReader</a:t>
            </a:r>
            <a:r>
              <a:rPr lang="en-US" smtClean="0"/>
              <a:t>: Phương pháp này tương tự </a:t>
            </a:r>
            <a:r>
              <a:rPr lang="en-US" b="1" smtClean="0"/>
              <a:t>BufferedReader</a:t>
            </a:r>
            <a:r>
              <a:rPr lang="en-US" smtClean="0"/>
              <a:t> nhưng đơn giản hơn</a:t>
            </a:r>
            <a:endParaRPr lang="en-US"/>
          </a:p>
        </p:txBody>
      </p:sp>
      <p:pic>
        <p:nvPicPr>
          <p:cNvPr id="7" name="Google Shape;88;p13"/>
          <p:cNvPicPr preferRelativeResize="0"/>
          <p:nvPr/>
        </p:nvPicPr>
        <p:blipFill>
          <a:blip r:embed="rId1" cstate="print"/>
          <a:stretch>
            <a:fillRect/>
          </a:stretch>
        </p:blipFill>
        <p:spPr>
          <a:xfrm>
            <a:off x="7845543" y="4572401"/>
            <a:ext cx="1121908" cy="39188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Khái niệm Clean code</a:t>
            </a:r>
            <a:endParaRPr lang="en-US" sz="2400"/>
          </a:p>
        </p:txBody>
      </p:sp>
      <p:sp>
        <p:nvSpPr>
          <p:cNvPr id="5" name="TextBox 4"/>
          <p:cNvSpPr txBox="1"/>
          <p:nvPr/>
        </p:nvSpPr>
        <p:spPr>
          <a:xfrm>
            <a:off x="676800" y="1008000"/>
            <a:ext cx="7466400" cy="307777"/>
          </a:xfrm>
          <a:prstGeom prst="rect">
            <a:avLst/>
          </a:prstGeom>
          <a:noFill/>
        </p:spPr>
        <p:txBody>
          <a:bodyPr wrap="square" rtlCol="0">
            <a:spAutoFit/>
          </a:bodyPr>
          <a:lstStyle/>
          <a:p>
            <a:r>
              <a:rPr lang="en-US" smtClean="0"/>
              <a:t>Clean code là thuật ngữ chỉ đến những mã nguồn tốt, nó có các đặc điểm:</a:t>
            </a:r>
            <a:endParaRPr lang="en-US"/>
          </a:p>
        </p:txBody>
      </p:sp>
      <p:pic>
        <p:nvPicPr>
          <p:cNvPr id="6" name="Picture 5"/>
          <p:cNvPicPr>
            <a:picLocks noChangeAspect="1"/>
          </p:cNvPicPr>
          <p:nvPr/>
        </p:nvPicPr>
        <p:blipFill>
          <a:blip r:embed="rId1"/>
          <a:stretch>
            <a:fillRect/>
          </a:stretch>
        </p:blipFill>
        <p:spPr>
          <a:xfrm>
            <a:off x="871201" y="1570213"/>
            <a:ext cx="7271999" cy="3175187"/>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54009" y="89085"/>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Nguyên tắc của hướng đạo sinh</a:t>
            </a:r>
            <a:endParaRPr lang="en-US" sz="2400"/>
          </a:p>
        </p:txBody>
      </p:sp>
      <p:pic>
        <p:nvPicPr>
          <p:cNvPr id="5" name="Picture 2" descr="Dân mạng bất bình vì phượt thủ xả rác ngập quanh hồ Hàm Lợn - 6"/>
          <p:cNvPicPr>
            <a:picLocks noChangeAspect="1" noChangeArrowheads="1"/>
          </p:cNvPicPr>
          <p:nvPr/>
        </p:nvPicPr>
        <p:blipFill>
          <a:blip r:embed="rId1"/>
          <a:srcRect/>
          <a:stretch>
            <a:fillRect/>
          </a:stretch>
        </p:blipFill>
        <p:spPr bwMode="auto">
          <a:xfrm>
            <a:off x="162838" y="1426009"/>
            <a:ext cx="4408466" cy="247976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571304" y="1491775"/>
            <a:ext cx="4371710" cy="741998"/>
          </a:xfrm>
          <a:prstGeom prst="rect">
            <a:avLst/>
          </a:prstGeom>
        </p:spPr>
        <p:txBody>
          <a:bodyPr wrap="none">
            <a:spAutoFit/>
          </a:bodyPr>
          <a:lstStyle/>
          <a:p>
            <a:pPr>
              <a:lnSpc>
                <a:spcPct val="150000"/>
              </a:lnSpc>
            </a:pPr>
            <a:r>
              <a:rPr lang="en-US" sz="1500" i="1"/>
              <a:t>Leave the campground cleaner than you found it.</a:t>
            </a:r>
            <a:endParaRPr lang="en-US" sz="1500" i="1"/>
          </a:p>
          <a:p>
            <a:pPr>
              <a:lnSpc>
                <a:spcPct val="150000"/>
              </a:lnSpc>
            </a:pPr>
            <a:r>
              <a:rPr lang="en-US" sz="1500" i="1"/>
              <a:t>Sau khi cắm trại, phải sạch hơn lúc bạn mới đến</a:t>
            </a:r>
            <a:endParaRPr lang="en-US" sz="1500" i="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399874" y="84759"/>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Các phép toán số học</a:t>
            </a:r>
            <a:endParaRPr lang="en-US" sz="2400"/>
          </a:p>
        </p:txBody>
      </p:sp>
      <p:sp>
        <p:nvSpPr>
          <p:cNvPr id="5" name="TextBox 4"/>
          <p:cNvSpPr txBox="1"/>
          <p:nvPr/>
        </p:nvSpPr>
        <p:spPr>
          <a:xfrm>
            <a:off x="626400" y="1023311"/>
            <a:ext cx="7747200" cy="738664"/>
          </a:xfrm>
          <a:prstGeom prst="rect">
            <a:avLst/>
          </a:prstGeom>
          <a:noFill/>
        </p:spPr>
        <p:txBody>
          <a:bodyPr wrap="square" rtlCol="0">
            <a:spAutoFit/>
          </a:bodyPr>
          <a:lstStyle/>
          <a:p>
            <a:r>
              <a:rPr lang="en-US" smtClean="0"/>
              <a:t>Toán tử trên bit</a:t>
            </a:r>
            <a:endParaRPr lang="en-US" smtClean="0"/>
          </a:p>
          <a:p>
            <a:r>
              <a:rPr lang="en-US"/>
              <a:t>Giả sử ta </a:t>
            </a:r>
            <a:r>
              <a:rPr lang="en-US" smtClean="0"/>
              <a:t>có:</a:t>
            </a:r>
            <a:endParaRPr lang="en-US"/>
          </a:p>
          <a:p>
            <a:endParaRPr lang="en-US"/>
          </a:p>
        </p:txBody>
      </p:sp>
      <p:graphicFrame>
        <p:nvGraphicFramePr>
          <p:cNvPr id="6" name="Table 5"/>
          <p:cNvGraphicFramePr>
            <a:graphicFrameLocks noGrp="1"/>
          </p:cNvGraphicFramePr>
          <p:nvPr/>
        </p:nvGraphicFramePr>
        <p:xfrm>
          <a:off x="1281601" y="2171123"/>
          <a:ext cx="6400800" cy="2124343"/>
        </p:xfrm>
        <a:graphic>
          <a:graphicData uri="http://schemas.openxmlformats.org/drawingml/2006/table">
            <a:tbl>
              <a:tblPr firstRow="1" firstCol="1" bandRow="1">
                <a:tableStyleId>{5C22544A-7EE6-4342-B048-85BDC9FD1C3A}</a:tableStyleId>
              </a:tblPr>
              <a:tblGrid>
                <a:gridCol w="1088065"/>
                <a:gridCol w="2805046"/>
                <a:gridCol w="2507689"/>
              </a:tblGrid>
              <a:tr h="264289">
                <a:tc>
                  <a:txBody>
                    <a:bodyPr/>
                    <a:lstStyle/>
                    <a:p>
                      <a:pPr marL="0" marR="0" algn="ctr">
                        <a:lnSpc>
                          <a:spcPct val="115000"/>
                        </a:lnSpc>
                        <a:spcBef>
                          <a:spcPts val="0"/>
                        </a:spcBef>
                        <a:spcAft>
                          <a:spcPts val="0"/>
                        </a:spcAft>
                      </a:pPr>
                      <a:r>
                        <a:rPr lang="en-US" sz="1400">
                          <a:solidFill>
                            <a:sysClr val="windowText" lastClr="000000"/>
                          </a:solidFill>
                          <a:effectLst/>
                        </a:rPr>
                        <a:t>Toán tử</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400">
                          <a:solidFill>
                            <a:sysClr val="windowText" lastClr="000000"/>
                          </a:solidFill>
                          <a:effectLst/>
                        </a:rPr>
                        <a:t>Ý nghĩa</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Ví</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dụ</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264289">
                <a:tc>
                  <a:txBody>
                    <a:bodyPr/>
                    <a:lstStyle/>
                    <a:p>
                      <a:pPr marL="0" marR="0">
                        <a:lnSpc>
                          <a:spcPct val="115000"/>
                        </a:lnSpc>
                        <a:spcBef>
                          <a:spcPts val="0"/>
                        </a:spcBef>
                        <a:spcAft>
                          <a:spcPts val="0"/>
                        </a:spcAft>
                      </a:pPr>
                      <a:r>
                        <a:rPr lang="en-US" sz="1400">
                          <a:solidFill>
                            <a:sysClr val="windowText" lastClr="000000"/>
                          </a:solidFill>
                          <a:effectLst/>
                        </a:rPr>
                        <a:t>&amp;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AND</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a &amp; b = 10 (00001010)</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264289">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OR</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a</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 b = 30 (00010100)</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264289">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XOR</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a</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 b = 20 (00010100)</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264289">
                <a:tc>
                  <a:txBody>
                    <a:bodyPr/>
                    <a:lstStyle/>
                    <a:p>
                      <a:pPr marL="0" marR="0">
                        <a:lnSpc>
                          <a:spcPct val="115000"/>
                        </a:lnSpc>
                        <a:spcBef>
                          <a:spcPts val="0"/>
                        </a:spcBef>
                        <a:spcAft>
                          <a:spcPts val="0"/>
                        </a:spcAft>
                      </a:pPr>
                      <a:r>
                        <a:rPr lang="en-US" sz="1400">
                          <a:solidFill>
                            <a:sysClr val="windowText" lastClr="000000"/>
                          </a:solidFill>
                          <a:effectLst/>
                        </a:rPr>
                        <a:t>&lt;&lt;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Dịch trái</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a</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&lt;&lt; 2 = 120 (01111000)</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264289">
                <a:tc>
                  <a:txBody>
                    <a:bodyPr/>
                    <a:lstStyle/>
                    <a:p>
                      <a:pPr marL="0" marR="0">
                        <a:lnSpc>
                          <a:spcPct val="115000"/>
                        </a:lnSpc>
                        <a:spcBef>
                          <a:spcPts val="0"/>
                        </a:spcBef>
                        <a:spcAft>
                          <a:spcPts val="0"/>
                        </a:spcAft>
                      </a:pPr>
                      <a:r>
                        <a:rPr lang="en-US" sz="1400">
                          <a:solidFill>
                            <a:sysClr val="windowText" lastClr="000000"/>
                          </a:solidFill>
                          <a:effectLst/>
                        </a:rPr>
                        <a:t>&gt;&gt;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Dịch phải</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a</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&gt;&gt; 2 = 7 (111) </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274320">
                <a:tc>
                  <a:txBody>
                    <a:bodyPr/>
                    <a:lstStyle/>
                    <a:p>
                      <a:pPr marL="0" marR="0">
                        <a:lnSpc>
                          <a:spcPct val="115000"/>
                        </a:lnSpc>
                        <a:spcBef>
                          <a:spcPts val="0"/>
                        </a:spcBef>
                        <a:spcAft>
                          <a:spcPts val="0"/>
                        </a:spcAft>
                      </a:pPr>
                      <a:r>
                        <a:rPr lang="en-US" sz="1400">
                          <a:solidFill>
                            <a:sysClr val="windowText" lastClr="000000"/>
                          </a:solidFill>
                          <a:effectLst/>
                        </a:rPr>
                        <a:t>&gt;&gt;&gt;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Dịch phải và điền 0 vào bit </a:t>
                      </a:r>
                      <a:r>
                        <a:rPr lang="en-US" sz="1400" smtClean="0">
                          <a:solidFill>
                            <a:sysClr val="windowText" lastClr="000000"/>
                          </a:solidFill>
                          <a:effectLst/>
                        </a:rPr>
                        <a:t>trống</a:t>
                      </a:r>
                      <a:endParaRPr lang="en-US" sz="1400" smtClean="0">
                        <a:solidFill>
                          <a:sysClr val="windowText" lastClr="000000"/>
                        </a:solidFill>
                        <a:effectLst/>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a</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&gt;&gt;&gt; 2 = 7 (00000111)</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264289">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Bù bit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~a =  -31 </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bl>
          </a:graphicData>
        </a:graphic>
      </p:graphicFrame>
      <p:pic>
        <p:nvPicPr>
          <p:cNvPr id="9" name="Google Shape;88;p13"/>
          <p:cNvPicPr preferRelativeResize="0"/>
          <p:nvPr/>
        </p:nvPicPr>
        <p:blipFill>
          <a:blip r:embed="rId1" cstate="print"/>
          <a:stretch>
            <a:fillRect/>
          </a:stretch>
        </p:blipFill>
        <p:spPr>
          <a:xfrm>
            <a:off x="7812646" y="4543601"/>
            <a:ext cx="1121908" cy="391886"/>
          </a:xfrm>
          <a:prstGeom prst="rect">
            <a:avLst/>
          </a:prstGeom>
          <a:noFill/>
          <a:ln>
            <a:noFill/>
          </a:ln>
        </p:spPr>
      </p:pic>
      <p:sp>
        <p:nvSpPr>
          <p:cNvPr id="2" name="Rectangle 1"/>
          <p:cNvSpPr/>
          <p:nvPr/>
        </p:nvSpPr>
        <p:spPr>
          <a:xfrm>
            <a:off x="626400" y="1500365"/>
            <a:ext cx="4572000" cy="523220"/>
          </a:xfrm>
          <a:prstGeom prst="rect">
            <a:avLst/>
          </a:prstGeom>
        </p:spPr>
        <p:txBody>
          <a:bodyPr>
            <a:spAutoFit/>
          </a:bodyPr>
          <a:lstStyle/>
          <a:p>
            <a:r>
              <a:rPr lang="en-US">
                <a:solidFill>
                  <a:srgbClr val="267F99"/>
                </a:solidFill>
                <a:latin typeface="Consolas" panose="020B0609020204030204" pitchFamily="49" charset="0"/>
              </a:rPr>
              <a:t>int</a:t>
            </a:r>
            <a:r>
              <a:rPr lang="en-US">
                <a:latin typeface="Consolas" panose="020B0609020204030204" pitchFamily="49" charset="0"/>
              </a:rPr>
              <a:t> </a:t>
            </a:r>
            <a:r>
              <a:rPr lang="en-US">
                <a:solidFill>
                  <a:srgbClr val="001080"/>
                </a:solidFill>
                <a:latin typeface="Consolas" panose="020B0609020204030204" pitchFamily="49" charset="0"/>
              </a:rPr>
              <a:t>a</a:t>
            </a:r>
            <a:r>
              <a:rPr lang="en-US">
                <a:latin typeface="Consolas" panose="020B0609020204030204" pitchFamily="49" charset="0"/>
              </a:rPr>
              <a:t> = </a:t>
            </a:r>
            <a:r>
              <a:rPr lang="en-US" smtClean="0">
                <a:solidFill>
                  <a:srgbClr val="098658"/>
                </a:solidFill>
                <a:latin typeface="Consolas" panose="020B0609020204030204" pitchFamily="49" charset="0"/>
              </a:rPr>
              <a:t>30</a:t>
            </a:r>
            <a:r>
              <a:rPr lang="en-US" smtClean="0">
                <a:latin typeface="Consolas" panose="020B0609020204030204" pitchFamily="49" charset="0"/>
              </a:rPr>
              <a:t>;  (</a:t>
            </a:r>
            <a:r>
              <a:rPr lang="en-US" smtClean="0">
                <a:latin typeface="Consolas" panose="020B0609020204030204" pitchFamily="49" charset="0"/>
              </a:rPr>
              <a:t>00011110)</a:t>
            </a:r>
            <a:endParaRPr lang="en-US" smtClean="0">
              <a:latin typeface="Consolas" panose="020B0609020204030204" pitchFamily="49" charset="0"/>
            </a:endParaRPr>
          </a:p>
          <a:p>
            <a:r>
              <a:rPr lang="en-US" smtClean="0">
                <a:solidFill>
                  <a:srgbClr val="267F99"/>
                </a:solidFill>
                <a:latin typeface="Consolas" panose="020B0609020204030204" pitchFamily="49" charset="0"/>
              </a:rPr>
              <a:t>int</a:t>
            </a:r>
            <a:r>
              <a:rPr lang="en-US" smtClean="0">
                <a:latin typeface="Consolas" panose="020B0609020204030204" pitchFamily="49" charset="0"/>
              </a:rPr>
              <a:t> </a:t>
            </a:r>
            <a:r>
              <a:rPr lang="en-US" smtClean="0">
                <a:solidFill>
                  <a:srgbClr val="001080"/>
                </a:solidFill>
                <a:latin typeface="Consolas" panose="020B0609020204030204" pitchFamily="49" charset="0"/>
              </a:rPr>
              <a:t>b</a:t>
            </a:r>
            <a:r>
              <a:rPr lang="en-US" smtClean="0">
                <a:latin typeface="Consolas" panose="020B0609020204030204" pitchFamily="49" charset="0"/>
              </a:rPr>
              <a:t> = </a:t>
            </a:r>
            <a:r>
              <a:rPr lang="en-US" smtClean="0">
                <a:solidFill>
                  <a:srgbClr val="098658"/>
                </a:solidFill>
                <a:latin typeface="Consolas" panose="020B0609020204030204" pitchFamily="49" charset="0"/>
              </a:rPr>
              <a:t>10</a:t>
            </a:r>
            <a:r>
              <a:rPr lang="en-US" smtClean="0">
                <a:latin typeface="Consolas" panose="020B0609020204030204" pitchFamily="49" charset="0"/>
              </a:rPr>
              <a:t>;  (00001010)</a:t>
            </a:r>
            <a:endParaRPr lang="en-US">
              <a:latin typeface="Consolas" panose="020B0609020204030204"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399874" y="91959"/>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Các phép toán số học</a:t>
            </a:r>
            <a:endParaRPr lang="en-US" sz="2400"/>
          </a:p>
        </p:txBody>
      </p:sp>
      <p:sp>
        <p:nvSpPr>
          <p:cNvPr id="5" name="TextBox 4"/>
          <p:cNvSpPr txBox="1"/>
          <p:nvPr/>
        </p:nvSpPr>
        <p:spPr>
          <a:xfrm>
            <a:off x="597600" y="1003904"/>
            <a:ext cx="7747200" cy="738664"/>
          </a:xfrm>
          <a:prstGeom prst="rect">
            <a:avLst/>
          </a:prstGeom>
          <a:noFill/>
        </p:spPr>
        <p:txBody>
          <a:bodyPr wrap="square" rtlCol="0">
            <a:spAutoFit/>
          </a:bodyPr>
          <a:lstStyle/>
          <a:p>
            <a:r>
              <a:rPr lang="en-US" smtClean="0"/>
              <a:t>Toán tử quan hệ</a:t>
            </a:r>
            <a:endParaRPr lang="en-US" smtClean="0"/>
          </a:p>
          <a:p>
            <a:r>
              <a:rPr lang="en-US"/>
              <a:t>Giả sử ta </a:t>
            </a:r>
            <a:r>
              <a:rPr lang="en-US" smtClean="0"/>
              <a:t>có:</a:t>
            </a:r>
            <a:endParaRPr lang="en-US"/>
          </a:p>
          <a:p>
            <a:endParaRPr lang="en-US"/>
          </a:p>
        </p:txBody>
      </p:sp>
      <p:graphicFrame>
        <p:nvGraphicFramePr>
          <p:cNvPr id="6" name="Table 5"/>
          <p:cNvGraphicFramePr>
            <a:graphicFrameLocks noGrp="1"/>
          </p:cNvGraphicFramePr>
          <p:nvPr/>
        </p:nvGraphicFramePr>
        <p:xfrm>
          <a:off x="3031202" y="1119947"/>
          <a:ext cx="4600799" cy="2565241"/>
        </p:xfrm>
        <a:graphic>
          <a:graphicData uri="http://schemas.openxmlformats.org/drawingml/2006/table">
            <a:tbl>
              <a:tblPr firstRow="1" firstCol="1" bandRow="1">
                <a:tableStyleId>{5C22544A-7EE6-4342-B048-85BDC9FD1C3A}</a:tableStyleId>
              </a:tblPr>
              <a:tblGrid>
                <a:gridCol w="844639"/>
                <a:gridCol w="1878080"/>
                <a:gridCol w="1878080"/>
              </a:tblGrid>
              <a:tr h="316757">
                <a:tc>
                  <a:txBody>
                    <a:bodyPr/>
                    <a:lstStyle/>
                    <a:p>
                      <a:pPr marL="0" marR="0" algn="ctr">
                        <a:lnSpc>
                          <a:spcPct val="115000"/>
                        </a:lnSpc>
                        <a:spcBef>
                          <a:spcPts val="0"/>
                        </a:spcBef>
                        <a:spcAft>
                          <a:spcPts val="0"/>
                        </a:spcAft>
                      </a:pPr>
                      <a:r>
                        <a:rPr lang="en-US" sz="1400">
                          <a:solidFill>
                            <a:sysClr val="windowText" lastClr="000000"/>
                          </a:solidFill>
                          <a:effectLst/>
                        </a:rPr>
                        <a:t>Toán tử</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400">
                          <a:solidFill>
                            <a:sysClr val="windowText" lastClr="000000"/>
                          </a:solidFill>
                          <a:effectLst/>
                        </a:rPr>
                        <a:t>Ý nghĩa</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Ví</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dụ</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16757">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So sánh bằng</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a</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 b =&gt; false</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16757">
                <a:tc>
                  <a:txBody>
                    <a:bodyPr/>
                    <a:lstStyle/>
                    <a:p>
                      <a:pPr marL="0" marR="0">
                        <a:lnSpc>
                          <a:spcPct val="115000"/>
                        </a:lnSpc>
                        <a:spcBef>
                          <a:spcPts val="0"/>
                        </a:spcBef>
                        <a:spcAft>
                          <a:spcPts val="0"/>
                        </a:spcAft>
                      </a:pPr>
                      <a:r>
                        <a:rPr lang="en-US" sz="1400">
                          <a:solidFill>
                            <a:sysClr val="windowText" lastClr="000000"/>
                          </a:solidFill>
                          <a:effectLst/>
                        </a:rPr>
                        <a: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So sánh khác</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a</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 b =&gt; true</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16757">
                <a:tc>
                  <a:txBody>
                    <a:bodyPr/>
                    <a:lstStyle/>
                    <a:p>
                      <a:pPr marL="0" marR="0">
                        <a:lnSpc>
                          <a:spcPct val="115000"/>
                        </a:lnSpc>
                        <a:spcBef>
                          <a:spcPts val="0"/>
                        </a:spcBef>
                        <a:spcAft>
                          <a:spcPts val="0"/>
                        </a:spcAft>
                      </a:pPr>
                      <a:r>
                        <a:rPr lang="en-US" sz="1400">
                          <a:solidFill>
                            <a:sysClr val="windowText" lastClr="000000"/>
                          </a:solidFill>
                          <a:effectLst/>
                        </a:rPr>
                        <a:t>&gt;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So sánh lớn hơn</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a</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&gt; b =&gt;true</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16757">
                <a:tc>
                  <a:txBody>
                    <a:bodyPr/>
                    <a:lstStyle/>
                    <a:p>
                      <a:pPr marL="0" marR="0">
                        <a:lnSpc>
                          <a:spcPct val="115000"/>
                        </a:lnSpc>
                        <a:spcBef>
                          <a:spcPts val="0"/>
                        </a:spcBef>
                        <a:spcAft>
                          <a:spcPts val="0"/>
                        </a:spcAft>
                      </a:pPr>
                      <a:r>
                        <a:rPr lang="en-US" sz="1400">
                          <a:solidFill>
                            <a:sysClr val="windowText" lastClr="000000"/>
                          </a:solidFill>
                          <a:effectLst/>
                        </a:rPr>
                        <a:t>&lt;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So sánh nhỏ hơn</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a</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&lt; b =&gt; false</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16757">
                <a:tc>
                  <a:txBody>
                    <a:bodyPr/>
                    <a:lstStyle/>
                    <a:p>
                      <a:pPr marL="0" marR="0">
                        <a:lnSpc>
                          <a:spcPct val="115000"/>
                        </a:lnSpc>
                        <a:spcBef>
                          <a:spcPts val="0"/>
                        </a:spcBef>
                        <a:spcAft>
                          <a:spcPts val="0"/>
                        </a:spcAft>
                      </a:pPr>
                      <a:r>
                        <a:rPr lang="en-US" sz="1400">
                          <a:solidFill>
                            <a:sysClr val="windowText" lastClr="000000"/>
                          </a:solidFill>
                          <a:effectLst/>
                        </a:rPr>
                        <a:t>&gt;=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So sánh lớn hơn hay bằng</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a</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&gt;= b =&gt; true</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316757">
                <a:tc>
                  <a:txBody>
                    <a:bodyPr/>
                    <a:lstStyle/>
                    <a:p>
                      <a:pPr marL="0" marR="0">
                        <a:lnSpc>
                          <a:spcPct val="115000"/>
                        </a:lnSpc>
                        <a:spcBef>
                          <a:spcPts val="0"/>
                        </a:spcBef>
                        <a:spcAft>
                          <a:spcPts val="0"/>
                        </a:spcAft>
                      </a:pPr>
                      <a:r>
                        <a:rPr lang="en-US" sz="1400">
                          <a:solidFill>
                            <a:sysClr val="windowText" lastClr="000000"/>
                          </a:solidFill>
                          <a:effectLst/>
                        </a:rPr>
                        <a:t>&lt;= </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a:solidFill>
                            <a:sysClr val="windowText" lastClr="000000"/>
                          </a:solidFill>
                          <a:effectLst/>
                        </a:rPr>
                        <a:t>So sánh nhỏ hơn hay bằng</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a</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&lt;= b =&gt; false</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bl>
          </a:graphicData>
        </a:graphic>
      </p:graphicFrame>
      <p:pic>
        <p:nvPicPr>
          <p:cNvPr id="9" name="Google Shape;88;p13"/>
          <p:cNvPicPr preferRelativeResize="0"/>
          <p:nvPr/>
        </p:nvPicPr>
        <p:blipFill>
          <a:blip r:embed="rId1" cstate="print"/>
          <a:stretch>
            <a:fillRect/>
          </a:stretch>
        </p:blipFill>
        <p:spPr>
          <a:xfrm>
            <a:off x="7845543" y="4565201"/>
            <a:ext cx="1121908" cy="391886"/>
          </a:xfrm>
          <a:prstGeom prst="rect">
            <a:avLst/>
          </a:prstGeom>
          <a:noFill/>
          <a:ln>
            <a:noFill/>
          </a:ln>
        </p:spPr>
      </p:pic>
      <p:sp>
        <p:nvSpPr>
          <p:cNvPr id="2" name="Rectangle 1"/>
          <p:cNvSpPr/>
          <p:nvPr/>
        </p:nvSpPr>
        <p:spPr>
          <a:xfrm>
            <a:off x="597600" y="1480958"/>
            <a:ext cx="4572000" cy="523220"/>
          </a:xfrm>
          <a:prstGeom prst="rect">
            <a:avLst/>
          </a:prstGeom>
        </p:spPr>
        <p:txBody>
          <a:bodyPr>
            <a:spAutoFit/>
          </a:bodyPr>
          <a:lstStyle/>
          <a:p>
            <a:r>
              <a:rPr lang="en-US">
                <a:solidFill>
                  <a:srgbClr val="267F99"/>
                </a:solidFill>
                <a:latin typeface="Consolas" panose="020B0609020204030204" pitchFamily="49" charset="0"/>
              </a:rPr>
              <a:t>int</a:t>
            </a:r>
            <a:r>
              <a:rPr lang="en-US">
                <a:latin typeface="Consolas" panose="020B0609020204030204" pitchFamily="49" charset="0"/>
              </a:rPr>
              <a:t> </a:t>
            </a:r>
            <a:r>
              <a:rPr lang="en-US">
                <a:solidFill>
                  <a:srgbClr val="001080"/>
                </a:solidFill>
                <a:latin typeface="Consolas" panose="020B0609020204030204" pitchFamily="49" charset="0"/>
              </a:rPr>
              <a:t>a</a:t>
            </a:r>
            <a:r>
              <a:rPr lang="en-US">
                <a:latin typeface="Consolas" panose="020B0609020204030204" pitchFamily="49" charset="0"/>
              </a:rPr>
              <a:t> = </a:t>
            </a:r>
            <a:r>
              <a:rPr lang="en-US">
                <a:solidFill>
                  <a:srgbClr val="098658"/>
                </a:solidFill>
                <a:latin typeface="Consolas" panose="020B0609020204030204" pitchFamily="49" charset="0"/>
              </a:rPr>
              <a:t>30</a:t>
            </a:r>
            <a:r>
              <a:rPr lang="en-US">
                <a:latin typeface="Consolas" panose="020B0609020204030204" pitchFamily="49" charset="0"/>
              </a:rPr>
              <a:t>;</a:t>
            </a:r>
            <a:endParaRPr lang="en-US">
              <a:latin typeface="Consolas" panose="020B0609020204030204" pitchFamily="49" charset="0"/>
            </a:endParaRPr>
          </a:p>
          <a:p>
            <a:r>
              <a:rPr lang="en-US" smtClean="0">
                <a:solidFill>
                  <a:srgbClr val="267F99"/>
                </a:solidFill>
                <a:latin typeface="Consolas" panose="020B0609020204030204" pitchFamily="49" charset="0"/>
              </a:rPr>
              <a:t>int</a:t>
            </a:r>
            <a:r>
              <a:rPr lang="en-US">
                <a:latin typeface="Consolas" panose="020B0609020204030204" pitchFamily="49" charset="0"/>
              </a:rPr>
              <a:t> </a:t>
            </a:r>
            <a:r>
              <a:rPr lang="en-US">
                <a:solidFill>
                  <a:srgbClr val="001080"/>
                </a:solidFill>
                <a:latin typeface="Consolas" panose="020B0609020204030204" pitchFamily="49" charset="0"/>
              </a:rPr>
              <a:t>b</a:t>
            </a:r>
            <a:r>
              <a:rPr lang="en-US">
                <a:latin typeface="Consolas" panose="020B0609020204030204" pitchFamily="49" charset="0"/>
              </a:rPr>
              <a:t> = </a:t>
            </a:r>
            <a:r>
              <a:rPr lang="en-US">
                <a:solidFill>
                  <a:srgbClr val="098658"/>
                </a:solidFill>
                <a:latin typeface="Consolas" panose="020B0609020204030204" pitchFamily="49" charset="0"/>
              </a:rPr>
              <a:t>10</a:t>
            </a:r>
            <a:r>
              <a:rPr lang="en-US">
                <a:latin typeface="Consolas" panose="020B0609020204030204" pitchFamily="49" charset="0"/>
              </a:rPr>
              <a:t>;</a:t>
            </a:r>
            <a:endParaRPr lang="en-US">
              <a:latin typeface="Consolas" panose="020B0609020204030204"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227074" y="77559"/>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Các phép toán số học</a:t>
            </a:r>
            <a:endParaRPr lang="en-US" sz="2400"/>
          </a:p>
        </p:txBody>
      </p:sp>
      <p:sp>
        <p:nvSpPr>
          <p:cNvPr id="5" name="TextBox 4"/>
          <p:cNvSpPr txBox="1"/>
          <p:nvPr/>
        </p:nvSpPr>
        <p:spPr>
          <a:xfrm>
            <a:off x="489600" y="964800"/>
            <a:ext cx="7747200" cy="738664"/>
          </a:xfrm>
          <a:prstGeom prst="rect">
            <a:avLst/>
          </a:prstGeom>
          <a:noFill/>
        </p:spPr>
        <p:txBody>
          <a:bodyPr wrap="square" rtlCol="0">
            <a:spAutoFit/>
          </a:bodyPr>
          <a:lstStyle/>
          <a:p>
            <a:r>
              <a:rPr lang="en-US" smtClean="0"/>
              <a:t>Toán tử logic</a:t>
            </a:r>
            <a:endParaRPr lang="en-US" smtClean="0"/>
          </a:p>
          <a:p>
            <a:r>
              <a:rPr lang="en-US" smtClean="0"/>
              <a:t>Giả sử ta có:</a:t>
            </a:r>
            <a:endParaRPr lang="en-US" smtClean="0"/>
          </a:p>
          <a:p>
            <a:endParaRPr lang="en-US"/>
          </a:p>
        </p:txBody>
      </p:sp>
      <p:graphicFrame>
        <p:nvGraphicFramePr>
          <p:cNvPr id="2" name="Table 1"/>
          <p:cNvGraphicFramePr>
            <a:graphicFrameLocks noGrp="1"/>
          </p:cNvGraphicFramePr>
          <p:nvPr/>
        </p:nvGraphicFramePr>
        <p:xfrm>
          <a:off x="2675561" y="2206711"/>
          <a:ext cx="5446039" cy="1798022"/>
        </p:xfrm>
        <a:graphic>
          <a:graphicData uri="http://schemas.openxmlformats.org/drawingml/2006/table">
            <a:tbl>
              <a:tblPr firstRow="1" bandRow="1">
                <a:tableStyleId>{5C22544A-7EE6-4342-B048-85BDC9FD1C3A}</a:tableStyleId>
              </a:tblPr>
              <a:tblGrid>
                <a:gridCol w="1149293"/>
                <a:gridCol w="2148373"/>
                <a:gridCol w="2148373"/>
              </a:tblGrid>
              <a:tr h="470348">
                <a:tc>
                  <a:txBody>
                    <a:bodyPr/>
                    <a:lstStyle/>
                    <a:p>
                      <a:pPr marL="0" marR="0" algn="ctr">
                        <a:lnSpc>
                          <a:spcPct val="115000"/>
                        </a:lnSpc>
                        <a:spcBef>
                          <a:spcPts val="0"/>
                        </a:spcBef>
                        <a:spcAft>
                          <a:spcPts val="1000"/>
                        </a:spcAft>
                      </a:pPr>
                      <a:r>
                        <a:rPr lang="en-US" sz="1400">
                          <a:solidFill>
                            <a:sysClr val="windowText" lastClr="000000"/>
                          </a:solidFill>
                          <a:effectLst/>
                        </a:rPr>
                        <a:t>Toán tử</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gn="ctr">
                        <a:lnSpc>
                          <a:spcPct val="115000"/>
                        </a:lnSpc>
                        <a:spcBef>
                          <a:spcPts val="0"/>
                        </a:spcBef>
                        <a:spcAft>
                          <a:spcPts val="1000"/>
                        </a:spcAft>
                      </a:pPr>
                      <a:r>
                        <a:rPr lang="en-US" sz="1400">
                          <a:solidFill>
                            <a:sysClr val="windowText" lastClr="000000"/>
                          </a:solidFill>
                          <a:effectLst/>
                        </a:rPr>
                        <a:t>Ý nghĩa</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gn="ctr">
                        <a:lnSpc>
                          <a:spcPct val="115000"/>
                        </a:lnSpc>
                        <a:spcBef>
                          <a:spcPts val="0"/>
                        </a:spcBef>
                        <a:spcAft>
                          <a:spcPts val="100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Ví</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dụ</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462598">
                <a:tc>
                  <a:txBody>
                    <a:bodyPr/>
                    <a:lstStyle/>
                    <a:p>
                      <a:pPr marL="0" marR="0">
                        <a:lnSpc>
                          <a:spcPct val="115000"/>
                        </a:lnSpc>
                        <a:spcBef>
                          <a:spcPts val="0"/>
                        </a:spcBef>
                        <a:spcAft>
                          <a:spcPts val="1000"/>
                        </a:spcAft>
                      </a:pPr>
                      <a:r>
                        <a:rPr lang="en-US" sz="1400">
                          <a:solidFill>
                            <a:sysClr val="windowText" lastClr="000000"/>
                          </a:solidFill>
                          <a:effectLst/>
                        </a:rPr>
                        <a:t>&amp;&amp;</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1000"/>
                        </a:spcAft>
                      </a:pPr>
                      <a:r>
                        <a:rPr lang="en-US" sz="1400">
                          <a:solidFill>
                            <a:sysClr val="windowText" lastClr="000000"/>
                          </a:solidFill>
                          <a:effectLst/>
                        </a:rPr>
                        <a:t>Toán tử và</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100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c</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&amp;&amp; d =&gt; false</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426879">
                <a:tc>
                  <a:txBody>
                    <a:bodyPr/>
                    <a:lstStyle/>
                    <a:p>
                      <a:pPr marL="0" marR="0">
                        <a:lnSpc>
                          <a:spcPct val="115000"/>
                        </a:lnSpc>
                        <a:spcBef>
                          <a:spcPts val="0"/>
                        </a:spcBef>
                        <a:spcAft>
                          <a:spcPts val="1000"/>
                        </a:spcAft>
                      </a:pPr>
                      <a:r>
                        <a:rPr lang="en-US" sz="1400">
                          <a:solidFill>
                            <a:sysClr val="windowText" lastClr="000000"/>
                          </a:solidFill>
                          <a:effectLst/>
                        </a:rPr>
                        <a: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1000"/>
                        </a:spcAft>
                      </a:pPr>
                      <a:r>
                        <a:rPr lang="en-US" sz="1400">
                          <a:solidFill>
                            <a:sysClr val="windowText" lastClr="000000"/>
                          </a:solidFill>
                          <a:effectLst/>
                        </a:rPr>
                        <a:t>Toán tử hoặc</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100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c</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 d =&gt; true</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438197">
                <a:tc>
                  <a:txBody>
                    <a:bodyPr/>
                    <a:lstStyle/>
                    <a:p>
                      <a:pPr marL="0" marR="0">
                        <a:lnSpc>
                          <a:spcPct val="115000"/>
                        </a:lnSpc>
                        <a:spcBef>
                          <a:spcPts val="0"/>
                        </a:spcBef>
                        <a:spcAft>
                          <a:spcPts val="1000"/>
                        </a:spcAft>
                      </a:pPr>
                      <a:r>
                        <a:rPr lang="en-US" sz="1400">
                          <a:solidFill>
                            <a:sysClr val="windowText" lastClr="000000"/>
                          </a:solidFill>
                          <a:effectLst/>
                        </a:rPr>
                        <a:t>!</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1000"/>
                        </a:spcAft>
                      </a:pPr>
                      <a:r>
                        <a:rPr lang="en-US" sz="1400">
                          <a:solidFill>
                            <a:sysClr val="windowText" lastClr="000000"/>
                          </a:solidFill>
                          <a:effectLst/>
                        </a:rPr>
                        <a:t>Toán tử phủ định</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15000"/>
                        </a:lnSpc>
                        <a:spcBef>
                          <a:spcPts val="0"/>
                        </a:spcBef>
                        <a:spcAft>
                          <a:spcPts val="100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!c =&gt; false</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bl>
          </a:graphicData>
        </a:graphic>
      </p:graphicFrame>
      <p:pic>
        <p:nvPicPr>
          <p:cNvPr id="10" name="Google Shape;88;p13"/>
          <p:cNvPicPr preferRelativeResize="0"/>
          <p:nvPr/>
        </p:nvPicPr>
        <p:blipFill>
          <a:blip r:embed="rId1" cstate="print"/>
          <a:stretch>
            <a:fillRect/>
          </a:stretch>
        </p:blipFill>
        <p:spPr>
          <a:xfrm>
            <a:off x="7903143" y="4522001"/>
            <a:ext cx="1121908" cy="391886"/>
          </a:xfrm>
          <a:prstGeom prst="rect">
            <a:avLst/>
          </a:prstGeom>
          <a:noFill/>
          <a:ln>
            <a:noFill/>
          </a:ln>
        </p:spPr>
      </p:pic>
      <p:sp>
        <p:nvSpPr>
          <p:cNvPr id="3" name="Rectangle 2"/>
          <p:cNvSpPr/>
          <p:nvPr/>
        </p:nvSpPr>
        <p:spPr>
          <a:xfrm>
            <a:off x="489600" y="1489091"/>
            <a:ext cx="4572000" cy="523220"/>
          </a:xfrm>
          <a:prstGeom prst="rect">
            <a:avLst/>
          </a:prstGeom>
        </p:spPr>
        <p:txBody>
          <a:bodyPr>
            <a:spAutoFit/>
          </a:bodyPr>
          <a:lstStyle/>
          <a:p>
            <a:r>
              <a:rPr lang="en-US">
                <a:solidFill>
                  <a:srgbClr val="267F99"/>
                </a:solidFill>
                <a:latin typeface="Consolas" panose="020B0609020204030204" pitchFamily="49" charset="0"/>
              </a:rPr>
              <a:t>boolean</a:t>
            </a:r>
            <a:r>
              <a:rPr lang="en-US">
                <a:latin typeface="Consolas" panose="020B0609020204030204" pitchFamily="49" charset="0"/>
              </a:rPr>
              <a:t> </a:t>
            </a:r>
            <a:r>
              <a:rPr lang="en-US">
                <a:solidFill>
                  <a:srgbClr val="001080"/>
                </a:solidFill>
                <a:latin typeface="Consolas" panose="020B0609020204030204" pitchFamily="49" charset="0"/>
              </a:rPr>
              <a:t>c</a:t>
            </a:r>
            <a:r>
              <a:rPr lang="en-US">
                <a:latin typeface="Consolas" panose="020B0609020204030204" pitchFamily="49" charset="0"/>
              </a:rPr>
              <a:t> = </a:t>
            </a:r>
            <a:r>
              <a:rPr lang="en-US" smtClean="0">
                <a:solidFill>
                  <a:srgbClr val="0000FF"/>
                </a:solidFill>
                <a:latin typeface="Consolas" panose="020B0609020204030204" pitchFamily="49" charset="0"/>
              </a:rPr>
              <a:t>true</a:t>
            </a:r>
            <a:r>
              <a:rPr lang="en-US" smtClean="0">
                <a:latin typeface="Consolas" panose="020B0609020204030204" pitchFamily="49" charset="0"/>
              </a:rPr>
              <a:t>;</a:t>
            </a:r>
            <a:endParaRPr lang="en-US" smtClean="0">
              <a:latin typeface="Consolas" panose="020B0609020204030204" pitchFamily="49" charset="0"/>
            </a:endParaRPr>
          </a:p>
          <a:p>
            <a:r>
              <a:rPr lang="en-US" smtClean="0">
                <a:solidFill>
                  <a:srgbClr val="267F99"/>
                </a:solidFill>
                <a:latin typeface="Consolas" panose="020B0609020204030204" pitchFamily="49" charset="0"/>
              </a:rPr>
              <a:t>boolean</a:t>
            </a:r>
            <a:r>
              <a:rPr lang="en-US">
                <a:latin typeface="Consolas" panose="020B0609020204030204" pitchFamily="49" charset="0"/>
              </a:rPr>
              <a:t> </a:t>
            </a:r>
            <a:r>
              <a:rPr lang="en-US">
                <a:solidFill>
                  <a:srgbClr val="001080"/>
                </a:solidFill>
                <a:latin typeface="Consolas" panose="020B0609020204030204" pitchFamily="49" charset="0"/>
              </a:rPr>
              <a:t>d</a:t>
            </a:r>
            <a:r>
              <a:rPr lang="en-US">
                <a:latin typeface="Consolas" panose="020B0609020204030204" pitchFamily="49" charset="0"/>
              </a:rPr>
              <a:t> = </a:t>
            </a:r>
            <a:r>
              <a:rPr lang="en-US">
                <a:solidFill>
                  <a:srgbClr val="0000FF"/>
                </a:solidFill>
                <a:latin typeface="Consolas" panose="020B0609020204030204" pitchFamily="49" charset="0"/>
              </a:rPr>
              <a:t>false</a:t>
            </a:r>
            <a:r>
              <a:rPr lang="en-US">
                <a:latin typeface="Consolas" panose="020B0609020204030204" pitchFamily="49" charset="0"/>
              </a:rPr>
              <a:t>;</a:t>
            </a:r>
            <a:endParaRPr lang="en-US">
              <a:latin typeface="Consolas" panose="020B06090202040302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p:txBody>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543874" y="77559"/>
            <a:ext cx="7887326" cy="66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4200"/>
              <a:buFont typeface="Verdana" panose="020B0604030504040204"/>
              <a:buNone/>
              <a:defRPr sz="4200" b="1"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r>
              <a:rPr lang="en-US" sz="2400" smtClean="0"/>
              <a:t>Các phép toán số học</a:t>
            </a:r>
            <a:endParaRPr lang="en-US" sz="2400"/>
          </a:p>
        </p:txBody>
      </p:sp>
      <p:sp>
        <p:nvSpPr>
          <p:cNvPr id="5" name="TextBox 4"/>
          <p:cNvSpPr txBox="1"/>
          <p:nvPr/>
        </p:nvSpPr>
        <p:spPr>
          <a:xfrm>
            <a:off x="613937" y="822842"/>
            <a:ext cx="7747200" cy="307777"/>
          </a:xfrm>
          <a:prstGeom prst="rect">
            <a:avLst/>
          </a:prstGeom>
          <a:noFill/>
        </p:spPr>
        <p:txBody>
          <a:bodyPr wrap="square" rtlCol="0">
            <a:spAutoFit/>
          </a:bodyPr>
          <a:lstStyle/>
          <a:p>
            <a:r>
              <a:rPr lang="en-US" smtClean="0"/>
              <a:t>Toán tử gán</a:t>
            </a:r>
            <a:endParaRPr lang="en-US"/>
          </a:p>
        </p:txBody>
      </p:sp>
      <p:graphicFrame>
        <p:nvGraphicFramePr>
          <p:cNvPr id="3" name="Table 2"/>
          <p:cNvGraphicFramePr>
            <a:graphicFrameLocks noGrp="1"/>
          </p:cNvGraphicFramePr>
          <p:nvPr/>
        </p:nvGraphicFramePr>
        <p:xfrm>
          <a:off x="1189936" y="1441408"/>
          <a:ext cx="6694063" cy="3008190"/>
        </p:xfrm>
        <a:graphic>
          <a:graphicData uri="http://schemas.openxmlformats.org/drawingml/2006/table">
            <a:tbl>
              <a:tblPr firstRow="1" firstCol="1" bandRow="1">
                <a:tableStyleId>{5C22544A-7EE6-4342-B048-85BDC9FD1C3A}</a:tableStyleId>
              </a:tblPr>
              <a:tblGrid>
                <a:gridCol w="962864"/>
                <a:gridCol w="3398400"/>
                <a:gridCol w="2332799"/>
              </a:tblGrid>
              <a:tr h="353905">
                <a:tc>
                  <a:txBody>
                    <a:bodyPr/>
                    <a:lstStyle/>
                    <a:p>
                      <a:pPr marL="0" marR="0" algn="ctr">
                        <a:lnSpc>
                          <a:spcPct val="100000"/>
                        </a:lnSpc>
                        <a:spcBef>
                          <a:spcPts val="0"/>
                        </a:spcBef>
                        <a:spcAft>
                          <a:spcPts val="0"/>
                        </a:spcAft>
                      </a:pPr>
                      <a:r>
                        <a:rPr lang="en-US" sz="1100">
                          <a:solidFill>
                            <a:sysClr val="windowText" lastClr="000000"/>
                          </a:solidFill>
                          <a:effectLst/>
                        </a:rPr>
                        <a:t>Toán tử</a:t>
                      </a:r>
                      <a:endParaRPr lang="en-US" sz="10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US" sz="1100">
                          <a:solidFill>
                            <a:sysClr val="windowText" lastClr="000000"/>
                          </a:solidFill>
                          <a:effectLst/>
                        </a:rPr>
                        <a:t>Miêu tả</a:t>
                      </a:r>
                      <a:endParaRPr lang="en-US" sz="10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Ví</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dụ</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530857">
                <a:tc>
                  <a:txBody>
                    <a:bodyPr/>
                    <a:lstStyle/>
                    <a:p>
                      <a:pPr marL="0" marR="0">
                        <a:lnSpc>
                          <a:spcPct val="100000"/>
                        </a:lnSpc>
                        <a:spcBef>
                          <a:spcPts val="0"/>
                        </a:spcBef>
                        <a:spcAft>
                          <a:spcPts val="0"/>
                        </a:spcAft>
                      </a:pPr>
                      <a:r>
                        <a:rPr lang="en-US" sz="1100">
                          <a:solidFill>
                            <a:sysClr val="windowText" lastClr="000000"/>
                          </a:solidFill>
                          <a:effectLst/>
                        </a:rPr>
                        <a:t>=</a:t>
                      </a:r>
                      <a:endParaRPr lang="en-US" sz="10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1400">
                          <a:solidFill>
                            <a:sysClr val="windowText" lastClr="000000"/>
                          </a:solidFill>
                          <a:effectLst/>
                        </a:rPr>
                        <a:t>Toán tử gán đơn giản. Gán giá trị toán hạng bên phải cho toán hạng trái.</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00000"/>
                        </a:lnSpc>
                        <a:spcBef>
                          <a:spcPts val="0"/>
                        </a:spcBef>
                        <a:spcAft>
                          <a:spcPts val="0"/>
                        </a:spcAft>
                      </a:pP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530857">
                <a:tc>
                  <a:txBody>
                    <a:bodyPr/>
                    <a:lstStyle/>
                    <a:p>
                      <a:pPr marL="0" marR="0">
                        <a:lnSpc>
                          <a:spcPct val="100000"/>
                        </a:lnSpc>
                        <a:spcBef>
                          <a:spcPts val="0"/>
                        </a:spcBef>
                        <a:spcAft>
                          <a:spcPts val="0"/>
                        </a:spcAft>
                      </a:pPr>
                      <a:r>
                        <a:rPr lang="en-US" sz="1100">
                          <a:solidFill>
                            <a:sysClr val="windowText" lastClr="000000"/>
                          </a:solidFill>
                          <a:effectLst/>
                        </a:rPr>
                        <a:t>+=</a:t>
                      </a:r>
                      <a:endParaRPr lang="en-US" sz="10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1400">
                          <a:solidFill>
                            <a:sysClr val="windowText" lastClr="000000"/>
                          </a:solidFill>
                          <a:effectLst/>
                        </a:rPr>
                        <a:t>Thêm giá trị toán hạng phải tới toán hạng trái và gán giá trị đó cho toán hạng trái.</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c</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 a =&gt; c = c + a</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530857">
                <a:tc>
                  <a:txBody>
                    <a:bodyPr/>
                    <a:lstStyle/>
                    <a:p>
                      <a:pPr marL="0" marR="0">
                        <a:lnSpc>
                          <a:spcPct val="100000"/>
                        </a:lnSpc>
                        <a:spcBef>
                          <a:spcPts val="0"/>
                        </a:spcBef>
                        <a:spcAft>
                          <a:spcPts val="0"/>
                        </a:spcAft>
                      </a:pPr>
                      <a:r>
                        <a:rPr lang="en-US" sz="1100">
                          <a:solidFill>
                            <a:sysClr val="windowText" lastClr="000000"/>
                          </a:solidFill>
                          <a:effectLst/>
                        </a:rPr>
                        <a:t>-=</a:t>
                      </a:r>
                      <a:endParaRPr lang="en-US" sz="10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1400">
                          <a:solidFill>
                            <a:sysClr val="windowText" lastClr="000000"/>
                          </a:solidFill>
                          <a:effectLst/>
                        </a:rPr>
                        <a:t>Trừ đi giá trị toán hạng phải từ toán hạng trái và gán giá trị này cho toán hạng trái.</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c</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 a =&gt; c = c – a</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530857">
                <a:tc>
                  <a:txBody>
                    <a:bodyPr/>
                    <a:lstStyle/>
                    <a:p>
                      <a:pPr marL="0" marR="0">
                        <a:lnSpc>
                          <a:spcPct val="100000"/>
                        </a:lnSpc>
                        <a:spcBef>
                          <a:spcPts val="0"/>
                        </a:spcBef>
                        <a:spcAft>
                          <a:spcPts val="0"/>
                        </a:spcAft>
                      </a:pPr>
                      <a:r>
                        <a:rPr lang="en-US" sz="1100">
                          <a:solidFill>
                            <a:sysClr val="windowText" lastClr="000000"/>
                          </a:solidFill>
                          <a:effectLst/>
                        </a:rPr>
                        <a:t>*=</a:t>
                      </a:r>
                      <a:endParaRPr lang="en-US" sz="10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1400">
                          <a:solidFill>
                            <a:sysClr val="windowText" lastClr="000000"/>
                          </a:solidFill>
                          <a:effectLst/>
                        </a:rPr>
                        <a:t>Nhân giá trị toán hạng phải với toán hạng trái và gán giá trị này cho toán hạng trái.</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c</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 a =&gt; c = c * a</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530857">
                <a:tc>
                  <a:txBody>
                    <a:bodyPr/>
                    <a:lstStyle/>
                    <a:p>
                      <a:pPr marL="0" marR="0">
                        <a:lnSpc>
                          <a:spcPct val="100000"/>
                        </a:lnSpc>
                        <a:spcBef>
                          <a:spcPts val="0"/>
                        </a:spcBef>
                        <a:spcAft>
                          <a:spcPts val="0"/>
                        </a:spcAft>
                      </a:pPr>
                      <a:r>
                        <a:rPr lang="en-US" sz="1100">
                          <a:solidFill>
                            <a:sysClr val="windowText" lastClr="000000"/>
                          </a:solidFill>
                          <a:effectLst/>
                        </a:rPr>
                        <a:t>/=</a:t>
                      </a:r>
                      <a:endParaRPr lang="en-US" sz="10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1400">
                          <a:solidFill>
                            <a:sysClr val="windowText" lastClr="000000"/>
                          </a:solidFill>
                          <a:effectLst/>
                        </a:rPr>
                        <a:t>Chia toán hạng trái cho toán hạng phải và gán giá trị này cho toán hạng trái.</a:t>
                      </a:r>
                      <a:endParaRPr lang="en-US"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1400" smtClean="0">
                          <a:solidFill>
                            <a:sysClr val="windowText" lastClr="000000"/>
                          </a:solidFill>
                          <a:effectLst/>
                          <a:latin typeface="+mj-lt"/>
                          <a:ea typeface="Calibri" panose="020F0502020204030204" pitchFamily="34" charset="0"/>
                          <a:cs typeface="Times New Roman" panose="02020603050405020304" pitchFamily="18" charset="0"/>
                        </a:rPr>
                        <a:t>c</a:t>
                      </a:r>
                      <a:r>
                        <a:rPr lang="en-US" sz="1400" baseline="0" smtClean="0">
                          <a:solidFill>
                            <a:sysClr val="windowText" lastClr="000000"/>
                          </a:solidFill>
                          <a:effectLst/>
                          <a:latin typeface="+mj-lt"/>
                          <a:ea typeface="Calibri" panose="020F0502020204030204" pitchFamily="34" charset="0"/>
                          <a:cs typeface="Times New Roman" panose="02020603050405020304" pitchFamily="18" charset="0"/>
                        </a:rPr>
                        <a:t> /= a =&gt; c = c / a</a:t>
                      </a:r>
                      <a:endParaRPr lang="en-US" sz="1400">
                        <a:solidFill>
                          <a:sysClr val="windowText" lastClr="000000"/>
                        </a:solidFill>
                        <a:effectLst/>
                        <a:latin typeface="+mj-lt"/>
                        <a:ea typeface="Calibri" panose="020F0502020204030204" pitchFamily="34" charset="0"/>
                        <a:cs typeface="Times New Roman" panose="02020603050405020304" pitchFamily="18" charset="0"/>
                      </a:endParaRPr>
                    </a:p>
                  </a:txBody>
                  <a:tcPr marL="50256" marR="50256"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bl>
          </a:graphicData>
        </a:graphic>
      </p:graphicFrame>
      <p:pic>
        <p:nvPicPr>
          <p:cNvPr id="11" name="Google Shape;88;p13"/>
          <p:cNvPicPr preferRelativeResize="0"/>
          <p:nvPr/>
        </p:nvPicPr>
        <p:blipFill>
          <a:blip r:embed="rId1" cstate="print"/>
          <a:stretch>
            <a:fillRect/>
          </a:stretch>
        </p:blipFill>
        <p:spPr>
          <a:xfrm>
            <a:off x="7967943" y="4602077"/>
            <a:ext cx="1121908" cy="391886"/>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Streamline</Template>
  <TotalTime>0</TotalTime>
  <Words>11156</Words>
  <Application>WPS Presentation</Application>
  <PresentationFormat>On-screen Show (16:9)</PresentationFormat>
  <Paragraphs>931</Paragraphs>
  <Slides>42</Slides>
  <Notes>3</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42</vt:i4>
      </vt:variant>
    </vt:vector>
  </HeadingPairs>
  <TitlesOfParts>
    <vt:vector size="58" baseType="lpstr">
      <vt:lpstr>Arial</vt:lpstr>
      <vt:lpstr>SimSun</vt:lpstr>
      <vt:lpstr>Wingdings</vt:lpstr>
      <vt:lpstr>Arial</vt:lpstr>
      <vt:lpstr>Verdana</vt:lpstr>
      <vt:lpstr>Raleway</vt:lpstr>
      <vt:lpstr>Segoe Print</vt:lpstr>
      <vt:lpstr>Lato</vt:lpstr>
      <vt:lpstr>Verdana</vt:lpstr>
      <vt:lpstr>Consolas</vt:lpstr>
      <vt:lpstr>Calibri</vt:lpstr>
      <vt:lpstr>Times New Roman</vt:lpstr>
      <vt:lpstr>Microsoft YaHei</vt:lpstr>
      <vt:lpstr>Arial Unicode MS</vt:lpstr>
      <vt:lpstr>Symbol</vt:lpstr>
      <vt:lpstr>Streamline</vt:lpstr>
      <vt:lpstr>JAVA CORE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Code #1</dc:title>
  <dc:creator>Microsoft Office User</dc:creator>
  <cp:lastModifiedBy>Asus</cp:lastModifiedBy>
  <cp:revision>473</cp:revision>
  <cp:lastPrinted>2019-08-12T07:52:00Z</cp:lastPrinted>
  <dcterms:created xsi:type="dcterms:W3CDTF">2020-11-22T03:30:00Z</dcterms:created>
  <dcterms:modified xsi:type="dcterms:W3CDTF">2021-03-18T16:13:21Z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1033-11.2.0.10017</vt:lpwstr>
  </property>
</Properties>
</file>