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1" r:id="rId6"/>
    <p:sldId id="263" r:id="rId7"/>
    <p:sldId id="258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BBCBD-2379-4BC4-1A44-D6CE3EF5771D}" v="285" dt="2020-12-09T18:25:52.512"/>
    <p1510:client id="{0E684F3F-8F75-275F-02AE-D231C9307103}" v="94" dt="2020-12-02T16:16:42.335"/>
    <p1510:client id="{2586B409-8140-4413-A5A9-35A55E0C4722}" v="1691" dt="2020-11-28T13:53:58.139"/>
    <p1510:client id="{2AF00BD6-2188-B836-CE41-27186DD7EB7F}" v="1" dt="2020-12-07T18:28:54.072"/>
    <p1510:client id="{31E98BB8-730B-7316-EE70-BF6684CA97F4}" v="113" dt="2020-12-18T20:30:15.691"/>
    <p1510:client id="{48CBB136-52B5-9BBF-824C-8884772B1BB4}" v="1277" dt="2020-12-07T13:11:13.787"/>
    <p1510:client id="{525A264C-FDA5-2ACA-66E8-D068507366B2}" v="27" dt="2020-12-07T16:39:44.595"/>
    <p1510:client id="{58AF7BF8-C227-4587-8C1E-E9B1C02BE61A}" v="117" dt="2020-12-08T16:46:34.818"/>
    <p1510:client id="{6ACC4103-85DA-6766-E07F-2576D391A2AE}" v="207" dt="2020-12-21T19:00:41.075"/>
    <p1510:client id="{770F4BCD-CE2D-FE6F-864F-EFDA8CFA90A4}" v="190" dt="2020-12-08T14:05:19.171"/>
    <p1510:client id="{8277648A-DB68-E5DF-F17E-D1FCF6C879B4}" v="3" dt="2020-12-02T16:12:08.333"/>
    <p1510:client id="{8D36564A-4A3A-364F-63FA-7EA78BA01A3A}" v="63" dt="2020-12-02T16:11:33.784"/>
    <p1510:client id="{95EA9DC3-5025-4391-B78C-5EEB572E6EC8}" v="105" dt="2020-12-07T16:03:51.745"/>
    <p1510:client id="{D0D106F3-D15B-E8A8-D758-91D00F5C1E1E}" v="322" dt="2022-01-21T14:27:25.068"/>
    <p1510:client id="{D0F7F992-74E7-35B1-8BF8-6DC01D2A3599}" v="10" dt="2020-12-01T18:28:10.213"/>
    <p1510:client id="{E3B6763C-5C30-11E9-6E18-F0FD012AA6C8}" v="454" dt="2020-12-15T19:51:27.063"/>
    <p1510:client id="{FACF66F2-CD08-E059-8955-55A9DA0DBEF8}" v="15" dt="2020-12-22T18:58:28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mailto:crs/crs@usacrsprd01:1521/CRSPRD1.iht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BFE1AD3-B2BC-4567-8B4A-DCB8F9080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70A28E-4FD8-4474-A206-E15B5EB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1"/>
            <a:ext cx="12188952" cy="5217670"/>
          </a:xfrm>
          <a:prstGeom prst="rect">
            <a:avLst/>
          </a:prstGeom>
          <a:gradFill>
            <a:gsLst>
              <a:gs pos="0">
                <a:schemeClr val="accent2"/>
              </a:gs>
              <a:gs pos="25000">
                <a:schemeClr val="accent2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E75AAD-F4A4-4ED2-9A2F-B2412F936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20008" r="8214" b="52759"/>
          <a:stretch/>
        </p:blipFill>
        <p:spPr>
          <a:xfrm flipV="1">
            <a:off x="2" y="0"/>
            <a:ext cx="12191999" cy="2235323"/>
          </a:xfrm>
          <a:custGeom>
            <a:avLst/>
            <a:gdLst>
              <a:gd name="connsiteX0" fmla="*/ 0 w 12191999"/>
              <a:gd name="connsiteY0" fmla="*/ 2235323 h 2235323"/>
              <a:gd name="connsiteX1" fmla="*/ 12191999 w 12191999"/>
              <a:gd name="connsiteY1" fmla="*/ 2235323 h 2235323"/>
              <a:gd name="connsiteX2" fmla="*/ 12191999 w 12191999"/>
              <a:gd name="connsiteY2" fmla="*/ 0 h 2235323"/>
              <a:gd name="connsiteX3" fmla="*/ 0 w 12191999"/>
              <a:gd name="connsiteY3" fmla="*/ 0 h 2235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2235323">
                <a:moveTo>
                  <a:pt x="0" y="2235323"/>
                </a:moveTo>
                <a:lnTo>
                  <a:pt x="12191999" y="2235323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25" y="1601735"/>
            <a:ext cx="10684151" cy="1991979"/>
          </a:xfrm>
        </p:spPr>
        <p:txBody>
          <a:bodyPr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  <a:cs typeface="Calibri Light"/>
              </a:rPr>
              <a:t>Operational AI</a:t>
            </a:r>
            <a:br>
              <a:rPr lang="en-US" sz="6600">
                <a:solidFill>
                  <a:srgbClr val="FFFFFF"/>
                </a:solidFill>
                <a:cs typeface="Calibri Light"/>
              </a:rPr>
            </a:br>
            <a:r>
              <a:rPr lang="en-US" sz="6600">
                <a:solidFill>
                  <a:srgbClr val="FFFFFF"/>
                </a:solidFill>
                <a:cs typeface="Calibri Light"/>
              </a:rPr>
              <a:t>Data Flow w/ Alerting Pipelines</a:t>
            </a:r>
            <a:endParaRPr lang="en-US" sz="6600">
              <a:solidFill>
                <a:srgbClr val="FFFFFF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20CE0B-92EC-45FD-8F68-38003D6D8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t="-1" r="8214" b="80325"/>
          <a:stretch/>
        </p:blipFill>
        <p:spPr>
          <a:xfrm flipV="1">
            <a:off x="0" y="4586080"/>
            <a:ext cx="12191999" cy="1614974"/>
          </a:xfrm>
          <a:custGeom>
            <a:avLst/>
            <a:gdLst>
              <a:gd name="connsiteX0" fmla="*/ 0 w 12191999"/>
              <a:gd name="connsiteY0" fmla="*/ 1614974 h 1614974"/>
              <a:gd name="connsiteX1" fmla="*/ 12191999 w 12191999"/>
              <a:gd name="connsiteY1" fmla="*/ 1614974 h 1614974"/>
              <a:gd name="connsiteX2" fmla="*/ 12191999 w 12191999"/>
              <a:gd name="connsiteY2" fmla="*/ 0 h 1614974"/>
              <a:gd name="connsiteX3" fmla="*/ 0 w 12191999"/>
              <a:gd name="connsiteY3" fmla="*/ 0 h 161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1614974">
                <a:moveTo>
                  <a:pt x="0" y="1614974"/>
                </a:moveTo>
                <a:lnTo>
                  <a:pt x="12191999" y="1614974"/>
                </a:lnTo>
                <a:lnTo>
                  <a:pt x="12191999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806169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>
                <a:solidFill>
                  <a:srgbClr val="FFFFFF"/>
                </a:solidFill>
                <a:cs typeface="Calibri"/>
              </a:rPr>
              <a:t>Not to be a formal doc, but for tracking of alerting implementation at the data layer</a:t>
            </a:r>
            <a:endParaRPr lang="en-US" sz="2700">
              <a:solidFill>
                <a:srgbClr val="FFFFFF"/>
              </a:solidFill>
            </a:endParaRPr>
          </a:p>
        </p:txBody>
      </p:sp>
      <p:pic>
        <p:nvPicPr>
          <p:cNvPr id="4" name="Graphic 4" descr="Checkbox Checked">
            <a:extLst>
              <a:ext uri="{FF2B5EF4-FFF2-40B4-BE49-F238E27FC236}">
                <a16:creationId xmlns:a16="http://schemas.microsoft.com/office/drawing/2014/main" id="{D1BE040B-1F12-49EC-B6ED-7C74B8F63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8000" y="5736771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674516-BE03-4CE5-830A-04307801C587}"/>
              </a:ext>
            </a:extLst>
          </p:cNvPr>
          <p:cNvSpPr/>
          <p:nvPr/>
        </p:nvSpPr>
        <p:spPr>
          <a:xfrm>
            <a:off x="4025447" y="5807075"/>
            <a:ext cx="2467428" cy="914400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= Alerting has been enabled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939" y="26219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CCV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11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F3D4A9FD-C546-47D9-89CB-E4C1EAD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87" y="2362492"/>
            <a:ext cx="1683658" cy="1230765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626" y="2129969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OperationalAI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26" name="Graphic 12" descr="Paper">
            <a:extLst>
              <a:ext uri="{FF2B5EF4-FFF2-40B4-BE49-F238E27FC236}">
                <a16:creationId xmlns:a16="http://schemas.microsoft.com/office/drawing/2014/main" id="{B42D9E79-DC12-42BE-8806-918C6237D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543" y="689612"/>
            <a:ext cx="184450" cy="184450"/>
          </a:xfrm>
          <a:prstGeom prst="rect">
            <a:avLst/>
          </a:prstGeom>
        </p:spPr>
      </p:pic>
      <p:pic>
        <p:nvPicPr>
          <p:cNvPr id="27" name="Graphic 26" descr="Paper">
            <a:extLst>
              <a:ext uri="{FF2B5EF4-FFF2-40B4-BE49-F238E27FC236}">
                <a16:creationId xmlns:a16="http://schemas.microsoft.com/office/drawing/2014/main" id="{EC090842-627F-4A33-82E4-B4DCA0B6A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528" y="692736"/>
            <a:ext cx="184450" cy="184450"/>
          </a:xfrm>
          <a:prstGeom prst="rect">
            <a:avLst/>
          </a:prstGeom>
        </p:spPr>
      </p:pic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38F32592-890F-44EC-8CD0-70FB6912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29" y="4967509"/>
            <a:ext cx="256842" cy="256842"/>
          </a:xfrm>
          <a:prstGeom prst="rect">
            <a:avLst/>
          </a:prstGeom>
        </p:spPr>
      </p:pic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799B0ABC-DCC6-482C-89A0-17EA4EE9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44" y="4176796"/>
            <a:ext cx="256842" cy="256842"/>
          </a:xfrm>
          <a:prstGeom prst="rect">
            <a:avLst/>
          </a:prstGeom>
        </p:spPr>
      </p:pic>
      <p:pic>
        <p:nvPicPr>
          <p:cNvPr id="30" name="Graphic 12" descr="Paper">
            <a:extLst>
              <a:ext uri="{FF2B5EF4-FFF2-40B4-BE49-F238E27FC236}">
                <a16:creationId xmlns:a16="http://schemas.microsoft.com/office/drawing/2014/main" id="{1D99DC5C-05FB-46AF-BCEB-8ED3104C8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225" y="4569946"/>
            <a:ext cx="256842" cy="256842"/>
          </a:xfrm>
          <a:prstGeom prst="rect">
            <a:avLst/>
          </a:prstGeom>
        </p:spPr>
      </p:pic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B7CFC8AF-1A9A-4F5E-9F11-5810B081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680" y="692047"/>
            <a:ext cx="184450" cy="178888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11958" y="3639969"/>
            <a:ext cx="2583338" cy="27564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Nile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A342B9-516B-48D6-A00A-90BD41ECAD49}"/>
              </a:ext>
            </a:extLst>
          </p:cNvPr>
          <p:cNvSpPr/>
          <p:nvPr/>
        </p:nvSpPr>
        <p:spPr>
          <a:xfrm>
            <a:off x="23081" y="462880"/>
            <a:ext cx="2580418" cy="31747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Graphic 35" descr="Paper">
            <a:extLst>
              <a:ext uri="{FF2B5EF4-FFF2-40B4-BE49-F238E27FC236}">
                <a16:creationId xmlns:a16="http://schemas.microsoft.com/office/drawing/2014/main" id="{EEBAF6ED-9EDD-4748-B7B0-28E36DD1C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950" y="692471"/>
            <a:ext cx="184450" cy="17888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8226217C-A06A-46C5-B48B-7C6DACFA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344" y="3803526"/>
            <a:ext cx="256842" cy="256842"/>
          </a:xfrm>
          <a:prstGeom prst="rect">
            <a:avLst/>
          </a:prstGeom>
        </p:spPr>
      </p:pic>
      <p:pic>
        <p:nvPicPr>
          <p:cNvPr id="40" name="Graphic 40" descr="Checkbox Checked">
            <a:extLst>
              <a:ext uri="{FF2B5EF4-FFF2-40B4-BE49-F238E27FC236}">
                <a16:creationId xmlns:a16="http://schemas.microsoft.com/office/drawing/2014/main" id="{7D4F8516-D42B-4B99-9F79-DF47DFE9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917" y="1297057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37CC22-9E12-4ED5-99EA-4BB311F6A886}"/>
              </a:ext>
            </a:extLst>
          </p:cNvPr>
          <p:cNvSpPr txBox="1"/>
          <p:nvPr/>
        </p:nvSpPr>
        <p:spPr>
          <a:xfrm>
            <a:off x="6428417" y="2056317"/>
            <a:ext cx="210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Data Drift (by Data Robot)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1C7D6-55F4-454D-963B-41C7AC340950}"/>
              </a:ext>
            </a:extLst>
          </p:cNvPr>
          <p:cNvSpPr txBox="1"/>
          <p:nvPr/>
        </p:nvSpPr>
        <p:spPr>
          <a:xfrm>
            <a:off x="621976" y="3745813"/>
            <a:ext cx="173729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Analytics_auditors_data.dbo.CUBE_HDR</a:t>
            </a:r>
            <a:endParaRPr lang="en-US" sz="1000" err="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2897E-8C61-4179-A457-FAF305FC074C}"/>
              </a:ext>
            </a:extLst>
          </p:cNvPr>
          <p:cNvSpPr txBox="1"/>
          <p:nvPr/>
        </p:nvSpPr>
        <p:spPr>
          <a:xfrm>
            <a:off x="10085156" y="1659613"/>
            <a:ext cx="1944914" cy="5304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Analytics_auditors_data.dbo.model_results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2DDEA-3406-4E96-A7EC-C8E32C8CD48B}"/>
              </a:ext>
            </a:extLst>
          </p:cNvPr>
          <p:cNvSpPr txBox="1"/>
          <p:nvPr/>
        </p:nvSpPr>
        <p:spPr>
          <a:xfrm>
            <a:off x="584926" y="4156388"/>
            <a:ext cx="15517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Analytics_auditors_data.dbo.CUBE_DTL</a:t>
            </a:r>
            <a:endParaRPr lang="en-US" sz="1000" err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15C0F5-B187-4724-9478-82EF24E67B55}"/>
              </a:ext>
            </a:extLst>
          </p:cNvPr>
          <p:cNvSpPr txBox="1"/>
          <p:nvPr/>
        </p:nvSpPr>
        <p:spPr>
          <a:xfrm>
            <a:off x="584926" y="4560577"/>
            <a:ext cx="16445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Analytics_auditors_data.dbo.CUBE_DIAG</a:t>
            </a:r>
            <a:endParaRPr lang="en-US" sz="1000" err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81FD1A-0B50-416C-B8CD-CCF65549A94A}"/>
              </a:ext>
            </a:extLst>
          </p:cNvPr>
          <p:cNvSpPr txBox="1"/>
          <p:nvPr/>
        </p:nvSpPr>
        <p:spPr>
          <a:xfrm>
            <a:off x="584924" y="4938263"/>
            <a:ext cx="16445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Analytics_auditors_data.dbo.CUBE_PROC</a:t>
            </a:r>
            <a:endParaRPr lang="en-US" sz="1000" err="1"/>
          </a:p>
        </p:txBody>
      </p:sp>
      <p:pic>
        <p:nvPicPr>
          <p:cNvPr id="57" name="Graphic 56" descr="Paper">
            <a:extLst>
              <a:ext uri="{FF2B5EF4-FFF2-40B4-BE49-F238E27FC236}">
                <a16:creationId xmlns:a16="http://schemas.microsoft.com/office/drawing/2014/main" id="{ED0D72FE-54D0-4458-9AAD-BE1058165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4621" y="229839"/>
            <a:ext cx="262743" cy="257181"/>
          </a:xfrm>
          <a:prstGeom prst="rect">
            <a:avLst/>
          </a:prstGeom>
        </p:spPr>
      </p:pic>
      <p:pic>
        <p:nvPicPr>
          <p:cNvPr id="61" name="Graphic 60" descr="Paper">
            <a:extLst>
              <a:ext uri="{FF2B5EF4-FFF2-40B4-BE49-F238E27FC236}">
                <a16:creationId xmlns:a16="http://schemas.microsoft.com/office/drawing/2014/main" id="{2468102D-0FDC-4790-AF4D-9D4A2F2ED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669" y="3246932"/>
            <a:ext cx="362859" cy="362859"/>
          </a:xfrm>
          <a:prstGeom prst="rect">
            <a:avLst/>
          </a:prstGeom>
        </p:spPr>
      </p:pic>
      <p:pic>
        <p:nvPicPr>
          <p:cNvPr id="62" name="Graphic 61" descr="Paper">
            <a:extLst>
              <a:ext uri="{FF2B5EF4-FFF2-40B4-BE49-F238E27FC236}">
                <a16:creationId xmlns:a16="http://schemas.microsoft.com/office/drawing/2014/main" id="{AB8F7809-8648-4A54-ABA0-C3145CE55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668" y="3697505"/>
            <a:ext cx="362859" cy="362859"/>
          </a:xfrm>
          <a:prstGeom prst="rect">
            <a:avLst/>
          </a:prstGeom>
        </p:spPr>
      </p:pic>
      <p:pic>
        <p:nvPicPr>
          <p:cNvPr id="63" name="Graphic 62" descr="Paper">
            <a:extLst>
              <a:ext uri="{FF2B5EF4-FFF2-40B4-BE49-F238E27FC236}">
                <a16:creationId xmlns:a16="http://schemas.microsoft.com/office/drawing/2014/main" id="{A87E08CB-565F-4098-8969-F98652B1E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3667" y="4187834"/>
            <a:ext cx="362859" cy="362859"/>
          </a:xfrm>
          <a:prstGeom prst="rect">
            <a:avLst/>
          </a:prstGeom>
        </p:spPr>
      </p:pic>
      <p:pic>
        <p:nvPicPr>
          <p:cNvPr id="64" name="Graphic 63" descr="Paper">
            <a:extLst>
              <a:ext uri="{FF2B5EF4-FFF2-40B4-BE49-F238E27FC236}">
                <a16:creationId xmlns:a16="http://schemas.microsoft.com/office/drawing/2014/main" id="{33722F75-6964-4039-B8A7-82EFEAA77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6918" y="4698042"/>
            <a:ext cx="362859" cy="36285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C9726B0-2DFA-4582-B68B-DB01466F1F59}"/>
              </a:ext>
            </a:extLst>
          </p:cNvPr>
          <p:cNvSpPr txBox="1"/>
          <p:nvPr/>
        </p:nvSpPr>
        <p:spPr>
          <a:xfrm>
            <a:off x="3416152" y="3304718"/>
            <a:ext cx="200234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ccv_selections.coe_hdr</a:t>
            </a:r>
          </a:p>
          <a:p>
            <a:endParaRPr lang="en-US" sz="1400">
              <a:cs typeface="Calibri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B4F2A05-5B40-4F21-BBAA-ADE9CC61C88B}"/>
              </a:ext>
            </a:extLst>
          </p:cNvPr>
          <p:cNvSpPr txBox="1"/>
          <p:nvPr/>
        </p:nvSpPr>
        <p:spPr>
          <a:xfrm>
            <a:off x="3454022" y="3685936"/>
            <a:ext cx="1253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ccv_selections.coe_dtl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E12154-3806-4295-B637-0E340C74537D}"/>
              </a:ext>
            </a:extLst>
          </p:cNvPr>
          <p:cNvSpPr txBox="1"/>
          <p:nvPr/>
        </p:nvSpPr>
        <p:spPr>
          <a:xfrm>
            <a:off x="3447395" y="4129882"/>
            <a:ext cx="1253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ccv_selections.coe_diag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E57120-2EF3-4079-A86D-8E767BE304BE}"/>
              </a:ext>
            </a:extLst>
          </p:cNvPr>
          <p:cNvSpPr txBox="1"/>
          <p:nvPr/>
        </p:nvSpPr>
        <p:spPr>
          <a:xfrm>
            <a:off x="3473898" y="4620211"/>
            <a:ext cx="1253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ccv_selections.coe_proc</a:t>
            </a:r>
          </a:p>
        </p:txBody>
      </p:sp>
      <p:pic>
        <p:nvPicPr>
          <p:cNvPr id="71" name="Graphic 70" descr="Paper">
            <a:extLst>
              <a:ext uri="{FF2B5EF4-FFF2-40B4-BE49-F238E27FC236}">
                <a16:creationId xmlns:a16="http://schemas.microsoft.com/office/drawing/2014/main" id="{E4BBC8F2-691D-4AD2-9B63-6987F0C39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28" y="5345195"/>
            <a:ext cx="256842" cy="256842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37BA416-B049-47FB-BDD7-8AAA11FB9129}"/>
              </a:ext>
            </a:extLst>
          </p:cNvPr>
          <p:cNvSpPr txBox="1"/>
          <p:nvPr/>
        </p:nvSpPr>
        <p:spPr>
          <a:xfrm>
            <a:off x="584923" y="5342453"/>
            <a:ext cx="16445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Analytics_auditors_data.dbo.concept_addeddtl</a:t>
            </a:r>
            <a:endParaRPr lang="en-US" sz="1000" err="1"/>
          </a:p>
        </p:txBody>
      </p:sp>
      <p:pic>
        <p:nvPicPr>
          <p:cNvPr id="73" name="Graphic 72" descr="Paper">
            <a:extLst>
              <a:ext uri="{FF2B5EF4-FFF2-40B4-BE49-F238E27FC236}">
                <a16:creationId xmlns:a16="http://schemas.microsoft.com/office/drawing/2014/main" id="{8850E500-E6FA-4867-9819-2CC35D382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27" y="5749386"/>
            <a:ext cx="256842" cy="25684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F9046F4F-027C-45D8-B9E0-F87E7046CD59}"/>
              </a:ext>
            </a:extLst>
          </p:cNvPr>
          <p:cNvSpPr txBox="1"/>
          <p:nvPr/>
        </p:nvSpPr>
        <p:spPr>
          <a:xfrm>
            <a:off x="558418" y="5713514"/>
            <a:ext cx="16445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Analytics_auditors_data.dbo.concept_hdr</a:t>
            </a:r>
            <a:endParaRPr lang="en-US" sz="1000" err="1"/>
          </a:p>
        </p:txBody>
      </p:sp>
      <p:pic>
        <p:nvPicPr>
          <p:cNvPr id="75" name="Graphic 74" descr="Paper">
            <a:extLst>
              <a:ext uri="{FF2B5EF4-FFF2-40B4-BE49-F238E27FC236}">
                <a16:creationId xmlns:a16="http://schemas.microsoft.com/office/drawing/2014/main" id="{B063E598-B08D-4F89-B464-6E45070A7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726" y="6107194"/>
            <a:ext cx="256842" cy="256842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087AFF6B-9DAF-4882-B7C1-D4B2D34E7A03}"/>
              </a:ext>
            </a:extLst>
          </p:cNvPr>
          <p:cNvSpPr txBox="1"/>
          <p:nvPr/>
        </p:nvSpPr>
        <p:spPr>
          <a:xfrm>
            <a:off x="571669" y="6031565"/>
            <a:ext cx="16445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>
                <a:cs typeface="Calibri"/>
              </a:rPr>
              <a:t>Analytics_auditors_data.dbo.concept_detail</a:t>
            </a:r>
            <a:endParaRPr lang="en-US" sz="1000" err="1"/>
          </a:p>
        </p:txBody>
      </p:sp>
      <p:pic>
        <p:nvPicPr>
          <p:cNvPr id="77" name="Graphic 76" descr="Paper">
            <a:extLst>
              <a:ext uri="{FF2B5EF4-FFF2-40B4-BE49-F238E27FC236}">
                <a16:creationId xmlns:a16="http://schemas.microsoft.com/office/drawing/2014/main" id="{D33E5332-AE18-4B8F-BF6A-63E36D9C6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0169" y="5175119"/>
            <a:ext cx="362859" cy="362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3C6C47A-1929-4D15-A2A2-63BA0C0387DD}"/>
              </a:ext>
            </a:extLst>
          </p:cNvPr>
          <p:cNvSpPr txBox="1"/>
          <p:nvPr/>
        </p:nvSpPr>
        <p:spPr>
          <a:xfrm>
            <a:off x="3487149" y="5097288"/>
            <a:ext cx="162465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ccv_selections.concept_addeddtl</a:t>
            </a:r>
          </a:p>
        </p:txBody>
      </p:sp>
      <p:pic>
        <p:nvPicPr>
          <p:cNvPr id="79" name="Graphic 78" descr="Paper">
            <a:extLst>
              <a:ext uri="{FF2B5EF4-FFF2-40B4-BE49-F238E27FC236}">
                <a16:creationId xmlns:a16="http://schemas.microsoft.com/office/drawing/2014/main" id="{F22CD317-EACC-435F-8650-F7B8A68A1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0168" y="5625692"/>
            <a:ext cx="362859" cy="36285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DB287AE9-4350-4099-9706-155B3C2E66DB}"/>
              </a:ext>
            </a:extLst>
          </p:cNvPr>
          <p:cNvSpPr txBox="1"/>
          <p:nvPr/>
        </p:nvSpPr>
        <p:spPr>
          <a:xfrm>
            <a:off x="3487148" y="5547861"/>
            <a:ext cx="125359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ccv_selections.concept_hdr</a:t>
            </a:r>
          </a:p>
        </p:txBody>
      </p:sp>
      <p:pic>
        <p:nvPicPr>
          <p:cNvPr id="81" name="Graphic 80" descr="Paper">
            <a:extLst>
              <a:ext uri="{FF2B5EF4-FFF2-40B4-BE49-F238E27FC236}">
                <a16:creationId xmlns:a16="http://schemas.microsoft.com/office/drawing/2014/main" id="{A1143741-0697-4F60-A227-AE425EE1C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3419" y="6049761"/>
            <a:ext cx="362859" cy="36285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620CD5A-EDE1-4FDD-AFDD-2C1374090D1B}"/>
              </a:ext>
            </a:extLst>
          </p:cNvPr>
          <p:cNvSpPr txBox="1"/>
          <p:nvPr/>
        </p:nvSpPr>
        <p:spPr>
          <a:xfrm>
            <a:off x="3493773" y="5978556"/>
            <a:ext cx="1273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cs typeface="Calibri"/>
              </a:rPr>
              <a:t>ccv_selections.concept_detail</a:t>
            </a:r>
          </a:p>
        </p:txBody>
      </p:sp>
      <p:pic>
        <p:nvPicPr>
          <p:cNvPr id="65" name="Graphic 40" descr="Checkbox Checked">
            <a:extLst>
              <a:ext uri="{FF2B5EF4-FFF2-40B4-BE49-F238E27FC236}">
                <a16:creationId xmlns:a16="http://schemas.microsoft.com/office/drawing/2014/main" id="{0D4A5E80-B5BD-421A-A5D4-C797D471B6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02370" y="2993480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3DF631E-F695-4C8F-B746-0FB267AFB2B7}"/>
              </a:ext>
            </a:extLst>
          </p:cNvPr>
          <p:cNvSpPr txBox="1"/>
          <p:nvPr/>
        </p:nvSpPr>
        <p:spPr>
          <a:xfrm>
            <a:off x="9926943" y="3825047"/>
            <a:ext cx="21045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Results check (older than 2 days) in ovaledge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C6C003E-B07E-4EE5-93D2-6F9048478C1C}"/>
              </a:ext>
            </a:extLst>
          </p:cNvPr>
          <p:cNvSpPr/>
          <p:nvPr/>
        </p:nvSpPr>
        <p:spPr>
          <a:xfrm rot="16200000">
            <a:off x="9208187" y="1795030"/>
            <a:ext cx="500390" cy="2272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36B5-10B6-4D05-860A-937758B47F9F}"/>
              </a:ext>
            </a:extLst>
          </p:cNvPr>
          <p:cNvSpPr txBox="1"/>
          <p:nvPr/>
        </p:nvSpPr>
        <p:spPr>
          <a:xfrm>
            <a:off x="42424" y="927357"/>
            <a:ext cx="277101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aetna_ct.vwdatameer_final_claims_denorm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aetna_ct.dm_aetna_mcd_final_claims_denorm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anthem.agp_final_claims_denorm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bcbs_al.dm_bcbs_al_final_claims_denorm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bcbs_kc.bcbs_kc_final_claims_denorm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bcbs_mn.bcbs_mn_dc_berkshire_final_claims_denorm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healthnow.dm_healthnow_final_claims_denorm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humana.hdp_humana_final_claims_denorm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ind_health.dm_indhealth_final_claims_denorm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kaiser.claims_denorm_all_clients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uhc_ct.hdp_uhcosmos_final_claims_denorm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uhc_ct.hdp_uhcsp_final_claims_denorm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uhc_ct.hdp_uhcunetaso_final_claims_denorm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uhc_ct.hdp_uhunet_final_claims_denorm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wellcare_ct.dm_wellcare_final_claims_denorm </a:t>
            </a:r>
            <a:endParaRPr lang="en-US" sz="900">
              <a:cs typeface="Calibri"/>
            </a:endParaRPr>
          </a:p>
          <a:p>
            <a:r>
              <a:rPr lang="en-US" sz="900">
                <a:ea typeface="+mn-lt"/>
                <a:cs typeface="+mn-lt"/>
              </a:rPr>
              <a:t>anthem.wellpoint_final_claims_denorm</a:t>
            </a:r>
            <a:endParaRPr lang="en-US" sz="900">
              <a:cs typeface="Calibri"/>
            </a:endParaRPr>
          </a:p>
          <a:p>
            <a:pPr algn="l"/>
            <a:endParaRPr lang="en-US" sz="900">
              <a:cs typeface="Calibri"/>
            </a:endParaRPr>
          </a:p>
        </p:txBody>
      </p:sp>
      <p:pic>
        <p:nvPicPr>
          <p:cNvPr id="84" name="Graphic 83" descr="Paper">
            <a:extLst>
              <a:ext uri="{FF2B5EF4-FFF2-40B4-BE49-F238E27FC236}">
                <a16:creationId xmlns:a16="http://schemas.microsoft.com/office/drawing/2014/main" id="{C6845824-7A26-4472-9C50-42CBDC964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497" y="692471"/>
            <a:ext cx="184450" cy="178888"/>
          </a:xfrm>
          <a:prstGeom prst="rect">
            <a:avLst/>
          </a:prstGeom>
        </p:spPr>
      </p:pic>
      <p:pic>
        <p:nvPicPr>
          <p:cNvPr id="85" name="Graphic 84" descr="Paper">
            <a:extLst>
              <a:ext uri="{FF2B5EF4-FFF2-40B4-BE49-F238E27FC236}">
                <a16:creationId xmlns:a16="http://schemas.microsoft.com/office/drawing/2014/main" id="{3F33F052-C124-4791-B0CC-AAB1C626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044" y="692471"/>
            <a:ext cx="184450" cy="178888"/>
          </a:xfrm>
          <a:prstGeom prst="rect">
            <a:avLst/>
          </a:prstGeom>
        </p:spPr>
      </p:pic>
      <p:pic>
        <p:nvPicPr>
          <p:cNvPr id="86" name="Graphic 85" descr="Paper">
            <a:extLst>
              <a:ext uri="{FF2B5EF4-FFF2-40B4-BE49-F238E27FC236}">
                <a16:creationId xmlns:a16="http://schemas.microsoft.com/office/drawing/2014/main" id="{73F2CE03-CE7A-450D-9325-56449CE25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592" y="692471"/>
            <a:ext cx="184450" cy="178888"/>
          </a:xfrm>
          <a:prstGeom prst="rect">
            <a:avLst/>
          </a:prstGeom>
        </p:spPr>
      </p:pic>
      <p:pic>
        <p:nvPicPr>
          <p:cNvPr id="87" name="Graphic 86" descr="Paper">
            <a:extLst>
              <a:ext uri="{FF2B5EF4-FFF2-40B4-BE49-F238E27FC236}">
                <a16:creationId xmlns:a16="http://schemas.microsoft.com/office/drawing/2014/main" id="{CCCD111F-2D38-4F38-946D-D66AF7BEC6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2139" y="692471"/>
            <a:ext cx="184450" cy="178888"/>
          </a:xfrm>
          <a:prstGeom prst="rect">
            <a:avLst/>
          </a:prstGeom>
        </p:spPr>
      </p:pic>
      <p:pic>
        <p:nvPicPr>
          <p:cNvPr id="88" name="Graphic 87" descr="Paper">
            <a:extLst>
              <a:ext uri="{FF2B5EF4-FFF2-40B4-BE49-F238E27FC236}">
                <a16:creationId xmlns:a16="http://schemas.microsoft.com/office/drawing/2014/main" id="{6729B238-E471-4F22-8C70-D1A00F3A2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686" y="692470"/>
            <a:ext cx="184450" cy="178888"/>
          </a:xfrm>
          <a:prstGeom prst="rect">
            <a:avLst/>
          </a:prstGeom>
        </p:spPr>
      </p:pic>
      <p:pic>
        <p:nvPicPr>
          <p:cNvPr id="89" name="Graphic 88" descr="Paper">
            <a:extLst>
              <a:ext uri="{FF2B5EF4-FFF2-40B4-BE49-F238E27FC236}">
                <a16:creationId xmlns:a16="http://schemas.microsoft.com/office/drawing/2014/main" id="{CE198F98-1C32-4767-AFFB-650578C46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9234" y="692470"/>
            <a:ext cx="184450" cy="178888"/>
          </a:xfrm>
          <a:prstGeom prst="rect">
            <a:avLst/>
          </a:prstGeom>
        </p:spPr>
      </p:pic>
      <p:pic>
        <p:nvPicPr>
          <p:cNvPr id="90" name="Graphic 89" descr="Paper">
            <a:extLst>
              <a:ext uri="{FF2B5EF4-FFF2-40B4-BE49-F238E27FC236}">
                <a16:creationId xmlns:a16="http://schemas.microsoft.com/office/drawing/2014/main" id="{21CEB791-2A1C-4974-AF31-0180239B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533" y="692470"/>
            <a:ext cx="184450" cy="178888"/>
          </a:xfrm>
          <a:prstGeom prst="rect">
            <a:avLst/>
          </a:prstGeom>
        </p:spPr>
      </p:pic>
      <p:pic>
        <p:nvPicPr>
          <p:cNvPr id="91" name="Graphic 90" descr="Paper">
            <a:extLst>
              <a:ext uri="{FF2B5EF4-FFF2-40B4-BE49-F238E27FC236}">
                <a16:creationId xmlns:a16="http://schemas.microsoft.com/office/drawing/2014/main" id="{45BF8FFB-870C-424A-9D72-106AD48518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080" y="692470"/>
            <a:ext cx="184450" cy="178888"/>
          </a:xfrm>
          <a:prstGeom prst="rect">
            <a:avLst/>
          </a:prstGeom>
        </p:spPr>
      </p:pic>
      <p:pic>
        <p:nvPicPr>
          <p:cNvPr id="92" name="Graphic 91" descr="Paper">
            <a:extLst>
              <a:ext uri="{FF2B5EF4-FFF2-40B4-BE49-F238E27FC236}">
                <a16:creationId xmlns:a16="http://schemas.microsoft.com/office/drawing/2014/main" id="{CC18D4CF-5E25-4423-8C80-86871B37A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7628" y="692471"/>
            <a:ext cx="184450" cy="178888"/>
          </a:xfrm>
          <a:prstGeom prst="rect">
            <a:avLst/>
          </a:prstGeom>
        </p:spPr>
      </p:pic>
      <p:pic>
        <p:nvPicPr>
          <p:cNvPr id="93" name="Graphic 92" descr="Paper">
            <a:extLst>
              <a:ext uri="{FF2B5EF4-FFF2-40B4-BE49-F238E27FC236}">
                <a16:creationId xmlns:a16="http://schemas.microsoft.com/office/drawing/2014/main" id="{57BBB7B2-5ED8-48CD-80F0-6ACE0F535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1176" y="692471"/>
            <a:ext cx="184450" cy="1788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9464784-3EEF-4C15-82E8-28F7CC4DCB2D}"/>
              </a:ext>
            </a:extLst>
          </p:cNvPr>
          <p:cNvSpPr/>
          <p:nvPr/>
        </p:nvSpPr>
        <p:spPr>
          <a:xfrm>
            <a:off x="2353347" y="823162"/>
            <a:ext cx="578452" cy="41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7C7A34DF-0767-4F5E-980D-DA71587B26D6}"/>
              </a:ext>
            </a:extLst>
          </p:cNvPr>
          <p:cNvSpPr/>
          <p:nvPr/>
        </p:nvSpPr>
        <p:spPr>
          <a:xfrm>
            <a:off x="2386719" y="1924447"/>
            <a:ext cx="578452" cy="41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6D4A7B8B-5FE9-4AE9-BED0-EDBA2860F7A5}"/>
              </a:ext>
            </a:extLst>
          </p:cNvPr>
          <p:cNvSpPr/>
          <p:nvPr/>
        </p:nvSpPr>
        <p:spPr>
          <a:xfrm>
            <a:off x="2386719" y="2430592"/>
            <a:ext cx="578452" cy="41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83857732-E696-468A-8636-2B2DF342B345}"/>
              </a:ext>
            </a:extLst>
          </p:cNvPr>
          <p:cNvSpPr/>
          <p:nvPr/>
        </p:nvSpPr>
        <p:spPr>
          <a:xfrm>
            <a:off x="2358908" y="1312621"/>
            <a:ext cx="578452" cy="417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Graphic 99" descr="Paper">
            <a:extLst>
              <a:ext uri="{FF2B5EF4-FFF2-40B4-BE49-F238E27FC236}">
                <a16:creationId xmlns:a16="http://schemas.microsoft.com/office/drawing/2014/main" id="{CB772C82-4F35-4148-8BDC-6594B40B3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6869" y="519065"/>
            <a:ext cx="262743" cy="257181"/>
          </a:xfrm>
          <a:prstGeom prst="rect">
            <a:avLst/>
          </a:prstGeom>
        </p:spPr>
      </p:pic>
      <p:pic>
        <p:nvPicPr>
          <p:cNvPr id="101" name="Graphic 100" descr="Paper">
            <a:extLst>
              <a:ext uri="{FF2B5EF4-FFF2-40B4-BE49-F238E27FC236}">
                <a16:creationId xmlns:a16="http://schemas.microsoft.com/office/drawing/2014/main" id="{918BFF99-F76D-4081-B957-FBB923337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7993" y="824977"/>
            <a:ext cx="262743" cy="257181"/>
          </a:xfrm>
          <a:prstGeom prst="rect">
            <a:avLst/>
          </a:prstGeom>
        </p:spPr>
      </p:pic>
      <p:pic>
        <p:nvPicPr>
          <p:cNvPr id="102" name="Graphic 101" descr="Paper">
            <a:extLst>
              <a:ext uri="{FF2B5EF4-FFF2-40B4-BE49-F238E27FC236}">
                <a16:creationId xmlns:a16="http://schemas.microsoft.com/office/drawing/2014/main" id="{79BECFF5-B7F9-4E8E-8BC9-1B2209AE9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4679" y="1119765"/>
            <a:ext cx="262743" cy="257181"/>
          </a:xfrm>
          <a:prstGeom prst="rect">
            <a:avLst/>
          </a:prstGeom>
        </p:spPr>
      </p:pic>
      <p:pic>
        <p:nvPicPr>
          <p:cNvPr id="103" name="Graphic 102" descr="Paper">
            <a:extLst>
              <a:ext uri="{FF2B5EF4-FFF2-40B4-BE49-F238E27FC236}">
                <a16:creationId xmlns:a16="http://schemas.microsoft.com/office/drawing/2014/main" id="{E303E37B-02CB-461D-8D9D-46FDA0831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365" y="1414553"/>
            <a:ext cx="262743" cy="257181"/>
          </a:xfrm>
          <a:prstGeom prst="rect">
            <a:avLst/>
          </a:prstGeom>
        </p:spPr>
      </p:pic>
      <p:pic>
        <p:nvPicPr>
          <p:cNvPr id="104" name="Graphic 103" descr="Paper">
            <a:extLst>
              <a:ext uri="{FF2B5EF4-FFF2-40B4-BE49-F238E27FC236}">
                <a16:creationId xmlns:a16="http://schemas.microsoft.com/office/drawing/2014/main" id="{7AB5E5E6-6DA0-4E0E-9DDC-ED1A5957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1365" y="1714904"/>
            <a:ext cx="262743" cy="257181"/>
          </a:xfrm>
          <a:prstGeom prst="rect">
            <a:avLst/>
          </a:prstGeom>
        </p:spPr>
      </p:pic>
      <p:pic>
        <p:nvPicPr>
          <p:cNvPr id="105" name="Graphic 104" descr="Paper">
            <a:extLst>
              <a:ext uri="{FF2B5EF4-FFF2-40B4-BE49-F238E27FC236}">
                <a16:creationId xmlns:a16="http://schemas.microsoft.com/office/drawing/2014/main" id="{A2BEA7F8-FEA0-4854-9949-9769FB3DD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6927" y="1993006"/>
            <a:ext cx="262743" cy="257181"/>
          </a:xfrm>
          <a:prstGeom prst="rect">
            <a:avLst/>
          </a:prstGeom>
        </p:spPr>
      </p:pic>
      <p:pic>
        <p:nvPicPr>
          <p:cNvPr id="106" name="Graphic 105" descr="Paper">
            <a:extLst>
              <a:ext uri="{FF2B5EF4-FFF2-40B4-BE49-F238E27FC236}">
                <a16:creationId xmlns:a16="http://schemas.microsoft.com/office/drawing/2014/main" id="{4C135C58-E31A-44CE-8643-F6E6FCB16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6927" y="2254422"/>
            <a:ext cx="262743" cy="257181"/>
          </a:xfrm>
          <a:prstGeom prst="rect">
            <a:avLst/>
          </a:prstGeom>
        </p:spPr>
      </p:pic>
      <p:pic>
        <p:nvPicPr>
          <p:cNvPr id="107" name="Graphic 106" descr="Paper">
            <a:extLst>
              <a:ext uri="{FF2B5EF4-FFF2-40B4-BE49-F238E27FC236}">
                <a16:creationId xmlns:a16="http://schemas.microsoft.com/office/drawing/2014/main" id="{A874B51A-0716-4900-A903-DC324E4E4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4898" y="218715"/>
            <a:ext cx="262743" cy="257181"/>
          </a:xfrm>
          <a:prstGeom prst="rect">
            <a:avLst/>
          </a:prstGeom>
        </p:spPr>
      </p:pic>
      <p:pic>
        <p:nvPicPr>
          <p:cNvPr id="108" name="Graphic 107" descr="Paper">
            <a:extLst>
              <a:ext uri="{FF2B5EF4-FFF2-40B4-BE49-F238E27FC236}">
                <a16:creationId xmlns:a16="http://schemas.microsoft.com/office/drawing/2014/main" id="{59D917C2-563A-4AED-AA1A-7E0F056C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146" y="507941"/>
            <a:ext cx="262743" cy="257181"/>
          </a:xfrm>
          <a:prstGeom prst="rect">
            <a:avLst/>
          </a:prstGeom>
        </p:spPr>
      </p:pic>
      <p:pic>
        <p:nvPicPr>
          <p:cNvPr id="109" name="Graphic 108" descr="Paper">
            <a:extLst>
              <a:ext uri="{FF2B5EF4-FFF2-40B4-BE49-F238E27FC236}">
                <a16:creationId xmlns:a16="http://schemas.microsoft.com/office/drawing/2014/main" id="{AF61C1DE-6A40-4929-82EE-992E4ED44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8270" y="813853"/>
            <a:ext cx="262743" cy="257181"/>
          </a:xfrm>
          <a:prstGeom prst="rect">
            <a:avLst/>
          </a:prstGeom>
        </p:spPr>
      </p:pic>
      <p:pic>
        <p:nvPicPr>
          <p:cNvPr id="110" name="Graphic 109" descr="Paper">
            <a:extLst>
              <a:ext uri="{FF2B5EF4-FFF2-40B4-BE49-F238E27FC236}">
                <a16:creationId xmlns:a16="http://schemas.microsoft.com/office/drawing/2014/main" id="{A5A28856-711F-45A0-830B-6F92457CF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4956" y="1108641"/>
            <a:ext cx="262743" cy="257181"/>
          </a:xfrm>
          <a:prstGeom prst="rect">
            <a:avLst/>
          </a:prstGeom>
        </p:spPr>
      </p:pic>
      <p:pic>
        <p:nvPicPr>
          <p:cNvPr id="111" name="Graphic 110" descr="Paper">
            <a:extLst>
              <a:ext uri="{FF2B5EF4-FFF2-40B4-BE49-F238E27FC236}">
                <a16:creationId xmlns:a16="http://schemas.microsoft.com/office/drawing/2014/main" id="{0951E54C-5B5E-4502-9E17-F0EE3238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642" y="1403429"/>
            <a:ext cx="262743" cy="257181"/>
          </a:xfrm>
          <a:prstGeom prst="rect">
            <a:avLst/>
          </a:prstGeom>
        </p:spPr>
      </p:pic>
      <p:pic>
        <p:nvPicPr>
          <p:cNvPr id="112" name="Graphic 111" descr="Paper">
            <a:extLst>
              <a:ext uri="{FF2B5EF4-FFF2-40B4-BE49-F238E27FC236}">
                <a16:creationId xmlns:a16="http://schemas.microsoft.com/office/drawing/2014/main" id="{42186319-C005-4DAD-B142-F868FF221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1642" y="1703780"/>
            <a:ext cx="262743" cy="257181"/>
          </a:xfrm>
          <a:prstGeom prst="rect">
            <a:avLst/>
          </a:prstGeom>
        </p:spPr>
      </p:pic>
      <p:pic>
        <p:nvPicPr>
          <p:cNvPr id="113" name="Graphic 112" descr="Paper">
            <a:extLst>
              <a:ext uri="{FF2B5EF4-FFF2-40B4-BE49-F238E27FC236}">
                <a16:creationId xmlns:a16="http://schemas.microsoft.com/office/drawing/2014/main" id="{6A63E53A-D8DA-44C9-8D41-45CB8543A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7204" y="1981882"/>
            <a:ext cx="262743" cy="257181"/>
          </a:xfrm>
          <a:prstGeom prst="rect">
            <a:avLst/>
          </a:prstGeom>
        </p:spPr>
      </p:pic>
      <p:pic>
        <p:nvPicPr>
          <p:cNvPr id="114" name="Graphic 113" descr="Paper">
            <a:extLst>
              <a:ext uri="{FF2B5EF4-FFF2-40B4-BE49-F238E27FC236}">
                <a16:creationId xmlns:a16="http://schemas.microsoft.com/office/drawing/2014/main" id="{2D27E5B6-5D27-486A-ACD7-7FD1A04F8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7204" y="2243298"/>
            <a:ext cx="262743" cy="257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9A12B3-6512-4777-B470-570D13809136}"/>
              </a:ext>
            </a:extLst>
          </p:cNvPr>
          <p:cNvSpPr txBox="1"/>
          <p:nvPr/>
        </p:nvSpPr>
        <p:spPr>
          <a:xfrm>
            <a:off x="3182323" y="217754"/>
            <a:ext cx="5183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/>
              <a:t>aetna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C2B8C27-71E3-4072-988C-57111307EFB3}"/>
              </a:ext>
            </a:extLst>
          </p:cNvPr>
          <p:cNvSpPr txBox="1"/>
          <p:nvPr/>
        </p:nvSpPr>
        <p:spPr>
          <a:xfrm>
            <a:off x="3182323" y="506980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Aetna mcd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63CDB3-FC19-4BF0-9D1C-8477ECAE8DA7}"/>
              </a:ext>
            </a:extLst>
          </p:cNvPr>
          <p:cNvSpPr txBox="1"/>
          <p:nvPr/>
        </p:nvSpPr>
        <p:spPr>
          <a:xfrm>
            <a:off x="3176761" y="851827"/>
            <a:ext cx="96334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Anthem AGP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A82C5A5-45B1-4A41-9ED8-1B03AF7EFEF5}"/>
              </a:ext>
            </a:extLst>
          </p:cNvPr>
          <p:cNvSpPr txBox="1"/>
          <p:nvPr/>
        </p:nvSpPr>
        <p:spPr>
          <a:xfrm>
            <a:off x="3204571" y="1118805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BCBS AL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5AA8F7B-D769-4318-8204-70AEFD1CADFA}"/>
              </a:ext>
            </a:extLst>
          </p:cNvPr>
          <p:cNvSpPr txBox="1"/>
          <p:nvPr/>
        </p:nvSpPr>
        <p:spPr>
          <a:xfrm>
            <a:off x="3226819" y="1402469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BCBS KC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8E523FB-DF0A-47DA-86A6-7AD1117D149C}"/>
              </a:ext>
            </a:extLst>
          </p:cNvPr>
          <p:cNvSpPr txBox="1"/>
          <p:nvPr/>
        </p:nvSpPr>
        <p:spPr>
          <a:xfrm>
            <a:off x="3215695" y="1747316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BCBS MN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CDD38B-CF56-4D0F-88C5-CD5C849A6B9D}"/>
              </a:ext>
            </a:extLst>
          </p:cNvPr>
          <p:cNvSpPr txBox="1"/>
          <p:nvPr/>
        </p:nvSpPr>
        <p:spPr>
          <a:xfrm>
            <a:off x="3226819" y="2042104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HealthNow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06E5DC0-BCD8-417C-89F9-49A3DB52A373}"/>
              </a:ext>
            </a:extLst>
          </p:cNvPr>
          <p:cNvSpPr txBox="1"/>
          <p:nvPr/>
        </p:nvSpPr>
        <p:spPr>
          <a:xfrm>
            <a:off x="3237943" y="2297958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Humana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033E6E8-27B6-4B61-BD0B-B7FA3A9F7804}"/>
              </a:ext>
            </a:extLst>
          </p:cNvPr>
          <p:cNvSpPr txBox="1"/>
          <p:nvPr/>
        </p:nvSpPr>
        <p:spPr>
          <a:xfrm>
            <a:off x="4400410" y="245564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IND Health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859D53-D16F-4ADA-AE0C-2D8FF20859B3}"/>
              </a:ext>
            </a:extLst>
          </p:cNvPr>
          <p:cNvSpPr txBox="1"/>
          <p:nvPr/>
        </p:nvSpPr>
        <p:spPr>
          <a:xfrm>
            <a:off x="4417096" y="551476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Kaiser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289797A-05BB-4DFC-AD9C-2C2D1E3D529F}"/>
              </a:ext>
            </a:extLst>
          </p:cNvPr>
          <p:cNvSpPr txBox="1"/>
          <p:nvPr/>
        </p:nvSpPr>
        <p:spPr>
          <a:xfrm>
            <a:off x="4417096" y="857388"/>
            <a:ext cx="97446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UHC Cosmos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8B241B5-C281-4495-B299-93DF0B040D66}"/>
              </a:ext>
            </a:extLst>
          </p:cNvPr>
          <p:cNvSpPr txBox="1"/>
          <p:nvPr/>
        </p:nvSpPr>
        <p:spPr>
          <a:xfrm>
            <a:off x="4439344" y="1118803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UHC CSP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AAA2A4E-7394-4AFC-BB40-2582470191C8}"/>
              </a:ext>
            </a:extLst>
          </p:cNvPr>
          <p:cNvSpPr txBox="1"/>
          <p:nvPr/>
        </p:nvSpPr>
        <p:spPr>
          <a:xfrm>
            <a:off x="4433782" y="1408030"/>
            <a:ext cx="106346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UHC UNET ASO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BB1A9B4-18E7-4D3A-8E13-45357A54B1C8}"/>
              </a:ext>
            </a:extLst>
          </p:cNvPr>
          <p:cNvSpPr txBox="1"/>
          <p:nvPr/>
        </p:nvSpPr>
        <p:spPr>
          <a:xfrm>
            <a:off x="4439344" y="1702817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UHC UNET 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8F209D-A74B-48AF-A9DC-63B0361442F7}"/>
              </a:ext>
            </a:extLst>
          </p:cNvPr>
          <p:cNvSpPr txBox="1"/>
          <p:nvPr/>
        </p:nvSpPr>
        <p:spPr>
          <a:xfrm>
            <a:off x="4472716" y="1964233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WellCare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4C0E68-7282-4A4A-AA85-A1CCC73BF4A4}"/>
              </a:ext>
            </a:extLst>
          </p:cNvPr>
          <p:cNvSpPr txBox="1"/>
          <p:nvPr/>
        </p:nvSpPr>
        <p:spPr>
          <a:xfrm>
            <a:off x="4472716" y="2242335"/>
            <a:ext cx="86879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Anthem WP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134146-2D80-4BC0-B5ED-F802E4C62AB6}"/>
              </a:ext>
            </a:extLst>
          </p:cNvPr>
          <p:cNvSpPr/>
          <p:nvPr/>
        </p:nvSpPr>
        <p:spPr>
          <a:xfrm>
            <a:off x="5251435" y="3096658"/>
            <a:ext cx="944030" cy="439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30DE577A-5A16-4F6E-82FD-EBD61EE796E6}"/>
              </a:ext>
            </a:extLst>
          </p:cNvPr>
          <p:cNvSpPr/>
          <p:nvPr/>
        </p:nvSpPr>
        <p:spPr>
          <a:xfrm>
            <a:off x="5441936" y="2191730"/>
            <a:ext cx="747756" cy="4222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F80BEE40-5AAB-4DC7-90A1-C4B5C3713F73}"/>
              </a:ext>
            </a:extLst>
          </p:cNvPr>
          <p:cNvSpPr/>
          <p:nvPr/>
        </p:nvSpPr>
        <p:spPr>
          <a:xfrm>
            <a:off x="5252026" y="3352801"/>
            <a:ext cx="329046" cy="3059545"/>
          </a:xfrm>
          <a:prstGeom prst="right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Callout: Right Arrow 117">
            <a:extLst>
              <a:ext uri="{FF2B5EF4-FFF2-40B4-BE49-F238E27FC236}">
                <a16:creationId xmlns:a16="http://schemas.microsoft.com/office/drawing/2014/main" id="{EDA79A8B-A0FB-4DA0-9867-2439B9BD5880}"/>
              </a:ext>
            </a:extLst>
          </p:cNvPr>
          <p:cNvSpPr/>
          <p:nvPr/>
        </p:nvSpPr>
        <p:spPr>
          <a:xfrm>
            <a:off x="5407889" y="345211"/>
            <a:ext cx="265547" cy="1951181"/>
          </a:xfrm>
          <a:prstGeom prst="right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Graphic 40" descr="Checkbox Checked">
            <a:extLst>
              <a:ext uri="{FF2B5EF4-FFF2-40B4-BE49-F238E27FC236}">
                <a16:creationId xmlns:a16="http://schemas.microsoft.com/office/drawing/2014/main" id="{00EFFB6B-9B1A-4A54-AD30-FDE2E4C56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7780" y="1089238"/>
            <a:ext cx="487219" cy="458355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9FBD1747-AE67-4E84-82A0-242C1A874BDA}"/>
              </a:ext>
            </a:extLst>
          </p:cNvPr>
          <p:cNvSpPr txBox="1"/>
          <p:nvPr/>
        </p:nvSpPr>
        <p:spPr>
          <a:xfrm>
            <a:off x="5626007" y="1392453"/>
            <a:ext cx="210457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File Level Alerting </a:t>
            </a:r>
            <a:br>
              <a:rPr lang="en-US" sz="1100" dirty="0"/>
            </a:br>
            <a:r>
              <a:rPr lang="en-US" sz="1100" dirty="0"/>
              <a:t>(by </a:t>
            </a:r>
            <a:r>
              <a:rPr lang="en-US" sz="1100" dirty="0" err="1"/>
              <a:t>Ovaledge</a:t>
            </a:r>
            <a:r>
              <a:rPr lang="en-US" sz="1100" dirty="0"/>
              <a:t>)</a:t>
            </a:r>
            <a:br>
              <a:rPr lang="en-US" sz="1100" dirty="0">
                <a:cs typeface="Calibri"/>
              </a:rPr>
            </a:br>
            <a:r>
              <a:rPr lang="en-US" sz="1100" dirty="0"/>
              <a:t>2 days</a:t>
            </a:r>
            <a:endParaRPr lang="en-US" sz="1100" dirty="0">
              <a:cs typeface="Calibri"/>
            </a:endParaRPr>
          </a:p>
        </p:txBody>
      </p:sp>
      <p:pic>
        <p:nvPicPr>
          <p:cNvPr id="121" name="Graphic 40" descr="Checkbox Checked">
            <a:extLst>
              <a:ext uri="{FF2B5EF4-FFF2-40B4-BE49-F238E27FC236}">
                <a16:creationId xmlns:a16="http://schemas.microsoft.com/office/drawing/2014/main" id="{4AC6AD56-90DA-45E5-80C6-ED5DB69476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67371" y="4339283"/>
            <a:ext cx="487219" cy="458355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995B48D9-38BD-4826-9041-C8CBAA43DADC}"/>
              </a:ext>
            </a:extLst>
          </p:cNvPr>
          <p:cNvSpPr txBox="1"/>
          <p:nvPr/>
        </p:nvSpPr>
        <p:spPr>
          <a:xfrm>
            <a:off x="5585598" y="4642498"/>
            <a:ext cx="210457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File Level Alerting </a:t>
            </a:r>
            <a:br>
              <a:rPr lang="en-US" sz="1100" dirty="0"/>
            </a:br>
            <a:r>
              <a:rPr lang="en-US" sz="1100" dirty="0"/>
              <a:t>(by </a:t>
            </a:r>
            <a:r>
              <a:rPr lang="en-US" sz="1100" dirty="0" err="1"/>
              <a:t>Ovaledge</a:t>
            </a:r>
            <a:r>
              <a:rPr lang="en-US" sz="1100" dirty="0"/>
              <a:t>) 2 days</a:t>
            </a:r>
          </a:p>
        </p:txBody>
      </p:sp>
    </p:spTree>
    <p:extLst>
      <p:ext uri="{BB962C8B-B14F-4D97-AF65-F5344CB8AC3E}">
        <p14:creationId xmlns:p14="http://schemas.microsoft.com/office/powerpoint/2010/main" val="82310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CV</a:t>
            </a:r>
            <a:endParaRPr lang="en-US" b="1">
              <a:solidFill>
                <a:schemeClr val="accent2"/>
              </a:solidFill>
            </a:endParaRPr>
          </a:p>
        </p:txBody>
      </p:sp>
      <p:pic>
        <p:nvPicPr>
          <p:cNvPr id="11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F3D4A9FD-C546-47D9-89CB-E4C1EAD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857" y="2298360"/>
            <a:ext cx="1683658" cy="1230765"/>
          </a:xfrm>
          <a:prstGeom prst="rect">
            <a:avLst/>
          </a:prstGeom>
        </p:spPr>
      </p:pic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84AE9FC6-0EC2-461E-8556-4CB001A6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170" y="3262083"/>
            <a:ext cx="769258" cy="769258"/>
          </a:xfrm>
          <a:prstGeom prst="rect">
            <a:avLst/>
          </a:prstGeom>
        </p:spPr>
      </p:pic>
      <p:pic>
        <p:nvPicPr>
          <p:cNvPr id="16" name="Graphic 12" descr="Paper">
            <a:extLst>
              <a:ext uri="{FF2B5EF4-FFF2-40B4-BE49-F238E27FC236}">
                <a16:creationId xmlns:a16="http://schemas.microsoft.com/office/drawing/2014/main" id="{0646D3DF-FA9D-4BB0-8181-4469ADB6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7958" y="5269473"/>
            <a:ext cx="769258" cy="769258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1ECF8487-F1FF-4626-BAFC-7EFF8B3D8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170" y="257626"/>
            <a:ext cx="769258" cy="769258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626" y="2129969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Rabbit MQ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OperationalAI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RabbitMQ</a:t>
            </a:r>
            <a:endParaRPr lang="en-US"/>
          </a:p>
        </p:txBody>
      </p:sp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B7CFC8AF-1A9A-4F5E-9F11-5810B081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21" y="569682"/>
            <a:ext cx="266623" cy="286501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3652157"/>
            <a:ext cx="2547257" cy="2743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SQL Bi Prod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A342B9-516B-48D6-A00A-90BD41ECAD49}"/>
              </a:ext>
            </a:extLst>
          </p:cNvPr>
          <p:cNvSpPr/>
          <p:nvPr/>
        </p:nvSpPr>
        <p:spPr>
          <a:xfrm>
            <a:off x="-38101" y="451756"/>
            <a:ext cx="2641600" cy="31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8226217C-A06A-46C5-B48B-7C6DACFA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457" y="4605283"/>
            <a:ext cx="362859" cy="362859"/>
          </a:xfrm>
          <a:prstGeom prst="rect">
            <a:avLst/>
          </a:prstGeom>
        </p:spPr>
      </p:pic>
      <p:pic>
        <p:nvPicPr>
          <p:cNvPr id="40" name="Graphic 40" descr="Checkbox Checked">
            <a:extLst>
              <a:ext uri="{FF2B5EF4-FFF2-40B4-BE49-F238E27FC236}">
                <a16:creationId xmlns:a16="http://schemas.microsoft.com/office/drawing/2014/main" id="{7D4F8516-D42B-4B99-9F79-DF47DFE9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93657" y="133894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37CC22-9E12-4ED5-99EA-4BB311F6A886}"/>
              </a:ext>
            </a:extLst>
          </p:cNvPr>
          <p:cNvSpPr txBox="1"/>
          <p:nvPr/>
        </p:nvSpPr>
        <p:spPr>
          <a:xfrm>
            <a:off x="5012418" y="1978932"/>
            <a:ext cx="210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Data Drift (by Data Robot)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1C7D6-55F4-454D-963B-41C7AC340950}"/>
              </a:ext>
            </a:extLst>
          </p:cNvPr>
          <p:cNvSpPr txBox="1"/>
          <p:nvPr/>
        </p:nvSpPr>
        <p:spPr>
          <a:xfrm>
            <a:off x="565050" y="4428059"/>
            <a:ext cx="1883071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RabbitMQ</a:t>
            </a:r>
            <a:br>
              <a:rPr lang="en-US" sz="1400">
                <a:cs typeface="+mn-lt"/>
              </a:rPr>
            </a:br>
            <a:r>
              <a:rPr lang="en-US" sz="1100">
                <a:ea typeface="+mn-lt"/>
                <a:cs typeface="+mn-lt"/>
              </a:rPr>
              <a:t>napprod-rmq04.mediconnect.net</a:t>
            </a:r>
            <a:br>
              <a:rPr lang="en-US" sz="1100">
                <a:cs typeface="+mn-lt"/>
              </a:rPr>
            </a:br>
            <a:r>
              <a:rPr lang="en-US" sz="1600">
                <a:ea typeface="+mn-lt"/>
                <a:cs typeface="+mn-lt"/>
              </a:rPr>
              <a:t>realtime-score-request(_rt)</a:t>
            </a:r>
            <a:br>
              <a:rPr lang="en-US" sz="1400">
                <a:ea typeface="+mn-lt"/>
                <a:cs typeface="+mn-lt"/>
              </a:rPr>
            </a:br>
            <a:endParaRPr lang="en-US" sz="1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B11A67-1EEF-4F68-9D2A-442F3CED4444}"/>
              </a:ext>
            </a:extLst>
          </p:cNvPr>
          <p:cNvSpPr txBox="1"/>
          <p:nvPr/>
        </p:nvSpPr>
        <p:spPr>
          <a:xfrm>
            <a:off x="4927218" y="6079525"/>
            <a:ext cx="220112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cv_restricted_features(_rt)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B7969-BC07-43AD-A28E-91072E352979}"/>
              </a:ext>
            </a:extLst>
          </p:cNvPr>
          <p:cNvSpPr txBox="1"/>
          <p:nvPr/>
        </p:nvSpPr>
        <p:spPr>
          <a:xfrm>
            <a:off x="4499113" y="4631635"/>
            <a:ext cx="31937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/</a:t>
            </a:r>
            <a:r>
              <a:rPr lang="en-US" dirty="0" err="1"/>
              <a:t>mlprod</a:t>
            </a:r>
            <a:r>
              <a:rPr lang="en-US" dirty="0"/>
              <a:t>/restricted/</a:t>
            </a:r>
            <a:r>
              <a:rPr lang="en-US" dirty="0" err="1"/>
              <a:t>ml_cv</a:t>
            </a:r>
            <a:r>
              <a:rPr lang="en-US" dirty="0"/>
              <a:t>/data/</a:t>
            </a:r>
            <a:endParaRPr lang="en-US" dirty="0">
              <a:cs typeface="Calibri"/>
            </a:endParaRPr>
          </a:p>
        </p:txBody>
      </p:sp>
      <p:pic>
        <p:nvPicPr>
          <p:cNvPr id="46" name="Graphic 12" descr="Paper">
            <a:extLst>
              <a:ext uri="{FF2B5EF4-FFF2-40B4-BE49-F238E27FC236}">
                <a16:creationId xmlns:a16="http://schemas.microsoft.com/office/drawing/2014/main" id="{FA3217F8-C94D-43F4-8843-687958BFA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7852" y="5401994"/>
            <a:ext cx="769258" cy="76925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1D71D0-6159-4B17-A6AD-45E6FFC6B90C}"/>
              </a:ext>
            </a:extLst>
          </p:cNvPr>
          <p:cNvSpPr txBox="1"/>
          <p:nvPr/>
        </p:nvSpPr>
        <p:spPr>
          <a:xfrm>
            <a:off x="3290573" y="6000011"/>
            <a:ext cx="172404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/cv_restricted_incomingdata(_rt)</a:t>
            </a:r>
            <a:endParaRPr lang="en-US"/>
          </a:p>
        </p:txBody>
      </p:sp>
      <p:pic>
        <p:nvPicPr>
          <p:cNvPr id="48" name="Graphic 12" descr="Paper">
            <a:extLst>
              <a:ext uri="{FF2B5EF4-FFF2-40B4-BE49-F238E27FC236}">
                <a16:creationId xmlns:a16="http://schemas.microsoft.com/office/drawing/2014/main" id="{B15170E5-7A4A-4F3B-A694-91704BD54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9084" y="5209596"/>
            <a:ext cx="769258" cy="76925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679D138-C086-426D-A2E9-74505865BDA6}"/>
              </a:ext>
            </a:extLst>
          </p:cNvPr>
          <p:cNvSpPr txBox="1"/>
          <p:nvPr/>
        </p:nvSpPr>
        <p:spPr>
          <a:xfrm>
            <a:off x="7179021" y="5940135"/>
            <a:ext cx="194933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cv_restricted_outgoing_response(_rt)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2A3EB6A-EC3A-42B4-BE46-FB1DEFB25424}"/>
              </a:ext>
            </a:extLst>
          </p:cNvPr>
          <p:cNvSpPr/>
          <p:nvPr/>
        </p:nvSpPr>
        <p:spPr>
          <a:xfrm>
            <a:off x="5787423" y="3635535"/>
            <a:ext cx="483704" cy="98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B903A483-5D24-49E9-8D98-B9E35BA0210C}"/>
              </a:ext>
            </a:extLst>
          </p:cNvPr>
          <p:cNvSpPr/>
          <p:nvPr/>
        </p:nvSpPr>
        <p:spPr>
          <a:xfrm rot="14280000">
            <a:off x="2159708" y="3553281"/>
            <a:ext cx="477078" cy="1351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E837DE-D6F1-469F-AFAF-02120A3ED241}"/>
              </a:ext>
            </a:extLst>
          </p:cNvPr>
          <p:cNvSpPr txBox="1"/>
          <p:nvPr/>
        </p:nvSpPr>
        <p:spPr>
          <a:xfrm>
            <a:off x="3509233" y="3409210"/>
            <a:ext cx="17240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ea typeface="+mn-lt"/>
                <a:cs typeface="+mn-lt"/>
              </a:rPr>
              <a:t>Kafka</a:t>
            </a:r>
            <a:br>
              <a:rPr lang="en-US" sz="1400">
                <a:ea typeface="+mn-lt"/>
                <a:cs typeface="+mn-lt"/>
              </a:rPr>
            </a:br>
            <a:r>
              <a:rPr lang="en-US" sz="1100">
                <a:ea typeface="+mn-lt"/>
                <a:cs typeface="+mn-lt"/>
              </a:rPr>
              <a:t>cv_restricted_incomingdata(_rt)</a:t>
            </a:r>
            <a:endParaRPr lang="en-US" sz="110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0F5501-4685-455F-AB72-DB79DC4E1BF2}"/>
              </a:ext>
            </a:extLst>
          </p:cNvPr>
          <p:cNvSpPr/>
          <p:nvPr/>
        </p:nvSpPr>
        <p:spPr>
          <a:xfrm rot="15060000">
            <a:off x="4162785" y="2501895"/>
            <a:ext cx="477078" cy="1424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1B917E-8238-436C-AD77-1BA88EF263C5}"/>
              </a:ext>
            </a:extLst>
          </p:cNvPr>
          <p:cNvSpPr txBox="1"/>
          <p:nvPr/>
        </p:nvSpPr>
        <p:spPr>
          <a:xfrm>
            <a:off x="10265640" y="3029954"/>
            <a:ext cx="17107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cs typeface="Calibri"/>
              </a:rPr>
              <a:t>RabbitMQ</a:t>
            </a:r>
            <a:br>
              <a:rPr lang="en-US" sz="1400">
                <a:cs typeface="+mn-lt"/>
              </a:rPr>
            </a:br>
            <a:r>
              <a:rPr lang="en-US" sz="1100">
                <a:ea typeface="+mn-lt"/>
                <a:cs typeface="+mn-lt"/>
              </a:rPr>
              <a:t>napprod-rmq04.mediconnect.net</a:t>
            </a:r>
            <a:br>
              <a:rPr lang="en-US" sz="1100">
                <a:cs typeface="+mn-lt"/>
              </a:rPr>
            </a:br>
            <a:r>
              <a:rPr lang="en-US" sz="1100">
                <a:ea typeface="+mn-lt"/>
                <a:cs typeface="+mn-lt"/>
              </a:rPr>
              <a:t>realtime-score-response(_rt)</a:t>
            </a:r>
            <a:br>
              <a:rPr lang="en-US" sz="1400">
                <a:ea typeface="+mn-lt"/>
                <a:cs typeface="+mn-lt"/>
              </a:rPr>
            </a:br>
            <a:endParaRPr lang="en-US" sz="1400">
              <a:cs typeface="Calibri" panose="020F0502020204030204"/>
            </a:endParaRP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45931354-E2EF-4712-9AEB-46221E39BE62}"/>
              </a:ext>
            </a:extLst>
          </p:cNvPr>
          <p:cNvSpPr/>
          <p:nvPr/>
        </p:nvSpPr>
        <p:spPr>
          <a:xfrm rot="-5400000">
            <a:off x="8496245" y="1044155"/>
            <a:ext cx="483704" cy="3723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Graphic 57" descr="Paper">
            <a:extLst>
              <a:ext uri="{FF2B5EF4-FFF2-40B4-BE49-F238E27FC236}">
                <a16:creationId xmlns:a16="http://schemas.microsoft.com/office/drawing/2014/main" id="{70AF0E09-473C-4F06-974A-C0CE0D93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20" y="934115"/>
            <a:ext cx="266623" cy="286501"/>
          </a:xfrm>
          <a:prstGeom prst="rect">
            <a:avLst/>
          </a:prstGeom>
        </p:spPr>
      </p:pic>
      <p:pic>
        <p:nvPicPr>
          <p:cNvPr id="59" name="Graphic 58" descr="Paper">
            <a:extLst>
              <a:ext uri="{FF2B5EF4-FFF2-40B4-BE49-F238E27FC236}">
                <a16:creationId xmlns:a16="http://schemas.microsoft.com/office/drawing/2014/main" id="{C0C47273-020D-494D-A95E-AAEEA5259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20" y="1616603"/>
            <a:ext cx="266623" cy="286501"/>
          </a:xfrm>
          <a:prstGeom prst="rect">
            <a:avLst/>
          </a:prstGeom>
        </p:spPr>
      </p:pic>
      <p:pic>
        <p:nvPicPr>
          <p:cNvPr id="60" name="Graphic 59" descr="Paper">
            <a:extLst>
              <a:ext uri="{FF2B5EF4-FFF2-40B4-BE49-F238E27FC236}">
                <a16:creationId xmlns:a16="http://schemas.microsoft.com/office/drawing/2014/main" id="{09A615E7-1F09-41DD-9135-4ABEC52C9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421" y="1278673"/>
            <a:ext cx="266623" cy="286501"/>
          </a:xfrm>
          <a:prstGeom prst="rect">
            <a:avLst/>
          </a:prstGeom>
        </p:spPr>
      </p:pic>
      <p:pic>
        <p:nvPicPr>
          <p:cNvPr id="61" name="Graphic 60" descr="Paper">
            <a:extLst>
              <a:ext uri="{FF2B5EF4-FFF2-40B4-BE49-F238E27FC236}">
                <a16:creationId xmlns:a16="http://schemas.microsoft.com/office/drawing/2014/main" id="{544CAFF5-A2C5-4569-A847-935B5EFEE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299" y="1967786"/>
            <a:ext cx="266623" cy="286501"/>
          </a:xfrm>
          <a:prstGeom prst="rect">
            <a:avLst/>
          </a:prstGeom>
        </p:spPr>
      </p:pic>
      <p:pic>
        <p:nvPicPr>
          <p:cNvPr id="62" name="Graphic 61" descr="Paper">
            <a:extLst>
              <a:ext uri="{FF2B5EF4-FFF2-40B4-BE49-F238E27FC236}">
                <a16:creationId xmlns:a16="http://schemas.microsoft.com/office/drawing/2014/main" id="{D8A666C7-DF2C-4ABB-A507-0FB8D9384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299" y="3286377"/>
            <a:ext cx="266623" cy="286501"/>
          </a:xfrm>
          <a:prstGeom prst="rect">
            <a:avLst/>
          </a:prstGeom>
        </p:spPr>
      </p:pic>
      <p:pic>
        <p:nvPicPr>
          <p:cNvPr id="63" name="Graphic 62" descr="Paper">
            <a:extLst>
              <a:ext uri="{FF2B5EF4-FFF2-40B4-BE49-F238E27FC236}">
                <a16:creationId xmlns:a16="http://schemas.microsoft.com/office/drawing/2014/main" id="{BF4906EC-451B-4881-994E-A0140A2FE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299" y="2299090"/>
            <a:ext cx="266623" cy="286501"/>
          </a:xfrm>
          <a:prstGeom prst="rect">
            <a:avLst/>
          </a:prstGeom>
        </p:spPr>
      </p:pic>
      <p:pic>
        <p:nvPicPr>
          <p:cNvPr id="64" name="Graphic 63" descr="Paper">
            <a:extLst>
              <a:ext uri="{FF2B5EF4-FFF2-40B4-BE49-F238E27FC236}">
                <a16:creationId xmlns:a16="http://schemas.microsoft.com/office/drawing/2014/main" id="{09E1C363-9694-42E5-8BE7-64011AE3C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298" y="2630394"/>
            <a:ext cx="266623" cy="2865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6BE0B70-3252-4719-8AE7-679A23BB7784}"/>
              </a:ext>
            </a:extLst>
          </p:cNvPr>
          <p:cNvSpPr txBox="1"/>
          <p:nvPr/>
        </p:nvSpPr>
        <p:spPr>
          <a:xfrm>
            <a:off x="3647443" y="507940"/>
            <a:ext cx="2104572" cy="6617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TrainingSet</a:t>
            </a:r>
          </a:p>
          <a:p>
            <a:br>
              <a:rPr lang="en-US" sz="1400">
                <a:cs typeface="Calibri" panose="020F0502020204030204"/>
              </a:rPr>
            </a:br>
            <a:r>
              <a:rPr lang="en-US" sz="900">
                <a:ea typeface="+mn-lt"/>
                <a:cs typeface="+mn-lt"/>
              </a:rPr>
              <a:t>/projects/cv/Nucleus/data/incoming/</a:t>
            </a:r>
            <a:endParaRPr lang="en-US" sz="105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7090A-DB53-448D-975E-92709951E2D8}"/>
              </a:ext>
            </a:extLst>
          </p:cNvPr>
          <p:cNvSpPr txBox="1"/>
          <p:nvPr/>
        </p:nvSpPr>
        <p:spPr>
          <a:xfrm>
            <a:off x="477078" y="523461"/>
            <a:ext cx="887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HCICLA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C6CD8A2-4D50-4C12-A7AF-2D95D138D865}"/>
              </a:ext>
            </a:extLst>
          </p:cNvPr>
          <p:cNvSpPr txBox="1"/>
          <p:nvPr/>
        </p:nvSpPr>
        <p:spPr>
          <a:xfrm>
            <a:off x="477077" y="887894"/>
            <a:ext cx="8878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HCILIN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CF3D2A-55F4-4868-9F0D-8FF6746C423D}"/>
              </a:ext>
            </a:extLst>
          </p:cNvPr>
          <p:cNvSpPr txBox="1"/>
          <p:nvPr/>
        </p:nvSpPr>
        <p:spPr>
          <a:xfrm>
            <a:off x="470450" y="1278833"/>
            <a:ext cx="98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HCIFLAG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585CE82-681B-42AB-843C-B7A41874A519}"/>
              </a:ext>
            </a:extLst>
          </p:cNvPr>
          <p:cNvSpPr txBox="1"/>
          <p:nvPr/>
        </p:nvSpPr>
        <p:spPr>
          <a:xfrm>
            <a:off x="477075" y="1610136"/>
            <a:ext cx="10800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HCIPROV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5C3462-6BD6-49DB-923D-5887EA928B1F}"/>
              </a:ext>
            </a:extLst>
          </p:cNvPr>
          <p:cNvSpPr txBox="1"/>
          <p:nvPr/>
        </p:nvSpPr>
        <p:spPr>
          <a:xfrm>
            <a:off x="477075" y="1948067"/>
            <a:ext cx="9872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HCIPAT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9F4E22-6ADC-4C07-A73B-05F171A56CBE}"/>
              </a:ext>
            </a:extLst>
          </p:cNvPr>
          <p:cNvSpPr txBox="1"/>
          <p:nvPr/>
        </p:nvSpPr>
        <p:spPr>
          <a:xfrm>
            <a:off x="477074" y="2279370"/>
            <a:ext cx="1967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LINE_FLAG_AUDIT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063F0FC-1932-4CD2-A498-D697D602EAB5}"/>
              </a:ext>
            </a:extLst>
          </p:cNvPr>
          <p:cNvSpPr txBox="1"/>
          <p:nvPr/>
        </p:nvSpPr>
        <p:spPr>
          <a:xfrm>
            <a:off x="483699" y="2623926"/>
            <a:ext cx="1967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cs typeface="Calibri"/>
              </a:rPr>
              <a:t>Triggered_Condition_action</a:t>
            </a:r>
            <a:endParaRPr lang="en-US" sz="1100">
              <a:cs typeface="Calibri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111E51-E939-470B-886F-9C73E4EFD723}"/>
              </a:ext>
            </a:extLst>
          </p:cNvPr>
          <p:cNvSpPr txBox="1"/>
          <p:nvPr/>
        </p:nvSpPr>
        <p:spPr>
          <a:xfrm>
            <a:off x="477073" y="3220273"/>
            <a:ext cx="19679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EDW_Claims_View</a:t>
            </a:r>
          </a:p>
        </p:txBody>
      </p:sp>
      <p:pic>
        <p:nvPicPr>
          <p:cNvPr id="74" name="Graphic 73" descr="Paper">
            <a:extLst>
              <a:ext uri="{FF2B5EF4-FFF2-40B4-BE49-F238E27FC236}">
                <a16:creationId xmlns:a16="http://schemas.microsoft.com/office/drawing/2014/main" id="{A4CEB24E-ED50-4B29-850A-D9378065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298" y="2955072"/>
            <a:ext cx="266623" cy="28650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7CBEB1D-1170-4775-B3DF-91448887171C}"/>
              </a:ext>
            </a:extLst>
          </p:cNvPr>
          <p:cNvSpPr txBox="1"/>
          <p:nvPr/>
        </p:nvSpPr>
        <p:spPr>
          <a:xfrm>
            <a:off x="477072" y="2888968"/>
            <a:ext cx="196794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cs typeface="Calibri"/>
              </a:rPr>
              <a:t>Triggered_Condition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E46271E2-EC7A-4147-A33D-A79F23A771D9}"/>
              </a:ext>
            </a:extLst>
          </p:cNvPr>
          <p:cNvSpPr/>
          <p:nvPr/>
        </p:nvSpPr>
        <p:spPr>
          <a:xfrm rot="12420000">
            <a:off x="2871331" y="893687"/>
            <a:ext cx="477078" cy="11142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62993CF-265B-448D-8EE4-EAF0F132E13F}"/>
              </a:ext>
            </a:extLst>
          </p:cNvPr>
          <p:cNvSpPr/>
          <p:nvPr/>
        </p:nvSpPr>
        <p:spPr>
          <a:xfrm>
            <a:off x="2474148" y="858907"/>
            <a:ext cx="371060" cy="223299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5" name="Graphic 40" descr="Checkbox Checked">
            <a:extLst>
              <a:ext uri="{FF2B5EF4-FFF2-40B4-BE49-F238E27FC236}">
                <a16:creationId xmlns:a16="http://schemas.microsoft.com/office/drawing/2014/main" id="{335A2434-3FAF-4E77-A6F4-D1452842B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6473" y="1034141"/>
            <a:ext cx="914400" cy="9144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3317491B-0467-4368-84E4-C23EB7F94716}"/>
              </a:ext>
            </a:extLst>
          </p:cNvPr>
          <p:cNvSpPr txBox="1"/>
          <p:nvPr/>
        </p:nvSpPr>
        <p:spPr>
          <a:xfrm>
            <a:off x="9995235" y="1674131"/>
            <a:ext cx="210457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Dealyed results alerting </a:t>
            </a:r>
            <a:br>
              <a:rPr lang="en-US" sz="1400">
                <a:cs typeface="Calibri"/>
              </a:rPr>
            </a:br>
            <a:r>
              <a:rPr lang="en-US" sz="1400"/>
              <a:t>(timeouts)</a:t>
            </a:r>
            <a:endParaRPr lang="en-US" sz="1400">
              <a:cs typeface="Calibri"/>
            </a:endParaRPr>
          </a:p>
        </p:txBody>
      </p:sp>
      <p:pic>
        <p:nvPicPr>
          <p:cNvPr id="80" name="Graphic 40" descr="Checkbox Checked">
            <a:extLst>
              <a:ext uri="{FF2B5EF4-FFF2-40B4-BE49-F238E27FC236}">
                <a16:creationId xmlns:a16="http://schemas.microsoft.com/office/drawing/2014/main" id="{03439DE0-4BFD-462E-85D5-3678E9166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6889" y="1391949"/>
            <a:ext cx="914400" cy="9144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04AE39A8-2609-40E1-A622-2051939F10B3}"/>
              </a:ext>
            </a:extLst>
          </p:cNvPr>
          <p:cNvSpPr txBox="1"/>
          <p:nvPr/>
        </p:nvSpPr>
        <p:spPr>
          <a:xfrm>
            <a:off x="3395652" y="2031939"/>
            <a:ext cx="209794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Failed transformation  data 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via alert manager</a:t>
            </a:r>
          </a:p>
        </p:txBody>
      </p:sp>
      <p:pic>
        <p:nvPicPr>
          <p:cNvPr id="82" name="Graphic 40" descr="Checkbox Checked">
            <a:extLst>
              <a:ext uri="{FF2B5EF4-FFF2-40B4-BE49-F238E27FC236}">
                <a16:creationId xmlns:a16="http://schemas.microsoft.com/office/drawing/2014/main" id="{96DBBFD8-96EC-471B-8FA5-1DE39C0A74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8518" y="5293555"/>
            <a:ext cx="424940" cy="40825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4A60B68-922B-41AE-AF58-DF6467A3A8BF}"/>
              </a:ext>
            </a:extLst>
          </p:cNvPr>
          <p:cNvSpPr txBox="1"/>
          <p:nvPr/>
        </p:nvSpPr>
        <p:spPr>
          <a:xfrm>
            <a:off x="4600827" y="5622071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 </a:t>
            </a:r>
            <a:br>
              <a:rPr lang="en-US" sz="1000" dirty="0"/>
            </a:br>
            <a:r>
              <a:rPr lang="en-US" sz="1000" dirty="0"/>
              <a:t>monitoring</a:t>
            </a:r>
          </a:p>
        </p:txBody>
      </p:sp>
      <p:pic>
        <p:nvPicPr>
          <p:cNvPr id="84" name="Graphic 40" descr="Checkbox Checked">
            <a:extLst>
              <a:ext uri="{FF2B5EF4-FFF2-40B4-BE49-F238E27FC236}">
                <a16:creationId xmlns:a16="http://schemas.microsoft.com/office/drawing/2014/main" id="{CD16D0BB-5E73-4DFF-9695-AA3544903A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2751" y="5282431"/>
            <a:ext cx="424940" cy="40825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DCDC3D44-7D0B-4348-829B-0BDBFE19A945}"/>
              </a:ext>
            </a:extLst>
          </p:cNvPr>
          <p:cNvSpPr txBox="1"/>
          <p:nvPr/>
        </p:nvSpPr>
        <p:spPr>
          <a:xfrm>
            <a:off x="6236067" y="5622071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86" name="Graphic 40" descr="Checkbox Checked">
            <a:extLst>
              <a:ext uri="{FF2B5EF4-FFF2-40B4-BE49-F238E27FC236}">
                <a16:creationId xmlns:a16="http://schemas.microsoft.com/office/drawing/2014/main" id="{92190D5D-EFCC-4DD5-99C0-5ED3C228A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8225" y="5282431"/>
            <a:ext cx="424940" cy="408254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97445FDD-545D-47DC-BCD1-43CA7E93C201}"/>
              </a:ext>
            </a:extLst>
          </p:cNvPr>
          <p:cNvSpPr txBox="1"/>
          <p:nvPr/>
        </p:nvSpPr>
        <p:spPr>
          <a:xfrm>
            <a:off x="8071541" y="5622071"/>
            <a:ext cx="22324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 monitoring</a:t>
            </a:r>
          </a:p>
        </p:txBody>
      </p:sp>
    </p:spTree>
    <p:extLst>
      <p:ext uri="{BB962C8B-B14F-4D97-AF65-F5344CB8AC3E}">
        <p14:creationId xmlns:p14="http://schemas.microsoft.com/office/powerpoint/2010/main" val="65397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R.R.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EBCA55B8-69D6-4FEA-B35A-F520B7C0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83863" y="2196767"/>
            <a:ext cx="769258" cy="769258"/>
          </a:xfrm>
          <a:prstGeom prst="rect">
            <a:avLst/>
          </a:prstGeom>
        </p:spPr>
      </p:pic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84AE9FC6-0EC2-461E-8556-4CB001A6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1119" y="3173090"/>
            <a:ext cx="769258" cy="769258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HRP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ML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HRP</a:t>
            </a:r>
          </a:p>
        </p:txBody>
      </p:sp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38F32592-890F-44EC-8CD0-70FB6912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194" y="3117575"/>
            <a:ext cx="362859" cy="362859"/>
          </a:xfrm>
          <a:prstGeom prst="rect">
            <a:avLst/>
          </a:prstGeom>
        </p:spPr>
      </p:pic>
      <p:pic>
        <p:nvPicPr>
          <p:cNvPr id="30" name="Graphic 12" descr="Paper">
            <a:extLst>
              <a:ext uri="{FF2B5EF4-FFF2-40B4-BE49-F238E27FC236}">
                <a16:creationId xmlns:a16="http://schemas.microsoft.com/office/drawing/2014/main" id="{1D99DC5C-05FB-46AF-BCEB-8ED3104C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443" y="2326653"/>
            <a:ext cx="362859" cy="36285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504041"/>
            <a:ext cx="2547257" cy="589131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HRP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29DEF0D-F654-4B7C-92C7-7B0689CA09E7}"/>
              </a:ext>
            </a:extLst>
          </p:cNvPr>
          <p:cNvSpPr txBox="1"/>
          <p:nvPr/>
        </p:nvSpPr>
        <p:spPr>
          <a:xfrm>
            <a:off x="823030" y="2386071"/>
            <a:ext cx="10014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Images</a:t>
            </a:r>
            <a:endParaRPr lang="en-US" sz="1400" dirty="0"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EFC21-2A31-4BA7-8CFB-491366DE9A2A}"/>
              </a:ext>
            </a:extLst>
          </p:cNvPr>
          <p:cNvSpPr txBox="1"/>
          <p:nvPr/>
        </p:nvSpPr>
        <p:spPr>
          <a:xfrm>
            <a:off x="800782" y="3176993"/>
            <a:ext cx="10014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EMR Data</a:t>
            </a:r>
            <a:endParaRPr lang="en-US" sz="140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565204A-6C6C-44B3-A498-7E5D12EBCBB1}"/>
              </a:ext>
            </a:extLst>
          </p:cNvPr>
          <p:cNvSpPr/>
          <p:nvPr/>
        </p:nvSpPr>
        <p:spPr>
          <a:xfrm>
            <a:off x="2171537" y="3110900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03B0553-7119-4905-9911-40B0FE1EC8FA}"/>
              </a:ext>
            </a:extLst>
          </p:cNvPr>
          <p:cNvSpPr/>
          <p:nvPr/>
        </p:nvSpPr>
        <p:spPr>
          <a:xfrm>
            <a:off x="2168200" y="2328877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25F757-0617-4D0A-B2B8-5E0052D09394}"/>
              </a:ext>
            </a:extLst>
          </p:cNvPr>
          <p:cNvSpPr txBox="1"/>
          <p:nvPr/>
        </p:nvSpPr>
        <p:spPr>
          <a:xfrm>
            <a:off x="4360490" y="3342742"/>
            <a:ext cx="48837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7D84F5-979B-412D-AB91-AF7F0AE8B744}"/>
              </a:ext>
            </a:extLst>
          </p:cNvPr>
          <p:cNvSpPr txBox="1"/>
          <p:nvPr/>
        </p:nvSpPr>
        <p:spPr>
          <a:xfrm>
            <a:off x="4471730" y="3448421"/>
            <a:ext cx="39382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/mldev/restricted/ml_record_retrieval/data/EMR/</a:t>
            </a:r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0EB67F-ECBB-4545-A917-9D51EC5CBF62}"/>
              </a:ext>
            </a:extLst>
          </p:cNvPr>
          <p:cNvSpPr txBox="1"/>
          <p:nvPr/>
        </p:nvSpPr>
        <p:spPr>
          <a:xfrm>
            <a:off x="4360489" y="2419443"/>
            <a:ext cx="40383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/mldev/restricted/ml_record_retrieval/data/Images/</a:t>
            </a:r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809699-8764-4FE2-BDF5-827F7BCFD7A8}"/>
              </a:ext>
            </a:extLst>
          </p:cNvPr>
          <p:cNvSpPr txBox="1"/>
          <p:nvPr/>
        </p:nvSpPr>
        <p:spPr>
          <a:xfrm>
            <a:off x="10239569" y="2869968"/>
            <a:ext cx="17579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N/A Model IN DEV</a:t>
            </a:r>
            <a:endParaRPr lang="en-US"/>
          </a:p>
        </p:txBody>
      </p:sp>
      <p:pic>
        <p:nvPicPr>
          <p:cNvPr id="5" name="Graphic 40" descr="Checkbox Checked">
            <a:extLst>
              <a:ext uri="{FF2B5EF4-FFF2-40B4-BE49-F238E27FC236}">
                <a16:creationId xmlns:a16="http://schemas.microsoft.com/office/drawing/2014/main" id="{58406C6F-C47A-4C83-B50D-0C08D212E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28598" y="2035965"/>
            <a:ext cx="487219" cy="458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BF1EE-201F-4C99-9C5B-0BFFF461AB11}"/>
              </a:ext>
            </a:extLst>
          </p:cNvPr>
          <p:cNvSpPr txBox="1"/>
          <p:nvPr/>
        </p:nvSpPr>
        <p:spPr>
          <a:xfrm>
            <a:off x="8246825" y="2339180"/>
            <a:ext cx="210457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File Level Alerting </a:t>
            </a:r>
            <a:br>
              <a:rPr lang="en-US" sz="1100" dirty="0"/>
            </a:br>
            <a:r>
              <a:rPr lang="en-US" sz="1100" dirty="0"/>
              <a:t>(by </a:t>
            </a:r>
            <a:r>
              <a:rPr lang="en-US" sz="1100" dirty="0" err="1"/>
              <a:t>Ovaledge</a:t>
            </a:r>
            <a:r>
              <a:rPr lang="en-US" sz="1100" dirty="0"/>
              <a:t>)</a:t>
            </a:r>
            <a:br>
              <a:rPr lang="en-US" sz="1100" dirty="0">
                <a:cs typeface="Calibri"/>
              </a:rPr>
            </a:br>
            <a:r>
              <a:rPr lang="en-US" sz="1100" dirty="0"/>
              <a:t>2 days</a:t>
            </a:r>
            <a:endParaRPr lang="en-US" sz="1100" dirty="0">
              <a:cs typeface="Calibri"/>
            </a:endParaRPr>
          </a:p>
        </p:txBody>
      </p:sp>
      <p:pic>
        <p:nvPicPr>
          <p:cNvPr id="7" name="Graphic 40" descr="Checkbox Checked">
            <a:extLst>
              <a:ext uri="{FF2B5EF4-FFF2-40B4-BE49-F238E27FC236}">
                <a16:creationId xmlns:a16="http://schemas.microsoft.com/office/drawing/2014/main" id="{284DCE8B-1562-461A-B2CC-07E1C1F460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9734" y="3288647"/>
            <a:ext cx="487219" cy="458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1BB2AD-0C99-406E-8E1D-0A23966D93B9}"/>
              </a:ext>
            </a:extLst>
          </p:cNvPr>
          <p:cNvSpPr txBox="1"/>
          <p:nvPr/>
        </p:nvSpPr>
        <p:spPr>
          <a:xfrm>
            <a:off x="8217961" y="3591862"/>
            <a:ext cx="210457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File Level Alerting </a:t>
            </a:r>
            <a:br>
              <a:rPr lang="en-US" sz="1100" dirty="0"/>
            </a:br>
            <a:r>
              <a:rPr lang="en-US" sz="1100" dirty="0"/>
              <a:t>(by </a:t>
            </a:r>
            <a:r>
              <a:rPr lang="en-US" sz="1100" dirty="0" err="1"/>
              <a:t>Ovaledge</a:t>
            </a:r>
            <a:r>
              <a:rPr lang="en-US" sz="1100" dirty="0"/>
              <a:t>)</a:t>
            </a:r>
            <a:br>
              <a:rPr lang="en-US" sz="1100" dirty="0">
                <a:cs typeface="Calibri"/>
              </a:rPr>
            </a:br>
            <a:r>
              <a:rPr lang="en-US" sz="1100" dirty="0"/>
              <a:t>2 days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18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484" y="46097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CAT 2 DCS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5166" y="2180027"/>
            <a:ext cx="436065" cy="441627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556371"/>
            <a:ext cx="2643295" cy="300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 SQL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ML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38F32592-890F-44EC-8CD0-70FB6912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6" y="1371092"/>
            <a:ext cx="251619" cy="251619"/>
          </a:xfrm>
          <a:prstGeom prst="rect">
            <a:avLst/>
          </a:prstGeom>
        </p:spPr>
      </p:pic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799B0ABC-DCC6-482C-89A0-17EA4EE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768" y="724411"/>
            <a:ext cx="251619" cy="251619"/>
          </a:xfrm>
          <a:prstGeom prst="rect">
            <a:avLst/>
          </a:prstGeom>
        </p:spPr>
      </p:pic>
      <p:pic>
        <p:nvPicPr>
          <p:cNvPr id="30" name="Graphic 12" descr="Paper">
            <a:extLst>
              <a:ext uri="{FF2B5EF4-FFF2-40B4-BE49-F238E27FC236}">
                <a16:creationId xmlns:a16="http://schemas.microsoft.com/office/drawing/2014/main" id="{1D99DC5C-05FB-46AF-BCEB-8ED3104C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7" y="1030696"/>
            <a:ext cx="251619" cy="25161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403924"/>
            <a:ext cx="2547257" cy="6147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 SQL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8226217C-A06A-46C5-B48B-7C6DACFA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767" y="457062"/>
            <a:ext cx="251619" cy="25161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CC1C7D6-55F4-454D-963B-41C7AC340950}"/>
              </a:ext>
            </a:extLst>
          </p:cNvPr>
          <p:cNvSpPr txBox="1"/>
          <p:nvPr/>
        </p:nvSpPr>
        <p:spPr>
          <a:xfrm>
            <a:off x="533806" y="488197"/>
            <a:ext cx="16074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Inpatient_Invoice_Claims</a:t>
            </a:r>
            <a:endParaRPr lang="en-US" sz="600"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D6BA5C-078A-46EB-9014-B9D5A087F6F1}"/>
              </a:ext>
            </a:extLst>
          </p:cNvPr>
          <p:cNvSpPr txBox="1"/>
          <p:nvPr/>
        </p:nvSpPr>
        <p:spPr>
          <a:xfrm>
            <a:off x="589425" y="772708"/>
            <a:ext cx="95116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CRS_ICD_Versions</a:t>
            </a:r>
            <a:endParaRPr lang="en-US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9DEF0D-F654-4B7C-92C7-7B0689CA09E7}"/>
              </a:ext>
            </a:extLst>
          </p:cNvPr>
          <p:cNvSpPr txBox="1"/>
          <p:nvPr/>
        </p:nvSpPr>
        <p:spPr>
          <a:xfrm>
            <a:off x="589424" y="1073428"/>
            <a:ext cx="70113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CRS_APPEALS</a:t>
            </a:r>
            <a:endParaRPr lang="en-US" sz="11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9EFC21-2A31-4BA7-8CFB-491366DE9A2A}"/>
              </a:ext>
            </a:extLst>
          </p:cNvPr>
          <p:cNvSpPr txBox="1"/>
          <p:nvPr/>
        </p:nvSpPr>
        <p:spPr>
          <a:xfrm>
            <a:off x="578300" y="1397138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CRS_AUDIT_DECISION_LKP</a:t>
            </a:r>
            <a:endParaRPr 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2897E-8C61-4179-A457-FAF305FC074C}"/>
              </a:ext>
            </a:extLst>
          </p:cNvPr>
          <p:cNvSpPr txBox="1"/>
          <p:nvPr/>
        </p:nvSpPr>
        <p:spPr>
          <a:xfrm>
            <a:off x="9923857" y="1687423"/>
            <a:ext cx="205615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cs typeface="Calibri"/>
              </a:rPr>
              <a:t>CLIENT_</a:t>
            </a:r>
            <a:r>
              <a:rPr lang="en-US" sz="1000" b="1" i="1">
                <a:cs typeface="Calibri"/>
              </a:rPr>
              <a:t>PAYER</a:t>
            </a:r>
            <a:r>
              <a:rPr lang="en-US" sz="1000" b="1">
                <a:cs typeface="Calibri"/>
              </a:rPr>
              <a:t>_AUDITORS_DATA</a:t>
            </a:r>
            <a:endParaRPr lang="en-US" sz="1000" b="1" dirty="0">
              <a:cs typeface="Calibri"/>
            </a:endParaRPr>
          </a:p>
        </p:txBody>
      </p:sp>
      <p:pic>
        <p:nvPicPr>
          <p:cNvPr id="46" name="Graphic 45" descr="Paper">
            <a:extLst>
              <a:ext uri="{FF2B5EF4-FFF2-40B4-BE49-F238E27FC236}">
                <a16:creationId xmlns:a16="http://schemas.microsoft.com/office/drawing/2014/main" id="{F8E6EC86-8296-4A2C-BDE5-97BF4901E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7" y="2789413"/>
            <a:ext cx="251619" cy="251619"/>
          </a:xfrm>
          <a:prstGeom prst="rect">
            <a:avLst/>
          </a:prstGeom>
        </p:spPr>
      </p:pic>
      <p:pic>
        <p:nvPicPr>
          <p:cNvPr id="47" name="Graphic 46" descr="Paper">
            <a:extLst>
              <a:ext uri="{FF2B5EF4-FFF2-40B4-BE49-F238E27FC236}">
                <a16:creationId xmlns:a16="http://schemas.microsoft.com/office/drawing/2014/main" id="{FCE2623E-658F-4C67-89F1-C40D63DD3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5" y="2070425"/>
            <a:ext cx="251619" cy="251619"/>
          </a:xfrm>
          <a:prstGeom prst="rect">
            <a:avLst/>
          </a:prstGeom>
        </p:spPr>
      </p:pic>
      <p:pic>
        <p:nvPicPr>
          <p:cNvPr id="48" name="Graphic 12" descr="Paper">
            <a:extLst>
              <a:ext uri="{FF2B5EF4-FFF2-40B4-BE49-F238E27FC236}">
                <a16:creationId xmlns:a16="http://schemas.microsoft.com/office/drawing/2014/main" id="{4536B512-AFC9-48AB-9C3B-5E55ED9D8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8" y="2426768"/>
            <a:ext cx="251619" cy="251619"/>
          </a:xfrm>
          <a:prstGeom prst="rect">
            <a:avLst/>
          </a:prstGeom>
        </p:spPr>
      </p:pic>
      <p:pic>
        <p:nvPicPr>
          <p:cNvPr id="49" name="Graphic 48" descr="Paper">
            <a:extLst>
              <a:ext uri="{FF2B5EF4-FFF2-40B4-BE49-F238E27FC236}">
                <a16:creationId xmlns:a16="http://schemas.microsoft.com/office/drawing/2014/main" id="{FAC465B2-FA5D-4D28-A808-4280EE943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4" y="1714083"/>
            <a:ext cx="251619" cy="2516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BB91F07-9E0B-4F38-A314-D94EFB030A65}"/>
              </a:ext>
            </a:extLst>
          </p:cNvPr>
          <p:cNvSpPr txBox="1"/>
          <p:nvPr/>
        </p:nvSpPr>
        <p:spPr>
          <a:xfrm>
            <a:off x="589426" y="1739656"/>
            <a:ext cx="145174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CRS_AUDIT_DETERMINATION_LKP</a:t>
            </a:r>
            <a:endParaRPr lang="en-US" sz="11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059C90-26EA-4BBC-8A1E-ADBAFFF1BCEA}"/>
              </a:ext>
            </a:extLst>
          </p:cNvPr>
          <p:cNvSpPr txBox="1"/>
          <p:nvPr/>
        </p:nvSpPr>
        <p:spPr>
          <a:xfrm>
            <a:off x="606111" y="2118722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ICRS_CONFIG_AUDIT_TYPE_LKP</a:t>
            </a:r>
            <a:endParaRPr lang="en-US" sz="11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AB8D25-5977-44D9-BC7B-05E2208A2816}"/>
              </a:ext>
            </a:extLst>
          </p:cNvPr>
          <p:cNvSpPr txBox="1"/>
          <p:nvPr/>
        </p:nvSpPr>
        <p:spPr>
          <a:xfrm>
            <a:off x="594986" y="2480625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CRS_AUDIT_NOTES</a:t>
            </a:r>
            <a:endParaRPr lang="en-US" sz="110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28EF627-565E-4B11-8CC2-0C40CD95A1F4}"/>
              </a:ext>
            </a:extLst>
          </p:cNvPr>
          <p:cNvSpPr txBox="1"/>
          <p:nvPr/>
        </p:nvSpPr>
        <p:spPr>
          <a:xfrm>
            <a:off x="589424" y="2837707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CRS_FILES</a:t>
            </a:r>
            <a:endParaRPr lang="en-US" sz="1100"/>
          </a:p>
        </p:txBody>
      </p:sp>
      <p:pic>
        <p:nvPicPr>
          <p:cNvPr id="56" name="Graphic 55" descr="Paper">
            <a:extLst>
              <a:ext uri="{FF2B5EF4-FFF2-40B4-BE49-F238E27FC236}">
                <a16:creationId xmlns:a16="http://schemas.microsoft.com/office/drawing/2014/main" id="{79FF9490-6609-4DC3-A8E8-CB66F449C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6" y="3829515"/>
            <a:ext cx="251619" cy="251619"/>
          </a:xfrm>
          <a:prstGeom prst="rect">
            <a:avLst/>
          </a:prstGeom>
        </p:spPr>
      </p:pic>
      <p:pic>
        <p:nvPicPr>
          <p:cNvPr id="57" name="Graphic 56" descr="Paper">
            <a:extLst>
              <a:ext uri="{FF2B5EF4-FFF2-40B4-BE49-F238E27FC236}">
                <a16:creationId xmlns:a16="http://schemas.microsoft.com/office/drawing/2014/main" id="{1AAF2073-E127-4564-911E-13F41B2B5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4" y="3149461"/>
            <a:ext cx="251619" cy="251619"/>
          </a:xfrm>
          <a:prstGeom prst="rect">
            <a:avLst/>
          </a:prstGeom>
        </p:spPr>
      </p:pic>
      <p:pic>
        <p:nvPicPr>
          <p:cNvPr id="58" name="Graphic 12" descr="Paper">
            <a:extLst>
              <a:ext uri="{FF2B5EF4-FFF2-40B4-BE49-F238E27FC236}">
                <a16:creationId xmlns:a16="http://schemas.microsoft.com/office/drawing/2014/main" id="{C5EDBC44-D5D1-42FA-B02D-4BF3E0B94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7" y="3483557"/>
            <a:ext cx="251619" cy="25161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11ABC34-621B-4623-A9BB-9DC15DAF6FFD}"/>
              </a:ext>
            </a:extLst>
          </p:cNvPr>
          <p:cNvSpPr txBox="1"/>
          <p:nvPr/>
        </p:nvSpPr>
        <p:spPr>
          <a:xfrm>
            <a:off x="578301" y="3197758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CRS_AUDIT_DIAGS</a:t>
            </a:r>
            <a:endParaRPr lang="en-US" sz="11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68666BD-36D4-497A-A7AF-CB5676AC109C}"/>
              </a:ext>
            </a:extLst>
          </p:cNvPr>
          <p:cNvSpPr txBox="1"/>
          <p:nvPr/>
        </p:nvSpPr>
        <p:spPr>
          <a:xfrm>
            <a:off x="578300" y="3509603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CRS_AUDIT_PROCS</a:t>
            </a:r>
            <a:endParaRPr lang="en-US" sz="11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0EF9051-68D7-4DC7-A242-4B134C1955F3}"/>
              </a:ext>
            </a:extLst>
          </p:cNvPr>
          <p:cNvSpPr txBox="1"/>
          <p:nvPr/>
        </p:nvSpPr>
        <p:spPr>
          <a:xfrm>
            <a:off x="578300" y="3827751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CRS_AUDIT_RESULTS</a:t>
            </a:r>
            <a:endParaRPr lang="en-US" sz="1100"/>
          </a:p>
        </p:txBody>
      </p:sp>
      <p:pic>
        <p:nvPicPr>
          <p:cNvPr id="62" name="Graphic 61" descr="Paper">
            <a:extLst>
              <a:ext uri="{FF2B5EF4-FFF2-40B4-BE49-F238E27FC236}">
                <a16:creationId xmlns:a16="http://schemas.microsoft.com/office/drawing/2014/main" id="{F657AE85-6D1D-4D73-8D09-EACA65494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770" y="4841806"/>
            <a:ext cx="251619" cy="251619"/>
          </a:xfrm>
          <a:prstGeom prst="rect">
            <a:avLst/>
          </a:prstGeom>
        </p:spPr>
      </p:pic>
      <p:pic>
        <p:nvPicPr>
          <p:cNvPr id="63" name="Graphic 62" descr="Paper">
            <a:extLst>
              <a:ext uri="{FF2B5EF4-FFF2-40B4-BE49-F238E27FC236}">
                <a16:creationId xmlns:a16="http://schemas.microsoft.com/office/drawing/2014/main" id="{F3CB8069-9FFD-4B4F-9249-96312E36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4" y="4145067"/>
            <a:ext cx="251619" cy="251619"/>
          </a:xfrm>
          <a:prstGeom prst="rect">
            <a:avLst/>
          </a:prstGeom>
        </p:spPr>
      </p:pic>
      <p:pic>
        <p:nvPicPr>
          <p:cNvPr id="64" name="Graphic 12" descr="Paper">
            <a:extLst>
              <a:ext uri="{FF2B5EF4-FFF2-40B4-BE49-F238E27FC236}">
                <a16:creationId xmlns:a16="http://schemas.microsoft.com/office/drawing/2014/main" id="{E6A3912A-1827-46A7-B341-8AFEAA59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57" y="4495848"/>
            <a:ext cx="251619" cy="25161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612350CF-0B67-4B8F-9A7A-916817EE9313}"/>
              </a:ext>
            </a:extLst>
          </p:cNvPr>
          <p:cNvSpPr txBox="1"/>
          <p:nvPr/>
        </p:nvSpPr>
        <p:spPr>
          <a:xfrm>
            <a:off x="594987" y="4171115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CRS_CLAIM_DETAILS</a:t>
            </a:r>
            <a:endParaRPr lang="en-US" sz="11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916AF5-4F2F-4CA4-92AA-8A871144ECE8}"/>
              </a:ext>
            </a:extLst>
          </p:cNvPr>
          <p:cNvSpPr txBox="1"/>
          <p:nvPr/>
        </p:nvSpPr>
        <p:spPr>
          <a:xfrm>
            <a:off x="578300" y="4549704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CRS_CLAIM_DIAGS</a:t>
            </a:r>
            <a:endParaRPr lang="en-US" sz="11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B49C1FB-A110-431D-BA00-11C73696B780}"/>
              </a:ext>
            </a:extLst>
          </p:cNvPr>
          <p:cNvSpPr txBox="1"/>
          <p:nvPr/>
        </p:nvSpPr>
        <p:spPr>
          <a:xfrm>
            <a:off x="533803" y="4867852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CRS_CLAIM_PROCS</a:t>
            </a:r>
            <a:endParaRPr lang="en-US" sz="1100"/>
          </a:p>
        </p:txBody>
      </p:sp>
      <p:pic>
        <p:nvPicPr>
          <p:cNvPr id="68" name="Graphic 67" descr="Paper">
            <a:extLst>
              <a:ext uri="{FF2B5EF4-FFF2-40B4-BE49-F238E27FC236}">
                <a16:creationId xmlns:a16="http://schemas.microsoft.com/office/drawing/2014/main" id="{20A56AE1-BCAD-4BC7-89E7-7E7976804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4" y="5153280"/>
            <a:ext cx="251619" cy="25161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BB85EA6-84D8-4D0D-B798-10E4DB86D532}"/>
              </a:ext>
            </a:extLst>
          </p:cNvPr>
          <p:cNvSpPr txBox="1"/>
          <p:nvPr/>
        </p:nvSpPr>
        <p:spPr>
          <a:xfrm>
            <a:off x="544927" y="5179326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CRS_PROVIDERS</a:t>
            </a:r>
            <a:endParaRPr lang="en-US"/>
          </a:p>
        </p:txBody>
      </p:sp>
      <p:pic>
        <p:nvPicPr>
          <p:cNvPr id="70" name="Graphic 69" descr="Paper">
            <a:extLst>
              <a:ext uri="{FF2B5EF4-FFF2-40B4-BE49-F238E27FC236}">
                <a16:creationId xmlns:a16="http://schemas.microsoft.com/office/drawing/2014/main" id="{311D6FB5-C8EA-497A-A073-FD055E23F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94" y="5453631"/>
            <a:ext cx="251619" cy="25161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E277C24-92D9-45F4-BCA0-426B39B3D43D}"/>
              </a:ext>
            </a:extLst>
          </p:cNvPr>
          <p:cNvSpPr txBox="1"/>
          <p:nvPr/>
        </p:nvSpPr>
        <p:spPr>
          <a:xfrm>
            <a:off x="544927" y="5468553"/>
            <a:ext cx="1435325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CRS_PROVIDER_ADDRESSES</a:t>
            </a:r>
            <a:endParaRPr lang="en-US"/>
          </a:p>
        </p:txBody>
      </p:sp>
      <p:pic>
        <p:nvPicPr>
          <p:cNvPr id="72" name="Graphic 71" descr="Paper">
            <a:extLst>
              <a:ext uri="{FF2B5EF4-FFF2-40B4-BE49-F238E27FC236}">
                <a16:creationId xmlns:a16="http://schemas.microsoft.com/office/drawing/2014/main" id="{33DDC9C5-8FF8-4478-B325-E5D53CAE5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018" y="5742857"/>
            <a:ext cx="251619" cy="25161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1CE99856-9A0C-40E0-95E7-5D5F2689D621}"/>
              </a:ext>
            </a:extLst>
          </p:cNvPr>
          <p:cNvSpPr txBox="1"/>
          <p:nvPr/>
        </p:nvSpPr>
        <p:spPr>
          <a:xfrm>
            <a:off x="556051" y="5741093"/>
            <a:ext cx="16355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CRS_ICRS_MANUAL_SELECTION</a:t>
            </a:r>
            <a:endParaRPr lang="en-US"/>
          </a:p>
        </p:txBody>
      </p:sp>
      <p:pic>
        <p:nvPicPr>
          <p:cNvPr id="74" name="Graphic 73" descr="Paper">
            <a:extLst>
              <a:ext uri="{FF2B5EF4-FFF2-40B4-BE49-F238E27FC236}">
                <a16:creationId xmlns:a16="http://schemas.microsoft.com/office/drawing/2014/main" id="{DAE5158D-8091-49C0-BCA8-A45782C4D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42" y="6020959"/>
            <a:ext cx="251619" cy="25161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CCE6BCD4-1ACD-4A7D-9980-33654FA00F1E}"/>
              </a:ext>
            </a:extLst>
          </p:cNvPr>
          <p:cNvSpPr txBox="1"/>
          <p:nvPr/>
        </p:nvSpPr>
        <p:spPr>
          <a:xfrm>
            <a:off x="561613" y="6035881"/>
            <a:ext cx="148538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CRS_AUDIT_STATUS_REASON_LKP</a:t>
            </a:r>
            <a:endParaRPr lang="en-US"/>
          </a:p>
        </p:txBody>
      </p:sp>
      <p:pic>
        <p:nvPicPr>
          <p:cNvPr id="76" name="Graphic 75" descr="Paper">
            <a:extLst>
              <a:ext uri="{FF2B5EF4-FFF2-40B4-BE49-F238E27FC236}">
                <a16:creationId xmlns:a16="http://schemas.microsoft.com/office/drawing/2014/main" id="{F9A79FE7-C730-4C3D-8626-42E0ECABC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266" y="6287937"/>
            <a:ext cx="251619" cy="251619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B29B52AF-08BE-4A18-85B7-6DD2C008EC36}"/>
              </a:ext>
            </a:extLst>
          </p:cNvPr>
          <p:cNvSpPr txBox="1"/>
          <p:nvPr/>
        </p:nvSpPr>
        <p:spPr>
          <a:xfrm>
            <a:off x="572737" y="6302859"/>
            <a:ext cx="148538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CRS_CLAIM_AUDITS</a:t>
            </a:r>
            <a:endParaRPr lang="en-US"/>
          </a:p>
        </p:txBody>
      </p:sp>
      <p:pic>
        <p:nvPicPr>
          <p:cNvPr id="78" name="Graphic 77" descr="Paper">
            <a:extLst>
              <a:ext uri="{FF2B5EF4-FFF2-40B4-BE49-F238E27FC236}">
                <a16:creationId xmlns:a16="http://schemas.microsoft.com/office/drawing/2014/main" id="{2E422802-D335-4718-AB67-7D6FFF160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5" y="1482333"/>
            <a:ext cx="251619" cy="251619"/>
          </a:xfrm>
          <a:prstGeom prst="rect">
            <a:avLst/>
          </a:prstGeom>
        </p:spPr>
      </p:pic>
      <p:pic>
        <p:nvPicPr>
          <p:cNvPr id="79" name="Graphic 78" descr="Paper">
            <a:extLst>
              <a:ext uri="{FF2B5EF4-FFF2-40B4-BE49-F238E27FC236}">
                <a16:creationId xmlns:a16="http://schemas.microsoft.com/office/drawing/2014/main" id="{12ABA814-D0F7-455F-A9DE-F232223D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9797" y="835652"/>
            <a:ext cx="251619" cy="251619"/>
          </a:xfrm>
          <a:prstGeom prst="rect">
            <a:avLst/>
          </a:prstGeom>
        </p:spPr>
      </p:pic>
      <p:pic>
        <p:nvPicPr>
          <p:cNvPr id="80" name="Graphic 12" descr="Paper">
            <a:extLst>
              <a:ext uri="{FF2B5EF4-FFF2-40B4-BE49-F238E27FC236}">
                <a16:creationId xmlns:a16="http://schemas.microsoft.com/office/drawing/2014/main" id="{5A48E4B4-ECAA-4950-8ABA-119A895A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6" y="1141937"/>
            <a:ext cx="251619" cy="251619"/>
          </a:xfrm>
          <a:prstGeom prst="rect">
            <a:avLst/>
          </a:prstGeom>
        </p:spPr>
      </p:pic>
      <p:pic>
        <p:nvPicPr>
          <p:cNvPr id="81" name="Graphic 80" descr="Paper">
            <a:extLst>
              <a:ext uri="{FF2B5EF4-FFF2-40B4-BE49-F238E27FC236}">
                <a16:creationId xmlns:a16="http://schemas.microsoft.com/office/drawing/2014/main" id="{0CCEF61C-C280-4CBD-9EC7-90041EE62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9796" y="568303"/>
            <a:ext cx="251619" cy="251619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51F22668-5EA2-4CC5-8473-20EC058ACB3E}"/>
              </a:ext>
            </a:extLst>
          </p:cNvPr>
          <p:cNvSpPr txBox="1"/>
          <p:nvPr/>
        </p:nvSpPr>
        <p:spPr>
          <a:xfrm>
            <a:off x="3225835" y="599438"/>
            <a:ext cx="160748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Inpatient_Invoice_Claims</a:t>
            </a:r>
            <a:endParaRPr lang="en-US" sz="600">
              <a:cs typeface="Calibri" panose="020F0502020204030204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D44C108-C078-4624-BCFD-D6581B677580}"/>
              </a:ext>
            </a:extLst>
          </p:cNvPr>
          <p:cNvSpPr txBox="1"/>
          <p:nvPr/>
        </p:nvSpPr>
        <p:spPr>
          <a:xfrm>
            <a:off x="3281454" y="883949"/>
            <a:ext cx="95116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CRS_ICD_Versions</a:t>
            </a:r>
            <a:endParaRPr lang="en-US" sz="11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9F456B-C4D4-4346-A83E-B98361888D22}"/>
              </a:ext>
            </a:extLst>
          </p:cNvPr>
          <p:cNvSpPr txBox="1"/>
          <p:nvPr/>
        </p:nvSpPr>
        <p:spPr>
          <a:xfrm>
            <a:off x="3281453" y="1184669"/>
            <a:ext cx="701136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CRS_APPEALS</a:t>
            </a:r>
            <a:endParaRPr lang="en-US" sz="110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DCA2F2-C81E-481A-AEE1-D063267404EF}"/>
              </a:ext>
            </a:extLst>
          </p:cNvPr>
          <p:cNvSpPr txBox="1"/>
          <p:nvPr/>
        </p:nvSpPr>
        <p:spPr>
          <a:xfrm>
            <a:off x="3270329" y="1508379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CRS_AUDIT_DECISION_LKP</a:t>
            </a:r>
            <a:endParaRPr lang="en-US" sz="1100"/>
          </a:p>
        </p:txBody>
      </p:sp>
      <p:pic>
        <p:nvPicPr>
          <p:cNvPr id="86" name="Graphic 85" descr="Paper">
            <a:extLst>
              <a:ext uri="{FF2B5EF4-FFF2-40B4-BE49-F238E27FC236}">
                <a16:creationId xmlns:a16="http://schemas.microsoft.com/office/drawing/2014/main" id="{99B3B215-C926-4010-A9FB-BFF74655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6" y="2900654"/>
            <a:ext cx="251619" cy="251619"/>
          </a:xfrm>
          <a:prstGeom prst="rect">
            <a:avLst/>
          </a:prstGeom>
        </p:spPr>
      </p:pic>
      <p:pic>
        <p:nvPicPr>
          <p:cNvPr id="87" name="Graphic 86" descr="Paper">
            <a:extLst>
              <a:ext uri="{FF2B5EF4-FFF2-40B4-BE49-F238E27FC236}">
                <a16:creationId xmlns:a16="http://schemas.microsoft.com/office/drawing/2014/main" id="{9729187E-162E-43B3-808F-540FD35EE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4" y="2181666"/>
            <a:ext cx="251619" cy="251619"/>
          </a:xfrm>
          <a:prstGeom prst="rect">
            <a:avLst/>
          </a:prstGeom>
        </p:spPr>
      </p:pic>
      <p:pic>
        <p:nvPicPr>
          <p:cNvPr id="88" name="Graphic 12" descr="Paper">
            <a:extLst>
              <a:ext uri="{FF2B5EF4-FFF2-40B4-BE49-F238E27FC236}">
                <a16:creationId xmlns:a16="http://schemas.microsoft.com/office/drawing/2014/main" id="{C65471A2-3C52-400F-81DC-588BE9A3F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7" y="2538009"/>
            <a:ext cx="251619" cy="251619"/>
          </a:xfrm>
          <a:prstGeom prst="rect">
            <a:avLst/>
          </a:prstGeom>
        </p:spPr>
      </p:pic>
      <p:pic>
        <p:nvPicPr>
          <p:cNvPr id="89" name="Graphic 88" descr="Paper">
            <a:extLst>
              <a:ext uri="{FF2B5EF4-FFF2-40B4-BE49-F238E27FC236}">
                <a16:creationId xmlns:a16="http://schemas.microsoft.com/office/drawing/2014/main" id="{58FA1D4E-AC47-4326-9FFC-114F4CEBD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3" y="1825324"/>
            <a:ext cx="251619" cy="25161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4706F85-36C9-4392-BA5D-3DBF8669E51C}"/>
              </a:ext>
            </a:extLst>
          </p:cNvPr>
          <p:cNvSpPr txBox="1"/>
          <p:nvPr/>
        </p:nvSpPr>
        <p:spPr>
          <a:xfrm>
            <a:off x="3281455" y="1850897"/>
            <a:ext cx="145174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CRS_AUDIT_DETERMINATION_LKP</a:t>
            </a:r>
            <a:endParaRPr lang="en-US" sz="11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1BDC3D-5FB1-46C2-9662-93B0A63CA91D}"/>
              </a:ext>
            </a:extLst>
          </p:cNvPr>
          <p:cNvSpPr txBox="1"/>
          <p:nvPr/>
        </p:nvSpPr>
        <p:spPr>
          <a:xfrm>
            <a:off x="3298140" y="2229963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ICRS_CONFIG_AUDIT_TYPE_LKP</a:t>
            </a:r>
            <a:endParaRPr 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75C9AA-0E79-40BD-8DB0-963DCC471542}"/>
              </a:ext>
            </a:extLst>
          </p:cNvPr>
          <p:cNvSpPr txBox="1"/>
          <p:nvPr/>
        </p:nvSpPr>
        <p:spPr>
          <a:xfrm>
            <a:off x="3287015" y="2591866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CRS_AUDIT_NOTES</a:t>
            </a:r>
            <a:endParaRPr lang="en-US" sz="11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7A6A264-463B-45C1-A7F7-F14DEB34CE3B}"/>
              </a:ext>
            </a:extLst>
          </p:cNvPr>
          <p:cNvSpPr txBox="1"/>
          <p:nvPr/>
        </p:nvSpPr>
        <p:spPr>
          <a:xfrm>
            <a:off x="3281453" y="2948948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CRS_FILES</a:t>
            </a:r>
            <a:endParaRPr lang="en-US" sz="1100"/>
          </a:p>
        </p:txBody>
      </p:sp>
      <p:pic>
        <p:nvPicPr>
          <p:cNvPr id="94" name="Graphic 93" descr="Paper">
            <a:extLst>
              <a:ext uri="{FF2B5EF4-FFF2-40B4-BE49-F238E27FC236}">
                <a16:creationId xmlns:a16="http://schemas.microsoft.com/office/drawing/2014/main" id="{78A89E1C-CCB4-415E-A174-5C7CF3B29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5" y="3940756"/>
            <a:ext cx="251619" cy="251619"/>
          </a:xfrm>
          <a:prstGeom prst="rect">
            <a:avLst/>
          </a:prstGeom>
        </p:spPr>
      </p:pic>
      <p:pic>
        <p:nvPicPr>
          <p:cNvPr id="95" name="Graphic 94" descr="Paper">
            <a:extLst>
              <a:ext uri="{FF2B5EF4-FFF2-40B4-BE49-F238E27FC236}">
                <a16:creationId xmlns:a16="http://schemas.microsoft.com/office/drawing/2014/main" id="{9228E5DF-275E-4E5F-AB1A-6D5A2747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3" y="3260702"/>
            <a:ext cx="251619" cy="251619"/>
          </a:xfrm>
          <a:prstGeom prst="rect">
            <a:avLst/>
          </a:prstGeom>
        </p:spPr>
      </p:pic>
      <p:pic>
        <p:nvPicPr>
          <p:cNvPr id="96" name="Graphic 12" descr="Paper">
            <a:extLst>
              <a:ext uri="{FF2B5EF4-FFF2-40B4-BE49-F238E27FC236}">
                <a16:creationId xmlns:a16="http://schemas.microsoft.com/office/drawing/2014/main" id="{AD5EBC64-DF31-4FA5-ABEA-88893847A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6" y="3594798"/>
            <a:ext cx="251619" cy="251619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1E47F81-467C-41BB-820A-F8D343EDD8A5}"/>
              </a:ext>
            </a:extLst>
          </p:cNvPr>
          <p:cNvSpPr txBox="1"/>
          <p:nvPr/>
        </p:nvSpPr>
        <p:spPr>
          <a:xfrm>
            <a:off x="3270330" y="3308999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CRS_AUDIT_DIAGS</a:t>
            </a:r>
            <a:endParaRPr lang="en-US" sz="11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D47CF87-D4DE-4121-A895-247F24D5595C}"/>
              </a:ext>
            </a:extLst>
          </p:cNvPr>
          <p:cNvSpPr txBox="1"/>
          <p:nvPr/>
        </p:nvSpPr>
        <p:spPr>
          <a:xfrm>
            <a:off x="3270329" y="3620844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CRS_AUDIT_PROCS</a:t>
            </a:r>
            <a:endParaRPr lang="en-US" sz="110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1EE08DD-F5F5-4114-824C-FF44726A3E5E}"/>
              </a:ext>
            </a:extLst>
          </p:cNvPr>
          <p:cNvSpPr txBox="1"/>
          <p:nvPr/>
        </p:nvSpPr>
        <p:spPr>
          <a:xfrm>
            <a:off x="3270329" y="3938992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CRS_AUDIT_RESULTS</a:t>
            </a:r>
            <a:endParaRPr lang="en-US" sz="1100"/>
          </a:p>
        </p:txBody>
      </p:sp>
      <p:pic>
        <p:nvPicPr>
          <p:cNvPr id="100" name="Graphic 99" descr="Paper">
            <a:extLst>
              <a:ext uri="{FF2B5EF4-FFF2-40B4-BE49-F238E27FC236}">
                <a16:creationId xmlns:a16="http://schemas.microsoft.com/office/drawing/2014/main" id="{2024B3D3-FBE2-427A-85FB-6833B641E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9799" y="4953047"/>
            <a:ext cx="251619" cy="251619"/>
          </a:xfrm>
          <a:prstGeom prst="rect">
            <a:avLst/>
          </a:prstGeom>
        </p:spPr>
      </p:pic>
      <p:pic>
        <p:nvPicPr>
          <p:cNvPr id="101" name="Graphic 100" descr="Paper">
            <a:extLst>
              <a:ext uri="{FF2B5EF4-FFF2-40B4-BE49-F238E27FC236}">
                <a16:creationId xmlns:a16="http://schemas.microsoft.com/office/drawing/2014/main" id="{9EF95DBA-538B-448E-BDC4-004159413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3" y="4256308"/>
            <a:ext cx="251619" cy="251619"/>
          </a:xfrm>
          <a:prstGeom prst="rect">
            <a:avLst/>
          </a:prstGeom>
        </p:spPr>
      </p:pic>
      <p:pic>
        <p:nvPicPr>
          <p:cNvPr id="102" name="Graphic 12" descr="Paper">
            <a:extLst>
              <a:ext uri="{FF2B5EF4-FFF2-40B4-BE49-F238E27FC236}">
                <a16:creationId xmlns:a16="http://schemas.microsoft.com/office/drawing/2014/main" id="{A2DC848F-2C05-4688-A9E9-D1B36F692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6486" y="4607089"/>
            <a:ext cx="251619" cy="2516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13671F67-1B79-4E1E-B25B-88F68728E096}"/>
              </a:ext>
            </a:extLst>
          </p:cNvPr>
          <p:cNvSpPr txBox="1"/>
          <p:nvPr/>
        </p:nvSpPr>
        <p:spPr>
          <a:xfrm>
            <a:off x="3287016" y="4282356"/>
            <a:ext cx="1379440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CRS_CLAIM_DETAILS</a:t>
            </a:r>
            <a:endParaRPr lang="en-US" sz="11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326D1F-4EF9-4609-B28F-83B66A19FF7E}"/>
              </a:ext>
            </a:extLst>
          </p:cNvPr>
          <p:cNvSpPr txBox="1"/>
          <p:nvPr/>
        </p:nvSpPr>
        <p:spPr>
          <a:xfrm>
            <a:off x="3270329" y="4660945"/>
            <a:ext cx="951427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CRS_CLAIM_DIAGS</a:t>
            </a:r>
            <a:endParaRPr lang="en-US" sz="110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44477FA-610F-4DE3-AD42-2EDE92BD2D36}"/>
              </a:ext>
            </a:extLst>
          </p:cNvPr>
          <p:cNvSpPr txBox="1"/>
          <p:nvPr/>
        </p:nvSpPr>
        <p:spPr>
          <a:xfrm>
            <a:off x="3225832" y="4979093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CRS_CLAIM_PROCS</a:t>
            </a:r>
            <a:endParaRPr lang="en-US" sz="1100"/>
          </a:p>
        </p:txBody>
      </p:sp>
      <p:pic>
        <p:nvPicPr>
          <p:cNvPr id="106" name="Graphic 105" descr="Paper">
            <a:extLst>
              <a:ext uri="{FF2B5EF4-FFF2-40B4-BE49-F238E27FC236}">
                <a16:creationId xmlns:a16="http://schemas.microsoft.com/office/drawing/2014/main" id="{54AFC0DD-8467-4BEF-8A27-FF29E6EAA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923" y="5264521"/>
            <a:ext cx="251619" cy="25161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1D27180-1806-4D4B-B71A-8F6A7D4374CF}"/>
              </a:ext>
            </a:extLst>
          </p:cNvPr>
          <p:cNvSpPr txBox="1"/>
          <p:nvPr/>
        </p:nvSpPr>
        <p:spPr>
          <a:xfrm>
            <a:off x="3236956" y="5290567"/>
            <a:ext cx="1179471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CRS_PROVIDERS</a:t>
            </a:r>
            <a:endParaRPr lang="en-US"/>
          </a:p>
        </p:txBody>
      </p:sp>
      <p:pic>
        <p:nvPicPr>
          <p:cNvPr id="108" name="Graphic 107" descr="Paper">
            <a:extLst>
              <a:ext uri="{FF2B5EF4-FFF2-40B4-BE49-F238E27FC236}">
                <a16:creationId xmlns:a16="http://schemas.microsoft.com/office/drawing/2014/main" id="{BFF62507-73FC-4F5F-BAC0-1290F86345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0923" y="5564872"/>
            <a:ext cx="251619" cy="251619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413D3134-1627-4A00-92AD-CEFD4D013DA1}"/>
              </a:ext>
            </a:extLst>
          </p:cNvPr>
          <p:cNvSpPr txBox="1"/>
          <p:nvPr/>
        </p:nvSpPr>
        <p:spPr>
          <a:xfrm>
            <a:off x="3236956" y="5579794"/>
            <a:ext cx="1435325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CRS_PROVIDER_ADDRESSES</a:t>
            </a:r>
            <a:endParaRPr lang="en-US"/>
          </a:p>
        </p:txBody>
      </p:sp>
      <p:pic>
        <p:nvPicPr>
          <p:cNvPr id="110" name="Graphic 109" descr="Paper">
            <a:extLst>
              <a:ext uri="{FF2B5EF4-FFF2-40B4-BE49-F238E27FC236}">
                <a16:creationId xmlns:a16="http://schemas.microsoft.com/office/drawing/2014/main" id="{C552B213-61CC-4ACD-BA79-85C304AE7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2047" y="5854098"/>
            <a:ext cx="251619" cy="251619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ED779876-8A94-40AA-A93F-93F77C61C2C9}"/>
              </a:ext>
            </a:extLst>
          </p:cNvPr>
          <p:cNvSpPr txBox="1"/>
          <p:nvPr/>
        </p:nvSpPr>
        <p:spPr>
          <a:xfrm>
            <a:off x="3248080" y="5852334"/>
            <a:ext cx="1635558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CRS_ICRS_MANUAL_SELECTION</a:t>
            </a:r>
            <a:endParaRPr lang="en-US"/>
          </a:p>
        </p:txBody>
      </p:sp>
      <p:pic>
        <p:nvPicPr>
          <p:cNvPr id="112" name="Graphic 111" descr="Paper">
            <a:extLst>
              <a:ext uri="{FF2B5EF4-FFF2-40B4-BE49-F238E27FC236}">
                <a16:creationId xmlns:a16="http://schemas.microsoft.com/office/drawing/2014/main" id="{5285E351-DDEA-4BBE-8381-ECD58B40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3171" y="6132200"/>
            <a:ext cx="251619" cy="25161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4E424308-7D6C-4270-B44D-7F243772F319}"/>
              </a:ext>
            </a:extLst>
          </p:cNvPr>
          <p:cNvSpPr txBox="1"/>
          <p:nvPr/>
        </p:nvSpPr>
        <p:spPr>
          <a:xfrm>
            <a:off x="3253642" y="6147122"/>
            <a:ext cx="1485383" cy="2000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00">
                <a:ea typeface="+mn-lt"/>
                <a:cs typeface="+mn-lt"/>
              </a:rPr>
              <a:t>CRS_AUDIT_STATUS_REASON_LKP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E9994-7420-4EC5-9E56-3813BBA58751}"/>
              </a:ext>
            </a:extLst>
          </p:cNvPr>
          <p:cNvSpPr txBox="1"/>
          <p:nvPr/>
        </p:nvSpPr>
        <p:spPr>
          <a:xfrm>
            <a:off x="2783247" y="1357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/raw/crs_denorm/: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CB3A4A7-1587-4844-822C-40ABF2CDAB2E}"/>
              </a:ext>
            </a:extLst>
          </p:cNvPr>
          <p:cNvSpPr/>
          <p:nvPr/>
        </p:nvSpPr>
        <p:spPr>
          <a:xfrm>
            <a:off x="2715111" y="75763"/>
            <a:ext cx="2536133" cy="63195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B62375E-38B7-411A-B767-4BBA6528A1ED}"/>
              </a:ext>
            </a:extLst>
          </p:cNvPr>
          <p:cNvSpPr/>
          <p:nvPr/>
        </p:nvSpPr>
        <p:spPr>
          <a:xfrm>
            <a:off x="5531382" y="3353842"/>
            <a:ext cx="1846598" cy="91773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Denorm Process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375CAD8-2964-4118-94BF-4F5B20F150A7}"/>
              </a:ext>
            </a:extLst>
          </p:cNvPr>
          <p:cNvSpPr/>
          <p:nvPr/>
        </p:nvSpPr>
        <p:spPr>
          <a:xfrm>
            <a:off x="2015800" y="3555864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735DD35B-DFC0-44E2-BAEA-9F3F3D51B683}"/>
              </a:ext>
            </a:extLst>
          </p:cNvPr>
          <p:cNvSpPr/>
          <p:nvPr/>
        </p:nvSpPr>
        <p:spPr>
          <a:xfrm>
            <a:off x="4552092" y="3528054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0117BC-DBAE-4CD3-A03E-BDBE47365BCD}"/>
              </a:ext>
            </a:extLst>
          </p:cNvPr>
          <p:cNvSpPr txBox="1"/>
          <p:nvPr/>
        </p:nvSpPr>
        <p:spPr>
          <a:xfrm>
            <a:off x="5453028" y="446298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/refined/</a:t>
            </a:r>
            <a:r>
              <a:rPr lang="en-US" dirty="0" err="1"/>
              <a:t>crs_denorm</a:t>
            </a:r>
            <a:r>
              <a:rPr lang="en-US" dirty="0"/>
              <a:t>/</a:t>
            </a:r>
          </a:p>
        </p:txBody>
      </p:sp>
      <p:sp>
        <p:nvSpPr>
          <p:cNvPr id="117" name="Rectangle: Single Corner Snipped 116">
            <a:extLst>
              <a:ext uri="{FF2B5EF4-FFF2-40B4-BE49-F238E27FC236}">
                <a16:creationId xmlns:a16="http://schemas.microsoft.com/office/drawing/2014/main" id="{97EF7752-8872-4CC2-9DE6-A329EB1C5EE4}"/>
              </a:ext>
            </a:extLst>
          </p:cNvPr>
          <p:cNvSpPr/>
          <p:nvPr/>
        </p:nvSpPr>
        <p:spPr>
          <a:xfrm>
            <a:off x="5853980" y="5183755"/>
            <a:ext cx="1201401" cy="923299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DCS PREP </a:t>
            </a:r>
            <a:br>
              <a:rPr lang="en-US" dirty="0">
                <a:cs typeface="Calibri"/>
              </a:rPr>
            </a:br>
            <a:r>
              <a:rPr lang="en-US">
                <a:cs typeface="Calibri"/>
              </a:rPr>
              <a:t>Process</a:t>
            </a:r>
          </a:p>
        </p:txBody>
      </p:sp>
      <p:sp>
        <p:nvSpPr>
          <p:cNvPr id="118" name="Arrow: Right 117">
            <a:extLst>
              <a:ext uri="{FF2B5EF4-FFF2-40B4-BE49-F238E27FC236}">
                <a16:creationId xmlns:a16="http://schemas.microsoft.com/office/drawing/2014/main" id="{231A9E3F-A34C-4979-941A-270866583EA1}"/>
              </a:ext>
            </a:extLst>
          </p:cNvPr>
          <p:cNvSpPr/>
          <p:nvPr/>
        </p:nvSpPr>
        <p:spPr>
          <a:xfrm rot="5400000">
            <a:off x="6229048" y="4854601"/>
            <a:ext cx="456087" cy="266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Arrow: Right 120">
            <a:extLst>
              <a:ext uri="{FF2B5EF4-FFF2-40B4-BE49-F238E27FC236}">
                <a16:creationId xmlns:a16="http://schemas.microsoft.com/office/drawing/2014/main" id="{FCB31A69-87EE-4FED-994D-2A233114C269}"/>
              </a:ext>
            </a:extLst>
          </p:cNvPr>
          <p:cNvSpPr/>
          <p:nvPr/>
        </p:nvSpPr>
        <p:spPr>
          <a:xfrm rot="5400000">
            <a:off x="6223485" y="4226090"/>
            <a:ext cx="456087" cy="300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Arrow: Right 122">
            <a:extLst>
              <a:ext uri="{FF2B5EF4-FFF2-40B4-BE49-F238E27FC236}">
                <a16:creationId xmlns:a16="http://schemas.microsoft.com/office/drawing/2014/main" id="{A4605289-3322-4D34-969A-450093642CCA}"/>
              </a:ext>
            </a:extLst>
          </p:cNvPr>
          <p:cNvSpPr/>
          <p:nvPr/>
        </p:nvSpPr>
        <p:spPr>
          <a:xfrm>
            <a:off x="7085603" y="5522046"/>
            <a:ext cx="528393" cy="283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501D57A8-1AA4-4393-B6D6-1F4E02A4920C}"/>
              </a:ext>
            </a:extLst>
          </p:cNvPr>
          <p:cNvSpPr/>
          <p:nvPr/>
        </p:nvSpPr>
        <p:spPr>
          <a:xfrm>
            <a:off x="7871126" y="4503149"/>
            <a:ext cx="1879812" cy="19367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B57C968-45E2-4745-99D9-B0E327D9E96E}"/>
              </a:ext>
            </a:extLst>
          </p:cNvPr>
          <p:cNvSpPr txBox="1"/>
          <p:nvPr/>
        </p:nvSpPr>
        <p:spPr>
          <a:xfrm>
            <a:off x="8064813" y="4882211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CIS_CRS_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DE7A56-9E13-4059-883C-FD2BD0891456}"/>
              </a:ext>
            </a:extLst>
          </p:cNvPr>
          <p:cNvSpPr txBox="1"/>
          <p:nvPr/>
        </p:nvSpPr>
        <p:spPr>
          <a:xfrm>
            <a:off x="7975820" y="4565174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CCV_SELECTIONS HIVE</a:t>
            </a:r>
            <a:endParaRPr lang="en-US" sz="1100" b="1">
              <a:cs typeface="Calibri" panose="020F0502020204030204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259B6EA-1315-42FE-9552-DB5BD7B31AD4}"/>
              </a:ext>
            </a:extLst>
          </p:cNvPr>
          <p:cNvSpPr txBox="1"/>
          <p:nvPr/>
        </p:nvSpPr>
        <p:spPr>
          <a:xfrm>
            <a:off x="8087061" y="5171437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DIAG_CRS_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46D866-19DD-47E9-9957-0C122FAEEBE4}"/>
              </a:ext>
            </a:extLst>
          </p:cNvPr>
          <p:cNvSpPr txBox="1"/>
          <p:nvPr/>
        </p:nvSpPr>
        <p:spPr>
          <a:xfrm>
            <a:off x="8087061" y="5471787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PROC_CRS_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06591B-DF1E-4C25-94E5-05FF88D7D874}"/>
              </a:ext>
            </a:extLst>
          </p:cNvPr>
          <p:cNvSpPr txBox="1"/>
          <p:nvPr/>
        </p:nvSpPr>
        <p:spPr>
          <a:xfrm>
            <a:off x="8087061" y="5727641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DTL_CRS_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63B36B3-C07D-414E-8E15-8DFFE623B31E}"/>
              </a:ext>
            </a:extLst>
          </p:cNvPr>
          <p:cNvSpPr txBox="1"/>
          <p:nvPr/>
        </p:nvSpPr>
        <p:spPr>
          <a:xfrm>
            <a:off x="8087061" y="5972371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HIST_CRS_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6E7F25C-F54F-4020-AACD-7F9480D4F695}"/>
              </a:ext>
            </a:extLst>
          </p:cNvPr>
          <p:cNvSpPr txBox="1"/>
          <p:nvPr/>
        </p:nvSpPr>
        <p:spPr>
          <a:xfrm>
            <a:off x="8087061" y="6194853"/>
            <a:ext cx="1451747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ea typeface="+mn-lt"/>
                <a:cs typeface="+mn-lt"/>
              </a:rPr>
              <a:t>PARK_CRS_</a:t>
            </a:r>
            <a:r>
              <a:rPr lang="en-US" sz="1000" i="1">
                <a:ea typeface="+mn-lt"/>
                <a:cs typeface="+mn-lt"/>
              </a:rPr>
              <a:t>PAYER</a:t>
            </a:r>
            <a:endParaRPr lang="en-US" sz="1000" i="1"/>
          </a:p>
        </p:txBody>
      </p:sp>
      <p:pic>
        <p:nvPicPr>
          <p:cNvPr id="132" name="Graphic 131" descr="Paper">
            <a:extLst>
              <a:ext uri="{FF2B5EF4-FFF2-40B4-BE49-F238E27FC236}">
                <a16:creationId xmlns:a16="http://schemas.microsoft.com/office/drawing/2014/main" id="{451C2F06-3559-4C75-8A9C-47A527C5E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976" y="2697297"/>
            <a:ext cx="436065" cy="441627"/>
          </a:xfrm>
          <a:prstGeom prst="rect">
            <a:avLst/>
          </a:prstGeom>
        </p:spPr>
      </p:pic>
      <p:pic>
        <p:nvPicPr>
          <p:cNvPr id="133" name="Graphic 132" descr="Paper">
            <a:extLst>
              <a:ext uri="{FF2B5EF4-FFF2-40B4-BE49-F238E27FC236}">
                <a16:creationId xmlns:a16="http://schemas.microsoft.com/office/drawing/2014/main" id="{D884D789-79C8-431E-8425-C025D8E94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976" y="3259063"/>
            <a:ext cx="436065" cy="441627"/>
          </a:xfrm>
          <a:prstGeom prst="rect">
            <a:avLst/>
          </a:prstGeom>
        </p:spPr>
      </p:pic>
      <p:pic>
        <p:nvPicPr>
          <p:cNvPr id="134" name="Graphic 133" descr="Paper">
            <a:extLst>
              <a:ext uri="{FF2B5EF4-FFF2-40B4-BE49-F238E27FC236}">
                <a16:creationId xmlns:a16="http://schemas.microsoft.com/office/drawing/2014/main" id="{442D3FFD-3998-4B0D-B1F9-BBF08BAF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976" y="3815267"/>
            <a:ext cx="436065" cy="441627"/>
          </a:xfrm>
          <a:prstGeom prst="rect">
            <a:avLst/>
          </a:prstGeom>
        </p:spPr>
      </p:pic>
      <p:pic>
        <p:nvPicPr>
          <p:cNvPr id="135" name="Graphic 134" descr="Paper">
            <a:extLst>
              <a:ext uri="{FF2B5EF4-FFF2-40B4-BE49-F238E27FC236}">
                <a16:creationId xmlns:a16="http://schemas.microsoft.com/office/drawing/2014/main" id="{222C1BB2-2E38-4DA7-8751-5DB4EE4AD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976" y="4371472"/>
            <a:ext cx="436065" cy="441627"/>
          </a:xfrm>
          <a:prstGeom prst="rect">
            <a:avLst/>
          </a:prstGeom>
        </p:spPr>
      </p:pic>
      <p:pic>
        <p:nvPicPr>
          <p:cNvPr id="136" name="Graphic 135" descr="Paper">
            <a:extLst>
              <a:ext uri="{FF2B5EF4-FFF2-40B4-BE49-F238E27FC236}">
                <a16:creationId xmlns:a16="http://schemas.microsoft.com/office/drawing/2014/main" id="{EC566746-3B0F-449C-99BA-06CF9467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82976" y="4883180"/>
            <a:ext cx="436065" cy="441627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9A8AD3FA-E2E2-4E17-9FD2-B212B56B97D9}"/>
              </a:ext>
            </a:extLst>
          </p:cNvPr>
          <p:cNvSpPr txBox="1"/>
          <p:nvPr/>
        </p:nvSpPr>
        <p:spPr>
          <a:xfrm>
            <a:off x="10363258" y="2288124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Dbo.TCUBE_H00</a:t>
            </a:r>
            <a:endParaRPr lang="en-US" sz="1000" dirty="0">
              <a:cs typeface="Calibri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FC48F659-1C01-428F-A564-30EDE5E3A075}"/>
              </a:ext>
            </a:extLst>
          </p:cNvPr>
          <p:cNvSpPr txBox="1"/>
          <p:nvPr/>
        </p:nvSpPr>
        <p:spPr>
          <a:xfrm>
            <a:off x="10407754" y="2788708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Dbo.TCUBE_D00</a:t>
            </a:r>
            <a:endParaRPr lang="en-US" sz="1000" dirty="0">
              <a:cs typeface="Calibri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486CC4-6DBC-4736-94C7-66A690540DC2}"/>
              </a:ext>
            </a:extLst>
          </p:cNvPr>
          <p:cNvSpPr txBox="1"/>
          <p:nvPr/>
        </p:nvSpPr>
        <p:spPr>
          <a:xfrm>
            <a:off x="10407754" y="3344912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Dbo.TCUBE_G00</a:t>
            </a:r>
            <a:endParaRPr lang="en-US" sz="1000" dirty="0">
              <a:cs typeface="Calibri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214822-B294-4C86-BC16-70BDAB4F61D1}"/>
              </a:ext>
            </a:extLst>
          </p:cNvPr>
          <p:cNvSpPr txBox="1"/>
          <p:nvPr/>
        </p:nvSpPr>
        <p:spPr>
          <a:xfrm>
            <a:off x="10491185" y="3923364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Dbo.TCUBE_HIST</a:t>
            </a:r>
            <a:endParaRPr lang="en-US" sz="1000" dirty="0">
              <a:cs typeface="Calibri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D00D617-BAE4-4768-B31C-37DCAB19A1C4}"/>
              </a:ext>
            </a:extLst>
          </p:cNvPr>
          <p:cNvSpPr txBox="1"/>
          <p:nvPr/>
        </p:nvSpPr>
        <p:spPr>
          <a:xfrm>
            <a:off x="10518995" y="4479568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Dbo.TCUBE_P00</a:t>
            </a:r>
            <a:endParaRPr lang="en-US" sz="1000" dirty="0">
              <a:cs typeface="Calibri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26C31F-2128-43F7-B4D3-5CC47AB0446E}"/>
              </a:ext>
            </a:extLst>
          </p:cNvPr>
          <p:cNvSpPr txBox="1"/>
          <p:nvPr/>
        </p:nvSpPr>
        <p:spPr>
          <a:xfrm>
            <a:off x="10518995" y="4985714"/>
            <a:ext cx="194491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>
                <a:cs typeface="Calibri"/>
              </a:rPr>
              <a:t>Dbo.pre_audit_rec_Key</a:t>
            </a:r>
            <a:endParaRPr lang="en-US" sz="1000" dirty="0">
              <a:cs typeface="Calibri"/>
            </a:endParaRPr>
          </a:p>
        </p:txBody>
      </p:sp>
      <p:sp>
        <p:nvSpPr>
          <p:cNvPr id="143" name="Arrow: Right 142">
            <a:extLst>
              <a:ext uri="{FF2B5EF4-FFF2-40B4-BE49-F238E27FC236}">
                <a16:creationId xmlns:a16="http://schemas.microsoft.com/office/drawing/2014/main" id="{D4A7C813-812F-488A-B825-2E4EF42DDDDD}"/>
              </a:ext>
            </a:extLst>
          </p:cNvPr>
          <p:cNvSpPr/>
          <p:nvPr/>
        </p:nvSpPr>
        <p:spPr>
          <a:xfrm rot="-1380000">
            <a:off x="9532902" y="4587623"/>
            <a:ext cx="528393" cy="2836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91F9F-DD94-4DB9-84DC-424B706634B9}"/>
              </a:ext>
            </a:extLst>
          </p:cNvPr>
          <p:cNvSpPr txBox="1"/>
          <p:nvPr/>
        </p:nvSpPr>
        <p:spPr>
          <a:xfrm>
            <a:off x="4884490" y="566173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155" name="Graphic 40" descr="Checkbox Checked">
            <a:extLst>
              <a:ext uri="{FF2B5EF4-FFF2-40B4-BE49-F238E27FC236}">
                <a16:creationId xmlns:a16="http://schemas.microsoft.com/office/drawing/2014/main" id="{3335FA0D-D081-44A6-A6CD-407DDFC60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656" y="4998765"/>
            <a:ext cx="241394" cy="263642"/>
          </a:xfrm>
          <a:prstGeom prst="rect">
            <a:avLst/>
          </a:prstGeom>
        </p:spPr>
      </p:pic>
      <p:pic>
        <p:nvPicPr>
          <p:cNvPr id="159" name="Graphic 40" descr="Checkbox Checked">
            <a:extLst>
              <a:ext uri="{FF2B5EF4-FFF2-40B4-BE49-F238E27FC236}">
                <a16:creationId xmlns:a16="http://schemas.microsoft.com/office/drawing/2014/main" id="{1A622B68-D7A8-4AC6-BF93-AB12A5123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2562590"/>
            <a:ext cx="241394" cy="263642"/>
          </a:xfrm>
          <a:prstGeom prst="rect">
            <a:avLst/>
          </a:prstGeom>
        </p:spPr>
      </p:pic>
      <p:pic>
        <p:nvPicPr>
          <p:cNvPr id="160" name="Graphic 40" descr="Checkbox Checked">
            <a:extLst>
              <a:ext uri="{FF2B5EF4-FFF2-40B4-BE49-F238E27FC236}">
                <a16:creationId xmlns:a16="http://schemas.microsoft.com/office/drawing/2014/main" id="{E596E435-4F4B-49E4-A0E6-7EA06A5F2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2228867"/>
            <a:ext cx="241394" cy="263642"/>
          </a:xfrm>
          <a:prstGeom prst="rect">
            <a:avLst/>
          </a:prstGeom>
        </p:spPr>
      </p:pic>
      <p:pic>
        <p:nvPicPr>
          <p:cNvPr id="161" name="Graphic 40" descr="Checkbox Checked">
            <a:extLst>
              <a:ext uri="{FF2B5EF4-FFF2-40B4-BE49-F238E27FC236}">
                <a16:creationId xmlns:a16="http://schemas.microsoft.com/office/drawing/2014/main" id="{9DBE3961-BD7C-456F-8385-EF877C3DB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1839524"/>
            <a:ext cx="241394" cy="263642"/>
          </a:xfrm>
          <a:prstGeom prst="rect">
            <a:avLst/>
          </a:prstGeom>
        </p:spPr>
      </p:pic>
      <p:pic>
        <p:nvPicPr>
          <p:cNvPr id="162" name="Graphic 40" descr="Checkbox Checked">
            <a:extLst>
              <a:ext uri="{FF2B5EF4-FFF2-40B4-BE49-F238E27FC236}">
                <a16:creationId xmlns:a16="http://schemas.microsoft.com/office/drawing/2014/main" id="{795736A0-0E5B-49D0-ABEC-DB64A721B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1466867"/>
            <a:ext cx="241394" cy="263642"/>
          </a:xfrm>
          <a:prstGeom prst="rect">
            <a:avLst/>
          </a:prstGeom>
        </p:spPr>
      </p:pic>
      <p:pic>
        <p:nvPicPr>
          <p:cNvPr id="163" name="Graphic 40" descr="Checkbox Checked">
            <a:extLst>
              <a:ext uri="{FF2B5EF4-FFF2-40B4-BE49-F238E27FC236}">
                <a16:creationId xmlns:a16="http://schemas.microsoft.com/office/drawing/2014/main" id="{D446DA6F-56EB-47D4-9BA3-E89167117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1138706"/>
            <a:ext cx="241394" cy="263642"/>
          </a:xfrm>
          <a:prstGeom prst="rect">
            <a:avLst/>
          </a:prstGeom>
        </p:spPr>
      </p:pic>
      <p:pic>
        <p:nvPicPr>
          <p:cNvPr id="164" name="Graphic 40" descr="Checkbox Checked">
            <a:extLst>
              <a:ext uri="{FF2B5EF4-FFF2-40B4-BE49-F238E27FC236}">
                <a16:creationId xmlns:a16="http://schemas.microsoft.com/office/drawing/2014/main" id="{829C10B7-D3D4-4AD0-9E57-B8536A6DFA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9" y="855042"/>
            <a:ext cx="241394" cy="263642"/>
          </a:xfrm>
          <a:prstGeom prst="rect">
            <a:avLst/>
          </a:prstGeom>
        </p:spPr>
      </p:pic>
      <p:pic>
        <p:nvPicPr>
          <p:cNvPr id="165" name="Graphic 40" descr="Checkbox Checked">
            <a:extLst>
              <a:ext uri="{FF2B5EF4-FFF2-40B4-BE49-F238E27FC236}">
                <a16:creationId xmlns:a16="http://schemas.microsoft.com/office/drawing/2014/main" id="{EC33B3FF-42A5-41DD-8A9D-178311F2E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8" y="610312"/>
            <a:ext cx="241394" cy="263642"/>
          </a:xfrm>
          <a:prstGeom prst="rect">
            <a:avLst/>
          </a:prstGeom>
        </p:spPr>
      </p:pic>
      <p:pic>
        <p:nvPicPr>
          <p:cNvPr id="166" name="Graphic 40" descr="Checkbox Checked">
            <a:extLst>
              <a:ext uri="{FF2B5EF4-FFF2-40B4-BE49-F238E27FC236}">
                <a16:creationId xmlns:a16="http://schemas.microsoft.com/office/drawing/2014/main" id="{4BC3F85F-9276-470B-BC21-AA3953AA6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3" y="2935247"/>
            <a:ext cx="241394" cy="263642"/>
          </a:xfrm>
          <a:prstGeom prst="rect">
            <a:avLst/>
          </a:prstGeom>
        </p:spPr>
      </p:pic>
      <p:pic>
        <p:nvPicPr>
          <p:cNvPr id="167" name="Graphic 40" descr="Checkbox Checked">
            <a:extLst>
              <a:ext uri="{FF2B5EF4-FFF2-40B4-BE49-F238E27FC236}">
                <a16:creationId xmlns:a16="http://schemas.microsoft.com/office/drawing/2014/main" id="{472F530C-2235-4DDA-AB69-2B986E325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7217" y="3268969"/>
            <a:ext cx="241394" cy="263642"/>
          </a:xfrm>
          <a:prstGeom prst="rect">
            <a:avLst/>
          </a:prstGeom>
        </p:spPr>
      </p:pic>
      <p:pic>
        <p:nvPicPr>
          <p:cNvPr id="168" name="Graphic 40" descr="Checkbox Checked">
            <a:extLst>
              <a:ext uri="{FF2B5EF4-FFF2-40B4-BE49-F238E27FC236}">
                <a16:creationId xmlns:a16="http://schemas.microsoft.com/office/drawing/2014/main" id="{0F1370A0-AEF4-4AC6-9772-70A1131C6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6691" y="3608254"/>
            <a:ext cx="241394" cy="263642"/>
          </a:xfrm>
          <a:prstGeom prst="rect">
            <a:avLst/>
          </a:prstGeom>
        </p:spPr>
      </p:pic>
      <p:pic>
        <p:nvPicPr>
          <p:cNvPr id="169" name="Graphic 40" descr="Checkbox Checked">
            <a:extLst>
              <a:ext uri="{FF2B5EF4-FFF2-40B4-BE49-F238E27FC236}">
                <a16:creationId xmlns:a16="http://schemas.microsoft.com/office/drawing/2014/main" id="{C90A6809-6B57-4979-B43D-A3B79E238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4968" y="3930852"/>
            <a:ext cx="241394" cy="263642"/>
          </a:xfrm>
          <a:prstGeom prst="rect">
            <a:avLst/>
          </a:prstGeom>
        </p:spPr>
      </p:pic>
      <p:pic>
        <p:nvPicPr>
          <p:cNvPr id="170" name="Graphic 40" descr="Checkbox Checked">
            <a:extLst>
              <a:ext uri="{FF2B5EF4-FFF2-40B4-BE49-F238E27FC236}">
                <a16:creationId xmlns:a16="http://schemas.microsoft.com/office/drawing/2014/main" id="{E2E97A7A-9F1F-4943-919D-24B8ECD1AD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2" y="4270137"/>
            <a:ext cx="241394" cy="263642"/>
          </a:xfrm>
          <a:prstGeom prst="rect">
            <a:avLst/>
          </a:prstGeom>
        </p:spPr>
      </p:pic>
      <p:pic>
        <p:nvPicPr>
          <p:cNvPr id="171" name="Graphic 40" descr="Checkbox Checked">
            <a:extLst>
              <a:ext uri="{FF2B5EF4-FFF2-40B4-BE49-F238E27FC236}">
                <a16:creationId xmlns:a16="http://schemas.microsoft.com/office/drawing/2014/main" id="{CBD65DB0-7185-4F39-9AED-C98D3D2BDD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2" y="4631670"/>
            <a:ext cx="241394" cy="263642"/>
          </a:xfrm>
          <a:prstGeom prst="rect">
            <a:avLst/>
          </a:prstGeom>
        </p:spPr>
      </p:pic>
      <p:pic>
        <p:nvPicPr>
          <p:cNvPr id="172" name="Graphic 40" descr="Checkbox Checked">
            <a:extLst>
              <a:ext uri="{FF2B5EF4-FFF2-40B4-BE49-F238E27FC236}">
                <a16:creationId xmlns:a16="http://schemas.microsoft.com/office/drawing/2014/main" id="{D24C7A95-43EE-46AC-9D5F-C8BF6C893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1656" y="5287991"/>
            <a:ext cx="241394" cy="263642"/>
          </a:xfrm>
          <a:prstGeom prst="rect">
            <a:avLst/>
          </a:prstGeom>
        </p:spPr>
      </p:pic>
      <p:pic>
        <p:nvPicPr>
          <p:cNvPr id="173" name="Graphic 40" descr="Checkbox Checked">
            <a:extLst>
              <a:ext uri="{FF2B5EF4-FFF2-40B4-BE49-F238E27FC236}">
                <a16:creationId xmlns:a16="http://schemas.microsoft.com/office/drawing/2014/main" id="{398573B5-5E88-451F-A6FC-F921757D7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4" y="5543845"/>
            <a:ext cx="241394" cy="263642"/>
          </a:xfrm>
          <a:prstGeom prst="rect">
            <a:avLst/>
          </a:prstGeom>
        </p:spPr>
      </p:pic>
      <p:pic>
        <p:nvPicPr>
          <p:cNvPr id="174" name="Graphic 40" descr="Checkbox Checked">
            <a:extLst>
              <a:ext uri="{FF2B5EF4-FFF2-40B4-BE49-F238E27FC236}">
                <a16:creationId xmlns:a16="http://schemas.microsoft.com/office/drawing/2014/main" id="{421231AA-8C20-4BA5-9433-72FCA718A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4" y="5810823"/>
            <a:ext cx="241394" cy="263642"/>
          </a:xfrm>
          <a:prstGeom prst="rect">
            <a:avLst/>
          </a:prstGeom>
        </p:spPr>
      </p:pic>
      <p:pic>
        <p:nvPicPr>
          <p:cNvPr id="175" name="Graphic 40" descr="Checkbox Checked">
            <a:extLst>
              <a:ext uri="{FF2B5EF4-FFF2-40B4-BE49-F238E27FC236}">
                <a16:creationId xmlns:a16="http://schemas.microsoft.com/office/drawing/2014/main" id="{D7D5A8FC-9F80-422B-8EEA-B4C76027E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26094" y="6122297"/>
            <a:ext cx="241394" cy="263642"/>
          </a:xfrm>
          <a:prstGeom prst="rect">
            <a:avLst/>
          </a:prstGeom>
        </p:spPr>
      </p:pic>
      <p:pic>
        <p:nvPicPr>
          <p:cNvPr id="144" name="Graphic 40" descr="Checkbox Checked">
            <a:extLst>
              <a:ext uri="{FF2B5EF4-FFF2-40B4-BE49-F238E27FC236}">
                <a16:creationId xmlns:a16="http://schemas.microsoft.com/office/drawing/2014/main" id="{F4272D1A-2270-400F-8632-7F5B9F14E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5" y="4881962"/>
            <a:ext cx="241394" cy="263642"/>
          </a:xfrm>
          <a:prstGeom prst="rect">
            <a:avLst/>
          </a:prstGeom>
        </p:spPr>
      </p:pic>
      <p:pic>
        <p:nvPicPr>
          <p:cNvPr id="145" name="Graphic 40" descr="Checkbox Checked">
            <a:extLst>
              <a:ext uri="{FF2B5EF4-FFF2-40B4-BE49-F238E27FC236}">
                <a16:creationId xmlns:a16="http://schemas.microsoft.com/office/drawing/2014/main" id="{1EE1E057-4F72-4C43-9CBD-C187E59D2D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4" y="5966560"/>
            <a:ext cx="241394" cy="263642"/>
          </a:xfrm>
          <a:prstGeom prst="rect">
            <a:avLst/>
          </a:prstGeom>
        </p:spPr>
      </p:pic>
      <p:pic>
        <p:nvPicPr>
          <p:cNvPr id="146" name="Graphic 40" descr="Checkbox Checked">
            <a:extLst>
              <a:ext uri="{FF2B5EF4-FFF2-40B4-BE49-F238E27FC236}">
                <a16:creationId xmlns:a16="http://schemas.microsoft.com/office/drawing/2014/main" id="{794D7AB4-88CB-432D-AABC-6F4387671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4" y="5727392"/>
            <a:ext cx="241394" cy="263642"/>
          </a:xfrm>
          <a:prstGeom prst="rect">
            <a:avLst/>
          </a:prstGeom>
        </p:spPr>
      </p:pic>
      <p:pic>
        <p:nvPicPr>
          <p:cNvPr id="147" name="Graphic 40" descr="Checkbox Checked">
            <a:extLst>
              <a:ext uri="{FF2B5EF4-FFF2-40B4-BE49-F238E27FC236}">
                <a16:creationId xmlns:a16="http://schemas.microsoft.com/office/drawing/2014/main" id="{2347FF0B-A944-4CEB-9F0E-D19D369AE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4" y="5449290"/>
            <a:ext cx="241394" cy="263642"/>
          </a:xfrm>
          <a:prstGeom prst="rect">
            <a:avLst/>
          </a:prstGeom>
        </p:spPr>
      </p:pic>
      <p:pic>
        <p:nvPicPr>
          <p:cNvPr id="148" name="Graphic 40" descr="Checkbox Checked">
            <a:extLst>
              <a:ext uri="{FF2B5EF4-FFF2-40B4-BE49-F238E27FC236}">
                <a16:creationId xmlns:a16="http://schemas.microsoft.com/office/drawing/2014/main" id="{676C8448-7D32-47DB-BD7D-3A37C66F0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4" y="5171187"/>
            <a:ext cx="241394" cy="263642"/>
          </a:xfrm>
          <a:prstGeom prst="rect">
            <a:avLst/>
          </a:prstGeom>
        </p:spPr>
      </p:pic>
      <p:pic>
        <p:nvPicPr>
          <p:cNvPr id="149" name="Graphic 40" descr="Checkbox Checked">
            <a:extLst>
              <a:ext uri="{FF2B5EF4-FFF2-40B4-BE49-F238E27FC236}">
                <a16:creationId xmlns:a16="http://schemas.microsoft.com/office/drawing/2014/main" id="{4328575D-732F-412E-9C85-32240A7A1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2354" y="6189042"/>
            <a:ext cx="241394" cy="2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2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DCS2CAT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EBCA55B8-69D6-4FEA-B35A-F520B7C0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0914" y="2296884"/>
            <a:ext cx="769258" cy="769258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1ECF8487-F1FF-4626-BAFC-7EFF8B3D8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8170" y="257626"/>
            <a:ext cx="769258" cy="769258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DCS SQL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ML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799B0ABC-DCC6-482C-89A0-17EA4EE9B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842" y="2520951"/>
            <a:ext cx="362859" cy="362859"/>
          </a:xfrm>
          <a:prstGeom prst="rect">
            <a:avLst/>
          </a:prstGeom>
        </p:spPr>
      </p:pic>
      <p:pic>
        <p:nvPicPr>
          <p:cNvPr id="30" name="Graphic 12" descr="Paper">
            <a:extLst>
              <a:ext uri="{FF2B5EF4-FFF2-40B4-BE49-F238E27FC236}">
                <a16:creationId xmlns:a16="http://schemas.microsoft.com/office/drawing/2014/main" id="{1D99DC5C-05FB-46AF-BCEB-8ED3104C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1" y="4073134"/>
            <a:ext cx="362859" cy="362859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403924"/>
            <a:ext cx="2547257" cy="59914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DCS SQL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8226217C-A06A-46C5-B48B-7C6DACFA9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17" y="779660"/>
            <a:ext cx="362859" cy="36285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CC1C7D6-55F4-454D-963B-41C7AC340950}"/>
              </a:ext>
            </a:extLst>
          </p:cNvPr>
          <p:cNvSpPr txBox="1"/>
          <p:nvPr/>
        </p:nvSpPr>
        <p:spPr>
          <a:xfrm>
            <a:off x="494872" y="860853"/>
            <a:ext cx="2058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Analytics_auditors_data.dbo</a:t>
            </a:r>
            <a:r>
              <a:rPr lang="en-US" sz="1100" dirty="0">
                <a:ea typeface="+mn-lt"/>
                <a:cs typeface="+mn-lt"/>
              </a:rPr>
              <a:t>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CAT_DCS_CLAIM_EXPORT</a:t>
            </a:r>
            <a:endParaRPr lang="en-US" sz="1100" dirty="0"/>
          </a:p>
          <a:p>
            <a:endParaRPr lang="en-US" sz="1400" dirty="0">
              <a:cs typeface="Calibri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4BAC7C-335C-4FFE-B2A5-FC29C799A043}"/>
              </a:ext>
            </a:extLst>
          </p:cNvPr>
          <p:cNvSpPr txBox="1"/>
          <p:nvPr/>
        </p:nvSpPr>
        <p:spPr>
          <a:xfrm>
            <a:off x="511558" y="2585087"/>
            <a:ext cx="20580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Analytics_auditors_data.dbo</a:t>
            </a:r>
            <a:r>
              <a:rPr lang="en-US" sz="1100" dirty="0">
                <a:ea typeface="+mn-lt"/>
                <a:cs typeface="+mn-lt"/>
              </a:rPr>
              <a:t>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SELECT_Results_ConceptHdr</a:t>
            </a: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286D03-DFEE-4A62-AD00-2C2AF89E73C5}"/>
              </a:ext>
            </a:extLst>
          </p:cNvPr>
          <p:cNvSpPr txBox="1"/>
          <p:nvPr/>
        </p:nvSpPr>
        <p:spPr>
          <a:xfrm>
            <a:off x="472624" y="4170269"/>
            <a:ext cx="2058009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Analytics_auditors_data.dbo</a:t>
            </a:r>
            <a:r>
              <a:rPr lang="en-US" sz="1100" dirty="0">
                <a:ea typeface="+mn-lt"/>
                <a:cs typeface="+mn-lt"/>
              </a:rPr>
              <a:t>.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CAT_DCS_ConceptHit_EXPORT</a:t>
            </a:r>
            <a:endParaRPr lang="en-US" dirty="0" err="1"/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ea typeface="+mn-lt"/>
              <a:cs typeface="+mn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14EC52-7BDD-461B-A342-564C7B6EC146}"/>
              </a:ext>
            </a:extLst>
          </p:cNvPr>
          <p:cNvSpPr txBox="1"/>
          <p:nvPr/>
        </p:nvSpPr>
        <p:spPr>
          <a:xfrm>
            <a:off x="2780872" y="1016590"/>
            <a:ext cx="2058009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ccv_selections.CAT_Results_INIT</a:t>
            </a:r>
            <a:endParaRPr lang="en-US" sz="1100">
              <a:ea typeface="+mn-lt"/>
              <a:cs typeface="+mn-lt"/>
            </a:endParaRP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9198DF4-A5C1-4FF7-8C10-B5568AD6E06C}"/>
              </a:ext>
            </a:extLst>
          </p:cNvPr>
          <p:cNvSpPr txBox="1"/>
          <p:nvPr/>
        </p:nvSpPr>
        <p:spPr>
          <a:xfrm>
            <a:off x="2825368" y="3030050"/>
            <a:ext cx="2124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ccv_selections.CAT_Concept_INIT</a:t>
            </a:r>
            <a:endParaRPr lang="en-US" sz="1100" dirty="0" err="1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68" name="Graphic 67" descr="Paper">
            <a:extLst>
              <a:ext uri="{FF2B5EF4-FFF2-40B4-BE49-F238E27FC236}">
                <a16:creationId xmlns:a16="http://schemas.microsoft.com/office/drawing/2014/main" id="{FF5804B8-60A0-4477-AD3D-43848C697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163" y="4143482"/>
            <a:ext cx="769258" cy="7692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18F3E84A-5C2E-4045-91BC-FD1A86D5E0ED}"/>
              </a:ext>
            </a:extLst>
          </p:cNvPr>
          <p:cNvSpPr txBox="1"/>
          <p:nvPr/>
        </p:nvSpPr>
        <p:spPr>
          <a:xfrm>
            <a:off x="2836493" y="4876648"/>
            <a:ext cx="2347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ccv_selections.CAT_ConceptHit_INIT</a:t>
            </a:r>
            <a:endParaRPr lang="en-US" sz="1100" dirty="0" err="1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8F2A1592-C564-4CD9-917D-15152766E19A}"/>
              </a:ext>
            </a:extLst>
          </p:cNvPr>
          <p:cNvSpPr/>
          <p:nvPr/>
        </p:nvSpPr>
        <p:spPr>
          <a:xfrm>
            <a:off x="4999164" y="2326601"/>
            <a:ext cx="2191446" cy="169086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Impala update process (to prepare export)</a:t>
            </a: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4902E13-913B-4CA4-9FCC-7BF64141A584}"/>
              </a:ext>
            </a:extLst>
          </p:cNvPr>
          <p:cNvSpPr/>
          <p:nvPr/>
        </p:nvSpPr>
        <p:spPr>
          <a:xfrm rot="2040000">
            <a:off x="2149289" y="4100944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D62F63E-66D7-4126-83F5-A07D1F8BC0DD}"/>
              </a:ext>
            </a:extLst>
          </p:cNvPr>
          <p:cNvSpPr/>
          <p:nvPr/>
        </p:nvSpPr>
        <p:spPr>
          <a:xfrm rot="-1860000">
            <a:off x="2115917" y="774841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734F9411-8333-4A3B-9636-A55217E71D20}"/>
              </a:ext>
            </a:extLst>
          </p:cNvPr>
          <p:cNvSpPr/>
          <p:nvPr/>
        </p:nvSpPr>
        <p:spPr>
          <a:xfrm>
            <a:off x="1987990" y="2276593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357B6148-5B1C-4A3A-9ED7-5F10BBD00712}"/>
              </a:ext>
            </a:extLst>
          </p:cNvPr>
          <p:cNvSpPr/>
          <p:nvPr/>
        </p:nvSpPr>
        <p:spPr>
          <a:xfrm rot="2640000">
            <a:off x="4507595" y="1687016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C1DA8DE3-A87E-4EF1-8CF4-1F047CDEC9E0}"/>
              </a:ext>
            </a:extLst>
          </p:cNvPr>
          <p:cNvSpPr/>
          <p:nvPr/>
        </p:nvSpPr>
        <p:spPr>
          <a:xfrm>
            <a:off x="3862399" y="2521323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8F0BAB81-AEE1-4BBF-A2D8-B612EFD911D5}"/>
              </a:ext>
            </a:extLst>
          </p:cNvPr>
          <p:cNvSpPr/>
          <p:nvPr/>
        </p:nvSpPr>
        <p:spPr>
          <a:xfrm rot="-1560000">
            <a:off x="4218369" y="3900710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Graphic 75" descr="Paper">
            <a:extLst>
              <a:ext uri="{FF2B5EF4-FFF2-40B4-BE49-F238E27FC236}">
                <a16:creationId xmlns:a16="http://schemas.microsoft.com/office/drawing/2014/main" id="{9A14B1F0-125B-43DD-97F6-6ECBD76A1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4388" y="2619482"/>
            <a:ext cx="769258" cy="769258"/>
          </a:xfrm>
          <a:prstGeom prst="rect">
            <a:avLst/>
          </a:prstGeom>
        </p:spPr>
      </p:pic>
      <p:pic>
        <p:nvPicPr>
          <p:cNvPr id="77" name="Graphic 76" descr="Paper">
            <a:extLst>
              <a:ext uri="{FF2B5EF4-FFF2-40B4-BE49-F238E27FC236}">
                <a16:creationId xmlns:a16="http://schemas.microsoft.com/office/drawing/2014/main" id="{6A00125D-3BF2-4B83-B291-1A6ED3E69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1644" y="580224"/>
            <a:ext cx="769258" cy="76925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67F7020-79CF-48B4-8707-A0CDB5D65338}"/>
              </a:ext>
            </a:extLst>
          </p:cNvPr>
          <p:cNvSpPr txBox="1"/>
          <p:nvPr/>
        </p:nvSpPr>
        <p:spPr>
          <a:xfrm>
            <a:off x="7664346" y="1339188"/>
            <a:ext cx="2058009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ccv_selections.CAT_Results_export</a:t>
            </a: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476079-9EE1-4FB4-B5C1-9FE253793F5A}"/>
              </a:ext>
            </a:extLst>
          </p:cNvPr>
          <p:cNvSpPr txBox="1"/>
          <p:nvPr/>
        </p:nvSpPr>
        <p:spPr>
          <a:xfrm>
            <a:off x="7708842" y="3352648"/>
            <a:ext cx="2124753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ccv_selections.CAT_Concept_export</a:t>
            </a:r>
            <a:endParaRPr lang="en-US" sz="1100" dirty="0" err="1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80" name="Graphic 79" descr="Paper">
            <a:extLst>
              <a:ext uri="{FF2B5EF4-FFF2-40B4-BE49-F238E27FC236}">
                <a16:creationId xmlns:a16="http://schemas.microsoft.com/office/drawing/2014/main" id="{0AB61EE9-3F82-4AE5-ADE5-8B2522CA3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637" y="4466080"/>
            <a:ext cx="769258" cy="76925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080E253-0879-474E-889B-DDAE7C42F167}"/>
              </a:ext>
            </a:extLst>
          </p:cNvPr>
          <p:cNvSpPr txBox="1"/>
          <p:nvPr/>
        </p:nvSpPr>
        <p:spPr>
          <a:xfrm>
            <a:off x="7714405" y="5199246"/>
            <a:ext cx="2085818" cy="8156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 err="1">
                <a:ea typeface="+mn-lt"/>
                <a:cs typeface="+mn-lt"/>
              </a:rPr>
              <a:t>Ml</a:t>
            </a:r>
            <a:r>
              <a:rPr lang="en-US" sz="1100" dirty="0">
                <a:ea typeface="+mn-lt"/>
                <a:cs typeface="+mn-lt"/>
              </a:rPr>
              <a:t> hive</a:t>
            </a:r>
            <a:br>
              <a:rPr lang="en-US" sz="1100" dirty="0">
                <a:ea typeface="+mn-lt"/>
                <a:cs typeface="+mn-lt"/>
              </a:rPr>
            </a:br>
            <a:r>
              <a:rPr lang="en-US" sz="1100" dirty="0" err="1">
                <a:ea typeface="+mn-lt"/>
                <a:cs typeface="+mn-lt"/>
              </a:rPr>
              <a:t>ccv_selections.CAT_ConceptHit_export</a:t>
            </a:r>
            <a:endParaRPr lang="en-US" sz="1100" dirty="0" err="1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C3AB0E27-582E-4E89-B774-E163EE11797B}"/>
              </a:ext>
            </a:extLst>
          </p:cNvPr>
          <p:cNvSpPr/>
          <p:nvPr/>
        </p:nvSpPr>
        <p:spPr>
          <a:xfrm rot="-1560000">
            <a:off x="6743537" y="1770447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DBA423E6-720F-4DAF-AD95-36766330D568}"/>
              </a:ext>
            </a:extLst>
          </p:cNvPr>
          <p:cNvSpPr/>
          <p:nvPr/>
        </p:nvSpPr>
        <p:spPr>
          <a:xfrm rot="2640000">
            <a:off x="7010515" y="4123191"/>
            <a:ext cx="978919" cy="4838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A96D0AC-5C66-4222-A3CC-73B9499D5DCE}"/>
              </a:ext>
            </a:extLst>
          </p:cNvPr>
          <p:cNvSpPr/>
          <p:nvPr/>
        </p:nvSpPr>
        <p:spPr>
          <a:xfrm>
            <a:off x="7188501" y="2882856"/>
            <a:ext cx="784248" cy="46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Graphic 90" descr="Paper">
            <a:extLst>
              <a:ext uri="{FF2B5EF4-FFF2-40B4-BE49-F238E27FC236}">
                <a16:creationId xmlns:a16="http://schemas.microsoft.com/office/drawing/2014/main" id="{4F45F23A-58C1-488A-BFB6-9C62DC4D4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1687" y="2619482"/>
            <a:ext cx="769258" cy="769258"/>
          </a:xfrm>
          <a:prstGeom prst="rect">
            <a:avLst/>
          </a:prstGeom>
        </p:spPr>
      </p:pic>
      <p:pic>
        <p:nvPicPr>
          <p:cNvPr id="92" name="Graphic 91" descr="Paper">
            <a:extLst>
              <a:ext uri="{FF2B5EF4-FFF2-40B4-BE49-F238E27FC236}">
                <a16:creationId xmlns:a16="http://schemas.microsoft.com/office/drawing/2014/main" id="{A4A8F4A3-529F-49C6-8DD7-CF236E36C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8943" y="580224"/>
            <a:ext cx="769258" cy="7692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C9C245E-88A3-4FE2-9D95-16D31F81A69B}"/>
              </a:ext>
            </a:extLst>
          </p:cNvPr>
          <p:cNvSpPr txBox="1"/>
          <p:nvPr/>
        </p:nvSpPr>
        <p:spPr>
          <a:xfrm>
            <a:off x="10100521" y="3397144"/>
            <a:ext cx="2058009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SQL: </a:t>
            </a:r>
            <a:r>
              <a:rPr lang="en-US" sz="1100" dirty="0">
                <a:ea typeface="+mn-lt"/>
                <a:cs typeface="+mn-lt"/>
                <a:hlinkClick r:id="rId4"/>
              </a:rPr>
              <a:t>crs/crs@usacrsprd01:1521/CRSPRD1.iht.com</a:t>
            </a:r>
            <a:endParaRPr lang="en-US"/>
          </a:p>
          <a:p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CRS.DCS_RESULTS_CONCEPT_HDR_STG</a:t>
            </a: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F9D22AB-963C-40A1-AFAF-1F68C984C6C7}"/>
              </a:ext>
            </a:extLst>
          </p:cNvPr>
          <p:cNvSpPr txBox="1"/>
          <p:nvPr/>
        </p:nvSpPr>
        <p:spPr>
          <a:xfrm>
            <a:off x="10067148" y="1417057"/>
            <a:ext cx="2124753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SQL: </a:t>
            </a:r>
            <a:r>
              <a:rPr lang="en-US" sz="1100" dirty="0">
                <a:ea typeface="+mn-lt"/>
                <a:cs typeface="+mn-lt"/>
                <a:hlinkClick r:id="rId4"/>
              </a:rPr>
              <a:t>crs/crs@usacrsprd01:1521/CRSPRD1.iht.com</a:t>
            </a:r>
            <a:endParaRPr lang="en-US" sz="1100">
              <a:ea typeface="+mn-lt"/>
              <a:cs typeface="+mn-lt"/>
            </a:endParaRPr>
          </a:p>
          <a:p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CRS.DCS_RESULTS_STG</a:t>
            </a:r>
            <a:endParaRPr lang="en-US" sz="1100" dirty="0" err="1">
              <a:cs typeface="Calibri"/>
            </a:endParaRPr>
          </a:p>
          <a:p>
            <a:endParaRPr lang="en-US" sz="1100" dirty="0">
              <a:ea typeface="+mn-lt"/>
              <a:cs typeface="+mn-lt"/>
            </a:endParaRPr>
          </a:p>
        </p:txBody>
      </p:sp>
      <p:pic>
        <p:nvPicPr>
          <p:cNvPr id="95" name="Graphic 94" descr="Paper">
            <a:extLst>
              <a:ext uri="{FF2B5EF4-FFF2-40B4-BE49-F238E27FC236}">
                <a16:creationId xmlns:a16="http://schemas.microsoft.com/office/drawing/2014/main" id="{D1F3F827-C854-4A93-87DE-E461D0C75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3936" y="4466080"/>
            <a:ext cx="769258" cy="76925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FBB5BB0-4FD8-4A33-9905-E54E7017C1DB}"/>
              </a:ext>
            </a:extLst>
          </p:cNvPr>
          <p:cNvSpPr txBox="1"/>
          <p:nvPr/>
        </p:nvSpPr>
        <p:spPr>
          <a:xfrm>
            <a:off x="10161704" y="5199246"/>
            <a:ext cx="208581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ea typeface="+mn-lt"/>
                <a:cs typeface="+mn-lt"/>
              </a:rPr>
              <a:t>SQL:</a:t>
            </a:r>
            <a:r>
              <a:rPr lang="en-US" sz="1100" dirty="0">
                <a:ea typeface="+mn-lt"/>
                <a:cs typeface="+mn-lt"/>
                <a:hlinkClick r:id="rId4"/>
              </a:rPr>
              <a:t>crs/crs@usacrsprd01:1521/CRSPRD1.iht.com</a:t>
            </a:r>
            <a:endParaRPr lang="en-US" sz="1100" dirty="0" err="1">
              <a:ea typeface="+mn-lt"/>
              <a:cs typeface="+mn-lt"/>
            </a:endParaRPr>
          </a:p>
          <a:p>
            <a:br>
              <a:rPr lang="en-US" sz="1100" dirty="0">
                <a:ea typeface="+mn-lt"/>
                <a:cs typeface="+mn-lt"/>
              </a:rPr>
            </a:br>
            <a:r>
              <a:rPr lang="en-US" sz="1100" dirty="0">
                <a:ea typeface="+mn-lt"/>
                <a:cs typeface="+mn-lt"/>
              </a:rPr>
              <a:t>CRS.DCS_RESULTS_CONCEPT_HIT_STG</a:t>
            </a:r>
          </a:p>
          <a:p>
            <a:endParaRPr lang="en-US" sz="1100" dirty="0">
              <a:ea typeface="+mn-lt"/>
              <a:cs typeface="+mn-lt"/>
            </a:endParaRPr>
          </a:p>
          <a:p>
            <a:endParaRPr lang="en-US" sz="1400" dirty="0">
              <a:cs typeface="Calibri"/>
            </a:endParaRP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2EC75FF8-F9D7-45C8-A884-6FFECFC30B2F}"/>
              </a:ext>
            </a:extLst>
          </p:cNvPr>
          <p:cNvSpPr/>
          <p:nvPr/>
        </p:nvSpPr>
        <p:spPr>
          <a:xfrm>
            <a:off x="9140778" y="735907"/>
            <a:ext cx="784248" cy="46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843927A1-3403-45D8-B3D5-9DE5B8FF7BE1}"/>
              </a:ext>
            </a:extLst>
          </p:cNvPr>
          <p:cNvSpPr/>
          <p:nvPr/>
        </p:nvSpPr>
        <p:spPr>
          <a:xfrm>
            <a:off x="9157464" y="2882856"/>
            <a:ext cx="784248" cy="46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EE7E5C67-7F21-464E-AD2F-069D581532AC}"/>
              </a:ext>
            </a:extLst>
          </p:cNvPr>
          <p:cNvSpPr/>
          <p:nvPr/>
        </p:nvSpPr>
        <p:spPr>
          <a:xfrm>
            <a:off x="9196398" y="4679396"/>
            <a:ext cx="784248" cy="467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15215D-455F-4E2E-AE34-1E9ECEF70EA5}"/>
              </a:ext>
            </a:extLst>
          </p:cNvPr>
          <p:cNvSpPr txBox="1"/>
          <p:nvPr/>
        </p:nvSpPr>
        <p:spPr>
          <a:xfrm>
            <a:off x="3115760" y="1456100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6" name="Graphic 40" descr="Checkbox Checked">
            <a:extLst>
              <a:ext uri="{FF2B5EF4-FFF2-40B4-BE49-F238E27FC236}">
                <a16:creationId xmlns:a16="http://schemas.microsoft.com/office/drawing/2014/main" id="{A19175BD-1DDE-40D6-BC16-E5B2231F2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6238" y="1500239"/>
            <a:ext cx="241394" cy="2636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35CB51-BC72-4C98-AC82-73C446D965B5}"/>
              </a:ext>
            </a:extLst>
          </p:cNvPr>
          <p:cNvSpPr txBox="1"/>
          <p:nvPr/>
        </p:nvSpPr>
        <p:spPr>
          <a:xfrm>
            <a:off x="3156919" y="3399478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8" name="Graphic 40" descr="Checkbox Checked">
            <a:extLst>
              <a:ext uri="{FF2B5EF4-FFF2-40B4-BE49-F238E27FC236}">
                <a16:creationId xmlns:a16="http://schemas.microsoft.com/office/drawing/2014/main" id="{A23E2A50-FC66-4B05-8B48-ED3E2D64E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7397" y="3443617"/>
            <a:ext cx="241394" cy="263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2AD5C3-50FF-4513-BB16-B4662154C0A3}"/>
              </a:ext>
            </a:extLst>
          </p:cNvPr>
          <p:cNvSpPr txBox="1"/>
          <p:nvPr/>
        </p:nvSpPr>
        <p:spPr>
          <a:xfrm>
            <a:off x="3409436" y="5387353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10" name="Graphic 40" descr="Checkbox Checked">
            <a:extLst>
              <a:ext uri="{FF2B5EF4-FFF2-40B4-BE49-F238E27FC236}">
                <a16:creationId xmlns:a16="http://schemas.microsoft.com/office/drawing/2014/main" id="{35F8E0E0-F006-40DF-BE6A-B078C6836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9914" y="5431492"/>
            <a:ext cx="241394" cy="2636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89B676C4-B379-4018-8003-5D511991886B}"/>
              </a:ext>
            </a:extLst>
          </p:cNvPr>
          <p:cNvSpPr txBox="1"/>
          <p:nvPr/>
        </p:nvSpPr>
        <p:spPr>
          <a:xfrm>
            <a:off x="8166096" y="1789822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62" name="Graphic 40" descr="Checkbox Checked">
            <a:extLst>
              <a:ext uri="{FF2B5EF4-FFF2-40B4-BE49-F238E27FC236}">
                <a16:creationId xmlns:a16="http://schemas.microsoft.com/office/drawing/2014/main" id="{61413D42-B639-4D83-A71C-9643F359C6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96574" y="1833961"/>
            <a:ext cx="241394" cy="26364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853ED38-A10A-4601-B816-7E0F4A57A80E}"/>
              </a:ext>
            </a:extLst>
          </p:cNvPr>
          <p:cNvSpPr txBox="1"/>
          <p:nvPr/>
        </p:nvSpPr>
        <p:spPr>
          <a:xfrm>
            <a:off x="8321833" y="3747662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70" name="Graphic 40" descr="Checkbox Checked">
            <a:extLst>
              <a:ext uri="{FF2B5EF4-FFF2-40B4-BE49-F238E27FC236}">
                <a16:creationId xmlns:a16="http://schemas.microsoft.com/office/drawing/2014/main" id="{6F80DAAF-3CCF-480E-A041-38292F6CE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52311" y="3791801"/>
            <a:ext cx="241394" cy="26364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2DFCE228-C292-4864-9F4C-885EC48D97F2}"/>
              </a:ext>
            </a:extLst>
          </p:cNvPr>
          <p:cNvSpPr txBox="1"/>
          <p:nvPr/>
        </p:nvSpPr>
        <p:spPr>
          <a:xfrm>
            <a:off x="8344081" y="5716625"/>
            <a:ext cx="22324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 err="1"/>
              <a:t>ovaeldge</a:t>
            </a:r>
            <a:r>
              <a:rPr lang="en-US" sz="1000" dirty="0"/>
              <a:t> folder</a:t>
            </a:r>
            <a:br>
              <a:rPr lang="en-US" sz="1000" dirty="0"/>
            </a:br>
            <a:r>
              <a:rPr lang="en-US" sz="1000" dirty="0"/>
              <a:t> monitoring</a:t>
            </a:r>
          </a:p>
        </p:txBody>
      </p:sp>
      <p:pic>
        <p:nvPicPr>
          <p:cNvPr id="83" name="Graphic 40" descr="Checkbox Checked">
            <a:extLst>
              <a:ext uri="{FF2B5EF4-FFF2-40B4-BE49-F238E27FC236}">
                <a16:creationId xmlns:a16="http://schemas.microsoft.com/office/drawing/2014/main" id="{D977813E-9CF0-4E4A-BB91-C2BD3E665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74559" y="5760764"/>
            <a:ext cx="241394" cy="2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28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/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DUPES </a:t>
            </a:r>
          </a:p>
        </p:txBody>
      </p:sp>
      <p:pic>
        <p:nvPicPr>
          <p:cNvPr id="11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F3D4A9FD-C546-47D9-89CB-E4C1EAD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43" y="2350315"/>
            <a:ext cx="1683658" cy="1230765"/>
          </a:xfrm>
          <a:prstGeom prst="rect">
            <a:avLst/>
          </a:prstGeom>
        </p:spPr>
      </p:pic>
      <p:pic>
        <p:nvPicPr>
          <p:cNvPr id="12" name="Graphic 12" descr="Paper">
            <a:extLst>
              <a:ext uri="{FF2B5EF4-FFF2-40B4-BE49-F238E27FC236}">
                <a16:creationId xmlns:a16="http://schemas.microsoft.com/office/drawing/2014/main" id="{ECBA8AEB-46E3-456C-BE9B-0A219074C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660" y="2122637"/>
            <a:ext cx="373654" cy="370211"/>
          </a:xfrm>
          <a:prstGeom prst="rect">
            <a:avLst/>
          </a:prstGeom>
        </p:spPr>
      </p:pic>
      <p:pic>
        <p:nvPicPr>
          <p:cNvPr id="13" name="Graphic 12" descr="Paper">
            <a:extLst>
              <a:ext uri="{FF2B5EF4-FFF2-40B4-BE49-F238E27FC236}">
                <a16:creationId xmlns:a16="http://schemas.microsoft.com/office/drawing/2014/main" id="{EBCA55B8-69D6-4FEA-B35A-F520B7C0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6071" y="2599429"/>
            <a:ext cx="420079" cy="430824"/>
          </a:xfrm>
          <a:prstGeom prst="rect">
            <a:avLst/>
          </a:prstGeom>
        </p:spPr>
      </p:pic>
      <p:pic>
        <p:nvPicPr>
          <p:cNvPr id="14" name="Graphic 13" descr="Paper">
            <a:extLst>
              <a:ext uri="{FF2B5EF4-FFF2-40B4-BE49-F238E27FC236}">
                <a16:creationId xmlns:a16="http://schemas.microsoft.com/office/drawing/2014/main" id="{84AE9FC6-0EC2-461E-8556-4CB001A61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8170" y="3129901"/>
            <a:ext cx="454193" cy="456801"/>
          </a:xfrm>
          <a:prstGeom prst="rect">
            <a:avLst/>
          </a:prstGeom>
        </p:spPr>
      </p:pic>
      <p:pic>
        <p:nvPicPr>
          <p:cNvPr id="15" name="Graphic 14" descr="Paper">
            <a:extLst>
              <a:ext uri="{FF2B5EF4-FFF2-40B4-BE49-F238E27FC236}">
                <a16:creationId xmlns:a16="http://schemas.microsoft.com/office/drawing/2014/main" id="{D3D9E262-37C7-4D3B-ABE5-2C349F947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409" y="3670237"/>
            <a:ext cx="411420" cy="429260"/>
          </a:xfrm>
          <a:prstGeom prst="rect">
            <a:avLst/>
          </a:prstGeom>
        </p:spPr>
      </p:pic>
      <p:pic>
        <p:nvPicPr>
          <p:cNvPr id="16" name="Graphic 12" descr="Paper">
            <a:extLst>
              <a:ext uri="{FF2B5EF4-FFF2-40B4-BE49-F238E27FC236}">
                <a16:creationId xmlns:a16="http://schemas.microsoft.com/office/drawing/2014/main" id="{0646D3DF-FA9D-4BB0-8181-4469ADB64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0094" y="4131876"/>
            <a:ext cx="446056" cy="403283"/>
          </a:xfrm>
          <a:prstGeom prst="rect">
            <a:avLst/>
          </a:prstGeom>
        </p:spPr>
      </p:pic>
      <p:pic>
        <p:nvPicPr>
          <p:cNvPr id="17" name="Graphic 16" descr="Paper">
            <a:extLst>
              <a:ext uri="{FF2B5EF4-FFF2-40B4-BE49-F238E27FC236}">
                <a16:creationId xmlns:a16="http://schemas.microsoft.com/office/drawing/2014/main" id="{1ECF8487-F1FF-4626-BAFC-7EFF8B3D8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106" y="1669892"/>
            <a:ext cx="375218" cy="370210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1944" y="1930810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BDR Nile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ML</a:t>
            </a:r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28" name="Graphic 27" descr="Paper">
            <a:extLst>
              <a:ext uri="{FF2B5EF4-FFF2-40B4-BE49-F238E27FC236}">
                <a16:creationId xmlns:a16="http://schemas.microsoft.com/office/drawing/2014/main" id="{38F32592-890F-44EC-8CD0-70FB69126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12" y="5119910"/>
            <a:ext cx="362859" cy="362859"/>
          </a:xfrm>
          <a:prstGeom prst="rect">
            <a:avLst/>
          </a:prstGeom>
        </p:spPr>
      </p:pic>
      <p:pic>
        <p:nvPicPr>
          <p:cNvPr id="29" name="Graphic 28" descr="Paper">
            <a:extLst>
              <a:ext uri="{FF2B5EF4-FFF2-40B4-BE49-F238E27FC236}">
                <a16:creationId xmlns:a16="http://schemas.microsoft.com/office/drawing/2014/main" id="{799B0ABC-DCC6-482C-89A0-17EA4EE9B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10" y="4256309"/>
            <a:ext cx="362859" cy="362859"/>
          </a:xfrm>
          <a:prstGeom prst="rect">
            <a:avLst/>
          </a:prstGeom>
        </p:spPr>
      </p:pic>
      <p:pic>
        <p:nvPicPr>
          <p:cNvPr id="30" name="Graphic 12" descr="Paper">
            <a:extLst>
              <a:ext uri="{FF2B5EF4-FFF2-40B4-BE49-F238E27FC236}">
                <a16:creationId xmlns:a16="http://schemas.microsoft.com/office/drawing/2014/main" id="{1D99DC5C-05FB-46AF-BCEB-8ED3104C8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13" y="4662711"/>
            <a:ext cx="362859" cy="362859"/>
          </a:xfrm>
          <a:prstGeom prst="rect">
            <a:avLst/>
          </a:prstGeom>
        </p:spPr>
      </p:pic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B7CFC8AF-1A9A-4F5E-9F11-5810B081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169" y="569682"/>
            <a:ext cx="551544" cy="55154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3652157"/>
            <a:ext cx="2547257" cy="2743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786C790-ED66-4BED-8675-F14C3E8FB1B5}"/>
              </a:ext>
            </a:extLst>
          </p:cNvPr>
          <p:cNvSpPr/>
          <p:nvPr/>
        </p:nvSpPr>
        <p:spPr>
          <a:xfrm>
            <a:off x="2721" y="25596"/>
            <a:ext cx="2641600" cy="341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SQL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A342B9-516B-48D6-A00A-90BD41ECAD49}"/>
              </a:ext>
            </a:extLst>
          </p:cNvPr>
          <p:cNvSpPr/>
          <p:nvPr/>
        </p:nvSpPr>
        <p:spPr>
          <a:xfrm>
            <a:off x="-38101" y="451756"/>
            <a:ext cx="2641600" cy="31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826171" y="-54429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9" name="Graphic 38" descr="Paper">
            <a:extLst>
              <a:ext uri="{FF2B5EF4-FFF2-40B4-BE49-F238E27FC236}">
                <a16:creationId xmlns:a16="http://schemas.microsoft.com/office/drawing/2014/main" id="{8226217C-A06A-46C5-B48B-7C6DACFA9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09" y="3849909"/>
            <a:ext cx="362859" cy="362859"/>
          </a:xfrm>
          <a:prstGeom prst="rect">
            <a:avLst/>
          </a:prstGeom>
        </p:spPr>
      </p:pic>
      <p:pic>
        <p:nvPicPr>
          <p:cNvPr id="40" name="Graphic 40" descr="Checkbox Checked">
            <a:extLst>
              <a:ext uri="{FF2B5EF4-FFF2-40B4-BE49-F238E27FC236}">
                <a16:creationId xmlns:a16="http://schemas.microsoft.com/office/drawing/2014/main" id="{7D4F8516-D42B-4B99-9F79-DF47DFE9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26021" y="1217714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37CC22-9E12-4ED5-99EA-4BB311F6A886}"/>
              </a:ext>
            </a:extLst>
          </p:cNvPr>
          <p:cNvSpPr txBox="1"/>
          <p:nvPr/>
        </p:nvSpPr>
        <p:spPr>
          <a:xfrm>
            <a:off x="7584168" y="2039546"/>
            <a:ext cx="210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Data Drift (by Data Robot)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B11A67-1EEF-4F68-9D2A-442F3CED4444}"/>
              </a:ext>
            </a:extLst>
          </p:cNvPr>
          <p:cNvSpPr txBox="1"/>
          <p:nvPr/>
        </p:nvSpPr>
        <p:spPr>
          <a:xfrm>
            <a:off x="2632312" y="4186538"/>
            <a:ext cx="514262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ea typeface="+mn-lt"/>
                <a:cs typeface="+mn-lt"/>
              </a:rPr>
              <a:t>/user/hive/warehouse/uhc_ct.db/uhcsp_pmpm_membership </a:t>
            </a:r>
            <a:endParaRPr lang="en-US">
              <a:cs typeface="Calibri" panose="020F0502020204030204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2897E-8C61-4179-A457-FAF305FC074C}"/>
              </a:ext>
            </a:extLst>
          </p:cNvPr>
          <p:cNvSpPr txBox="1"/>
          <p:nvPr/>
        </p:nvSpPr>
        <p:spPr>
          <a:xfrm>
            <a:off x="9937952" y="1373863"/>
            <a:ext cx="217005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ea typeface="+mn-lt"/>
                <a:cs typeface="+mn-lt"/>
              </a:rPr>
              <a:t>hdfs://Atlanta-ml/user/hive/warehouse/ml_dupes_dev.db/scores_header_archived</a:t>
            </a:r>
            <a:endParaRPr lang="en-US" sz="1100" dirty="0">
              <a:cs typeface="Calibri" panose="020F0502020204030204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93CA8-F454-4C84-8612-1B8593F7DCD8}"/>
              </a:ext>
            </a:extLst>
          </p:cNvPr>
          <p:cNvSpPr txBox="1"/>
          <p:nvPr/>
        </p:nvSpPr>
        <p:spPr>
          <a:xfrm>
            <a:off x="2719843" y="3665636"/>
            <a:ext cx="494085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/user/hive/warehouse/uhc_ct.db/uhcsp_refined_claims </a:t>
            </a:r>
            <a:endParaRPr lang="en-US" sz="120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687A0-426D-4973-AD64-FD9708F6FBAC}"/>
              </a:ext>
            </a:extLst>
          </p:cNvPr>
          <p:cNvSpPr txBox="1"/>
          <p:nvPr/>
        </p:nvSpPr>
        <p:spPr>
          <a:xfrm>
            <a:off x="3382240" y="3152201"/>
            <a:ext cx="596438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/user/hive/warehouse/uhc_ct.db/uhcsp_claims_denorm1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E7216-0F9B-46A2-9418-6E0B1696BFD4}"/>
              </a:ext>
            </a:extLst>
          </p:cNvPr>
          <p:cNvSpPr txBox="1"/>
          <p:nvPr/>
        </p:nvSpPr>
        <p:spPr>
          <a:xfrm>
            <a:off x="3346039" y="2680333"/>
            <a:ext cx="427585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/user/hive/warehouse/uhc_ct.db/uhcsp_net_providers </a:t>
            </a:r>
            <a:endParaRPr lang="en-US" sz="1100">
              <a:cs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630558-0F24-467D-8876-BCD5D4EBA0B0}"/>
              </a:ext>
            </a:extLst>
          </p:cNvPr>
          <p:cNvSpPr txBox="1"/>
          <p:nvPr/>
        </p:nvSpPr>
        <p:spPr>
          <a:xfrm>
            <a:off x="3160934" y="2166361"/>
            <a:ext cx="3428127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ea typeface="+mn-lt"/>
                <a:cs typeface="+mn-lt"/>
              </a:rPr>
              <a:t>/user/hive/warehouse/ ml_dupes_dev.db/claimflags</a:t>
            </a:r>
            <a:endParaRPr lang="en-US" sz="1100">
              <a:cs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4EBFEA-D0F8-4169-8D14-DF5B393959C6}"/>
              </a:ext>
            </a:extLst>
          </p:cNvPr>
          <p:cNvSpPr txBox="1"/>
          <p:nvPr/>
        </p:nvSpPr>
        <p:spPr>
          <a:xfrm>
            <a:off x="3050971" y="1673314"/>
            <a:ext cx="416415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>
                <a:ea typeface="+mn-lt"/>
                <a:cs typeface="+mn-lt"/>
              </a:rPr>
              <a:t>/user/hive/warehouse/ml_dupes_dev.db/flag_data_active</a:t>
            </a:r>
            <a:endParaRPr lang="en-US" sz="1400">
              <a:cs typeface="Calibri" panose="020F05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ED5A22-3794-449B-8825-93A13B6B4EBE}"/>
              </a:ext>
            </a:extLst>
          </p:cNvPr>
          <p:cNvSpPr txBox="1"/>
          <p:nvPr/>
        </p:nvSpPr>
        <p:spPr>
          <a:xfrm>
            <a:off x="796917" y="744615"/>
            <a:ext cx="968276" cy="805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</a:rPr>
              <a:t>uhc_ct.db</a:t>
            </a:r>
            <a:endParaRPr lang="en-US" sz="1400">
              <a:cs typeface="Calibri" panose="020F0502020204030204"/>
            </a:endParaRPr>
          </a:p>
          <a:p>
            <a:endParaRPr lang="en-US" sz="1400">
              <a:cs typeface="Calibri" panose="020F0502020204030204"/>
            </a:endParaRPr>
          </a:p>
          <a:p>
            <a:endParaRPr lang="en-US">
              <a:solidFill>
                <a:srgbClr val="2F5597"/>
              </a:solidFill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B76CA37-3848-4A77-8799-07F70C708C06}"/>
              </a:ext>
            </a:extLst>
          </p:cNvPr>
          <p:cNvSpPr/>
          <p:nvPr/>
        </p:nvSpPr>
        <p:spPr>
          <a:xfrm>
            <a:off x="2837285" y="2532403"/>
            <a:ext cx="4294918" cy="20750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80A96D-F482-40CD-97D4-47FF85A68AB7}"/>
              </a:ext>
            </a:extLst>
          </p:cNvPr>
          <p:cNvSpPr/>
          <p:nvPr/>
        </p:nvSpPr>
        <p:spPr>
          <a:xfrm>
            <a:off x="2811307" y="1657834"/>
            <a:ext cx="4294918" cy="802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7715B4EA-C33A-453F-B0BE-6930868322AF}"/>
              </a:ext>
            </a:extLst>
          </p:cNvPr>
          <p:cNvSpPr/>
          <p:nvPr/>
        </p:nvSpPr>
        <p:spPr>
          <a:xfrm rot="13860000">
            <a:off x="2334395" y="3494361"/>
            <a:ext cx="277920" cy="13430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9EE69175-5727-4DA7-A153-5D93B0CC3721}"/>
              </a:ext>
            </a:extLst>
          </p:cNvPr>
          <p:cNvSpPr/>
          <p:nvPr/>
        </p:nvSpPr>
        <p:spPr>
          <a:xfrm rot="18180000">
            <a:off x="7172817" y="2252597"/>
            <a:ext cx="338533" cy="10053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73ECBE0-6D1C-4EA7-B94A-A8F56D5D88D9}"/>
              </a:ext>
            </a:extLst>
          </p:cNvPr>
          <p:cNvSpPr/>
          <p:nvPr/>
        </p:nvSpPr>
        <p:spPr>
          <a:xfrm rot="15420000">
            <a:off x="9935088" y="2092824"/>
            <a:ext cx="321215" cy="11785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CC5430-6D06-4C22-A88A-967AD4B0B4ED}"/>
              </a:ext>
            </a:extLst>
          </p:cNvPr>
          <p:cNvSpPr txBox="1"/>
          <p:nvPr/>
        </p:nvSpPr>
        <p:spPr>
          <a:xfrm>
            <a:off x="1938440" y="844591"/>
            <a:ext cx="2373004" cy="46166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Sqoop job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 </a:t>
            </a:r>
            <a:r>
              <a:rPr lang="en-US" sz="1000" b="1" dirty="0">
                <a:solidFill>
                  <a:schemeClr val="bg1"/>
                </a:solidFill>
              </a:rPr>
              <a:t>DupesOdarSyncAutomation Coordinator</a:t>
            </a:r>
            <a:endParaRPr lang="en-US" sz="1100" dirty="0">
              <a:solidFill>
                <a:schemeClr val="bg1"/>
              </a:solidFill>
              <a:cs typeface="Calibri" panose="020F0502020204030204"/>
            </a:endParaRP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DE056FF-499D-475C-84C8-543C4A75C3C6}"/>
              </a:ext>
            </a:extLst>
          </p:cNvPr>
          <p:cNvSpPr/>
          <p:nvPr/>
        </p:nvSpPr>
        <p:spPr>
          <a:xfrm rot="18060000">
            <a:off x="1904863" y="731589"/>
            <a:ext cx="251943" cy="16288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B861B6-A527-4FFD-A445-D0EDF57564CA}"/>
              </a:ext>
            </a:extLst>
          </p:cNvPr>
          <p:cNvSpPr txBox="1"/>
          <p:nvPr/>
        </p:nvSpPr>
        <p:spPr>
          <a:xfrm>
            <a:off x="726167" y="2463841"/>
            <a:ext cx="1039503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dirty="0">
              <a:cs typeface="Calibri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28521D-A195-4271-A871-41B7E7A7B16A}"/>
              </a:ext>
            </a:extLst>
          </p:cNvPr>
          <p:cNvSpPr txBox="1"/>
          <p:nvPr/>
        </p:nvSpPr>
        <p:spPr>
          <a:xfrm>
            <a:off x="533400" y="4750377"/>
            <a:ext cx="211108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1C2429"/>
                </a:solidFill>
                <a:latin typeface="Roboto"/>
              </a:rPr>
              <a:t>ccv_hive_uhc_ct</a:t>
            </a:r>
            <a:endParaRPr lang="en-US" sz="1600">
              <a:cs typeface="Calibri" panose="020F050202020403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0F10C-EBCD-4FAC-BFF4-004DF19094FA}"/>
              </a:ext>
            </a:extLst>
          </p:cNvPr>
          <p:cNvSpPr txBox="1"/>
          <p:nvPr/>
        </p:nvSpPr>
        <p:spPr>
          <a:xfrm>
            <a:off x="578962" y="3710750"/>
            <a:ext cx="1758210" cy="43088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Cloudera Manager</a:t>
            </a:r>
            <a:endParaRPr lang="en-US" sz="1100">
              <a:solidFill>
                <a:schemeClr val="bg1"/>
              </a:solidFill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cs typeface="Calibri"/>
              </a:rPr>
              <a:t>CCV_hive_uhc_ct schedule</a:t>
            </a:r>
            <a:endParaRPr lang="en-US" sz="11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276625D1-5983-4C89-8CBD-5660F37D1EC0}"/>
              </a:ext>
            </a:extLst>
          </p:cNvPr>
          <p:cNvSpPr/>
          <p:nvPr/>
        </p:nvSpPr>
        <p:spPr>
          <a:xfrm rot="17700000">
            <a:off x="9816523" y="2922458"/>
            <a:ext cx="312556" cy="996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AE50A3-D3D1-4ADF-B325-762F1E4AF508}"/>
              </a:ext>
            </a:extLst>
          </p:cNvPr>
          <p:cNvSpPr txBox="1"/>
          <p:nvPr/>
        </p:nvSpPr>
        <p:spPr>
          <a:xfrm>
            <a:off x="9937951" y="3737794"/>
            <a:ext cx="2170050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ea typeface="+mn-lt"/>
                <a:cs typeface="+mn-lt"/>
              </a:rPr>
              <a:t>hdfs://Atlanta-ml/user/hive/warehouse/ml_dupes_dev.db/scores_detail_archived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61" name="Graphic 60" descr="Paper">
            <a:extLst>
              <a:ext uri="{FF2B5EF4-FFF2-40B4-BE49-F238E27FC236}">
                <a16:creationId xmlns:a16="http://schemas.microsoft.com/office/drawing/2014/main" id="{D15E7D97-4143-4951-84E1-283C0E36B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2671" y="43380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60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CRS ASSIGN</a:t>
            </a:r>
            <a:endParaRPr lang="en-US" sz="1600" b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11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F3D4A9FD-C546-47D9-89CB-E4C1EAD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57" y="2454224"/>
            <a:ext cx="1683658" cy="1230765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626" y="2129969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CRS SQL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OperationalAI</a:t>
            </a:r>
            <a:endParaRPr lang="en-US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B7CFC8AF-1A9A-4F5E-9F11-5810B081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169" y="569682"/>
            <a:ext cx="551544" cy="55154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3652157"/>
            <a:ext cx="2547257" cy="2743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A342B9-516B-48D6-A00A-90BD41ECAD49}"/>
              </a:ext>
            </a:extLst>
          </p:cNvPr>
          <p:cNvSpPr/>
          <p:nvPr/>
        </p:nvSpPr>
        <p:spPr>
          <a:xfrm>
            <a:off x="-38101" y="451756"/>
            <a:ext cx="2641600" cy="31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982035" y="-2474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Graphic 40" descr="Checkbox Checked">
            <a:extLst>
              <a:ext uri="{FF2B5EF4-FFF2-40B4-BE49-F238E27FC236}">
                <a16:creationId xmlns:a16="http://schemas.microsoft.com/office/drawing/2014/main" id="{7D4F8516-D42B-4B99-9F79-DF47DFE9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3021" y="116576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37CC22-9E12-4ED5-99EA-4BB311F6A886}"/>
              </a:ext>
            </a:extLst>
          </p:cNvPr>
          <p:cNvSpPr txBox="1"/>
          <p:nvPr/>
        </p:nvSpPr>
        <p:spPr>
          <a:xfrm>
            <a:off x="6449828" y="1987591"/>
            <a:ext cx="210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Data Drift (by Data Robot)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2897E-8C61-4179-A457-FAF305FC074C}"/>
              </a:ext>
            </a:extLst>
          </p:cNvPr>
          <p:cNvSpPr txBox="1"/>
          <p:nvPr/>
        </p:nvSpPr>
        <p:spPr>
          <a:xfrm>
            <a:off x="10093817" y="1798158"/>
            <a:ext cx="208345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>
                <a:ea typeface="+mn-lt"/>
                <a:cs typeface="+mn-lt"/>
              </a:rPr>
              <a:t>/mldev/unrestricted/ml_ui_path/mlworkspace/assignments/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C3C71F-0F3B-4BC2-9C6D-02836803841B}"/>
              </a:ext>
            </a:extLst>
          </p:cNvPr>
          <p:cNvSpPr/>
          <p:nvPr/>
        </p:nvSpPr>
        <p:spPr>
          <a:xfrm>
            <a:off x="70420" y="-1278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Nile</a:t>
            </a:r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D647E-0A94-45F4-AC91-B98D014A4E2E}"/>
              </a:ext>
            </a:extLst>
          </p:cNvPr>
          <p:cNvSpPr/>
          <p:nvPr/>
        </p:nvSpPr>
        <p:spPr>
          <a:xfrm>
            <a:off x="2715111" y="984967"/>
            <a:ext cx="2536133" cy="5410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aper">
            <a:extLst>
              <a:ext uri="{FF2B5EF4-FFF2-40B4-BE49-F238E27FC236}">
                <a16:creationId xmlns:a16="http://schemas.microsoft.com/office/drawing/2014/main" id="{BA64DF7F-CA52-4DA4-83D4-C3836494D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5" y="2079810"/>
            <a:ext cx="251619" cy="251619"/>
          </a:xfrm>
          <a:prstGeom prst="rect">
            <a:avLst/>
          </a:prstGeom>
        </p:spPr>
      </p:pic>
      <p:pic>
        <p:nvPicPr>
          <p:cNvPr id="5" name="Graphic 12" descr="Paper">
            <a:extLst>
              <a:ext uri="{FF2B5EF4-FFF2-40B4-BE49-F238E27FC236}">
                <a16:creationId xmlns:a16="http://schemas.microsoft.com/office/drawing/2014/main" id="{C13DB087-E7D5-4668-88E3-0882EFC9A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6" y="1739414"/>
            <a:ext cx="251619" cy="251619"/>
          </a:xfrm>
          <a:prstGeom prst="rect">
            <a:avLst/>
          </a:prstGeom>
        </p:spPr>
      </p:pic>
      <p:pic>
        <p:nvPicPr>
          <p:cNvPr id="6" name="Graphic 5" descr="Paper">
            <a:extLst>
              <a:ext uri="{FF2B5EF4-FFF2-40B4-BE49-F238E27FC236}">
                <a16:creationId xmlns:a16="http://schemas.microsoft.com/office/drawing/2014/main" id="{5FF84D64-907B-42EE-AB84-EC8D14CB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9796" y="1165780"/>
            <a:ext cx="251619" cy="251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3139D4-3DDF-4308-977F-981E3BA9743E}"/>
              </a:ext>
            </a:extLst>
          </p:cNvPr>
          <p:cNvSpPr txBox="1"/>
          <p:nvPr/>
        </p:nvSpPr>
        <p:spPr>
          <a:xfrm>
            <a:off x="3225835" y="1196915"/>
            <a:ext cx="178932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ea typeface="+mn-lt"/>
                <a:cs typeface="+mn-lt"/>
              </a:rPr>
              <a:t>/refined/</a:t>
            </a:r>
            <a:r>
              <a:rPr lang="en-US" sz="900" dirty="0" err="1">
                <a:ea typeface="+mn-lt"/>
                <a:cs typeface="+mn-lt"/>
              </a:rPr>
              <a:t>crs_datasets</a:t>
            </a:r>
            <a:r>
              <a:rPr lang="en-US" sz="900" dirty="0">
                <a:ea typeface="+mn-lt"/>
                <a:cs typeface="+mn-lt"/>
              </a:rPr>
              <a:t>/employees </a:t>
            </a:r>
            <a:endParaRPr lang="en-US" sz="20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242F8-ABDC-4A25-902B-C4CBA7E4AB62}"/>
              </a:ext>
            </a:extLst>
          </p:cNvPr>
          <p:cNvSpPr txBox="1"/>
          <p:nvPr/>
        </p:nvSpPr>
        <p:spPr>
          <a:xfrm>
            <a:off x="3290113" y="1481426"/>
            <a:ext cx="177377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+mn-lt"/>
                <a:cs typeface="+mn-lt"/>
              </a:rPr>
              <a:t>/refined/crs_datasets/audit_results 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9629E-27C2-4A88-980B-6429307CDE7A}"/>
              </a:ext>
            </a:extLst>
          </p:cNvPr>
          <p:cNvSpPr txBox="1"/>
          <p:nvPr/>
        </p:nvSpPr>
        <p:spPr>
          <a:xfrm>
            <a:off x="3290112" y="1782146"/>
            <a:ext cx="177486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/refined/crs_datasets/audit_diags </a:t>
            </a:r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756FB-5147-486F-9A6A-DC68739FBB9D}"/>
              </a:ext>
            </a:extLst>
          </p:cNvPr>
          <p:cNvSpPr txBox="1"/>
          <p:nvPr/>
        </p:nvSpPr>
        <p:spPr>
          <a:xfrm>
            <a:off x="3278988" y="2105856"/>
            <a:ext cx="1785607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/refined/crs_datasets/audit_procs </a:t>
            </a:r>
            <a:endParaRPr lang="en-US" sz="2400"/>
          </a:p>
        </p:txBody>
      </p:sp>
      <p:pic>
        <p:nvPicPr>
          <p:cNvPr id="20" name="Graphic 19" descr="Paper">
            <a:extLst>
              <a:ext uri="{FF2B5EF4-FFF2-40B4-BE49-F238E27FC236}">
                <a16:creationId xmlns:a16="http://schemas.microsoft.com/office/drawing/2014/main" id="{2E8FE953-CF41-46A2-AA0A-1B7EACC3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6" y="3498131"/>
            <a:ext cx="251619" cy="251619"/>
          </a:xfrm>
          <a:prstGeom prst="rect">
            <a:avLst/>
          </a:prstGeom>
        </p:spPr>
      </p:pic>
      <p:pic>
        <p:nvPicPr>
          <p:cNvPr id="22" name="Graphic 21" descr="Paper">
            <a:extLst>
              <a:ext uri="{FF2B5EF4-FFF2-40B4-BE49-F238E27FC236}">
                <a16:creationId xmlns:a16="http://schemas.microsoft.com/office/drawing/2014/main" id="{FDB19418-236D-4875-937C-68C55E91C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4" y="2779143"/>
            <a:ext cx="251619" cy="251619"/>
          </a:xfrm>
          <a:prstGeom prst="rect">
            <a:avLst/>
          </a:prstGeom>
        </p:spPr>
      </p:pic>
      <p:pic>
        <p:nvPicPr>
          <p:cNvPr id="32" name="Graphic 12" descr="Paper">
            <a:extLst>
              <a:ext uri="{FF2B5EF4-FFF2-40B4-BE49-F238E27FC236}">
                <a16:creationId xmlns:a16="http://schemas.microsoft.com/office/drawing/2014/main" id="{CD0CEF4B-47A9-47F6-841B-FE3ED1040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7" y="3135486"/>
            <a:ext cx="251619" cy="251619"/>
          </a:xfrm>
          <a:prstGeom prst="rect">
            <a:avLst/>
          </a:prstGeom>
        </p:spPr>
      </p:pic>
      <p:pic>
        <p:nvPicPr>
          <p:cNvPr id="34" name="Graphic 33" descr="Paper">
            <a:extLst>
              <a:ext uri="{FF2B5EF4-FFF2-40B4-BE49-F238E27FC236}">
                <a16:creationId xmlns:a16="http://schemas.microsoft.com/office/drawing/2014/main" id="{289259CF-DA6E-4497-BBC1-68D1E5314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3" y="2422801"/>
            <a:ext cx="251619" cy="2516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E973546-7A33-4067-A15F-8DE80362A9B2}"/>
              </a:ext>
            </a:extLst>
          </p:cNvPr>
          <p:cNvSpPr txBox="1"/>
          <p:nvPr/>
        </p:nvSpPr>
        <p:spPr>
          <a:xfrm>
            <a:off x="3281455" y="2457033"/>
            <a:ext cx="1815428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/refined/crs_datasets/claim_diags </a:t>
            </a:r>
            <a:endParaRPr lang="en-US" sz="24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222461D-B9C2-479F-8BF6-CE7CB121EA56}"/>
              </a:ext>
            </a:extLst>
          </p:cNvPr>
          <p:cNvSpPr txBox="1"/>
          <p:nvPr/>
        </p:nvSpPr>
        <p:spPr>
          <a:xfrm>
            <a:off x="3289481" y="2827440"/>
            <a:ext cx="184703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/refined/crs_datasets/claim_details </a:t>
            </a:r>
            <a:endParaRPr lang="en-US" sz="24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A5C9A52-1E65-4956-AE71-95DDC763087E}"/>
              </a:ext>
            </a:extLst>
          </p:cNvPr>
          <p:cNvSpPr txBox="1"/>
          <p:nvPr/>
        </p:nvSpPr>
        <p:spPr>
          <a:xfrm>
            <a:off x="3287015" y="3189343"/>
            <a:ext cx="192124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/refined/crs_datasets/claim_procs </a:t>
            </a:r>
            <a:endParaRPr lang="en-US" sz="24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3F8A4F-7AD4-4FE3-8396-3F658A1C429F}"/>
              </a:ext>
            </a:extLst>
          </p:cNvPr>
          <p:cNvSpPr txBox="1"/>
          <p:nvPr/>
        </p:nvSpPr>
        <p:spPr>
          <a:xfrm>
            <a:off x="3281453" y="3546425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/refined/crs_datasets/tasks </a:t>
            </a:r>
            <a:endParaRPr lang="en-US" sz="2400"/>
          </a:p>
        </p:txBody>
      </p:sp>
      <p:pic>
        <p:nvPicPr>
          <p:cNvPr id="69" name="Graphic 12" descr="Paper">
            <a:extLst>
              <a:ext uri="{FF2B5EF4-FFF2-40B4-BE49-F238E27FC236}">
                <a16:creationId xmlns:a16="http://schemas.microsoft.com/office/drawing/2014/main" id="{F8AAE469-3F76-4750-8FED-EC8DB36CC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6485" y="1453663"/>
            <a:ext cx="251619" cy="251619"/>
          </a:xfrm>
          <a:prstGeom prst="rect">
            <a:avLst/>
          </a:prstGeom>
        </p:spPr>
      </p:pic>
      <p:pic>
        <p:nvPicPr>
          <p:cNvPr id="70" name="Graphic 69" descr="Paper">
            <a:extLst>
              <a:ext uri="{FF2B5EF4-FFF2-40B4-BE49-F238E27FC236}">
                <a16:creationId xmlns:a16="http://schemas.microsoft.com/office/drawing/2014/main" id="{969E1BBF-96DB-4F61-83BC-BF55DF628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9167" y="4944199"/>
            <a:ext cx="251619" cy="251619"/>
          </a:xfrm>
          <a:prstGeom prst="rect">
            <a:avLst/>
          </a:prstGeom>
        </p:spPr>
      </p:pic>
      <p:pic>
        <p:nvPicPr>
          <p:cNvPr id="71" name="Graphic 70" descr="Paper">
            <a:extLst>
              <a:ext uri="{FF2B5EF4-FFF2-40B4-BE49-F238E27FC236}">
                <a16:creationId xmlns:a16="http://schemas.microsoft.com/office/drawing/2014/main" id="{98159E38-9A7B-4423-AF66-99AE0125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9165" y="4225211"/>
            <a:ext cx="251619" cy="251619"/>
          </a:xfrm>
          <a:prstGeom prst="rect">
            <a:avLst/>
          </a:prstGeom>
        </p:spPr>
      </p:pic>
      <p:pic>
        <p:nvPicPr>
          <p:cNvPr id="72" name="Graphic 12" descr="Paper">
            <a:extLst>
              <a:ext uri="{FF2B5EF4-FFF2-40B4-BE49-F238E27FC236}">
                <a16:creationId xmlns:a16="http://schemas.microsoft.com/office/drawing/2014/main" id="{43678C09-6403-4CFD-BAA7-400DC3ED9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9168" y="4581554"/>
            <a:ext cx="251619" cy="251619"/>
          </a:xfrm>
          <a:prstGeom prst="rect">
            <a:avLst/>
          </a:prstGeom>
        </p:spPr>
      </p:pic>
      <p:pic>
        <p:nvPicPr>
          <p:cNvPr id="73" name="Graphic 72" descr="Paper">
            <a:extLst>
              <a:ext uri="{FF2B5EF4-FFF2-40B4-BE49-F238E27FC236}">
                <a16:creationId xmlns:a16="http://schemas.microsoft.com/office/drawing/2014/main" id="{A1EED284-B552-4DE3-AA07-DFE3E0391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9164" y="3868869"/>
            <a:ext cx="251619" cy="251619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54A0E644-2F33-4110-8D47-F00653A7FEB5}"/>
              </a:ext>
            </a:extLst>
          </p:cNvPr>
          <p:cNvSpPr txBox="1"/>
          <p:nvPr/>
        </p:nvSpPr>
        <p:spPr>
          <a:xfrm>
            <a:off x="3272795" y="3894442"/>
            <a:ext cx="188470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/refined/crs_datasets/claim_audits </a:t>
            </a:r>
            <a:endParaRPr lang="en-US" sz="24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CF570-BD3B-4C77-9E18-8DE7D82E3E44}"/>
              </a:ext>
            </a:extLst>
          </p:cNvPr>
          <p:cNvSpPr txBox="1"/>
          <p:nvPr/>
        </p:nvSpPr>
        <p:spPr>
          <a:xfrm>
            <a:off x="3220207" y="4256190"/>
            <a:ext cx="2150098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/refined/crs_datasets/claim_audit_types </a:t>
            </a:r>
            <a:endParaRPr lang="en-US" sz="24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A25127-97DF-44C0-A9A0-81032DEC9803}"/>
              </a:ext>
            </a:extLst>
          </p:cNvPr>
          <p:cNvSpPr txBox="1"/>
          <p:nvPr/>
        </p:nvSpPr>
        <p:spPr>
          <a:xfrm>
            <a:off x="3269696" y="4618093"/>
            <a:ext cx="1548904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/refined/crs_datasets/files 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9ACF6CC-F346-47A2-BB9D-A2B4C6EA3DB3}"/>
              </a:ext>
            </a:extLst>
          </p:cNvPr>
          <p:cNvSpPr txBox="1"/>
          <p:nvPr/>
        </p:nvSpPr>
        <p:spPr>
          <a:xfrm>
            <a:off x="3264134" y="4992493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ea typeface="+mn-lt"/>
                <a:cs typeface="+mn-lt"/>
              </a:rPr>
              <a:t>/refined/crs_config/payers 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18903-8D86-49D2-B63D-27FAD217D342}"/>
              </a:ext>
            </a:extLst>
          </p:cNvPr>
          <p:cNvSpPr txBox="1"/>
          <p:nvPr/>
        </p:nvSpPr>
        <p:spPr>
          <a:xfrm>
            <a:off x="689264" y="619991"/>
            <a:ext cx="1764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444444"/>
                </a:solidFill>
                <a:cs typeface="Calibri"/>
              </a:rPr>
              <a:t>crs_datasetsATL</a:t>
            </a:r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E10E43-CE47-498A-8414-46C3A3A51454}"/>
              </a:ext>
            </a:extLst>
          </p:cNvPr>
          <p:cNvSpPr/>
          <p:nvPr/>
        </p:nvSpPr>
        <p:spPr>
          <a:xfrm rot="19560000">
            <a:off x="2058564" y="773564"/>
            <a:ext cx="312556" cy="198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C61405-5DE3-4A56-9DC3-72005C9B1363}"/>
              </a:ext>
            </a:extLst>
          </p:cNvPr>
          <p:cNvSpPr/>
          <p:nvPr/>
        </p:nvSpPr>
        <p:spPr>
          <a:xfrm rot="16620000">
            <a:off x="5810585" y="2154393"/>
            <a:ext cx="338533" cy="1446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79F960C-FB5F-4D2A-A5D3-15F0E73C1902}"/>
              </a:ext>
            </a:extLst>
          </p:cNvPr>
          <p:cNvSpPr/>
          <p:nvPr/>
        </p:nvSpPr>
        <p:spPr>
          <a:xfrm rot="16200000">
            <a:off x="9397389" y="1695540"/>
            <a:ext cx="347192" cy="226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83238-46F4-4BDE-8452-F1270D02A437}"/>
              </a:ext>
            </a:extLst>
          </p:cNvPr>
          <p:cNvSpPr txBox="1"/>
          <p:nvPr/>
        </p:nvSpPr>
        <p:spPr>
          <a:xfrm>
            <a:off x="77565" y="2224452"/>
            <a:ext cx="2315808" cy="43088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Roboto"/>
              </a:rPr>
              <a:t>Oozie Daily </a:t>
            </a:r>
            <a:endParaRPr lang="en-US" sz="110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1100">
                <a:solidFill>
                  <a:schemeClr val="bg1"/>
                </a:solidFill>
                <a:latin typeface="Roboto"/>
              </a:rPr>
              <a:t>CRS Denorm Refresh Coordinator</a:t>
            </a:r>
            <a:endParaRPr lang="en-US" sz="110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6" name="Graphic 40" descr="Checkbox Checked">
            <a:extLst>
              <a:ext uri="{FF2B5EF4-FFF2-40B4-BE49-F238E27FC236}">
                <a16:creationId xmlns:a16="http://schemas.microsoft.com/office/drawing/2014/main" id="{6A8C7E10-64E2-4898-A453-65ED1F50B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37450" y="1166516"/>
            <a:ext cx="241394" cy="263642"/>
          </a:xfrm>
          <a:prstGeom prst="rect">
            <a:avLst/>
          </a:prstGeom>
        </p:spPr>
      </p:pic>
      <p:pic>
        <p:nvPicPr>
          <p:cNvPr id="51" name="Graphic 40" descr="Checkbox Checked">
            <a:extLst>
              <a:ext uri="{FF2B5EF4-FFF2-40B4-BE49-F238E27FC236}">
                <a16:creationId xmlns:a16="http://schemas.microsoft.com/office/drawing/2014/main" id="{4143FFA9-A6BA-4C6E-B859-140A678F4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5260" y="1505801"/>
            <a:ext cx="241394" cy="263642"/>
          </a:xfrm>
          <a:prstGeom prst="rect">
            <a:avLst/>
          </a:prstGeom>
        </p:spPr>
      </p:pic>
      <p:pic>
        <p:nvPicPr>
          <p:cNvPr id="53" name="Graphic 40" descr="Checkbox Checked">
            <a:extLst>
              <a:ext uri="{FF2B5EF4-FFF2-40B4-BE49-F238E27FC236}">
                <a16:creationId xmlns:a16="http://schemas.microsoft.com/office/drawing/2014/main" id="{B491C88D-4B5A-4468-96E2-9AA761BE32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6384" y="1800589"/>
            <a:ext cx="241394" cy="263642"/>
          </a:xfrm>
          <a:prstGeom prst="rect">
            <a:avLst/>
          </a:prstGeom>
        </p:spPr>
      </p:pic>
      <p:pic>
        <p:nvPicPr>
          <p:cNvPr id="54" name="Graphic 40" descr="Checkbox Checked">
            <a:extLst>
              <a:ext uri="{FF2B5EF4-FFF2-40B4-BE49-F238E27FC236}">
                <a16:creationId xmlns:a16="http://schemas.microsoft.com/office/drawing/2014/main" id="{A517FFE1-0A32-486F-9F62-4CE797142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6384" y="2100939"/>
            <a:ext cx="241394" cy="263642"/>
          </a:xfrm>
          <a:prstGeom prst="rect">
            <a:avLst/>
          </a:prstGeom>
        </p:spPr>
      </p:pic>
      <p:pic>
        <p:nvPicPr>
          <p:cNvPr id="55" name="Graphic 40" descr="Checkbox Checked">
            <a:extLst>
              <a:ext uri="{FF2B5EF4-FFF2-40B4-BE49-F238E27FC236}">
                <a16:creationId xmlns:a16="http://schemas.microsoft.com/office/drawing/2014/main" id="{4B248A3C-3208-4517-9633-0D6BE5FA5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6384" y="2440224"/>
            <a:ext cx="241394" cy="263642"/>
          </a:xfrm>
          <a:prstGeom prst="rect">
            <a:avLst/>
          </a:prstGeom>
        </p:spPr>
      </p:pic>
      <p:pic>
        <p:nvPicPr>
          <p:cNvPr id="57" name="Graphic 40" descr="Checkbox Checked">
            <a:extLst>
              <a:ext uri="{FF2B5EF4-FFF2-40B4-BE49-F238E27FC236}">
                <a16:creationId xmlns:a16="http://schemas.microsoft.com/office/drawing/2014/main" id="{FBBC4407-1C91-46DA-BC37-D357B7A87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318" y="2829567"/>
            <a:ext cx="241394" cy="263642"/>
          </a:xfrm>
          <a:prstGeom prst="rect">
            <a:avLst/>
          </a:prstGeom>
        </p:spPr>
      </p:pic>
      <p:pic>
        <p:nvPicPr>
          <p:cNvPr id="58" name="Graphic 40" descr="Checkbox Checked">
            <a:extLst>
              <a:ext uri="{FF2B5EF4-FFF2-40B4-BE49-F238E27FC236}">
                <a16:creationId xmlns:a16="http://schemas.microsoft.com/office/drawing/2014/main" id="{E0A8670F-7AFC-42BA-A05C-56E027D17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318" y="3191100"/>
            <a:ext cx="241394" cy="263642"/>
          </a:xfrm>
          <a:prstGeom prst="rect">
            <a:avLst/>
          </a:prstGeom>
        </p:spPr>
      </p:pic>
      <p:pic>
        <p:nvPicPr>
          <p:cNvPr id="59" name="Graphic 40" descr="Checkbox Checked">
            <a:extLst>
              <a:ext uri="{FF2B5EF4-FFF2-40B4-BE49-F238E27FC236}">
                <a16:creationId xmlns:a16="http://schemas.microsoft.com/office/drawing/2014/main" id="{7F5436CE-29E5-44E1-8A55-7575284DB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318" y="3530385"/>
            <a:ext cx="241394" cy="263642"/>
          </a:xfrm>
          <a:prstGeom prst="rect">
            <a:avLst/>
          </a:prstGeom>
        </p:spPr>
      </p:pic>
      <p:pic>
        <p:nvPicPr>
          <p:cNvPr id="60" name="Graphic 40" descr="Checkbox Checked">
            <a:extLst>
              <a:ext uri="{FF2B5EF4-FFF2-40B4-BE49-F238E27FC236}">
                <a16:creationId xmlns:a16="http://schemas.microsoft.com/office/drawing/2014/main" id="{C27C706C-6322-44F9-B295-8EB2A3D7B8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318" y="3880794"/>
            <a:ext cx="241394" cy="263642"/>
          </a:xfrm>
          <a:prstGeom prst="rect">
            <a:avLst/>
          </a:prstGeom>
        </p:spPr>
      </p:pic>
      <p:pic>
        <p:nvPicPr>
          <p:cNvPr id="61" name="Graphic 40" descr="Checkbox Checked">
            <a:extLst>
              <a:ext uri="{FF2B5EF4-FFF2-40B4-BE49-F238E27FC236}">
                <a16:creationId xmlns:a16="http://schemas.microsoft.com/office/drawing/2014/main" id="{AE7717ED-8260-4266-9725-F128844D0A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5376" y="4370254"/>
            <a:ext cx="241394" cy="263642"/>
          </a:xfrm>
          <a:prstGeom prst="rect">
            <a:avLst/>
          </a:prstGeom>
        </p:spPr>
      </p:pic>
      <p:pic>
        <p:nvPicPr>
          <p:cNvPr id="63" name="Graphic 40" descr="Checkbox Checked">
            <a:extLst>
              <a:ext uri="{FF2B5EF4-FFF2-40B4-BE49-F238E27FC236}">
                <a16:creationId xmlns:a16="http://schemas.microsoft.com/office/drawing/2014/main" id="{224E1DCD-7A1B-4C2C-A084-B639DB3D70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15317" y="4620546"/>
            <a:ext cx="241394" cy="263642"/>
          </a:xfrm>
          <a:prstGeom prst="rect">
            <a:avLst/>
          </a:prstGeom>
        </p:spPr>
      </p:pic>
      <p:pic>
        <p:nvPicPr>
          <p:cNvPr id="65" name="Graphic 40" descr="Checkbox Checked">
            <a:extLst>
              <a:ext uri="{FF2B5EF4-FFF2-40B4-BE49-F238E27FC236}">
                <a16:creationId xmlns:a16="http://schemas.microsoft.com/office/drawing/2014/main" id="{86C7B14A-B5F3-4BA6-82EF-2F18A8983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4193" y="4993203"/>
            <a:ext cx="241394" cy="26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5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739" y="46097"/>
            <a:ext cx="9144000" cy="929861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>
                <a:solidFill>
                  <a:schemeClr val="accent2"/>
                </a:solidFill>
                <a:cs typeface="Calibri Light"/>
              </a:rPr>
              <a:t>R3 ASSIGN</a:t>
            </a:r>
            <a:endParaRPr lang="en-US" sz="1600" b="1">
              <a:solidFill>
                <a:schemeClr val="accent2"/>
              </a:solidFill>
              <a:cs typeface="Calibri Light"/>
            </a:endParaRPr>
          </a:p>
        </p:txBody>
      </p:sp>
      <p:pic>
        <p:nvPicPr>
          <p:cNvPr id="11" name="Picture 11" descr="A picture containing diagram, text&#10;&#10;Description automatically generated">
            <a:extLst>
              <a:ext uri="{FF2B5EF4-FFF2-40B4-BE49-F238E27FC236}">
                <a16:creationId xmlns:a16="http://schemas.microsoft.com/office/drawing/2014/main" id="{F3D4A9FD-C546-47D9-89CB-E4C1EAD9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857" y="2454224"/>
            <a:ext cx="1683658" cy="1230765"/>
          </a:xfrm>
          <a:prstGeom prst="rect">
            <a:avLst/>
          </a:prstGeom>
        </p:spPr>
      </p:pic>
      <p:pic>
        <p:nvPicPr>
          <p:cNvPr id="18" name="Graphic 17" descr="Paper">
            <a:extLst>
              <a:ext uri="{FF2B5EF4-FFF2-40B4-BE49-F238E27FC236}">
                <a16:creationId xmlns:a16="http://schemas.microsoft.com/office/drawing/2014/main" id="{B900E979-4AAF-468A-A47E-A755AD63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4398" y="7311569"/>
            <a:ext cx="914400" cy="914400"/>
          </a:xfrm>
          <a:prstGeom prst="rect">
            <a:avLst/>
          </a:prstGeom>
        </p:spPr>
      </p:pic>
      <p:pic>
        <p:nvPicPr>
          <p:cNvPr id="19" name="Graphic 18" descr="Paper">
            <a:extLst>
              <a:ext uri="{FF2B5EF4-FFF2-40B4-BE49-F238E27FC236}">
                <a16:creationId xmlns:a16="http://schemas.microsoft.com/office/drawing/2014/main" id="{A301304E-D3BE-4FC5-BE4A-11D24A26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0854" y="8371111"/>
            <a:ext cx="914400" cy="914400"/>
          </a:xfrm>
          <a:prstGeom prst="rect">
            <a:avLst/>
          </a:prstGeom>
        </p:spPr>
      </p:pic>
      <p:pic>
        <p:nvPicPr>
          <p:cNvPr id="21" name="Graphic 20" descr="Paper">
            <a:extLst>
              <a:ext uri="{FF2B5EF4-FFF2-40B4-BE49-F238E27FC236}">
                <a16:creationId xmlns:a16="http://schemas.microsoft.com/office/drawing/2014/main" id="{CE0DCB4E-ED9C-4FB7-98D5-81D80E9BA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4626" y="2129969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EC5E150-A029-42C5-A4D4-E1E4CC9A6ABA}"/>
              </a:ext>
            </a:extLst>
          </p:cNvPr>
          <p:cNvSpPr/>
          <p:nvPr/>
        </p:nvSpPr>
        <p:spPr>
          <a:xfrm>
            <a:off x="-40821" y="6450693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DCS SQL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816448B-40A3-49B2-963B-AC5CF653ABEC}"/>
              </a:ext>
            </a:extLst>
          </p:cNvPr>
          <p:cNvSpPr/>
          <p:nvPr/>
        </p:nvSpPr>
        <p:spPr>
          <a:xfrm>
            <a:off x="2658835" y="6450692"/>
            <a:ext cx="7278914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cs typeface="Calibri"/>
              </a:rPr>
              <a:t>OperationalAI</a:t>
            </a:r>
            <a:endParaRPr lang="en-US" dirty="0">
              <a:cs typeface="Calibri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1DE60FD-ADFF-4E76-9993-5C7EC8C2C64B}"/>
              </a:ext>
            </a:extLst>
          </p:cNvPr>
          <p:cNvSpPr/>
          <p:nvPr/>
        </p:nvSpPr>
        <p:spPr>
          <a:xfrm>
            <a:off x="9981293" y="6450692"/>
            <a:ext cx="2271486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DCS SQL</a:t>
            </a:r>
          </a:p>
        </p:txBody>
      </p:sp>
      <p:pic>
        <p:nvPicPr>
          <p:cNvPr id="31" name="Graphic 30" descr="Paper">
            <a:extLst>
              <a:ext uri="{FF2B5EF4-FFF2-40B4-BE49-F238E27FC236}">
                <a16:creationId xmlns:a16="http://schemas.microsoft.com/office/drawing/2014/main" id="{B7CFC8AF-1A9A-4F5E-9F11-5810B0814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169" y="569682"/>
            <a:ext cx="551544" cy="55154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D08D05-BC21-4B71-AF45-98B07EBCC57F}"/>
              </a:ext>
            </a:extLst>
          </p:cNvPr>
          <p:cNvSpPr/>
          <p:nvPr/>
        </p:nvSpPr>
        <p:spPr>
          <a:xfrm>
            <a:off x="-38100" y="3652157"/>
            <a:ext cx="2547257" cy="27431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1A342B9-516B-48D6-A00A-90BD41ECAD49}"/>
              </a:ext>
            </a:extLst>
          </p:cNvPr>
          <p:cNvSpPr/>
          <p:nvPr/>
        </p:nvSpPr>
        <p:spPr>
          <a:xfrm>
            <a:off x="-38101" y="451756"/>
            <a:ext cx="2641600" cy="3185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0D02C5-A04F-428D-A18F-5E8D563829EF}"/>
              </a:ext>
            </a:extLst>
          </p:cNvPr>
          <p:cNvCxnSpPr/>
          <p:nvPr/>
        </p:nvCxnSpPr>
        <p:spPr>
          <a:xfrm flipH="1">
            <a:off x="2677886" y="-3628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F3DC7D-DF9E-4FEA-A8B3-DFE57FCAD85A}"/>
              </a:ext>
            </a:extLst>
          </p:cNvPr>
          <p:cNvCxnSpPr>
            <a:cxnSpLocks/>
          </p:cNvCxnSpPr>
          <p:nvPr/>
        </p:nvCxnSpPr>
        <p:spPr>
          <a:xfrm flipH="1">
            <a:off x="9982035" y="-2474"/>
            <a:ext cx="72571" cy="6451598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0" name="Graphic 40" descr="Checkbox Checked">
            <a:extLst>
              <a:ext uri="{FF2B5EF4-FFF2-40B4-BE49-F238E27FC236}">
                <a16:creationId xmlns:a16="http://schemas.microsoft.com/office/drawing/2014/main" id="{7D4F8516-D42B-4B99-9F79-DF47DFE91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3021" y="1165760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237CC22-9E12-4ED5-99EA-4BB311F6A886}"/>
              </a:ext>
            </a:extLst>
          </p:cNvPr>
          <p:cNvSpPr txBox="1"/>
          <p:nvPr/>
        </p:nvSpPr>
        <p:spPr>
          <a:xfrm>
            <a:off x="6449828" y="1987591"/>
            <a:ext cx="2104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Data Drift (by Data Robot)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FD2897E-8C61-4179-A457-FAF305FC074C}"/>
              </a:ext>
            </a:extLst>
          </p:cNvPr>
          <p:cNvSpPr txBox="1"/>
          <p:nvPr/>
        </p:nvSpPr>
        <p:spPr>
          <a:xfrm>
            <a:off x="10093817" y="1798158"/>
            <a:ext cx="208345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00" dirty="0">
                <a:ea typeface="+mn-lt"/>
                <a:cs typeface="+mn-lt"/>
              </a:rPr>
              <a:t>/</a:t>
            </a:r>
            <a:r>
              <a:rPr lang="en-US" sz="1100" dirty="0" err="1">
                <a:ea typeface="+mn-lt"/>
                <a:cs typeface="+mn-lt"/>
              </a:rPr>
              <a:t>mldev</a:t>
            </a:r>
            <a:r>
              <a:rPr lang="en-US" sz="1100" dirty="0">
                <a:ea typeface="+mn-lt"/>
                <a:cs typeface="+mn-lt"/>
              </a:rPr>
              <a:t>/unrestricted/</a:t>
            </a:r>
            <a:r>
              <a:rPr lang="en-US" sz="1100" dirty="0" err="1">
                <a:ea typeface="+mn-lt"/>
                <a:cs typeface="+mn-lt"/>
              </a:rPr>
              <a:t>ml_ui_path</a:t>
            </a:r>
            <a:r>
              <a:rPr lang="en-US" sz="1100" dirty="0">
                <a:ea typeface="+mn-lt"/>
                <a:cs typeface="+mn-lt"/>
              </a:rPr>
              <a:t>/</a:t>
            </a:r>
            <a:r>
              <a:rPr lang="en-US" sz="1100" dirty="0" err="1">
                <a:ea typeface="+mn-lt"/>
                <a:cs typeface="+mn-lt"/>
              </a:rPr>
              <a:t>mlworkspace</a:t>
            </a:r>
            <a:r>
              <a:rPr lang="en-US" sz="1100" dirty="0">
                <a:ea typeface="+mn-lt"/>
                <a:cs typeface="+mn-lt"/>
              </a:rPr>
              <a:t>/r3assignments/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0C3C71F-0F3B-4BC2-9C6D-02836803841B}"/>
              </a:ext>
            </a:extLst>
          </p:cNvPr>
          <p:cNvSpPr/>
          <p:nvPr/>
        </p:nvSpPr>
        <p:spPr>
          <a:xfrm>
            <a:off x="70420" y="-1278"/>
            <a:ext cx="2648857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R3 SQL (dbprdsql-004)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3D647E-0A94-45F4-AC91-B98D014A4E2E}"/>
              </a:ext>
            </a:extLst>
          </p:cNvPr>
          <p:cNvSpPr/>
          <p:nvPr/>
        </p:nvSpPr>
        <p:spPr>
          <a:xfrm>
            <a:off x="2715111" y="984967"/>
            <a:ext cx="2536133" cy="54103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D18903-8D86-49D2-B63D-27FAD217D342}"/>
              </a:ext>
            </a:extLst>
          </p:cNvPr>
          <p:cNvSpPr txBox="1"/>
          <p:nvPr/>
        </p:nvSpPr>
        <p:spPr>
          <a:xfrm>
            <a:off x="689264" y="619991"/>
            <a:ext cx="17647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cs typeface="Calibri"/>
              </a:rPr>
              <a:t>report_stats</a:t>
            </a:r>
            <a:endParaRPr lang="en-US" dirty="0" err="1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1E10E43-CE47-498A-8414-46C3A3A51454}"/>
              </a:ext>
            </a:extLst>
          </p:cNvPr>
          <p:cNvSpPr/>
          <p:nvPr/>
        </p:nvSpPr>
        <p:spPr>
          <a:xfrm rot="19560000">
            <a:off x="2058564" y="773564"/>
            <a:ext cx="312556" cy="198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FC61405-5DE3-4A56-9DC3-72005C9B1363}"/>
              </a:ext>
            </a:extLst>
          </p:cNvPr>
          <p:cNvSpPr/>
          <p:nvPr/>
        </p:nvSpPr>
        <p:spPr>
          <a:xfrm rot="16620000">
            <a:off x="5810585" y="2154393"/>
            <a:ext cx="338533" cy="1446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779F960C-FB5F-4D2A-A5D3-15F0E73C1902}"/>
              </a:ext>
            </a:extLst>
          </p:cNvPr>
          <p:cNvSpPr/>
          <p:nvPr/>
        </p:nvSpPr>
        <p:spPr>
          <a:xfrm rot="16200000">
            <a:off x="9397389" y="1695540"/>
            <a:ext cx="347192" cy="22609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783238-46F4-4BDE-8452-F1270D02A437}"/>
              </a:ext>
            </a:extLst>
          </p:cNvPr>
          <p:cNvSpPr txBox="1"/>
          <p:nvPr/>
        </p:nvSpPr>
        <p:spPr>
          <a:xfrm>
            <a:off x="77565" y="2224452"/>
            <a:ext cx="2315808" cy="430887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Roboto"/>
              </a:rPr>
              <a:t>Oozie Daily </a:t>
            </a:r>
            <a:endParaRPr lang="en-US" sz="1100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1100" dirty="0">
                <a:solidFill>
                  <a:schemeClr val="bg1"/>
                </a:solidFill>
                <a:latin typeface="Roboto"/>
                <a:ea typeface="Roboto"/>
                <a:cs typeface="Calibri"/>
              </a:rPr>
              <a:t>R3 Hist Pull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57A87C-CF2A-4344-854C-C63B6A135F8F}"/>
              </a:ext>
            </a:extLst>
          </p:cNvPr>
          <p:cNvSpPr txBox="1"/>
          <p:nvPr/>
        </p:nvSpPr>
        <p:spPr>
          <a:xfrm>
            <a:off x="455468" y="3754582"/>
            <a:ext cx="1764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err="1">
                <a:solidFill>
                  <a:srgbClr val="444444"/>
                </a:solidFill>
                <a:cs typeface="Calibri"/>
              </a:rPr>
              <a:t>analytics_auditors_data.dbo.cube_hdr</a:t>
            </a:r>
            <a:endParaRPr lang="en-US" sz="1050">
              <a:solidFill>
                <a:srgbClr val="444444"/>
              </a:solidFill>
              <a:cs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03B6A08-97CE-4286-852D-09AD45996A63}"/>
              </a:ext>
            </a:extLst>
          </p:cNvPr>
          <p:cNvSpPr txBox="1"/>
          <p:nvPr/>
        </p:nvSpPr>
        <p:spPr>
          <a:xfrm>
            <a:off x="455467" y="4161559"/>
            <a:ext cx="1764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444444"/>
                </a:solidFill>
                <a:cs typeface="Calibri"/>
              </a:rPr>
              <a:t>analytics_auditors_data.dbo.cube_diag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28AD7D2-CB11-44E5-8B77-EF07358C6E70}"/>
              </a:ext>
            </a:extLst>
          </p:cNvPr>
          <p:cNvSpPr txBox="1"/>
          <p:nvPr/>
        </p:nvSpPr>
        <p:spPr>
          <a:xfrm>
            <a:off x="455468" y="4585855"/>
            <a:ext cx="1764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444444"/>
                </a:solidFill>
                <a:cs typeface="Calibri"/>
              </a:rPr>
              <a:t>analytics_auditors_data.dbo.cube_dtl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151B02C-3113-4B84-A4E0-95FF45246B6F}"/>
              </a:ext>
            </a:extLst>
          </p:cNvPr>
          <p:cNvSpPr txBox="1"/>
          <p:nvPr/>
        </p:nvSpPr>
        <p:spPr>
          <a:xfrm>
            <a:off x="429490" y="5070763"/>
            <a:ext cx="176472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 err="1">
                <a:solidFill>
                  <a:srgbClr val="444444"/>
                </a:solidFill>
                <a:cs typeface="Calibri"/>
              </a:rPr>
              <a:t>analytics_auditors_data.dbo.cube_proc</a:t>
            </a:r>
          </a:p>
        </p:txBody>
      </p:sp>
      <p:pic>
        <p:nvPicPr>
          <p:cNvPr id="93" name="Graphic 92" descr="Paper">
            <a:extLst>
              <a:ext uri="{FF2B5EF4-FFF2-40B4-BE49-F238E27FC236}">
                <a16:creationId xmlns:a16="http://schemas.microsoft.com/office/drawing/2014/main" id="{2BC9FF81-8FCD-44A6-A02A-E9EC934D2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5757" y="1748994"/>
            <a:ext cx="251619" cy="251619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D7B314C-6D68-44AC-B422-6F6FCC779F6F}"/>
              </a:ext>
            </a:extLst>
          </p:cNvPr>
          <p:cNvSpPr txBox="1"/>
          <p:nvPr/>
        </p:nvSpPr>
        <p:spPr>
          <a:xfrm>
            <a:off x="3350724" y="1797288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ea typeface="+mn-lt"/>
                <a:cs typeface="+mn-lt"/>
              </a:rPr>
              <a:t>ccv_selections.report_stats</a:t>
            </a:r>
          </a:p>
        </p:txBody>
      </p:sp>
      <p:pic>
        <p:nvPicPr>
          <p:cNvPr id="95" name="Graphic 94" descr="Paper">
            <a:extLst>
              <a:ext uri="{FF2B5EF4-FFF2-40B4-BE49-F238E27FC236}">
                <a16:creationId xmlns:a16="http://schemas.microsoft.com/office/drawing/2014/main" id="{482A7E64-BF71-4046-A719-2CE6AEC43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1847" y="3792539"/>
            <a:ext cx="251619" cy="251619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D82B54D-0B86-4F12-AEB5-2B7E7E7978BD}"/>
              </a:ext>
            </a:extLst>
          </p:cNvPr>
          <p:cNvSpPr txBox="1"/>
          <p:nvPr/>
        </p:nvSpPr>
        <p:spPr>
          <a:xfrm>
            <a:off x="3246814" y="3840833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ea typeface="+mn-lt"/>
                <a:cs typeface="+mn-lt"/>
              </a:rPr>
              <a:t>ccv_selections.coe_hdr</a:t>
            </a:r>
          </a:p>
        </p:txBody>
      </p:sp>
      <p:pic>
        <p:nvPicPr>
          <p:cNvPr id="97" name="Graphic 96" descr="Paper">
            <a:extLst>
              <a:ext uri="{FF2B5EF4-FFF2-40B4-BE49-F238E27FC236}">
                <a16:creationId xmlns:a16="http://schemas.microsoft.com/office/drawing/2014/main" id="{857E3050-0FDB-4C07-B5C7-26C54ECD5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5871" y="4182198"/>
            <a:ext cx="251619" cy="251619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3887F7E-99D1-4281-ADA4-8AA3CC8588FE}"/>
              </a:ext>
            </a:extLst>
          </p:cNvPr>
          <p:cNvSpPr txBox="1"/>
          <p:nvPr/>
        </p:nvSpPr>
        <p:spPr>
          <a:xfrm>
            <a:off x="3220838" y="4230492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ea typeface="+mn-lt"/>
                <a:cs typeface="+mn-lt"/>
              </a:rPr>
              <a:t>ccv_selections.coe_diag</a:t>
            </a:r>
          </a:p>
        </p:txBody>
      </p:sp>
      <p:pic>
        <p:nvPicPr>
          <p:cNvPr id="99" name="Graphic 98" descr="Paper">
            <a:extLst>
              <a:ext uri="{FF2B5EF4-FFF2-40B4-BE49-F238E27FC236}">
                <a16:creationId xmlns:a16="http://schemas.microsoft.com/office/drawing/2014/main" id="{51A7B682-A05D-4A1E-9836-B53E52C0E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1847" y="4545880"/>
            <a:ext cx="251619" cy="25161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94E9911A-73E2-447E-8A6C-D49F48EC7D33}"/>
              </a:ext>
            </a:extLst>
          </p:cNvPr>
          <p:cNvSpPr txBox="1"/>
          <p:nvPr/>
        </p:nvSpPr>
        <p:spPr>
          <a:xfrm>
            <a:off x="3194859" y="4585515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ea typeface="+mn-lt"/>
                <a:cs typeface="+mn-lt"/>
              </a:rPr>
              <a:t>ccv_selections.coe_dtl</a:t>
            </a:r>
          </a:p>
        </p:txBody>
      </p:sp>
      <p:pic>
        <p:nvPicPr>
          <p:cNvPr id="101" name="Graphic 100" descr="Paper">
            <a:extLst>
              <a:ext uri="{FF2B5EF4-FFF2-40B4-BE49-F238E27FC236}">
                <a16:creationId xmlns:a16="http://schemas.microsoft.com/office/drawing/2014/main" id="{05079167-7813-459F-AD57-C32C9FF5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824" y="4944198"/>
            <a:ext cx="251619" cy="251619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78CFE11D-A16C-48C3-98AE-1BD4F31E1F08}"/>
              </a:ext>
            </a:extLst>
          </p:cNvPr>
          <p:cNvSpPr txBox="1"/>
          <p:nvPr/>
        </p:nvSpPr>
        <p:spPr>
          <a:xfrm>
            <a:off x="3220836" y="4983833"/>
            <a:ext cx="155181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 err="1">
                <a:ea typeface="+mn-lt"/>
                <a:cs typeface="+mn-lt"/>
              </a:rPr>
              <a:t>ccv_selections.coe_proc</a:t>
            </a:r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C1890725-4CF7-473A-B92F-165B99B4D079}"/>
              </a:ext>
            </a:extLst>
          </p:cNvPr>
          <p:cNvSpPr/>
          <p:nvPr/>
        </p:nvSpPr>
        <p:spPr>
          <a:xfrm rot="15180000">
            <a:off x="2145155" y="4730768"/>
            <a:ext cx="312556" cy="1983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Operational AI Data Flow w/ Alerting Pipelines</vt:lpstr>
      <vt:lpstr>CCV</vt:lpstr>
      <vt:lpstr>CV</vt:lpstr>
      <vt:lpstr>R.R.</vt:lpstr>
      <vt:lpstr>CAT 2 DCS</vt:lpstr>
      <vt:lpstr>DCS2CAT</vt:lpstr>
      <vt:lpstr>DUPES </vt:lpstr>
      <vt:lpstr>CRS ASSIGN</vt:lpstr>
      <vt:lpstr>R3 ASSIGN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Alerting Che</dc:title>
  <dc:creator/>
  <cp:revision>634</cp:revision>
  <dcterms:created xsi:type="dcterms:W3CDTF">2020-11-24T15:54:34Z</dcterms:created>
  <dcterms:modified xsi:type="dcterms:W3CDTF">2022-10-06T16:54:38Z</dcterms:modified>
</cp:coreProperties>
</file>