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9" r:id="rId5"/>
    <p:sldId id="257" r:id="rId6"/>
    <p:sldId id="5106" r:id="rId7"/>
    <p:sldId id="5107" r:id="rId8"/>
    <p:sldId id="5133" r:id="rId9"/>
    <p:sldId id="5141" r:id="rId10"/>
    <p:sldId id="5135" r:id="rId11"/>
    <p:sldId id="5127" r:id="rId12"/>
    <p:sldId id="5137" r:id="rId13"/>
    <p:sldId id="5140" r:id="rId14"/>
    <p:sldId id="50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iston, Brylan" initials="LB" lastIdx="1" clrIdx="0">
    <p:extLst>
      <p:ext uri="{19B8F6BF-5375-455C-9EA6-DF929625EA0E}">
        <p15:presenceInfo xmlns:p15="http://schemas.microsoft.com/office/powerpoint/2012/main" userId="S::brylan.leviston@cotiviti.com::dab4f39f-b507-473b-a5cb-8928451da8df" providerId="AD"/>
      </p:ext>
    </p:extLst>
  </p:cmAuthor>
  <p:cmAuthor id="2" name="Gardner, Kathy" initials="GK" lastIdx="1" clrIdx="1">
    <p:extLst>
      <p:ext uri="{19B8F6BF-5375-455C-9EA6-DF929625EA0E}">
        <p15:presenceInfo xmlns:p15="http://schemas.microsoft.com/office/powerpoint/2012/main" userId="S::Kathy.Gardner@cotiviti.com::fcb51de4-132d-463b-b1b0-8d960a7b7a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55F"/>
    <a:srgbClr val="30006F"/>
    <a:srgbClr val="F4F4F9"/>
    <a:srgbClr val="F2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DD80-EE2B-C44E-A4E7-529BDD7565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65553-7039-104E-AAAB-376A2EE3B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8ED0-637A-B842-9650-0DEC8F22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AC9C7-32CC-ED4A-A8A0-AC4F3428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C482-E86C-2346-9980-3C4DECFE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A7FA-E5D8-B842-A252-619E7B21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28F-8CC9-104F-B997-D5962B59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73E1-94DC-5F4B-89A3-F4B04A40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CC57C-6ADB-0849-BCB5-8FF6D6B7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86CB-C519-D448-A79F-B80FC14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898A-49F4-854B-BD11-B608523F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E595-94C7-6B48-BC4A-2CF724E2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4F58A-0E0F-1344-8397-5B535FF2D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65FB-8BF9-3E4B-A90D-9FC1A25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2208-41A3-784D-973E-08BF370C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F53F-DBE2-0547-BF03-9661C177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583E-FDF7-DF42-A0E5-541D38EF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304-2183-684B-BBC9-DB27C39D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9CF1-E3C3-694B-BB16-9311EC26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6DEE-B454-4341-B865-6AD2DFBC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4A5A-361A-334B-96E2-68329B00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7A7B-CD8E-BC4F-B087-C70FA70D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53EA-F3E7-654B-8346-58B93C8D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77DB-306B-F54C-9911-021D1D9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9799-8873-D04E-8A8D-101EBCF2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E50F-BE7E-CA41-8985-6A4C21A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9FA4-4B34-0947-8CA6-D10150E1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6921-3E43-8143-8EDC-AC8963B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1EB8-DACF-E64F-B5AA-3EFAA4090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0940C-775C-9B4D-B860-3D2D6628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FB14-7A4D-FD47-A622-A98B7643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8F4A-A51D-DA43-9036-B65182C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38610-500E-A04D-8E50-EC00797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287-381C-0848-95F0-2C376FE4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655E-D848-124E-923B-AE8BD677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C5E4C-528D-1C45-979F-A24DE237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35C2D-2EE8-494E-8766-90B0E6F51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6C7CD-C2B0-9840-8F73-6B620160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21DFF-11E2-0A43-9D47-04CD377B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D8A0-45CC-4740-A97B-2C52566B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5F48B-EC65-834B-BA39-29685B95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6BA2-A0D8-2042-8463-AEE9C80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73DD-1DA3-2C48-842E-AC5861E3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6F96A-6088-C940-A8C0-043A2EB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C20CA-3AAB-2A4B-A006-55368C2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AFFC4-0B0A-0249-AD8E-E371EEB1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1B13D-83F4-3642-9BE4-D610D9A3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85698-50EB-464C-9B51-A3431277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4A4-F52B-0A49-909B-F4AAF0F0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BB19-C295-1F4E-A7C6-EAA5E4E6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EFE6-CA5E-3349-92A5-1CA203EF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26D1-1225-4A42-903B-1BB798CF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80DE-4483-4749-AFC7-0E3FCA9F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3A3E-CA5C-7D4D-A2EB-5B0C01C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897E-297D-4A45-B841-92233A49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BEF9E-8DD6-1241-A2BC-2DE6DDAD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A3FD9-9BBC-CB40-9100-15236CD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F135-1A51-F44E-9687-890FCB2B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A368C-2209-D64B-8EAB-FF8E26AF047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7CF2-43E9-CE49-A88B-EDB75D5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79F1-3BA5-6543-A582-D15FCAF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99A9F7-8D3A-1A44-A3E2-99E86F659644}"/>
              </a:ext>
            </a:extLst>
          </p:cNvPr>
          <p:cNvSpPr/>
          <p:nvPr userDrawn="1"/>
        </p:nvSpPr>
        <p:spPr>
          <a:xfrm>
            <a:off x="0" y="6478169"/>
            <a:ext cx="12192000" cy="386316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D794B-8AF8-7A41-AD71-4A4DD42A1DBD}"/>
              </a:ext>
            </a:extLst>
          </p:cNvPr>
          <p:cNvSpPr txBox="1"/>
          <p:nvPr userDrawn="1"/>
        </p:nvSpPr>
        <p:spPr>
          <a:xfrm>
            <a:off x="2938291" y="6564730"/>
            <a:ext cx="65277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2021 Cotiviti, Inc. All rights reserved. All proprietary information shall remain the sole and exclusive property of Cotiviti, Inc.</a:t>
            </a:r>
            <a:endParaRPr lang="en-US" sz="100" kern="120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B4C71-8F72-C240-82DC-D11A3C22CD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1455" y="6350141"/>
            <a:ext cx="1625600" cy="6223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33C10-5C11-A149-B651-7A1EB6EB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947-9934-D94F-8FC4-906C2692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40FA-7F18-CB4C-B5D3-ED661119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709" y="6473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E5E1-E532-8E48-B15A-0E8F2BCC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lculator.aws/#/estimate?id=275dee0cb0dee007dccda61140246fc1df3b96d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6A833-A96B-CA4C-AF61-B0DDC729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7" y="1189995"/>
            <a:ext cx="5307105" cy="2581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F9B827-DEC2-C340-BF19-5B2C688F8668}"/>
              </a:ext>
            </a:extLst>
          </p:cNvPr>
          <p:cNvSpPr/>
          <p:nvPr/>
        </p:nvSpPr>
        <p:spPr>
          <a:xfrm>
            <a:off x="3540596" y="4084170"/>
            <a:ext cx="53071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Logistics of Enterprise Analytics and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26F83-78DF-4AAD-8CF4-B1B3CFFA0B94}"/>
              </a:ext>
            </a:extLst>
          </p:cNvPr>
          <p:cNvSpPr txBox="1"/>
          <p:nvPr/>
        </p:nvSpPr>
        <p:spPr>
          <a:xfrm>
            <a:off x="3540596" y="4781231"/>
            <a:ext cx="51108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solidFill>
                  <a:srgbClr val="30006F"/>
                </a:solidFill>
                <a:cs typeface="Calibri"/>
              </a:rPr>
              <a:t>2023 RoadMap Planning</a:t>
            </a:r>
          </a:p>
        </p:txBody>
      </p:sp>
    </p:spTree>
    <p:extLst>
      <p:ext uri="{BB962C8B-B14F-4D97-AF65-F5344CB8AC3E}">
        <p14:creationId xmlns:p14="http://schemas.microsoft.com/office/powerpoint/2010/main" val="348643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AI </a:t>
            </a:r>
            <a:r>
              <a:rPr lang="en-US" sz="4000" b="1" dirty="0">
                <a:solidFill>
                  <a:schemeClr val="accent1"/>
                </a:solidFill>
                <a:latin typeface="Helvetica"/>
                <a:cs typeface="Helvetica"/>
              </a:rPr>
              <a:t>Platform</a:t>
            </a:r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:</a:t>
            </a:r>
            <a:r>
              <a:rPr lang="en-US" sz="4000" b="1" dirty="0">
                <a:solidFill>
                  <a:schemeClr val="accent2"/>
                </a:solidFill>
                <a:latin typeface="Helvetica"/>
                <a:cs typeface="Helvetica"/>
              </a:rPr>
              <a:t> 2023 Strategic Focus - other</a:t>
            </a:r>
            <a:endParaRPr lang="en-US" sz="4000" b="1" dirty="0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57015"/>
              </p:ext>
            </p:extLst>
          </p:nvPr>
        </p:nvGraphicFramePr>
        <p:xfrm>
          <a:off x="578338" y="806602"/>
          <a:ext cx="11034370" cy="452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47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4743938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1121298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513487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85658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115860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LEAD Integration: Data Enrichment/Insights s * Not an </a:t>
                      </a:r>
                      <a:r>
                        <a:rPr lang="en-US" sz="1600"/>
                        <a:t>AI Platform 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ML to enrich Attribute Library and data lake (ex. MDM) – The Attribute Library team has to drive this. TO DO: need the TPOs on the two teams to connect (Attributes Library and AI Solutions).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26001"/>
                  </a:ext>
                </a:extLst>
              </a:tr>
              <a:tr h="112186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Automated Data Transformation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Flatten the exponential growth of transformations by driving which transformations are needed by utilizing lineage, log analysis and caching from EDA/Analytics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½ FTE Data Integration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97798"/>
                  </a:ext>
                </a:extLst>
              </a:tr>
              <a:tr h="65569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10070"/>
                  </a:ext>
                </a:extLst>
              </a:tr>
              <a:tr h="670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8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FAFA-7F39-E44F-B5C3-3BD3099FC60F}"/>
              </a:ext>
            </a:extLst>
          </p:cNvPr>
          <p:cNvSpPr txBox="1"/>
          <p:nvPr/>
        </p:nvSpPr>
        <p:spPr>
          <a:xfrm>
            <a:off x="249620" y="3113157"/>
            <a:ext cx="1169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  <a:latin typeface="Helvetica" pitchFamily="2" charset="0"/>
              </a:rPr>
              <a:t>Thank </a:t>
            </a:r>
            <a:r>
              <a:rPr lang="en-US" sz="4000" b="1">
                <a:solidFill>
                  <a:schemeClr val="accent2"/>
                </a:solidFill>
                <a:latin typeface="Helvetica" pitchFamily="2" charset="0"/>
              </a:rPr>
              <a:t>You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F8F9120-8687-5B43-BF72-770ED80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pPr algn="ctr"/>
            <a:fld id="{C3420B0B-5E79-4651-A43E-C79FBB97F07A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Helvetica"/>
                <a:cs typeface="Helvetica"/>
              </a:rPr>
              <a:t>Contents</a:t>
            </a:r>
            <a:endParaRPr lang="en-US" sz="4000" b="1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89D8-D861-384C-8022-672A1A41812B}"/>
              </a:ext>
            </a:extLst>
          </p:cNvPr>
          <p:cNvSpPr txBox="1"/>
          <p:nvPr/>
        </p:nvSpPr>
        <p:spPr>
          <a:xfrm>
            <a:off x="914400" y="1315688"/>
            <a:ext cx="10360058" cy="1515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1">
              <a:spcBef>
                <a:spcPts val="100"/>
              </a:spcBef>
              <a:spcAft>
                <a:spcPts val="400"/>
              </a:spcAft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For Each Group Sri: LEAD Engineering, Ashutosh: DEFT, Ravi: LEAD Innovation, Reuben: AI/ML, Karthik: LEAD Integration, Murali: BI, Kathy: EDM</a:t>
            </a:r>
          </a:p>
          <a:p>
            <a:pPr marL="1200150" lvl="2" indent="-255270">
              <a:spcBef>
                <a:spcPts val="100"/>
              </a:spcBef>
              <a:spcAft>
                <a:spcPts val="400"/>
              </a:spcAft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Goals &amp; Initiatives (and Investment Asks, if any)</a:t>
            </a:r>
          </a:p>
          <a:p>
            <a:pPr marL="1200150" lvl="2" indent="-255270">
              <a:spcBef>
                <a:spcPts val="100"/>
              </a:spcBef>
              <a:spcAft>
                <a:spcPts val="400"/>
              </a:spcAft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Org Design (what we have today, what we need for future)</a:t>
            </a:r>
          </a:p>
          <a:p>
            <a:pPr marL="1200150" lvl="2" indent="-255270">
              <a:spcBef>
                <a:spcPts val="100"/>
              </a:spcBef>
              <a:spcAft>
                <a:spcPts val="400"/>
              </a:spcAft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RoadMap view</a:t>
            </a: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25973-D44E-E841-BE81-409F422D1361}"/>
              </a:ext>
            </a:extLst>
          </p:cNvPr>
          <p:cNvSpPr txBox="1"/>
          <p:nvPr/>
        </p:nvSpPr>
        <p:spPr>
          <a:xfrm>
            <a:off x="249620" y="3113157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  <a:latin typeface="Helvetica"/>
                <a:cs typeface="Helvetica"/>
              </a:rPr>
              <a:t>AI Platform</a:t>
            </a:r>
            <a:endParaRPr lang="en-US" sz="4000" b="1">
              <a:solidFill>
                <a:schemeClr val="accent1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CD0DC6C-5A07-254B-8834-C3805C7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pPr algn="ctr"/>
            <a:fld id="{C3420B0B-5E79-4651-A43E-C79FBB97F07A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30006F"/>
                </a:solidFill>
                <a:latin typeface="Helvetica"/>
                <a:cs typeface="Helvetica"/>
              </a:rPr>
              <a:t>AI Platform:</a:t>
            </a:r>
            <a:r>
              <a:rPr lang="en-US" sz="4000" b="1">
                <a:solidFill>
                  <a:schemeClr val="accent2"/>
                </a:solidFill>
                <a:latin typeface="Helvetica"/>
                <a:cs typeface="Helvetica"/>
              </a:rPr>
              <a:t> </a:t>
            </a:r>
          </a:p>
          <a:p>
            <a:r>
              <a:rPr lang="en-US" sz="4000" b="1">
                <a:solidFill>
                  <a:schemeClr val="accent2"/>
                </a:solidFill>
                <a:latin typeface="Helvetica"/>
                <a:cs typeface="Helvetica"/>
              </a:rPr>
              <a:t>2023 Strategic Focus Summary</a:t>
            </a:r>
            <a:endParaRPr lang="en-US" sz="4000" b="1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60260C2-135F-441C-B962-772DE759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88015"/>
              </p:ext>
            </p:extLst>
          </p:nvPr>
        </p:nvGraphicFramePr>
        <p:xfrm>
          <a:off x="2032000" y="1883263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3423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26422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241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Onshore/Offshore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2 FTE on Platform team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2 FTE Data Integration Specialist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2 FTE TPOs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 (Data Integration Specialist) onshore, 5 offshore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338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5ED749-1C7D-47B3-97F4-646F2AB8CEA4}"/>
              </a:ext>
            </a:extLst>
          </p:cNvPr>
          <p:cNvSpPr txBox="1"/>
          <p:nvPr/>
        </p:nvSpPr>
        <p:spPr>
          <a:xfrm>
            <a:off x="3634154" y="4260703"/>
            <a:ext cx="6768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All numbers above are detailed on next slides.</a:t>
            </a:r>
          </a:p>
          <a:p>
            <a:endParaRPr lang="en-US" sz="1400" dirty="0"/>
          </a:p>
          <a:p>
            <a:r>
              <a:rPr lang="en-US" sz="1400" dirty="0"/>
              <a:t>* Above ask does not include license costs for currently used systems, but up for renewal ($630k direct costs and $302k)</a:t>
            </a:r>
          </a:p>
        </p:txBody>
      </p:sp>
    </p:spTree>
    <p:extLst>
      <p:ext uri="{BB962C8B-B14F-4D97-AF65-F5344CB8AC3E}">
        <p14:creationId xmlns:p14="http://schemas.microsoft.com/office/powerpoint/2010/main" val="115103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AI </a:t>
            </a:r>
            <a:r>
              <a:rPr lang="en-US" sz="4000" b="1" dirty="0">
                <a:solidFill>
                  <a:schemeClr val="accent1"/>
                </a:solidFill>
                <a:latin typeface="Helvetica"/>
                <a:cs typeface="Helvetica"/>
              </a:rPr>
              <a:t>Platform</a:t>
            </a:r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:</a:t>
            </a:r>
            <a:r>
              <a:rPr lang="en-US" sz="4000" b="1" dirty="0">
                <a:solidFill>
                  <a:schemeClr val="accent2"/>
                </a:solidFill>
                <a:latin typeface="Helvetica"/>
                <a:cs typeface="Helvetica"/>
              </a:rPr>
              <a:t> 2023 Strategic Focus</a:t>
            </a:r>
            <a:endParaRPr lang="en-US" sz="4000" b="1" dirty="0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98017"/>
              </p:ext>
            </p:extLst>
          </p:nvPr>
        </p:nvGraphicFramePr>
        <p:xfrm>
          <a:off x="466167" y="857749"/>
          <a:ext cx="110334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18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3626338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2738733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503776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7091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22739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AI 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Cloud Platform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(not urgent/important)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Build AI Platform on Cloud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Self Service of environments, pipelines and tools for Data Scientists, ML Engineers and Product Teams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Define and implement cloud resource utilization (tagging and reporting)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/>
                        <a:t>Migrate execution of processes from CDP to Cloud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/>
                        <a:t>Design and implement AWS MSK (streaming) to support cloud Event Driven Architecture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i="0" u="none" strike="noStrike" noProof="0" dirty="0">
                          <a:latin typeface="+mn-lt"/>
                        </a:rPr>
                        <a:t>Evaluate using Lambdas for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</a:pPr>
                      <a:r>
                        <a:rPr lang="en-US" sz="1400" dirty="0"/>
                        <a:t>$450k: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Funding to hire/contract AWS architects to help with rollout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Funding for AWS ML services and code pipelines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Funding for BI tools on cloud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Funding for data virtualization tools on cloud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/>
                        <a:t>Invest in AWS MSK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Training on AWS services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/>
                        <a:t>Optional: $500k-1m AWS hardware on premise (AWS Outpost)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Professional Support subscriptions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YY: 2 AWS admins funded on the IT team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YY: 2 FTE on Platform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090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F40BE-2697-4446-B416-E965D82095A4}"/>
              </a:ext>
            </a:extLst>
          </p:cNvPr>
          <p:cNvSpPr txBox="1"/>
          <p:nvPr/>
        </p:nvSpPr>
        <p:spPr>
          <a:xfrm>
            <a:off x="2031999" y="4672936"/>
            <a:ext cx="8127999" cy="8951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1">
              <a:spcBef>
                <a:spcPts val="1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We aim to have the majority of compute and storage in AWS infrastructure by the end of 2023.</a:t>
            </a:r>
          </a:p>
          <a:p>
            <a:pPr marL="0" lvl="1">
              <a:spcBef>
                <a:spcPts val="1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 estimate is $430,000 for a full year of operation at 100% utilization: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https://calculator.aws/#/estimate?id=275dee0cb0dee007dccda61140246fc1df3b96dc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18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AI </a:t>
            </a:r>
            <a:r>
              <a:rPr lang="en-US" sz="4000" b="1" dirty="0">
                <a:solidFill>
                  <a:schemeClr val="accent1"/>
                </a:solidFill>
                <a:latin typeface="Helvetica"/>
                <a:cs typeface="Helvetica"/>
              </a:rPr>
              <a:t>Platform</a:t>
            </a:r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:</a:t>
            </a:r>
            <a:r>
              <a:rPr lang="en-US" sz="4000" b="1" dirty="0">
                <a:solidFill>
                  <a:schemeClr val="accent2"/>
                </a:solidFill>
                <a:latin typeface="Helvetica"/>
                <a:cs typeface="Helvetica"/>
              </a:rPr>
              <a:t> 2023 Strategic Focus</a:t>
            </a:r>
            <a:endParaRPr lang="en-US" sz="4000" b="1" dirty="0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0718"/>
              </p:ext>
            </p:extLst>
          </p:nvPr>
        </p:nvGraphicFramePr>
        <p:xfrm>
          <a:off x="466167" y="857749"/>
          <a:ext cx="11033415" cy="285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18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3626338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2738733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503776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7091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2123390">
                <a:tc>
                  <a:txBody>
                    <a:bodyPr/>
                    <a:lstStyle/>
                    <a:p>
                      <a:r>
                        <a:rPr lang="en-US" sz="1400" dirty="0"/>
                        <a:t>Training and Scoring Evolution (not-urgent/important)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Vision: leverage multi-vendor model development platforms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Enable DataRobot, </a:t>
                      </a:r>
                      <a:r>
                        <a:rPr lang="en-US" sz="1400" dirty="0" err="1"/>
                        <a:t>SageMaker</a:t>
                      </a:r>
                      <a:r>
                        <a:rPr lang="en-US" sz="1400" dirty="0"/>
                        <a:t>, Abacus.ai, </a:t>
                      </a:r>
                      <a:r>
                        <a:rPr lang="en-US" sz="1400" dirty="0" err="1"/>
                        <a:t>KubeFlow</a:t>
                      </a:r>
                      <a:r>
                        <a:rPr lang="en-US" sz="1400" dirty="0"/>
                        <a:t> or other viable alternatives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Cost monitoring and attribution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Evaluate, adopt and migrate ML pipelines to one or more systems that support seamless on-prem/cloud ML operations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Implement model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/>
                        <a:t>$50k: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/>
                        <a:t>Funding for experiments/POCs multiple SaaS offerings for </a:t>
                      </a:r>
                      <a:r>
                        <a:rPr lang="en-US" sz="1400" dirty="0" err="1"/>
                        <a:t>AutoML</a:t>
                      </a:r>
                      <a:r>
                        <a:rPr lang="en-US" sz="1400" dirty="0"/>
                        <a:t>, labeling, </a:t>
                      </a:r>
                      <a:r>
                        <a:rPr lang="en-US" sz="1400" dirty="0" err="1"/>
                        <a:t>MLOps</a:t>
                      </a:r>
                      <a:r>
                        <a:rPr lang="en-US" sz="1400" dirty="0"/>
                        <a:t>, ML observability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/>
                        <a:t>Training on these platforms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2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5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30006F"/>
                </a:solidFill>
                <a:latin typeface="Helvetica"/>
                <a:cs typeface="Helvetica"/>
              </a:rPr>
              <a:t>AI Platform:</a:t>
            </a:r>
            <a:r>
              <a:rPr lang="en-US" sz="4000" b="1">
                <a:solidFill>
                  <a:schemeClr val="accent2"/>
                </a:solidFill>
                <a:latin typeface="Helvetica"/>
                <a:cs typeface="Helvetica"/>
              </a:rPr>
              <a:t> 2023 Strategic Focus</a:t>
            </a:r>
            <a:endParaRPr lang="en-US" sz="4000" b="1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85906"/>
              </p:ext>
            </p:extLst>
          </p:nvPr>
        </p:nvGraphicFramePr>
        <p:xfrm>
          <a:off x="579291" y="936772"/>
          <a:ext cx="1103341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971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3524738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609017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LEAD Integration: Features and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Migrate storage and serving of features and scores to the Attribute Library for at least one LOB.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LEAD Integration: Application/Operational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Enrich Caspian with application/operational real time data that can be used for at least one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FTE Data Integration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 Integration: Implementation 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our Kafka expertise to aid in the pub/sub design and development for Attribute Library,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SpotCheck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AI Platform:</a:t>
            </a:r>
            <a:r>
              <a:rPr lang="en-US" sz="4000" b="1" dirty="0">
                <a:solidFill>
                  <a:schemeClr val="accent2"/>
                </a:solidFill>
                <a:latin typeface="Helvetica"/>
                <a:cs typeface="Helvetica"/>
              </a:rPr>
              <a:t> 2023 Must-do</a:t>
            </a:r>
            <a:endParaRPr lang="en-US" sz="4000" b="1" dirty="0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74991"/>
              </p:ext>
            </p:extLst>
          </p:nvPr>
        </p:nvGraphicFramePr>
        <p:xfrm>
          <a:off x="805937" y="1022742"/>
          <a:ext cx="1030754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448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3334830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1797539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555104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250619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On-Prem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build and migration to Prod/non-Prod Hadoop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Migrate remaining on-prem resources / processes to Caspian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Evaluate Nile pipelines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Reduce dependency on Cloudera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Automate pipelines generation for Oozie WFs, Airflow WFs, Nile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$350k (10 x $35k) -Investing in better hardware for Prod and non-Prod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Does Nile engineering need to staff up if we add our WFs (support/troubleshooting)?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2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Event Driven Architecture and Microservices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Pre-pay/sub-second response: Evaluate, design and implement Kafka Feature Streaming as Microservices architecture on Kubernetes.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150k: Invest in OpenShift hardware or other Kubernetes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7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393FF-B864-2A41-BEEA-2F861C23FE68}"/>
              </a:ext>
            </a:extLst>
          </p:cNvPr>
          <p:cNvSpPr txBox="1"/>
          <p:nvPr/>
        </p:nvSpPr>
        <p:spPr>
          <a:xfrm>
            <a:off x="136497" y="98716"/>
            <a:ext cx="116927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AI </a:t>
            </a:r>
            <a:r>
              <a:rPr lang="en-US" sz="4000" b="1" dirty="0">
                <a:solidFill>
                  <a:schemeClr val="accent1"/>
                </a:solidFill>
                <a:latin typeface="Helvetica"/>
                <a:cs typeface="Helvetica"/>
              </a:rPr>
              <a:t>Platform</a:t>
            </a:r>
            <a:r>
              <a:rPr lang="en-US" sz="4000" b="1" dirty="0">
                <a:solidFill>
                  <a:srgbClr val="30006F"/>
                </a:solidFill>
                <a:latin typeface="Helvetica"/>
                <a:cs typeface="Helvetica"/>
              </a:rPr>
              <a:t>:</a:t>
            </a:r>
            <a:r>
              <a:rPr lang="en-US" sz="4000" b="1" dirty="0">
                <a:solidFill>
                  <a:schemeClr val="accent2"/>
                </a:solidFill>
                <a:latin typeface="Helvetica"/>
                <a:cs typeface="Helvetica"/>
              </a:rPr>
              <a:t> 2023 Must-do</a:t>
            </a:r>
            <a:endParaRPr lang="en-US" sz="4000" b="1" dirty="0">
              <a:solidFill>
                <a:schemeClr val="accent2"/>
              </a:solidFill>
              <a:latin typeface="Helvetica" pitchFamily="2" charset="0"/>
              <a:cs typeface="Helvetica"/>
            </a:endParaRPr>
          </a:p>
        </p:txBody>
      </p:sp>
      <p:sp>
        <p:nvSpPr>
          <p:cNvPr id="340" name="Slide Number Placeholder 93">
            <a:extLst>
              <a:ext uri="{FF2B5EF4-FFF2-40B4-BE49-F238E27FC236}">
                <a16:creationId xmlns:a16="http://schemas.microsoft.com/office/drawing/2014/main" id="{2454E611-0002-7448-87E8-774DE24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709" y="6473747"/>
            <a:ext cx="2743200" cy="365125"/>
          </a:xfrm>
        </p:spPr>
        <p:txBody>
          <a:bodyPr/>
          <a:lstStyle/>
          <a:p>
            <a:fld id="{8D05A9CD-9176-4D89-A414-3BEEE81BBC7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DB5533-5879-8899-FE2D-3B78AAAA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65516"/>
              </p:ext>
            </p:extLst>
          </p:nvPr>
        </p:nvGraphicFramePr>
        <p:xfrm>
          <a:off x="578338" y="806602"/>
          <a:ext cx="11034370" cy="387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47">
                  <a:extLst>
                    <a:ext uri="{9D8B030D-6E8A-4147-A177-3AD203B41FA5}">
                      <a16:colId xmlns:a16="http://schemas.microsoft.com/office/drawing/2014/main" val="2709659898"/>
                    </a:ext>
                  </a:extLst>
                </a:gridCol>
                <a:gridCol w="4743938">
                  <a:extLst>
                    <a:ext uri="{9D8B030D-6E8A-4147-A177-3AD203B41FA5}">
                      <a16:colId xmlns:a16="http://schemas.microsoft.com/office/drawing/2014/main" val="4226676477"/>
                    </a:ext>
                  </a:extLst>
                </a:gridCol>
                <a:gridCol w="1438031">
                  <a:extLst>
                    <a:ext uri="{9D8B030D-6E8A-4147-A177-3AD203B41FA5}">
                      <a16:colId xmlns:a16="http://schemas.microsoft.com/office/drawing/2014/main" val="1359201245"/>
                    </a:ext>
                  </a:extLst>
                </a:gridCol>
                <a:gridCol w="1283467">
                  <a:extLst>
                    <a:ext uri="{9D8B030D-6E8A-4147-A177-3AD203B41FA5}">
                      <a16:colId xmlns:a16="http://schemas.microsoft.com/office/drawing/2014/main" val="121873226"/>
                    </a:ext>
                  </a:extLst>
                </a:gridCol>
                <a:gridCol w="1513487">
                  <a:extLst>
                    <a:ext uri="{9D8B030D-6E8A-4147-A177-3AD203B41FA5}">
                      <a16:colId xmlns:a16="http://schemas.microsoft.com/office/drawing/2014/main" val="2819582672"/>
                    </a:ext>
                  </a:extLst>
                </a:gridCol>
              </a:tblGrid>
              <a:tr h="85658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Goals/Objectives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Investment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Additional Resources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 &amp; YY Investment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1743"/>
                  </a:ext>
                </a:extLst>
              </a:tr>
              <a:tr h="115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Operational 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 testing automation for deployments leveraging disposable environments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Ability to leverage disposable AI test environments leveraging cloud and on-prem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26001"/>
                  </a:ext>
                </a:extLst>
              </a:tr>
              <a:tr h="112186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Automated model retraining/upgrades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 version control for models and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Establish workflow for deployment &amp; collaboration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Ability to save and reproduce AI/ML experiments or use it as a baseline for a new iteration (artifacts); focus on features in the feature library – these are production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dirty="0"/>
                        <a:t>$50k: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Funding for experiments/POCs on Abacus.io, AWS time travel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9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3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006F"/>
      </a:accent1>
      <a:accent2>
        <a:srgbClr val="EC008C"/>
      </a:accent2>
      <a:accent3>
        <a:srgbClr val="9579D3"/>
      </a:accent3>
      <a:accent4>
        <a:srgbClr val="7C77AD"/>
      </a:accent4>
      <a:accent5>
        <a:srgbClr val="F39AC1"/>
      </a:accent5>
      <a:accent6>
        <a:srgbClr val="C2BFE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80D9C9EADCF545934D28CAE1E355DC" ma:contentTypeVersion="15" ma:contentTypeDescription="Create a new document." ma:contentTypeScope="" ma:versionID="204ad270c34d716baccf28904774651a">
  <xsd:schema xmlns:xsd="http://www.w3.org/2001/XMLSchema" xmlns:xs="http://www.w3.org/2001/XMLSchema" xmlns:p="http://schemas.microsoft.com/office/2006/metadata/properties" xmlns:ns1="http://schemas.microsoft.com/sharepoint/v3" xmlns:ns2="40243755-2c0e-44ee-93b0-4ad7af0890a3" xmlns:ns3="28ba43fa-1da5-4b9e-86cd-2d6c678239cc" targetNamespace="http://schemas.microsoft.com/office/2006/metadata/properties" ma:root="true" ma:fieldsID="83bd78ed5b0c1e2fae2af1c5e4227c56" ns1:_="" ns2:_="" ns3:_="">
    <xsd:import namespace="http://schemas.microsoft.com/sharepoint/v3"/>
    <xsd:import namespace="40243755-2c0e-44ee-93b0-4ad7af0890a3"/>
    <xsd:import namespace="28ba43fa-1da5-4b9e-86cd-2d6c678239c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3755-2c0e-44ee-93b0-4ad7af08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be00df-d97b-4d6c-b305-55c807d499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43fa-1da5-4b9e-86cd-2d6c678239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566042-5852-4100-8f30-e1c46b19062f}" ma:internalName="TaxCatchAll" ma:showField="CatchAllData" ma:web="28ba43fa-1da5-4b9e-86cd-2d6c678239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axCatchAll xmlns="28ba43fa-1da5-4b9e-86cd-2d6c678239cc" xsi:nil="true"/>
    <lcf76f155ced4ddcb4097134ff3c332f xmlns="40243755-2c0e-44ee-93b0-4ad7af0890a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AD9D6F-2234-4E0E-91EA-1793F240D040}">
  <ds:schemaRefs>
    <ds:schemaRef ds:uri="28ba43fa-1da5-4b9e-86cd-2d6c678239cc"/>
    <ds:schemaRef ds:uri="40243755-2c0e-44ee-93b0-4ad7af0890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200CC2-BE1C-44F4-A522-EB34AB5F69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F92096-71B3-41D9-8DC7-A65121CF7586}">
  <ds:schemaRefs>
    <ds:schemaRef ds:uri="28ba43fa-1da5-4b9e-86cd-2d6c678239cc"/>
    <ds:schemaRef ds:uri="40243755-2c0e-44ee-93b0-4ad7af0890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Leviston, Brylan</dc:creator>
  <cp:lastModifiedBy>Oncioiu, Liviu</cp:lastModifiedBy>
  <cp:revision>2</cp:revision>
  <dcterms:created xsi:type="dcterms:W3CDTF">2021-07-18T19:33:48Z</dcterms:created>
  <dcterms:modified xsi:type="dcterms:W3CDTF">2023-02-13T13:30:59Z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0x010100A180D9C9EADCF545934D28CAE1E355DC</vt:lpwstr>
  </property>
  <property fmtid="{D5CDD505-2E9C-101B-9397-08002B2CF9AE}" pid="3" name="MediaServiceImageTags">
    <vt:lpwstr/>
  </property>
</Properties>
</file>