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66" r:id="rId32"/>
    <p:sldId id="267" r:id="rId33"/>
    <p:sldId id="268" r:id="rId34"/>
    <p:sldId id="269" r:id="rId35"/>
    <p:sldId id="270" r:id="rId36"/>
    <p:sldId id="271" r:id="rId37"/>
    <p:sldId id="272" r:id="rId38"/>
    <p:sldId id="273" r:id="rId39"/>
    <p:sldId id="274" r:id="rId40"/>
    <p:sldId id="275" r:id="rId41"/>
    <p:sldId id="276" r:id="rId42"/>
    <p:sldId id="277" r:id="rId43"/>
    <p:sldId id="278" r:id="rId44"/>
    <p:sldId id="279" r:id="rId45"/>
    <p:sldId id="280" r:id="rId46"/>
    <p:sldId id="281" r:id="rId47"/>
    <p:sldId id="282" r:id="rId48"/>
    <p:sldId id="283" r:id="rId49"/>
    <p:sldId id="284" r:id="rId50"/>
    <p:sldId id="285" r:id="rId51"/>
    <p:sldId id="286" r:id="rId52"/>
    <p:sldId id="287" r:id="rId53"/>
    <p:sldId id="288" r:id="rId54"/>
    <p:sldId id="289" r:id="rId5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ntic" charset="1" panose="00000000000000000000"/>
      <p:regular r:id="rId10"/>
    </p:embeddedFont>
    <p:embeddedFont>
      <p:font typeface="Antic Bold" charset="1" panose="00000000000000000000"/>
      <p:regular r:id="rId11"/>
    </p:embeddedFont>
    <p:embeddedFont>
      <p:font typeface="Antic Italics" charset="1" panose="00000000000000000000"/>
      <p:regular r:id="rId12"/>
    </p:embeddedFont>
    <p:embeddedFont>
      <p:font typeface="Antic Bold Italics" charset="1" panose="00000000000000000000"/>
      <p:regular r:id="rId13"/>
    </p:embeddedFont>
    <p:embeddedFont>
      <p:font typeface="Open Sans" charset="1" panose="020B0606030504020204"/>
      <p:regular r:id="rId14"/>
    </p:embeddedFont>
    <p:embeddedFont>
      <p:font typeface="Open Sans Bold" charset="1" panose="020B0806030504020204"/>
      <p:regular r:id="rId15"/>
    </p:embeddedFont>
    <p:embeddedFont>
      <p:font typeface="Open Sans Italics" charset="1" panose="020B0606030504020204"/>
      <p:regular r:id="rId16"/>
    </p:embeddedFont>
    <p:embeddedFont>
      <p:font typeface="Open Sans Bold Italics" charset="1" panose="020B0806030504020204"/>
      <p:regular r:id="rId17"/>
    </p:embeddedFont>
    <p:embeddedFont>
      <p:font typeface="Poppins" charset="1" panose="00000500000000000000"/>
      <p:regular r:id="rId18"/>
    </p:embeddedFont>
    <p:embeddedFont>
      <p:font typeface="Poppins Bold" charset="1" panose="00000800000000000000"/>
      <p:regular r:id="rId19"/>
    </p:embeddedFont>
    <p:embeddedFont>
      <p:font typeface="Poppins Italics" charset="1" panose="00000500000000000000"/>
      <p:regular r:id="rId20"/>
    </p:embeddedFont>
    <p:embeddedFont>
      <p:font typeface="Poppins Bold Italics" charset="1" panose="000008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28" Target="slides/slide7.xml" Type="http://schemas.openxmlformats.org/officeDocument/2006/relationships/slide"/><Relationship Id="rId29" Target="slides/slide8.xml" Type="http://schemas.openxmlformats.org/officeDocument/2006/relationships/slide"/><Relationship Id="rId3" Target="viewProps.xml" Type="http://schemas.openxmlformats.org/officeDocument/2006/relationships/viewProps"/><Relationship Id="rId30" Target="slides/slide9.xml" Type="http://schemas.openxmlformats.org/officeDocument/2006/relationships/slide"/><Relationship Id="rId31" Target="slides/slide10.xml" Type="http://schemas.openxmlformats.org/officeDocument/2006/relationships/slide"/><Relationship Id="rId32" Target="slides/slide11.xml" Type="http://schemas.openxmlformats.org/officeDocument/2006/relationships/slide"/><Relationship Id="rId33" Target="slides/slide12.xml" Type="http://schemas.openxmlformats.org/officeDocument/2006/relationships/slide"/><Relationship Id="rId34" Target="slides/slide13.xml" Type="http://schemas.openxmlformats.org/officeDocument/2006/relationships/slide"/><Relationship Id="rId35" Target="slides/slide14.xml" Type="http://schemas.openxmlformats.org/officeDocument/2006/relationships/slide"/><Relationship Id="rId36" Target="slides/slide15.xml" Type="http://schemas.openxmlformats.org/officeDocument/2006/relationships/slide"/><Relationship Id="rId37" Target="slides/slide16.xml" Type="http://schemas.openxmlformats.org/officeDocument/2006/relationships/slide"/><Relationship Id="rId38" Target="slides/slide17.xml" Type="http://schemas.openxmlformats.org/officeDocument/2006/relationships/slide"/><Relationship Id="rId39" Target="slides/slide18.xml" Type="http://schemas.openxmlformats.org/officeDocument/2006/relationships/slide"/><Relationship Id="rId4" Target="theme/theme1.xml" Type="http://schemas.openxmlformats.org/officeDocument/2006/relationships/theme"/><Relationship Id="rId40" Target="slides/slide19.xml" Type="http://schemas.openxmlformats.org/officeDocument/2006/relationships/slide"/><Relationship Id="rId41" Target="slides/slide20.xml" Type="http://schemas.openxmlformats.org/officeDocument/2006/relationships/slide"/><Relationship Id="rId42" Target="slides/slide21.xml" Type="http://schemas.openxmlformats.org/officeDocument/2006/relationships/slide"/><Relationship Id="rId43" Target="slides/slide22.xml" Type="http://schemas.openxmlformats.org/officeDocument/2006/relationships/slide"/><Relationship Id="rId44" Target="slides/slide23.xml" Type="http://schemas.openxmlformats.org/officeDocument/2006/relationships/slide"/><Relationship Id="rId45" Target="slides/slide24.xml" Type="http://schemas.openxmlformats.org/officeDocument/2006/relationships/slide"/><Relationship Id="rId46" Target="slides/slide25.xml" Type="http://schemas.openxmlformats.org/officeDocument/2006/relationships/slide"/><Relationship Id="rId47" Target="slides/slide26.xml" Type="http://schemas.openxmlformats.org/officeDocument/2006/relationships/slide"/><Relationship Id="rId48" Target="slides/slide27.xml" Type="http://schemas.openxmlformats.org/officeDocument/2006/relationships/slide"/><Relationship Id="rId49" Target="slides/slide28.xml" Type="http://schemas.openxmlformats.org/officeDocument/2006/relationships/slide"/><Relationship Id="rId5" Target="tableStyles.xml" Type="http://schemas.openxmlformats.org/officeDocument/2006/relationships/tableStyles"/><Relationship Id="rId50" Target="slides/slide29.xml" Type="http://schemas.openxmlformats.org/officeDocument/2006/relationships/slide"/><Relationship Id="rId51" Target="slides/slide30.xml" Type="http://schemas.openxmlformats.org/officeDocument/2006/relationships/slide"/><Relationship Id="rId52" Target="slides/slide31.xml" Type="http://schemas.openxmlformats.org/officeDocument/2006/relationships/slide"/><Relationship Id="rId53" Target="slides/slide32.xml" Type="http://schemas.openxmlformats.org/officeDocument/2006/relationships/slide"/><Relationship Id="rId54" Target="slides/slide33.xml" Type="http://schemas.openxmlformats.org/officeDocument/2006/relationships/slide"/><Relationship Id="rId55" Target="slides/slide34.xml" Type="http://schemas.openxmlformats.org/officeDocument/2006/relationships/slide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pn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6F7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602860" y="3016017"/>
            <a:ext cx="11475518" cy="1260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08"/>
              </a:lnSpc>
            </a:pPr>
            <a:r>
              <a:rPr lang="en-US" sz="7005">
                <a:solidFill>
                  <a:srgbClr val="000000"/>
                </a:solidFill>
                <a:latin typeface="Poppins"/>
              </a:rPr>
              <a:t>EQUIPMENT MANAGEMENT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12943" y="6510140"/>
            <a:ext cx="6862115" cy="560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55"/>
              </a:lnSpc>
            </a:pPr>
            <a:r>
              <a:rPr lang="en-US" sz="3182">
                <a:solidFill>
                  <a:srgbClr val="000000"/>
                </a:solidFill>
                <a:latin typeface="Antic"/>
              </a:rPr>
              <a:t>Presentor: Nguyen Lam Hoang Anh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008129" y="2856085"/>
            <a:ext cx="7520808" cy="2571216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1246" t="0" r="1246" b="0"/>
          <a:stretch>
            <a:fillRect/>
          </a:stretch>
        </p:blipFill>
        <p:spPr>
          <a:xfrm flipH="false" flipV="false" rot="0">
            <a:off x="4944054" y="6802390"/>
            <a:ext cx="7584883" cy="1909155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4944054" y="833141"/>
            <a:ext cx="8077009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Poppins"/>
              </a:rPr>
              <a:t>Routing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297741" y="3814826"/>
            <a:ext cx="1993330" cy="539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62"/>
              </a:lnSpc>
            </a:pPr>
            <a:r>
              <a:rPr lang="en-US" sz="2841">
                <a:solidFill>
                  <a:srgbClr val="000000"/>
                </a:solidFill>
                <a:latin typeface="Poppins"/>
              </a:rPr>
              <a:t>Web route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297741" y="7611009"/>
            <a:ext cx="1993330" cy="539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62"/>
              </a:lnSpc>
            </a:pPr>
            <a:r>
              <a:rPr lang="en-US" sz="2841">
                <a:solidFill>
                  <a:srgbClr val="000000"/>
                </a:solidFill>
                <a:latin typeface="Poppins"/>
              </a:rPr>
              <a:t>API route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984608" y="4001889"/>
            <a:ext cx="12295711" cy="2278946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4944054" y="833141"/>
            <a:ext cx="8077009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Poppins"/>
              </a:rPr>
              <a:t>Controller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740744" y="8537821"/>
            <a:ext cx="10806512" cy="568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48"/>
              </a:lnSpc>
              <a:spcBef>
                <a:spcPct val="0"/>
              </a:spcBef>
            </a:pPr>
            <a:r>
              <a:rPr lang="en-US" sz="3540">
                <a:solidFill>
                  <a:srgbClr val="000000"/>
                </a:solidFill>
                <a:latin typeface="Poppins"/>
              </a:rPr>
              <a:t>EquipmentController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958094" y="1814216"/>
            <a:ext cx="8062970" cy="6412928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4944054" y="833141"/>
            <a:ext cx="8077009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Poppins"/>
              </a:rPr>
              <a:t>Service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740744" y="8537821"/>
            <a:ext cx="10806512" cy="568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48"/>
              </a:lnSpc>
              <a:spcBef>
                <a:spcPct val="0"/>
              </a:spcBef>
            </a:pPr>
            <a:r>
              <a:rPr lang="en-US" sz="3540">
                <a:solidFill>
                  <a:srgbClr val="000000"/>
                </a:solidFill>
                <a:latin typeface="Poppins"/>
              </a:rPr>
              <a:t>EquipmentService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798573" y="2217370"/>
            <a:ext cx="12754500" cy="5881609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4944054" y="833141"/>
            <a:ext cx="8077009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Poppins"/>
              </a:rPr>
              <a:t>Repository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740744" y="8537821"/>
            <a:ext cx="10806512" cy="568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48"/>
              </a:lnSpc>
              <a:spcBef>
                <a:spcPct val="0"/>
              </a:spcBef>
            </a:pPr>
            <a:r>
              <a:rPr lang="en-US" sz="3540">
                <a:solidFill>
                  <a:srgbClr val="000000"/>
                </a:solidFill>
                <a:latin typeface="Poppins"/>
              </a:rPr>
              <a:t>Update method of EquipmentRepository class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312060" y="2304354"/>
            <a:ext cx="7663879" cy="5678293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4944054" y="833141"/>
            <a:ext cx="8077009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Poppins"/>
              </a:rPr>
              <a:t>Eloquent ORM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740744" y="8537821"/>
            <a:ext cx="10806512" cy="568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48"/>
              </a:lnSpc>
              <a:spcBef>
                <a:spcPct val="0"/>
              </a:spcBef>
            </a:pPr>
            <a:r>
              <a:rPr lang="en-US" sz="3540">
                <a:solidFill>
                  <a:srgbClr val="000000"/>
                </a:solidFill>
                <a:latin typeface="Poppins"/>
              </a:rPr>
              <a:t>Equipment Model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460653" y="2803706"/>
            <a:ext cx="11366694" cy="4679589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3740744" y="8537821"/>
            <a:ext cx="10806512" cy="568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48"/>
              </a:lnSpc>
              <a:spcBef>
                <a:spcPct val="0"/>
              </a:spcBef>
            </a:pPr>
            <a:r>
              <a:rPr lang="en-US" sz="3540">
                <a:solidFill>
                  <a:srgbClr val="000000"/>
                </a:solidFill>
                <a:latin typeface="Poppins"/>
              </a:rPr>
              <a:t>up function in Equipmetn Migration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944054" y="833141"/>
            <a:ext cx="8077009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Poppins"/>
              </a:rPr>
              <a:t>Migration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822603" y="1814216"/>
            <a:ext cx="6642793" cy="6658878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3740744" y="8537821"/>
            <a:ext cx="10806512" cy="568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48"/>
              </a:lnSpc>
              <a:spcBef>
                <a:spcPct val="0"/>
              </a:spcBef>
            </a:pPr>
            <a:r>
              <a:rPr lang="en-US" sz="3540">
                <a:solidFill>
                  <a:srgbClr val="000000"/>
                </a:solidFill>
                <a:latin typeface="Poppins"/>
              </a:rPr>
              <a:t>Equipment Seeder class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944054" y="833141"/>
            <a:ext cx="8077009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Poppins"/>
              </a:rPr>
              <a:t>Seeder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572376" y="2309093"/>
            <a:ext cx="9143247" cy="5668813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3740744" y="8537821"/>
            <a:ext cx="10806512" cy="568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48"/>
              </a:lnSpc>
              <a:spcBef>
                <a:spcPct val="0"/>
              </a:spcBef>
            </a:pPr>
            <a:r>
              <a:rPr lang="en-US" sz="3540">
                <a:solidFill>
                  <a:srgbClr val="000000"/>
                </a:solidFill>
                <a:latin typeface="Poppins"/>
              </a:rPr>
              <a:t>Equipment Factory class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944054" y="833141"/>
            <a:ext cx="8077009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Poppins"/>
              </a:rPr>
              <a:t>Factory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062969" y="1903562"/>
            <a:ext cx="12162062" cy="6479877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3740744" y="8537821"/>
            <a:ext cx="10806512" cy="568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48"/>
              </a:lnSpc>
              <a:spcBef>
                <a:spcPct val="0"/>
              </a:spcBef>
            </a:pPr>
            <a:r>
              <a:rPr lang="en-US" sz="3540">
                <a:solidFill>
                  <a:srgbClr val="000000"/>
                </a:solidFill>
                <a:latin typeface="Poppins"/>
              </a:rPr>
              <a:t>VerifyJWT middleware class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944054" y="833141"/>
            <a:ext cx="8077009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Poppins"/>
              </a:rPr>
              <a:t>Middleware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204642" y="3174729"/>
            <a:ext cx="13695888" cy="3885673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3740744" y="8537821"/>
            <a:ext cx="10806512" cy="568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48"/>
              </a:lnSpc>
              <a:spcBef>
                <a:spcPct val="0"/>
              </a:spcBef>
            </a:pPr>
            <a:r>
              <a:rPr lang="en-US" sz="3540">
                <a:solidFill>
                  <a:srgbClr val="000000"/>
                </a:solidFill>
                <a:latin typeface="Poppins"/>
              </a:rPr>
              <a:t>Generate JWT Token when login success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944054" y="833141"/>
            <a:ext cx="8077009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Poppins"/>
              </a:rPr>
              <a:t>JWT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87978" y="4452735"/>
            <a:ext cx="3765556" cy="2184977"/>
            <a:chOff x="0" y="0"/>
            <a:chExt cx="2915476" cy="1691715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2915476" cy="1691716"/>
            </a:xfrm>
            <a:custGeom>
              <a:avLst/>
              <a:gdLst/>
              <a:ahLst/>
              <a:cxnLst/>
              <a:rect r="r" b="b" t="t" l="l"/>
              <a:pathLst>
                <a:path h="1691716" w="2915476">
                  <a:moveTo>
                    <a:pt x="2791016" y="1691715"/>
                  </a:moveTo>
                  <a:lnTo>
                    <a:pt x="124460" y="1691715"/>
                  </a:lnTo>
                  <a:cubicBezTo>
                    <a:pt x="55880" y="1691715"/>
                    <a:pt x="0" y="1635835"/>
                    <a:pt x="0" y="156725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791016" y="0"/>
                  </a:lnTo>
                  <a:cubicBezTo>
                    <a:pt x="2859596" y="0"/>
                    <a:pt x="2915476" y="55880"/>
                    <a:pt x="2915476" y="124460"/>
                  </a:cubicBezTo>
                  <a:lnTo>
                    <a:pt x="2915476" y="1567255"/>
                  </a:lnTo>
                  <a:cubicBezTo>
                    <a:pt x="2915476" y="1635835"/>
                    <a:pt x="2859596" y="1691716"/>
                    <a:pt x="2791016" y="1691716"/>
                  </a:cubicBezTo>
                  <a:close/>
                </a:path>
              </a:pathLst>
            </a:custGeom>
            <a:solidFill>
              <a:srgbClr val="E2E2E4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621937" y="5308530"/>
            <a:ext cx="3297638" cy="425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4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Poppins"/>
              </a:rPr>
              <a:t>REQUIREMENTS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5601209" y="4452735"/>
            <a:ext cx="3628605" cy="2184977"/>
            <a:chOff x="0" y="0"/>
            <a:chExt cx="2809442" cy="1691715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2809442" cy="1691716"/>
            </a:xfrm>
            <a:custGeom>
              <a:avLst/>
              <a:gdLst/>
              <a:ahLst/>
              <a:cxnLst/>
              <a:rect r="r" b="b" t="t" l="l"/>
              <a:pathLst>
                <a:path h="1691716" w="2809442">
                  <a:moveTo>
                    <a:pt x="2684982" y="1691715"/>
                  </a:moveTo>
                  <a:lnTo>
                    <a:pt x="124460" y="1691715"/>
                  </a:lnTo>
                  <a:cubicBezTo>
                    <a:pt x="55880" y="1691715"/>
                    <a:pt x="0" y="1635835"/>
                    <a:pt x="0" y="156725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684982" y="0"/>
                  </a:lnTo>
                  <a:cubicBezTo>
                    <a:pt x="2753562" y="0"/>
                    <a:pt x="2809442" y="55880"/>
                    <a:pt x="2809442" y="124460"/>
                  </a:cubicBezTo>
                  <a:lnTo>
                    <a:pt x="2809442" y="1567255"/>
                  </a:lnTo>
                  <a:cubicBezTo>
                    <a:pt x="2809442" y="1635835"/>
                    <a:pt x="2753562" y="1691716"/>
                    <a:pt x="2684982" y="1691716"/>
                  </a:cubicBezTo>
                  <a:close/>
                </a:path>
              </a:pathLst>
            </a:custGeom>
            <a:solidFill>
              <a:srgbClr val="E2E2E4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5601209" y="5103898"/>
            <a:ext cx="3507384" cy="83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4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Poppins"/>
              </a:rPr>
              <a:t>SYSTEM SPECIFICATION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676870" y="4452735"/>
            <a:ext cx="3388048" cy="2184977"/>
            <a:chOff x="0" y="0"/>
            <a:chExt cx="2623191" cy="1691715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2623191" cy="1691716"/>
            </a:xfrm>
            <a:custGeom>
              <a:avLst/>
              <a:gdLst/>
              <a:ahLst/>
              <a:cxnLst/>
              <a:rect r="r" b="b" t="t" l="l"/>
              <a:pathLst>
                <a:path h="1691716" w="2623191">
                  <a:moveTo>
                    <a:pt x="2498731" y="1691715"/>
                  </a:moveTo>
                  <a:lnTo>
                    <a:pt x="124460" y="1691715"/>
                  </a:lnTo>
                  <a:cubicBezTo>
                    <a:pt x="55880" y="1691715"/>
                    <a:pt x="0" y="1635835"/>
                    <a:pt x="0" y="156725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498731" y="0"/>
                  </a:lnTo>
                  <a:cubicBezTo>
                    <a:pt x="2567312" y="0"/>
                    <a:pt x="2623191" y="55880"/>
                    <a:pt x="2623191" y="124460"/>
                  </a:cubicBezTo>
                  <a:lnTo>
                    <a:pt x="2623191" y="1567255"/>
                  </a:lnTo>
                  <a:cubicBezTo>
                    <a:pt x="2623191" y="1635835"/>
                    <a:pt x="2567312" y="1691716"/>
                    <a:pt x="2498731" y="1691716"/>
                  </a:cubicBezTo>
                  <a:close/>
                </a:path>
              </a:pathLst>
            </a:custGeom>
            <a:solidFill>
              <a:srgbClr val="E2E2E4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9918694" y="5308686"/>
            <a:ext cx="2904400" cy="425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4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Poppins"/>
              </a:rPr>
              <a:t>DEMO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3511974" y="4452735"/>
            <a:ext cx="3388048" cy="2184977"/>
            <a:chOff x="0" y="0"/>
            <a:chExt cx="2623191" cy="1691715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2623191" cy="1691716"/>
            </a:xfrm>
            <a:custGeom>
              <a:avLst/>
              <a:gdLst/>
              <a:ahLst/>
              <a:cxnLst/>
              <a:rect r="r" b="b" t="t" l="l"/>
              <a:pathLst>
                <a:path h="1691716" w="2623191">
                  <a:moveTo>
                    <a:pt x="2498731" y="1691715"/>
                  </a:moveTo>
                  <a:lnTo>
                    <a:pt x="124460" y="1691715"/>
                  </a:lnTo>
                  <a:cubicBezTo>
                    <a:pt x="55880" y="1691715"/>
                    <a:pt x="0" y="1635835"/>
                    <a:pt x="0" y="156725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498731" y="0"/>
                  </a:lnTo>
                  <a:cubicBezTo>
                    <a:pt x="2567312" y="0"/>
                    <a:pt x="2623191" y="55880"/>
                    <a:pt x="2623191" y="124460"/>
                  </a:cubicBezTo>
                  <a:lnTo>
                    <a:pt x="2623191" y="1567255"/>
                  </a:lnTo>
                  <a:cubicBezTo>
                    <a:pt x="2623191" y="1635835"/>
                    <a:pt x="2567312" y="1691716"/>
                    <a:pt x="2498731" y="1691716"/>
                  </a:cubicBezTo>
                  <a:close/>
                </a:path>
              </a:pathLst>
            </a:custGeom>
            <a:solidFill>
              <a:srgbClr val="E2E2E4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3753798" y="5308686"/>
            <a:ext cx="2904400" cy="425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4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Poppins"/>
              </a:rPr>
              <a:t>OVERVIEW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236997" y="842666"/>
            <a:ext cx="7124507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Poppins"/>
              </a:rPr>
              <a:t>Contents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666052" y="1814216"/>
            <a:ext cx="8996809" cy="6688985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3740744" y="8537821"/>
            <a:ext cx="10806512" cy="568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48"/>
              </a:lnSpc>
              <a:spcBef>
                <a:spcPct val="0"/>
              </a:spcBef>
            </a:pPr>
            <a:r>
              <a:rPr lang="en-US" sz="3540">
                <a:solidFill>
                  <a:srgbClr val="000000"/>
                </a:solidFill>
                <a:latin typeface="Poppins"/>
              </a:rPr>
              <a:t>UserResource class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944054" y="833141"/>
            <a:ext cx="8077009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Poppins"/>
              </a:rPr>
              <a:t>Resource collection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1730700" y="2589178"/>
            <a:ext cx="5400370" cy="582710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248" r="0" b="248"/>
          <a:stretch>
            <a:fillRect/>
          </a:stretch>
        </p:blipFill>
        <p:spPr>
          <a:xfrm flipH="false" flipV="false" rot="0">
            <a:off x="4761689" y="2589178"/>
            <a:ext cx="6747399" cy="5827102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4540451" y="962025"/>
            <a:ext cx="8900359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Poppins"/>
              </a:rPr>
              <a:t>DEMO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4547503"/>
            <a:ext cx="4417003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Open Sans"/>
              </a:rPr>
              <a:t>Login page and error message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28700" y="2145110"/>
            <a:ext cx="16230600" cy="599678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4540451" y="962025"/>
            <a:ext cx="8900359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Poppins"/>
              </a:rPr>
              <a:t>DEMO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935499" y="8642211"/>
            <a:ext cx="4417003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Open Sans"/>
              </a:rPr>
              <a:t>Equipment page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28700" y="1750635"/>
            <a:ext cx="16230600" cy="678573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4540451" y="962025"/>
            <a:ext cx="8900359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Poppins"/>
              </a:rPr>
              <a:t>DEMO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935499" y="8242004"/>
            <a:ext cx="4417003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Open Sans"/>
              </a:rPr>
              <a:t>Equipment page (Filter by PC)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28700" y="2332033"/>
            <a:ext cx="16230600" cy="505236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4540451" y="962025"/>
            <a:ext cx="8900359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Poppins"/>
              </a:rPr>
              <a:t>DEMO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935499" y="7836694"/>
            <a:ext cx="4417003" cy="208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Open Sans"/>
              </a:rPr>
              <a:t>Equipment page (Search by SerialNumber)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28700" y="2560019"/>
            <a:ext cx="16230600" cy="5266492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4540451" y="962025"/>
            <a:ext cx="8900359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Poppins"/>
              </a:rPr>
              <a:t>DEMO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935499" y="7836694"/>
            <a:ext cx="4417003" cy="208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Open Sans"/>
              </a:rPr>
              <a:t>Equipment page (Filter by user's name or user's id)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9711339" y="2273960"/>
            <a:ext cx="6249221" cy="5739081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486571" y="2273960"/>
            <a:ext cx="6856937" cy="556962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4540451" y="962025"/>
            <a:ext cx="8900359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Poppins"/>
              </a:rPr>
              <a:t>DEMO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706538" y="8175625"/>
            <a:ext cx="4417003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Open Sans"/>
              </a:rPr>
              <a:t>Add equipment modal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627448" y="7936840"/>
            <a:ext cx="4417003" cy="208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Open Sans"/>
              </a:rPr>
              <a:t>Add equipment modal with error messages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909647" y="2447856"/>
            <a:ext cx="8010785" cy="5391289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9476576" y="2377308"/>
            <a:ext cx="7087943" cy="5532383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4540451" y="962025"/>
            <a:ext cx="8900359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Poppins"/>
              </a:rPr>
              <a:t>DEMO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706538" y="8175625"/>
            <a:ext cx="4417003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Open Sans"/>
              </a:rPr>
              <a:t>Edit equipment modal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627448" y="7936840"/>
            <a:ext cx="4417003" cy="208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Open Sans"/>
              </a:rPr>
              <a:t>Edit equipment modal with error messages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9388660" y="2577655"/>
            <a:ext cx="7550169" cy="4261965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303511" y="2577655"/>
            <a:ext cx="8172585" cy="4261965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4540451" y="962025"/>
            <a:ext cx="8900359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Poppins"/>
              </a:rPr>
              <a:t>DEMO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181301" y="7588269"/>
            <a:ext cx="4417003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Open Sans"/>
              </a:rPr>
              <a:t>assign equipment modal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232309" y="7761988"/>
            <a:ext cx="4417003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Open Sans"/>
              </a:rPr>
              <a:t>assign equipment modal with error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036875" y="6096583"/>
            <a:ext cx="4485726" cy="371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29"/>
              </a:lnSpc>
              <a:spcBef>
                <a:spcPct val="0"/>
              </a:spcBef>
            </a:pPr>
            <a:r>
              <a:rPr lang="en-US" sz="2481">
                <a:solidFill>
                  <a:srgbClr val="000000"/>
                </a:solidFill>
                <a:latin typeface="Poppins"/>
              </a:rPr>
              <a:t>Advantages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4714456" y="4489536"/>
            <a:ext cx="1130564" cy="1130564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E34C2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4714456" y="4457918"/>
            <a:ext cx="1130564" cy="974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7850"/>
              </a:lnSpc>
              <a:spcBef>
                <a:spcPct val="0"/>
              </a:spcBef>
            </a:pPr>
            <a:r>
              <a:rPr lang="en-US" sz="5000" u="none">
                <a:solidFill>
                  <a:srgbClr val="F1F1F1"/>
                </a:solidFill>
                <a:latin typeface="Poppins"/>
              </a:rPr>
              <a:t>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540451" y="962025"/>
            <a:ext cx="8900359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Poppins"/>
              </a:rPr>
              <a:t>OVERVIEW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872049" y="6039555"/>
            <a:ext cx="4519720" cy="374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4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Poppins"/>
              </a:rPr>
              <a:t>Disavantages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8613348" y="4451081"/>
            <a:ext cx="1130564" cy="1130564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E34C2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8613348" y="4419463"/>
            <a:ext cx="1130564" cy="974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7850"/>
              </a:lnSpc>
              <a:spcBef>
                <a:spcPct val="0"/>
              </a:spcBef>
            </a:pPr>
            <a:r>
              <a:rPr lang="en-US" sz="5000">
                <a:solidFill>
                  <a:srgbClr val="F1F1F1"/>
                </a:solidFill>
                <a:latin typeface="Poppins"/>
              </a:rPr>
              <a:t>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077180" y="6093765"/>
            <a:ext cx="4519720" cy="374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4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Poppins"/>
              </a:rPr>
              <a:t>Future improvements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2771758" y="4505291"/>
            <a:ext cx="1130564" cy="1130564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E34C2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2771758" y="4473673"/>
            <a:ext cx="1130564" cy="974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7850"/>
              </a:lnSpc>
              <a:spcBef>
                <a:spcPct val="0"/>
              </a:spcBef>
            </a:pPr>
            <a:r>
              <a:rPr lang="en-US" sz="5000">
                <a:solidFill>
                  <a:srgbClr val="F1F1F1"/>
                </a:solidFill>
                <a:latin typeface="Poppins"/>
              </a:rPr>
              <a:t>3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44889" y="962025"/>
            <a:ext cx="7124507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Poppins"/>
              </a:rPr>
              <a:t>REQUIREMENTS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96677" y="2712957"/>
            <a:ext cx="15033085" cy="4806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62"/>
              </a:lnSpc>
            </a:pPr>
          </a:p>
          <a:p>
            <a:pPr marL="613505" indent="-306752" lvl="1">
              <a:lnSpc>
                <a:spcPts val="4262"/>
              </a:lnSpc>
              <a:buFont typeface="Arial"/>
              <a:buChar char="•"/>
            </a:pPr>
            <a:r>
              <a:rPr lang="en-US" sz="2841">
                <a:solidFill>
                  <a:srgbClr val="000000"/>
                </a:solidFill>
                <a:latin typeface="Poppins"/>
              </a:rPr>
              <a:t>Equipment may have type (PC/Laptop), name, ID, status and description.</a:t>
            </a:r>
          </a:p>
          <a:p>
            <a:pPr>
              <a:lnSpc>
                <a:spcPts val="4262"/>
              </a:lnSpc>
            </a:pPr>
          </a:p>
          <a:p>
            <a:pPr marL="613505" indent="-306752" lvl="1">
              <a:lnSpc>
                <a:spcPts val="4262"/>
              </a:lnSpc>
              <a:buFont typeface="Arial"/>
              <a:buChar char="•"/>
            </a:pPr>
            <a:r>
              <a:rPr lang="en-US" sz="2841">
                <a:solidFill>
                  <a:srgbClr val="000000"/>
                </a:solidFill>
                <a:latin typeface="Poppins"/>
              </a:rPr>
              <a:t>Equipment may be assigned to one or no employee.</a:t>
            </a:r>
          </a:p>
          <a:p>
            <a:pPr>
              <a:lnSpc>
                <a:spcPts val="4262"/>
              </a:lnSpc>
            </a:pPr>
          </a:p>
          <a:p>
            <a:pPr marL="613505" indent="-306752" lvl="1">
              <a:lnSpc>
                <a:spcPts val="4262"/>
              </a:lnSpc>
              <a:buFont typeface="Arial"/>
              <a:buChar char="•"/>
            </a:pPr>
            <a:r>
              <a:rPr lang="en-US" sz="2841">
                <a:solidFill>
                  <a:srgbClr val="000000"/>
                </a:solidFill>
                <a:latin typeface="Poppins"/>
              </a:rPr>
              <a:t>System can</a:t>
            </a:r>
            <a:r>
              <a:rPr lang="en-US" sz="2841">
                <a:solidFill>
                  <a:srgbClr val="000000"/>
                </a:solidFill>
                <a:latin typeface="Poppins"/>
              </a:rPr>
              <a:t> add, edit, remove and view equipment and list user's assinged equipment.</a:t>
            </a:r>
          </a:p>
          <a:p>
            <a:pPr>
              <a:lnSpc>
                <a:spcPts val="4262"/>
              </a:lnSpc>
            </a:pPr>
          </a:p>
          <a:p>
            <a:pPr algn="l" marL="613505" indent="-306752" lvl="1">
              <a:lnSpc>
                <a:spcPts val="4262"/>
              </a:lnSpc>
              <a:buFont typeface="Arial"/>
              <a:buChar char="•"/>
            </a:pPr>
            <a:r>
              <a:rPr lang="en-US" sz="2841">
                <a:solidFill>
                  <a:srgbClr val="000000"/>
                </a:solidFill>
                <a:latin typeface="Poppins"/>
              </a:rPr>
              <a:t>Implement error handling and data validation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96677" y="3116560"/>
            <a:ext cx="15033085" cy="3206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13505" indent="-306752" lvl="1">
              <a:lnSpc>
                <a:spcPts val="4262"/>
              </a:lnSpc>
              <a:buFont typeface="Arial"/>
              <a:buChar char="•"/>
            </a:pPr>
            <a:r>
              <a:rPr lang="en-US" sz="2841">
                <a:solidFill>
                  <a:srgbClr val="000000"/>
                </a:solidFill>
                <a:latin typeface="Poppins"/>
              </a:rPr>
              <a:t>Searching equipment with both serial number or name.</a:t>
            </a:r>
          </a:p>
          <a:p>
            <a:pPr>
              <a:lnSpc>
                <a:spcPts val="4262"/>
              </a:lnSpc>
            </a:pPr>
          </a:p>
          <a:p>
            <a:pPr marL="613505" indent="-306752" lvl="1">
              <a:lnSpc>
                <a:spcPts val="4262"/>
              </a:lnSpc>
              <a:buFont typeface="Arial"/>
              <a:buChar char="•"/>
            </a:pPr>
            <a:r>
              <a:rPr lang="en-US" sz="2841">
                <a:solidFill>
                  <a:srgbClr val="000000"/>
                </a:solidFill>
                <a:latin typeface="Poppins"/>
              </a:rPr>
              <a:t>Manage equipments easily with simple user interface.</a:t>
            </a:r>
          </a:p>
          <a:p>
            <a:pPr>
              <a:lnSpc>
                <a:spcPts val="4262"/>
              </a:lnSpc>
            </a:pPr>
          </a:p>
          <a:p>
            <a:pPr marL="613505" indent="-306752" lvl="1">
              <a:lnSpc>
                <a:spcPts val="4262"/>
              </a:lnSpc>
              <a:buFont typeface="Arial"/>
              <a:buChar char="•"/>
            </a:pPr>
            <a:r>
              <a:rPr lang="en-US" sz="2841">
                <a:solidFill>
                  <a:srgbClr val="000000"/>
                </a:solidFill>
                <a:latin typeface="Poppins"/>
              </a:rPr>
              <a:t>Validate data from both front-end and back-end</a:t>
            </a:r>
          </a:p>
          <a:p>
            <a:pPr algn="l">
              <a:lnSpc>
                <a:spcPts val="4262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369701" y="833141"/>
            <a:ext cx="5558528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Poppins"/>
              </a:rPr>
              <a:t>Advantages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96677" y="3116560"/>
            <a:ext cx="15033085" cy="3206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13505" indent="-306752" lvl="1">
              <a:lnSpc>
                <a:spcPts val="4262"/>
              </a:lnSpc>
              <a:buFont typeface="Arial"/>
              <a:buChar char="•"/>
            </a:pPr>
            <a:r>
              <a:rPr lang="en-US" sz="2841">
                <a:solidFill>
                  <a:srgbClr val="000000"/>
                </a:solidFill>
                <a:latin typeface="Poppins"/>
              </a:rPr>
              <a:t>User may accidentally press unassigned button.</a:t>
            </a:r>
          </a:p>
          <a:p>
            <a:pPr>
              <a:lnSpc>
                <a:spcPts val="4262"/>
              </a:lnSpc>
            </a:pPr>
          </a:p>
          <a:p>
            <a:pPr marL="613505" indent="-306752" lvl="1">
              <a:lnSpc>
                <a:spcPts val="4262"/>
              </a:lnSpc>
              <a:buFont typeface="Arial"/>
              <a:buChar char="•"/>
            </a:pPr>
            <a:r>
              <a:rPr lang="en-US" sz="2841">
                <a:solidFill>
                  <a:srgbClr val="000000"/>
                </a:solidFill>
                <a:latin typeface="Poppins"/>
              </a:rPr>
              <a:t>Normal user can not request for equipments</a:t>
            </a:r>
            <a:r>
              <a:rPr lang="en-US" sz="2841">
                <a:solidFill>
                  <a:srgbClr val="000000"/>
                </a:solidFill>
                <a:latin typeface="Poppins"/>
              </a:rPr>
              <a:t>.</a:t>
            </a:r>
          </a:p>
          <a:p>
            <a:pPr>
              <a:lnSpc>
                <a:spcPts val="4262"/>
              </a:lnSpc>
            </a:pPr>
          </a:p>
          <a:p>
            <a:pPr marL="613505" indent="-306752" lvl="1">
              <a:lnSpc>
                <a:spcPts val="4262"/>
              </a:lnSpc>
              <a:buFont typeface="Arial"/>
              <a:buChar char="•"/>
            </a:pPr>
            <a:r>
              <a:rPr lang="en-US" sz="2841">
                <a:solidFill>
                  <a:srgbClr val="000000"/>
                </a:solidFill>
                <a:latin typeface="Poppins"/>
              </a:rPr>
              <a:t>User can not update their information</a:t>
            </a:r>
            <a:r>
              <a:rPr lang="en-US" sz="2841">
                <a:solidFill>
                  <a:srgbClr val="000000"/>
                </a:solidFill>
                <a:latin typeface="Poppins"/>
              </a:rPr>
              <a:t>.</a:t>
            </a:r>
          </a:p>
          <a:p>
            <a:pPr algn="l">
              <a:lnSpc>
                <a:spcPts val="4262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452986" y="833141"/>
            <a:ext cx="5881410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Poppins"/>
              </a:rPr>
              <a:t>Disadvantages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96677" y="3116560"/>
            <a:ext cx="15033085" cy="3206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13505" indent="-306752" lvl="1">
              <a:lnSpc>
                <a:spcPts val="4262"/>
              </a:lnSpc>
              <a:buFont typeface="Arial"/>
              <a:buChar char="•"/>
            </a:pPr>
            <a:r>
              <a:rPr lang="en-US" sz="2841">
                <a:solidFill>
                  <a:srgbClr val="000000"/>
                </a:solidFill>
                <a:latin typeface="Poppins"/>
              </a:rPr>
              <a:t>Implement missing features in disadvantages section.</a:t>
            </a:r>
          </a:p>
          <a:p>
            <a:pPr>
              <a:lnSpc>
                <a:spcPts val="4262"/>
              </a:lnSpc>
            </a:pPr>
          </a:p>
          <a:p>
            <a:pPr marL="613505" indent="-306752" lvl="1">
              <a:lnSpc>
                <a:spcPts val="4262"/>
              </a:lnSpc>
              <a:buFont typeface="Arial"/>
              <a:buChar char="•"/>
            </a:pPr>
            <a:r>
              <a:rPr lang="en-US" sz="2841">
                <a:solidFill>
                  <a:srgbClr val="000000"/>
                </a:solidFill>
                <a:latin typeface="Poppins"/>
              </a:rPr>
              <a:t>Add new features for upload equipments images</a:t>
            </a:r>
            <a:r>
              <a:rPr lang="en-US" sz="2841">
                <a:solidFill>
                  <a:srgbClr val="000000"/>
                </a:solidFill>
                <a:latin typeface="Poppins"/>
              </a:rPr>
              <a:t>.</a:t>
            </a:r>
          </a:p>
          <a:p>
            <a:pPr>
              <a:lnSpc>
                <a:spcPts val="4262"/>
              </a:lnSpc>
            </a:pPr>
          </a:p>
          <a:p>
            <a:pPr marL="613505" indent="-306752" lvl="1">
              <a:lnSpc>
                <a:spcPts val="4262"/>
              </a:lnSpc>
              <a:buFont typeface="Arial"/>
              <a:buChar char="•"/>
            </a:pPr>
            <a:r>
              <a:rPr lang="en-US" sz="2841">
                <a:solidFill>
                  <a:srgbClr val="000000"/>
                </a:solidFill>
                <a:latin typeface="Poppins"/>
              </a:rPr>
              <a:t>Add new features to sort equipments by each attributes</a:t>
            </a:r>
            <a:r>
              <a:rPr lang="en-US" sz="2841">
                <a:solidFill>
                  <a:srgbClr val="000000"/>
                </a:solidFill>
                <a:latin typeface="Poppins"/>
              </a:rPr>
              <a:t>.</a:t>
            </a:r>
          </a:p>
          <a:p>
            <a:pPr algn="l">
              <a:lnSpc>
                <a:spcPts val="4262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500390" y="962025"/>
            <a:ext cx="8334782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Poppins"/>
              </a:rPr>
              <a:t>Future improvements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948775" y="1680016"/>
            <a:ext cx="10390451" cy="6926967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995451" y="2220960"/>
            <a:ext cx="8297097" cy="58450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527469" y="6256917"/>
            <a:ext cx="4212467" cy="339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63"/>
              </a:lnSpc>
              <a:spcBef>
                <a:spcPct val="0"/>
              </a:spcBef>
            </a:pPr>
            <a:r>
              <a:rPr lang="en-US" sz="2330">
                <a:solidFill>
                  <a:srgbClr val="000000"/>
                </a:solidFill>
                <a:latin typeface="Poppins"/>
              </a:rPr>
              <a:t>Technologies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583714" y="6234657"/>
            <a:ext cx="2899582" cy="374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4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Poppins"/>
              </a:rPr>
              <a:t>Laravel concepts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54172" y="6234657"/>
            <a:ext cx="4519720" cy="374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4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Poppins"/>
              </a:rPr>
              <a:t>Features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13483" y="4718310"/>
            <a:ext cx="1130564" cy="1130564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E34C2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013483" y="4686692"/>
            <a:ext cx="1130564" cy="974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7850"/>
              </a:lnSpc>
              <a:spcBef>
                <a:spcPct val="0"/>
              </a:spcBef>
            </a:pPr>
            <a:r>
              <a:rPr lang="en-US" sz="5000" u="none">
                <a:solidFill>
                  <a:srgbClr val="F1F1F1"/>
                </a:solidFill>
                <a:latin typeface="Poppins"/>
              </a:rPr>
              <a:t>1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5279469" y="4607728"/>
            <a:ext cx="1130564" cy="1130564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E34C2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5279469" y="4614565"/>
            <a:ext cx="1130564" cy="974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7850"/>
              </a:lnSpc>
              <a:spcBef>
                <a:spcPct val="0"/>
              </a:spcBef>
            </a:pPr>
            <a:r>
              <a:rPr lang="en-US" sz="5000">
                <a:solidFill>
                  <a:srgbClr val="F1F1F1"/>
                </a:solidFill>
                <a:latin typeface="Poppins"/>
              </a:rPr>
              <a:t>5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1948750" y="4668631"/>
            <a:ext cx="1130564" cy="1130564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E34C2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1948750" y="4675468"/>
            <a:ext cx="1130564" cy="974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7850"/>
              </a:lnSpc>
              <a:spcBef>
                <a:spcPct val="0"/>
              </a:spcBef>
            </a:pPr>
            <a:r>
              <a:rPr lang="en-US" sz="5000">
                <a:solidFill>
                  <a:srgbClr val="F1F1F1"/>
                </a:solidFill>
                <a:latin typeface="Poppins"/>
              </a:rPr>
              <a:t>4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017452" y="971550"/>
            <a:ext cx="10253096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Poppins"/>
              </a:rPr>
              <a:t>SYSTEM SPECIFICATION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824761" y="6234657"/>
            <a:ext cx="4519720" cy="374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4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Poppins"/>
              </a:rPr>
              <a:t>System architecture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4519339" y="4668631"/>
            <a:ext cx="1130564" cy="1130564"/>
            <a:chOff x="0" y="0"/>
            <a:chExt cx="6350000" cy="6350000"/>
          </a:xfrm>
        </p:grpSpPr>
        <p:sp>
          <p:nvSpPr>
            <p:cNvPr name="Freeform 17" id="1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E34C2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4519339" y="4637013"/>
            <a:ext cx="1130564" cy="974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7850"/>
              </a:lnSpc>
              <a:spcBef>
                <a:spcPct val="0"/>
              </a:spcBef>
            </a:pPr>
            <a:r>
              <a:rPr lang="en-US" sz="5000">
                <a:solidFill>
                  <a:srgbClr val="F1F1F1"/>
                </a:solidFill>
                <a:latin typeface="Poppins"/>
              </a:rPr>
              <a:t>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674354" y="6213038"/>
            <a:ext cx="4519720" cy="374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4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Poppins"/>
              </a:rPr>
              <a:t>Database design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8368932" y="4635788"/>
            <a:ext cx="1130564" cy="1130564"/>
            <a:chOff x="0" y="0"/>
            <a:chExt cx="6350000" cy="6350000"/>
          </a:xfrm>
        </p:grpSpPr>
        <p:sp>
          <p:nvSpPr>
            <p:cNvPr name="Freeform 21" id="2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E34C2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8368932" y="4626618"/>
            <a:ext cx="1130564" cy="974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7850"/>
              </a:lnSpc>
              <a:spcBef>
                <a:spcPct val="0"/>
              </a:spcBef>
            </a:pPr>
            <a:r>
              <a:rPr lang="en-US" sz="5000">
                <a:solidFill>
                  <a:srgbClr val="F1F1F1"/>
                </a:solidFill>
                <a:latin typeface="Poppins"/>
              </a:rP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285" t="0" r="285" b="0"/>
          <a:stretch>
            <a:fillRect/>
          </a:stretch>
        </p:blipFill>
        <p:spPr>
          <a:xfrm flipH="false" flipV="false" rot="0">
            <a:off x="4565312" y="4350530"/>
            <a:ext cx="2215206" cy="1349938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5071866" y="6103620"/>
            <a:ext cx="1202097" cy="967688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0726562" y="6588676"/>
            <a:ext cx="2644465" cy="1731546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5038256" y="7570457"/>
            <a:ext cx="1269318" cy="1252088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1073900" y="4523175"/>
            <a:ext cx="1949788" cy="1053089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4503423" y="2673810"/>
            <a:ext cx="2338983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Open Sans"/>
              </a:rPr>
              <a:t>Front-end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952973" y="2673810"/>
            <a:ext cx="2191643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Open Sans"/>
              </a:rPr>
              <a:t>Back-end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944054" y="833141"/>
            <a:ext cx="8399892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Poppins"/>
              </a:rPr>
              <a:t>Technologies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692190" y="3373552"/>
            <a:ext cx="10903621" cy="5884748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4944054" y="833141"/>
            <a:ext cx="8399892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Poppins"/>
              </a:rPr>
              <a:t>System architecture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262014" y="2816666"/>
            <a:ext cx="13763972" cy="5821699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4944054" y="833141"/>
            <a:ext cx="8399892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Poppins"/>
              </a:rPr>
              <a:t>Database design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332" r="0" b="332"/>
          <a:stretch>
            <a:fillRect/>
          </a:stretch>
        </p:blipFill>
        <p:spPr>
          <a:xfrm flipH="false" flipV="false" rot="0">
            <a:off x="4283902" y="1962494"/>
            <a:ext cx="9720196" cy="7611466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4944054" y="833141"/>
            <a:ext cx="8399892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Poppins"/>
              </a:rPr>
              <a:t>Features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69701" y="817412"/>
            <a:ext cx="10373516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Poppins"/>
              </a:rPr>
              <a:t>Laravel concepts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96677" y="2712957"/>
            <a:ext cx="15033085" cy="6940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13505" indent="-306752" lvl="1">
              <a:lnSpc>
                <a:spcPts val="4262"/>
              </a:lnSpc>
              <a:buFont typeface="Arial"/>
              <a:buChar char="•"/>
            </a:pPr>
            <a:r>
              <a:rPr lang="en-US" sz="2841">
                <a:solidFill>
                  <a:srgbClr val="000000"/>
                </a:solidFill>
                <a:latin typeface="Poppins"/>
              </a:rPr>
              <a:t>Routing</a:t>
            </a:r>
          </a:p>
          <a:p>
            <a:pPr>
              <a:lnSpc>
                <a:spcPts val="4262"/>
              </a:lnSpc>
            </a:pPr>
          </a:p>
          <a:p>
            <a:pPr marL="613505" indent="-306752" lvl="1">
              <a:lnSpc>
                <a:spcPts val="4262"/>
              </a:lnSpc>
              <a:buFont typeface="Arial"/>
              <a:buChar char="•"/>
            </a:pPr>
            <a:r>
              <a:rPr lang="en-US" sz="2841">
                <a:solidFill>
                  <a:srgbClr val="000000"/>
                </a:solidFill>
                <a:latin typeface="Poppins"/>
              </a:rPr>
              <a:t>Controller</a:t>
            </a:r>
          </a:p>
          <a:p>
            <a:pPr>
              <a:lnSpc>
                <a:spcPts val="4262"/>
              </a:lnSpc>
            </a:pPr>
          </a:p>
          <a:p>
            <a:pPr marL="613505" indent="-306752" lvl="1">
              <a:lnSpc>
                <a:spcPts val="4262"/>
              </a:lnSpc>
              <a:buFont typeface="Arial"/>
              <a:buChar char="•"/>
            </a:pPr>
            <a:r>
              <a:rPr lang="en-US" sz="2841">
                <a:solidFill>
                  <a:srgbClr val="000000"/>
                </a:solidFill>
                <a:latin typeface="Poppins"/>
              </a:rPr>
              <a:t>Eloquent ORM</a:t>
            </a:r>
          </a:p>
          <a:p>
            <a:pPr>
              <a:lnSpc>
                <a:spcPts val="4262"/>
              </a:lnSpc>
            </a:pPr>
          </a:p>
          <a:p>
            <a:pPr marL="613505" indent="-306752" lvl="1">
              <a:lnSpc>
                <a:spcPts val="4262"/>
              </a:lnSpc>
              <a:buFont typeface="Arial"/>
              <a:buChar char="•"/>
            </a:pPr>
            <a:r>
              <a:rPr lang="en-US" sz="2841">
                <a:solidFill>
                  <a:srgbClr val="000000"/>
                </a:solidFill>
                <a:latin typeface="Poppins"/>
              </a:rPr>
              <a:t>Database: Migration, Seeder, Factory</a:t>
            </a:r>
          </a:p>
          <a:p>
            <a:pPr>
              <a:lnSpc>
                <a:spcPts val="4262"/>
              </a:lnSpc>
            </a:pPr>
          </a:p>
          <a:p>
            <a:pPr marL="613505" indent="-306752" lvl="1">
              <a:lnSpc>
                <a:spcPts val="4262"/>
              </a:lnSpc>
              <a:buFont typeface="Arial"/>
              <a:buChar char="•"/>
            </a:pPr>
            <a:r>
              <a:rPr lang="en-US" sz="2841">
                <a:solidFill>
                  <a:srgbClr val="000000"/>
                </a:solidFill>
                <a:latin typeface="Poppins"/>
              </a:rPr>
              <a:t>Middleware</a:t>
            </a:r>
          </a:p>
          <a:p>
            <a:pPr>
              <a:lnSpc>
                <a:spcPts val="4262"/>
              </a:lnSpc>
            </a:pPr>
          </a:p>
          <a:p>
            <a:pPr marL="613505" indent="-306752" lvl="1">
              <a:lnSpc>
                <a:spcPts val="4262"/>
              </a:lnSpc>
              <a:buFont typeface="Arial"/>
              <a:buChar char="•"/>
            </a:pPr>
            <a:r>
              <a:rPr lang="en-US" sz="2841">
                <a:solidFill>
                  <a:srgbClr val="000000"/>
                </a:solidFill>
                <a:latin typeface="Poppins"/>
              </a:rPr>
              <a:t>JWT (Json web token)</a:t>
            </a:r>
          </a:p>
          <a:p>
            <a:pPr>
              <a:lnSpc>
                <a:spcPts val="4262"/>
              </a:lnSpc>
            </a:pPr>
          </a:p>
          <a:p>
            <a:pPr algn="l" marL="613505" indent="-306752" lvl="1">
              <a:lnSpc>
                <a:spcPts val="4262"/>
              </a:lnSpc>
              <a:buFont typeface="Arial"/>
              <a:buChar char="•"/>
            </a:pPr>
            <a:r>
              <a:rPr lang="en-US" sz="2841">
                <a:solidFill>
                  <a:srgbClr val="000000"/>
                </a:solidFill>
                <a:latin typeface="Poppins"/>
              </a:rPr>
              <a:t>Resource collection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DAFEekXTMrQ</dc:identifier>
  <dcterms:modified xsi:type="dcterms:W3CDTF">2011-08-01T06:04:30Z</dcterms:modified>
  <cp:revision>1</cp:revision>
  <dc:title>I am Astrid Leland</dc:title>
</cp:coreProperties>
</file>