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9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ic" charset="1" panose="00000000000000000000"/>
      <p:regular r:id="rId10"/>
    </p:embeddedFont>
    <p:embeddedFont>
      <p:font typeface="Antic Bold" charset="1" panose="00000000000000000000"/>
      <p:regular r:id="rId11"/>
    </p:embeddedFont>
    <p:embeddedFont>
      <p:font typeface="Antic Italics" charset="1" panose="00000000000000000000"/>
      <p:regular r:id="rId12"/>
    </p:embeddedFont>
    <p:embeddedFont>
      <p:font typeface="Antic Bold Italics" charset="1" panose="00000000000000000000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Italics" charset="1" panose="00000500000000000000"/>
      <p:regular r:id="rId24"/>
    </p:embeddedFont>
    <p:embeddedFont>
      <p:font typeface="Poppins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44" Target="slides/slide19.xml" Type="http://schemas.openxmlformats.org/officeDocument/2006/relationships/slide"/><Relationship Id="rId45" Target="slides/slide20.xml" Type="http://schemas.openxmlformats.org/officeDocument/2006/relationships/slide"/><Relationship Id="rId46" Target="slides/slide21.xml" Type="http://schemas.openxmlformats.org/officeDocument/2006/relationships/slide"/><Relationship Id="rId47" Target="slides/slide22.xml" Type="http://schemas.openxmlformats.org/officeDocument/2006/relationships/slide"/><Relationship Id="rId48" Target="slides/slide23.xml" Type="http://schemas.openxmlformats.org/officeDocument/2006/relationships/slide"/><Relationship Id="rId49" Target="notesMasters/notesMaster1.xml" Type="http://schemas.openxmlformats.org/officeDocument/2006/relationships/notesMaster"/><Relationship Id="rId5" Target="tableStyles.xml" Type="http://schemas.openxmlformats.org/officeDocument/2006/relationships/tableStyles"/><Relationship Id="rId50" Target="theme/theme2.xml" Type="http://schemas.openxmlformats.org/officeDocument/2006/relationships/theme"/><Relationship Id="rId51" Target="notesSlides/notesSlide1.xml" Type="http://schemas.openxmlformats.org/officeDocument/2006/relationships/notes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group related variables and functions that operate on them into objects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Hide data from user. Users can not interact directly with object's property, but they have to do that through the methods that we have provided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2860" y="3016017"/>
            <a:ext cx="11475518" cy="126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8"/>
              </a:lnSpc>
            </a:pPr>
            <a:r>
              <a:rPr lang="en-US" sz="7005">
                <a:solidFill>
                  <a:srgbClr val="000000"/>
                </a:solidFill>
                <a:latin typeface="Poppins"/>
              </a:rPr>
              <a:t>JAVA PRESENTATION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2943" y="6510140"/>
            <a:ext cx="6862115" cy="56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3182">
                <a:solidFill>
                  <a:srgbClr val="000000"/>
                </a:solidFill>
                <a:latin typeface="Antic"/>
              </a:rPr>
              <a:t>Presentor: Nguyen Lam Hoang Anh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277327"/>
            <a:ext cx="4212467" cy="33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63"/>
              </a:lnSpc>
              <a:spcBef>
                <a:spcPct val="0"/>
              </a:spcBef>
            </a:pPr>
            <a:r>
              <a:rPr lang="en-US" sz="2330">
                <a:solidFill>
                  <a:srgbClr val="000000"/>
                </a:solidFill>
                <a:latin typeface="Poppins"/>
              </a:rPr>
              <a:t>Technologies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111183" y="6255068"/>
            <a:ext cx="2899582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Laravel concepts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81641" y="6255068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Features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40951" y="4738721"/>
            <a:ext cx="1130564" cy="113056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40951" y="4707103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 u="none">
                <a:solidFill>
                  <a:srgbClr val="F1F1F1"/>
                </a:solidFill>
                <a:latin typeface="Poppins"/>
              </a:rPr>
              <a:t>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06938" y="4628139"/>
            <a:ext cx="1130564" cy="113056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806938" y="4634976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5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476219" y="4689042"/>
            <a:ext cx="1130564" cy="1130564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476219" y="4695879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12467" y="727088"/>
            <a:ext cx="1025309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oppins"/>
              </a:rPr>
              <a:t>SYSTEM SPECIFICATION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52230" y="6255068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System architecture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046808" y="4689042"/>
            <a:ext cx="1130564" cy="113056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046808" y="4657424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01823" y="6233449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Database design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896401" y="4656199"/>
            <a:ext cx="1130564" cy="1130564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896401" y="4647029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85" t="0" r="285" b="0"/>
          <a:stretch>
            <a:fillRect/>
          </a:stretch>
        </p:blipFill>
        <p:spPr>
          <a:xfrm flipH="false" flipV="false" rot="0">
            <a:off x="4565312" y="4350530"/>
            <a:ext cx="2215206" cy="13499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071866" y="6103620"/>
            <a:ext cx="1202097" cy="96768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726562" y="6588676"/>
            <a:ext cx="2644465" cy="173154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38256" y="7570457"/>
            <a:ext cx="1269318" cy="125208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073900" y="4523175"/>
            <a:ext cx="1949788" cy="105308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503423" y="2673810"/>
            <a:ext cx="23389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Front-end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52973" y="2673810"/>
            <a:ext cx="219164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Back-end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Technologies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06558" y="2430293"/>
            <a:ext cx="12674883" cy="651955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System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8961" y="8171646"/>
            <a:ext cx="79728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Service layer: handling bussiness logic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8961" y="9080978"/>
            <a:ext cx="114165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Repository layer: using model to interact with database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157190" y="2469087"/>
            <a:ext cx="14493825" cy="678921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Database design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79305" y="1814216"/>
            <a:ext cx="9794605" cy="784142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44054" y="833141"/>
            <a:ext cx="839989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Features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Laravel concepts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5033085" cy="708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Routing: Web route, API route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Controller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Eloquent ORM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Migration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Middleware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JWT (JSON web token)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Eloquent resources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66052" y="1814216"/>
            <a:ext cx="8996809" cy="668898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40744" y="8537821"/>
            <a:ext cx="10806512" cy="56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000000"/>
                </a:solidFill>
                <a:latin typeface="Poppins"/>
              </a:rPr>
              <a:t>UserResource class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4054" y="833141"/>
            <a:ext cx="8077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Eloquent resource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0451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DEMO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6875" y="6096583"/>
            <a:ext cx="4485726" cy="3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9"/>
              </a:lnSpc>
              <a:spcBef>
                <a:spcPct val="0"/>
              </a:spcBef>
            </a:pPr>
            <a:r>
              <a:rPr lang="en-US" sz="2481">
                <a:solidFill>
                  <a:srgbClr val="000000"/>
                </a:solidFill>
                <a:latin typeface="Poppins"/>
              </a:rPr>
              <a:t>Advantages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714456" y="4489536"/>
            <a:ext cx="1130564" cy="113056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714456" y="4457918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 u="none">
                <a:solidFill>
                  <a:srgbClr val="F1F1F1"/>
                </a:solidFill>
                <a:latin typeface="Poppins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81730" y="962025"/>
            <a:ext cx="89003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72049" y="6039555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Disavantages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613348" y="4451081"/>
            <a:ext cx="1130564" cy="113056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613348" y="4419463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77180" y="6093765"/>
            <a:ext cx="451972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Future improvements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771758" y="4505291"/>
            <a:ext cx="1130564" cy="113056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771758" y="4473673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Advantages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0828478" cy="260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Manage equipments easily with simple user interface.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Listing equipment by user name or id.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7978" y="4452735"/>
            <a:ext cx="3765556" cy="2184977"/>
            <a:chOff x="0" y="0"/>
            <a:chExt cx="2915476" cy="169171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915476" cy="1691716"/>
            </a:xfrm>
            <a:custGeom>
              <a:avLst/>
              <a:gdLst/>
              <a:ahLst/>
              <a:cxnLst/>
              <a:rect r="r" b="b" t="t" l="l"/>
              <a:pathLst>
                <a:path h="1691716" w="2915476">
                  <a:moveTo>
                    <a:pt x="2791016" y="1691715"/>
                  </a:moveTo>
                  <a:lnTo>
                    <a:pt x="124460" y="1691715"/>
                  </a:lnTo>
                  <a:cubicBezTo>
                    <a:pt x="55880" y="1691715"/>
                    <a:pt x="0" y="1635835"/>
                    <a:pt x="0" y="15672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91016" y="0"/>
                  </a:lnTo>
                  <a:cubicBezTo>
                    <a:pt x="2859596" y="0"/>
                    <a:pt x="2915476" y="55880"/>
                    <a:pt x="2915476" y="124460"/>
                  </a:cubicBezTo>
                  <a:lnTo>
                    <a:pt x="2915476" y="1567255"/>
                  </a:lnTo>
                  <a:cubicBezTo>
                    <a:pt x="2915476" y="1635835"/>
                    <a:pt x="2859596" y="1691716"/>
                    <a:pt x="2791016" y="1691716"/>
                  </a:cubicBezTo>
                  <a:close/>
                </a:path>
              </a:pathLst>
            </a:custGeom>
            <a:solidFill>
              <a:srgbClr val="E2E2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21937" y="5308530"/>
            <a:ext cx="3297638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OOP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29697" y="4452735"/>
            <a:ext cx="3628605" cy="2184977"/>
            <a:chOff x="0" y="0"/>
            <a:chExt cx="2809442" cy="169171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809442" cy="1691716"/>
            </a:xfrm>
            <a:custGeom>
              <a:avLst/>
              <a:gdLst/>
              <a:ahLst/>
              <a:cxnLst/>
              <a:rect r="r" b="b" t="t" l="l"/>
              <a:pathLst>
                <a:path h="1691716" w="2809442">
                  <a:moveTo>
                    <a:pt x="2684982" y="1691715"/>
                  </a:moveTo>
                  <a:lnTo>
                    <a:pt x="124460" y="1691715"/>
                  </a:lnTo>
                  <a:cubicBezTo>
                    <a:pt x="55880" y="1691715"/>
                    <a:pt x="0" y="1635835"/>
                    <a:pt x="0" y="15672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84982" y="0"/>
                  </a:lnTo>
                  <a:cubicBezTo>
                    <a:pt x="2753562" y="0"/>
                    <a:pt x="2809442" y="55880"/>
                    <a:pt x="2809442" y="124460"/>
                  </a:cubicBezTo>
                  <a:lnTo>
                    <a:pt x="2809442" y="1567255"/>
                  </a:lnTo>
                  <a:cubicBezTo>
                    <a:pt x="2809442" y="1635835"/>
                    <a:pt x="2753562" y="1691716"/>
                    <a:pt x="2684982" y="1691716"/>
                  </a:cubicBezTo>
                  <a:close/>
                </a:path>
              </a:pathLst>
            </a:custGeom>
            <a:solidFill>
              <a:srgbClr val="E2E2E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7329697" y="5308686"/>
            <a:ext cx="3507384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DESIGN PATTERN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511974" y="4452735"/>
            <a:ext cx="3388048" cy="2184977"/>
            <a:chOff x="0" y="0"/>
            <a:chExt cx="2623191" cy="169171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623191" cy="1691716"/>
            </a:xfrm>
            <a:custGeom>
              <a:avLst/>
              <a:gdLst/>
              <a:ahLst/>
              <a:cxnLst/>
              <a:rect r="r" b="b" t="t" l="l"/>
              <a:pathLst>
                <a:path h="1691716" w="2623191">
                  <a:moveTo>
                    <a:pt x="2498731" y="1691715"/>
                  </a:moveTo>
                  <a:lnTo>
                    <a:pt x="124460" y="1691715"/>
                  </a:lnTo>
                  <a:cubicBezTo>
                    <a:pt x="55880" y="1691715"/>
                    <a:pt x="0" y="1635835"/>
                    <a:pt x="0" y="15672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1567255"/>
                  </a:lnTo>
                  <a:cubicBezTo>
                    <a:pt x="2623191" y="1635835"/>
                    <a:pt x="2567312" y="1691716"/>
                    <a:pt x="2498731" y="1691716"/>
                  </a:cubicBezTo>
                  <a:close/>
                </a:path>
              </a:pathLst>
            </a:custGeom>
            <a:solidFill>
              <a:srgbClr val="E2E2E4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753798" y="5308686"/>
            <a:ext cx="2904400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49880" y="798526"/>
            <a:ext cx="712450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oppins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Disadvantages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0828478" cy="350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Admin may accidentally press unassigned button.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Normal user can not request for equipments.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User can not update their information.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Future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0828478" cy="350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Implement missing features in disadvantages section.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Add new features for upload equipments images.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Add new features to sort equipments by each attributes.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48775" y="1680016"/>
            <a:ext cx="10390451" cy="69269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95451" y="2220960"/>
            <a:ext cx="8297097" cy="5845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5033085" cy="260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Group related variables and methods into a unit called object 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Solving problems by using objects to interact with each other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1747" y="798526"/>
            <a:ext cx="712450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Poppins"/>
              </a:rPr>
              <a:t>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110674"/>
            <a:ext cx="4212467" cy="33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63"/>
              </a:lnSpc>
              <a:spcBef>
                <a:spcPct val="0"/>
              </a:spcBef>
            </a:pPr>
            <a:r>
              <a:rPr lang="en-US" sz="2330">
                <a:solidFill>
                  <a:srgbClr val="000000"/>
                </a:solidFill>
                <a:latin typeface="Poppins"/>
              </a:rPr>
              <a:t>Encapsulation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569651" y="4572068"/>
            <a:ext cx="1130564" cy="113056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569651" y="4540450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 u="none">
                <a:solidFill>
                  <a:srgbClr val="F1F1F1"/>
                </a:solidFill>
                <a:latin typeface="Poppins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57758" y="5961094"/>
            <a:ext cx="4739933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Abstaction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252743" y="4568092"/>
            <a:ext cx="1130564" cy="113056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252743" y="4536474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95062" y="6037808"/>
            <a:ext cx="4739933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Inheritance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190048" y="4644806"/>
            <a:ext cx="1130564" cy="113056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190048" y="4613188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16640" y="6024351"/>
            <a:ext cx="4739933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Polymorphism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111625" y="4631349"/>
            <a:ext cx="1130564" cy="113056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34C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111625" y="4599731"/>
            <a:ext cx="1130564" cy="97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50"/>
              </a:lnSpc>
              <a:spcBef>
                <a:spcPct val="0"/>
              </a:spcBef>
            </a:pPr>
            <a:r>
              <a:rPr lang="en-US" sz="5000">
                <a:solidFill>
                  <a:srgbClr val="F1F1F1"/>
                </a:solidFill>
                <a:latin typeface="Poppins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Encapsulation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5033085" cy="350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Combine related functions and variables into a object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Only allow users to interact with object's properties through get and set methods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 Abstraction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5033085" cy="260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Only show needed methods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Hide detail implementations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Inheritance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5033085" cy="260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A class can inherit the properties and methods of another class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Eliminate redundant code</a:t>
            </a:r>
          </a:p>
          <a:p>
            <a:pPr algn="l">
              <a:lnSpc>
                <a:spcPts val="710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513" y="789001"/>
            <a:ext cx="8966153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Poppins"/>
              </a:rPr>
              <a:t>Polymorphism</a:t>
            </a:r>
          </a:p>
          <a:p>
            <a:pPr marL="0" indent="0" lvl="0">
              <a:lnSpc>
                <a:spcPts val="72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6638"/>
            <a:ext cx="15033085" cy="171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Define more than one way to do something</a:t>
            </a:r>
          </a:p>
          <a:p>
            <a:pPr algn="l"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Same method will behave differently depend on the type of the object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799513"/>
            <a:ext cx="15033085" cy="23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3505" indent="-306752" lvl="1">
              <a:lnSpc>
                <a:spcPts val="5683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User interface need to be simple and easy to use</a:t>
            </a:r>
          </a:p>
          <a:p>
            <a:pPr marL="613505" indent="-306752" lvl="1">
              <a:lnSpc>
                <a:spcPts val="7104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Poppins"/>
              </a:rPr>
              <a:t>Extensibility</a:t>
            </a:r>
            <a:r>
              <a:rPr lang="en-US" sz="2841">
                <a:solidFill>
                  <a:srgbClr val="000000"/>
                </a:solidFill>
                <a:latin typeface="Poppins"/>
              </a:rPr>
              <a:t>.</a:t>
            </a:r>
          </a:p>
          <a:p>
            <a:pPr algn="l">
              <a:lnSpc>
                <a:spcPts val="710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11513" y="789001"/>
            <a:ext cx="1190529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Poppins"/>
              </a:rPr>
              <a:t>Non - functional 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DAFJSD5i_u8</dc:identifier>
  <dcterms:modified xsi:type="dcterms:W3CDTF">2011-08-01T06:04:30Z</dcterms:modified>
  <cp:revision>1</cp:revision>
  <dc:title>Copy of I am Astrid Leland</dc:title>
</cp:coreProperties>
</file>