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hewy" charset="1" panose="02000000000000000000"/>
      <p:regular r:id="rId26"/>
    </p:embeddedFont>
    <p:embeddedFont>
      <p:font typeface="Poppins" charset="1" panose="00000500000000000000"/>
      <p:regular r:id="rId27"/>
    </p:embeddedFont>
    <p:embeddedFont>
      <p:font typeface="Cabin Bold"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9.pn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3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31.pn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43814" y="590260"/>
            <a:ext cx="936939" cy="18825468"/>
            <a:chOff x="0" y="0"/>
            <a:chExt cx="246766" cy="4958148"/>
          </a:xfrm>
        </p:grpSpPr>
        <p:sp>
          <p:nvSpPr>
            <p:cNvPr name="Freeform 10" id="10"/>
            <p:cNvSpPr/>
            <p:nvPr/>
          </p:nvSpPr>
          <p:spPr>
            <a:xfrm flipH="false" flipV="false" rot="0">
              <a:off x="0" y="0"/>
              <a:ext cx="246766" cy="4958148"/>
            </a:xfrm>
            <a:custGeom>
              <a:avLst/>
              <a:gdLst/>
              <a:ahLst/>
              <a:cxnLst/>
              <a:rect r="r" b="b" t="t" l="l"/>
              <a:pathLst>
                <a:path h="4958148" w="246766">
                  <a:moveTo>
                    <a:pt x="0" y="0"/>
                  </a:moveTo>
                  <a:lnTo>
                    <a:pt x="246766" y="0"/>
                  </a:lnTo>
                  <a:lnTo>
                    <a:pt x="246766" y="4958148"/>
                  </a:lnTo>
                  <a:lnTo>
                    <a:pt x="0" y="4958148"/>
                  </a:lnTo>
                  <a:close/>
                </a:path>
              </a:pathLst>
            </a:custGeom>
            <a:solidFill>
              <a:srgbClr val="6A7D40"/>
            </a:solidFill>
          </p:spPr>
        </p:sp>
        <p:sp>
          <p:nvSpPr>
            <p:cNvPr name="TextBox 11" id="11"/>
            <p:cNvSpPr txBox="true"/>
            <p:nvPr/>
          </p:nvSpPr>
          <p:spPr>
            <a:xfrm>
              <a:off x="0" y="-47625"/>
              <a:ext cx="246766"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21620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0" y="6052975"/>
            <a:ext cx="6567900" cy="4114800"/>
          </a:xfrm>
          <a:custGeom>
            <a:avLst/>
            <a:gdLst/>
            <a:ahLst/>
            <a:cxnLst/>
            <a:rect r="r" b="b" t="t" l="l"/>
            <a:pathLst>
              <a:path h="4114800" w="6567900">
                <a:moveTo>
                  <a:pt x="0" y="0"/>
                </a:moveTo>
                <a:lnTo>
                  <a:pt x="6567900" y="0"/>
                </a:lnTo>
                <a:lnTo>
                  <a:pt x="65679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697487" y="8110375"/>
            <a:ext cx="952238" cy="95223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1033341">
            <a:off x="180117" y="38471"/>
            <a:ext cx="1579314" cy="1455840"/>
          </a:xfrm>
          <a:custGeom>
            <a:avLst/>
            <a:gdLst/>
            <a:ahLst/>
            <a:cxnLst/>
            <a:rect r="r" b="b" t="t" l="l"/>
            <a:pathLst>
              <a:path h="1455840" w="1579314">
                <a:moveTo>
                  <a:pt x="0" y="0"/>
                </a:moveTo>
                <a:lnTo>
                  <a:pt x="1579314" y="0"/>
                </a:lnTo>
                <a:lnTo>
                  <a:pt x="1579314" y="1455840"/>
                </a:lnTo>
                <a:lnTo>
                  <a:pt x="0" y="14558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2099411">
            <a:off x="1663693" y="656866"/>
            <a:ext cx="1515120" cy="1396665"/>
          </a:xfrm>
          <a:custGeom>
            <a:avLst/>
            <a:gdLst/>
            <a:ahLst/>
            <a:cxnLst/>
            <a:rect r="r" b="b" t="t" l="l"/>
            <a:pathLst>
              <a:path h="1396665" w="1515120">
                <a:moveTo>
                  <a:pt x="0" y="0"/>
                </a:moveTo>
                <a:lnTo>
                  <a:pt x="1515120" y="0"/>
                </a:lnTo>
                <a:lnTo>
                  <a:pt x="1515120" y="1396665"/>
                </a:lnTo>
                <a:lnTo>
                  <a:pt x="0" y="13966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632291" y="1409726"/>
            <a:ext cx="17039251" cy="4759961"/>
          </a:xfrm>
          <a:prstGeom prst="rect">
            <a:avLst/>
          </a:prstGeom>
        </p:spPr>
        <p:txBody>
          <a:bodyPr anchor="t" rtlCol="false" tIns="0" lIns="0" bIns="0" rIns="0">
            <a:spAutoFit/>
          </a:bodyPr>
          <a:lstStyle/>
          <a:p>
            <a:pPr algn="ctr">
              <a:lnSpc>
                <a:spcPts val="19039"/>
              </a:lnSpc>
            </a:pPr>
            <a:r>
              <a:rPr lang="en-US" sz="13599">
                <a:solidFill>
                  <a:srgbClr val="6A7D40"/>
                </a:solidFill>
                <a:latin typeface="Chewy"/>
                <a:ea typeface="Chewy"/>
                <a:cs typeface="Chewy"/>
                <a:sym typeface="Chewy"/>
              </a:rPr>
              <a:t>Website </a:t>
            </a:r>
          </a:p>
          <a:p>
            <a:pPr algn="ctr">
              <a:lnSpc>
                <a:spcPts val="19039"/>
              </a:lnSpc>
              <a:spcBef>
                <a:spcPct val="0"/>
              </a:spcBef>
            </a:pPr>
            <a:r>
              <a:rPr lang="en-US" sz="13599">
                <a:solidFill>
                  <a:srgbClr val="6A7D40"/>
                </a:solidFill>
                <a:latin typeface="Chewy"/>
                <a:ea typeface="Chewy"/>
                <a:cs typeface="Chewy"/>
                <a:sym typeface="Chewy"/>
              </a:rPr>
              <a:t>Office Space Rental</a:t>
            </a:r>
          </a:p>
        </p:txBody>
      </p:sp>
      <p:sp>
        <p:nvSpPr>
          <p:cNvPr name="TextBox 22" id="22"/>
          <p:cNvSpPr txBox="true"/>
          <p:nvPr/>
        </p:nvSpPr>
        <p:spPr>
          <a:xfrm rot="0">
            <a:off x="7785143" y="6970789"/>
            <a:ext cx="9474157" cy="901700"/>
          </a:xfrm>
          <a:prstGeom prst="rect">
            <a:avLst/>
          </a:prstGeom>
        </p:spPr>
        <p:txBody>
          <a:bodyPr anchor="t" rtlCol="false" tIns="0" lIns="0" bIns="0" rIns="0">
            <a:spAutoFit/>
          </a:bodyPr>
          <a:lstStyle/>
          <a:p>
            <a:pPr algn="ctr">
              <a:lnSpc>
                <a:spcPts val="7000"/>
              </a:lnSpc>
              <a:spcBef>
                <a:spcPct val="0"/>
              </a:spcBef>
            </a:pPr>
            <a:r>
              <a:rPr lang="en-US" sz="5000">
                <a:solidFill>
                  <a:srgbClr val="6A7D40"/>
                </a:solidFill>
                <a:latin typeface="Poppins"/>
                <a:ea typeface="Poppins"/>
                <a:cs typeface="Poppins"/>
                <a:sym typeface="Poppins"/>
              </a:rPr>
              <a:t>by Hoàng Bảo &amp; Ngọc Nghĩa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706392" y="7200900"/>
            <a:ext cx="3433988" cy="4114800"/>
          </a:xfrm>
          <a:custGeom>
            <a:avLst/>
            <a:gdLst/>
            <a:ahLst/>
            <a:cxnLst/>
            <a:rect r="r" b="b" t="t" l="l"/>
            <a:pathLst>
              <a:path h="4114800" w="3433988">
                <a:moveTo>
                  <a:pt x="0" y="0"/>
                </a:moveTo>
                <a:lnTo>
                  <a:pt x="3433987" y="0"/>
                </a:lnTo>
                <a:lnTo>
                  <a:pt x="34339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65991" y="0"/>
            <a:ext cx="3127922" cy="3479657"/>
          </a:xfrm>
          <a:custGeom>
            <a:avLst/>
            <a:gdLst/>
            <a:ahLst/>
            <a:cxnLst/>
            <a:rect r="r" b="b" t="t" l="l"/>
            <a:pathLst>
              <a:path h="3479657" w="3127922">
                <a:moveTo>
                  <a:pt x="0" y="0"/>
                </a:moveTo>
                <a:lnTo>
                  <a:pt x="3127923" y="0"/>
                </a:lnTo>
                <a:lnTo>
                  <a:pt x="3127923" y="3479657"/>
                </a:lnTo>
                <a:lnTo>
                  <a:pt x="0" y="34796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834258" y="1939041"/>
            <a:ext cx="16589128" cy="6847041"/>
            <a:chOff x="0" y="0"/>
            <a:chExt cx="4369153" cy="1803336"/>
          </a:xfrm>
        </p:grpSpPr>
        <p:sp>
          <p:nvSpPr>
            <p:cNvPr name="Freeform 18" id="18"/>
            <p:cNvSpPr/>
            <p:nvPr/>
          </p:nvSpPr>
          <p:spPr>
            <a:xfrm flipH="false" flipV="false" rot="0">
              <a:off x="0" y="0"/>
              <a:ext cx="4369153" cy="1803336"/>
            </a:xfrm>
            <a:custGeom>
              <a:avLst/>
              <a:gdLst/>
              <a:ahLst/>
              <a:cxnLst/>
              <a:rect r="r" b="b" t="t" l="l"/>
              <a:pathLst>
                <a:path h="1803336" w="4369153">
                  <a:moveTo>
                    <a:pt x="23801" y="0"/>
                  </a:moveTo>
                  <a:lnTo>
                    <a:pt x="4345352" y="0"/>
                  </a:lnTo>
                  <a:cubicBezTo>
                    <a:pt x="4358497" y="0"/>
                    <a:pt x="4369153" y="10656"/>
                    <a:pt x="4369153" y="23801"/>
                  </a:cubicBezTo>
                  <a:lnTo>
                    <a:pt x="4369153" y="1779535"/>
                  </a:lnTo>
                  <a:cubicBezTo>
                    <a:pt x="4369153" y="1785847"/>
                    <a:pt x="4366645" y="1791901"/>
                    <a:pt x="4362182" y="1796365"/>
                  </a:cubicBezTo>
                  <a:cubicBezTo>
                    <a:pt x="4357719" y="1800828"/>
                    <a:pt x="4351665" y="1803336"/>
                    <a:pt x="4345352" y="1803336"/>
                  </a:cubicBezTo>
                  <a:lnTo>
                    <a:pt x="23801" y="1803336"/>
                  </a:lnTo>
                  <a:cubicBezTo>
                    <a:pt x="17489" y="1803336"/>
                    <a:pt x="11435" y="1800828"/>
                    <a:pt x="6971" y="1796365"/>
                  </a:cubicBezTo>
                  <a:cubicBezTo>
                    <a:pt x="2508" y="1791901"/>
                    <a:pt x="0" y="1785847"/>
                    <a:pt x="0" y="1779535"/>
                  </a:cubicBezTo>
                  <a:lnTo>
                    <a:pt x="0" y="23801"/>
                  </a:lnTo>
                  <a:cubicBezTo>
                    <a:pt x="0" y="17489"/>
                    <a:pt x="2508" y="11435"/>
                    <a:pt x="6971" y="6971"/>
                  </a:cubicBezTo>
                  <a:cubicBezTo>
                    <a:pt x="11435" y="2508"/>
                    <a:pt x="17489" y="0"/>
                    <a:pt x="23801"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369153" cy="185096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956227" y="546223"/>
            <a:ext cx="12270644"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3/ Các quy trình chính của hệ thống</a:t>
            </a:r>
          </a:p>
        </p:txBody>
      </p:sp>
      <p:sp>
        <p:nvSpPr>
          <p:cNvPr name="TextBox 21" id="21"/>
          <p:cNvSpPr txBox="true"/>
          <p:nvPr/>
        </p:nvSpPr>
        <p:spPr>
          <a:xfrm rot="0">
            <a:off x="1097971" y="1973698"/>
            <a:ext cx="16061702" cy="6375784"/>
          </a:xfrm>
          <a:prstGeom prst="rect">
            <a:avLst/>
          </a:prstGeom>
        </p:spPr>
        <p:txBody>
          <a:bodyPr anchor="t" rtlCol="false" tIns="0" lIns="0" bIns="0" rIns="0">
            <a:spAutoFit/>
          </a:bodyPr>
          <a:lstStyle/>
          <a:p>
            <a:pPr algn="just">
              <a:lnSpc>
                <a:spcPts val="5641"/>
              </a:lnSpc>
            </a:pPr>
            <a:r>
              <a:rPr lang="en-US" sz="3099" b="true">
                <a:solidFill>
                  <a:srgbClr val="586048"/>
                </a:solidFill>
                <a:latin typeface="Cabin Bold"/>
                <a:ea typeface="Cabin Bold"/>
                <a:cs typeface="Cabin Bold"/>
                <a:sym typeface="Cabin Bold"/>
              </a:rPr>
              <a:t>Quy trình thuê không gian văn phòng</a:t>
            </a:r>
          </a:p>
          <a:p>
            <a:pPr algn="just">
              <a:lnSpc>
                <a:spcPts val="5641"/>
              </a:lnSpc>
            </a:pPr>
            <a:r>
              <a:rPr lang="en-US" sz="3099" b="true">
                <a:solidFill>
                  <a:srgbClr val="586048"/>
                </a:solidFill>
                <a:latin typeface="Cabin Bold"/>
                <a:ea typeface="Cabin Bold"/>
                <a:cs typeface="Cabin Bold"/>
                <a:sym typeface="Cabin Bold"/>
              </a:rPr>
              <a:t>1.    Khách hàng đăng ký và đăng nhập vào hệ thống</a:t>
            </a:r>
          </a:p>
          <a:p>
            <a:pPr algn="just">
              <a:lnSpc>
                <a:spcPts val="5641"/>
              </a:lnSpc>
            </a:pPr>
            <a:r>
              <a:rPr lang="en-US" sz="3099" b="true">
                <a:solidFill>
                  <a:srgbClr val="586048"/>
                </a:solidFill>
                <a:latin typeface="Cabin Bold"/>
                <a:ea typeface="Cabin Bold"/>
                <a:cs typeface="Cabin Bold"/>
                <a:sym typeface="Cabin Bold"/>
              </a:rPr>
              <a:t>2</a:t>
            </a:r>
            <a:r>
              <a:rPr lang="en-US" sz="3099" b="true">
                <a:solidFill>
                  <a:srgbClr val="586048"/>
                </a:solidFill>
                <a:latin typeface="Cabin Bold"/>
                <a:ea typeface="Cabin Bold"/>
                <a:cs typeface="Cabin Bold"/>
                <a:sym typeface="Cabin Bold"/>
              </a:rPr>
              <a:t>.    Khách hàng tìm kiếm không gian văn phòng phù hợp</a:t>
            </a:r>
          </a:p>
          <a:p>
            <a:pPr algn="just">
              <a:lnSpc>
                <a:spcPts val="5641"/>
              </a:lnSpc>
            </a:pPr>
            <a:r>
              <a:rPr lang="en-US" sz="3099" b="true">
                <a:solidFill>
                  <a:srgbClr val="586048"/>
                </a:solidFill>
                <a:latin typeface="Cabin Bold"/>
                <a:ea typeface="Cabin Bold"/>
                <a:cs typeface="Cabin Bold"/>
                <a:sym typeface="Cabin Bold"/>
              </a:rPr>
              <a:t>3.    Khách hàng đặt lịch xem không gian văn phòng</a:t>
            </a:r>
          </a:p>
          <a:p>
            <a:pPr algn="just">
              <a:lnSpc>
                <a:spcPts val="5641"/>
              </a:lnSpc>
            </a:pPr>
            <a:r>
              <a:rPr lang="en-US" sz="3099" b="true">
                <a:solidFill>
                  <a:srgbClr val="586048"/>
                </a:solidFill>
                <a:latin typeface="Cabin Bold"/>
                <a:ea typeface="Cabin Bold"/>
                <a:cs typeface="Cabin Bold"/>
                <a:sym typeface="Cabin Bold"/>
              </a:rPr>
              <a:t>4.    Admin phân công nhân viên hỗ trợ khách</a:t>
            </a:r>
            <a:r>
              <a:rPr lang="en-US" sz="3099" b="true">
                <a:solidFill>
                  <a:srgbClr val="586048"/>
                </a:solidFill>
                <a:latin typeface="Cabin Bold"/>
                <a:ea typeface="Cabin Bold"/>
                <a:cs typeface="Cabin Bold"/>
                <a:sym typeface="Cabin Bold"/>
              </a:rPr>
              <a:t> hàng</a:t>
            </a:r>
          </a:p>
          <a:p>
            <a:pPr algn="just">
              <a:lnSpc>
                <a:spcPts val="5641"/>
              </a:lnSpc>
            </a:pPr>
            <a:r>
              <a:rPr lang="en-US" sz="3099" b="true">
                <a:solidFill>
                  <a:srgbClr val="586048"/>
                </a:solidFill>
                <a:latin typeface="Cabin Bold"/>
                <a:ea typeface="Cabin Bold"/>
                <a:cs typeface="Cabin Bold"/>
                <a:sym typeface="Cabin Bold"/>
              </a:rPr>
              <a:t>5.    Sau khi xem, khách hàng có thể đặt cọc để thuê</a:t>
            </a:r>
          </a:p>
          <a:p>
            <a:pPr algn="just">
              <a:lnSpc>
                <a:spcPts val="5641"/>
              </a:lnSpc>
            </a:pPr>
            <a:r>
              <a:rPr lang="en-US" sz="3099" b="true">
                <a:solidFill>
                  <a:srgbClr val="586048"/>
                </a:solidFill>
                <a:latin typeface="Cabin Bold"/>
                <a:ea typeface="Cabin Bold"/>
                <a:cs typeface="Cabin Bold"/>
                <a:sym typeface="Cabin Bold"/>
              </a:rPr>
              <a:t>6.    Khách hàng thanh toán tiền cọc trực tuyến</a:t>
            </a:r>
          </a:p>
          <a:p>
            <a:pPr algn="just">
              <a:lnSpc>
                <a:spcPts val="5641"/>
              </a:lnSpc>
            </a:pPr>
            <a:r>
              <a:rPr lang="en-US" sz="3099" b="true">
                <a:solidFill>
                  <a:srgbClr val="586048"/>
                </a:solidFill>
                <a:latin typeface="Cabin Bold"/>
                <a:ea typeface="Cabin Bold"/>
                <a:cs typeface="Cabin Bold"/>
                <a:sym typeface="Cabin Bold"/>
              </a:rPr>
              <a:t>7.    Hệ thống gửi email xác nhận cho khách hàng và chủ nhà</a:t>
            </a:r>
          </a:p>
          <a:p>
            <a:pPr algn="just">
              <a:lnSpc>
                <a:spcPts val="5641"/>
              </a:lnSpc>
            </a:pPr>
            <a:r>
              <a:rPr lang="en-US" b="true" sz="3099">
                <a:solidFill>
                  <a:srgbClr val="586048"/>
                </a:solidFill>
                <a:latin typeface="Cabin Bold"/>
                <a:ea typeface="Cabin Bold"/>
                <a:cs typeface="Cabin Bold"/>
                <a:sym typeface="Cabin Bold"/>
              </a:rPr>
              <a:t>Trạng thái không gian văn phòng được cập nhật thành "đã thuê"</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706392" y="7200900"/>
            <a:ext cx="3433988" cy="4114800"/>
          </a:xfrm>
          <a:custGeom>
            <a:avLst/>
            <a:gdLst/>
            <a:ahLst/>
            <a:cxnLst/>
            <a:rect r="r" b="b" t="t" l="l"/>
            <a:pathLst>
              <a:path h="4114800" w="3433988">
                <a:moveTo>
                  <a:pt x="0" y="0"/>
                </a:moveTo>
                <a:lnTo>
                  <a:pt x="3433987" y="0"/>
                </a:lnTo>
                <a:lnTo>
                  <a:pt x="34339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65991" y="0"/>
            <a:ext cx="3127922" cy="3479657"/>
          </a:xfrm>
          <a:custGeom>
            <a:avLst/>
            <a:gdLst/>
            <a:ahLst/>
            <a:cxnLst/>
            <a:rect r="r" b="b" t="t" l="l"/>
            <a:pathLst>
              <a:path h="3479657" w="3127922">
                <a:moveTo>
                  <a:pt x="0" y="0"/>
                </a:moveTo>
                <a:lnTo>
                  <a:pt x="3127923" y="0"/>
                </a:lnTo>
                <a:lnTo>
                  <a:pt x="3127923" y="3479657"/>
                </a:lnTo>
                <a:lnTo>
                  <a:pt x="0" y="34796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834258" y="3807840"/>
            <a:ext cx="16589128" cy="4111995"/>
            <a:chOff x="0" y="0"/>
            <a:chExt cx="4369153" cy="1082994"/>
          </a:xfrm>
        </p:grpSpPr>
        <p:sp>
          <p:nvSpPr>
            <p:cNvPr name="Freeform 18" id="18"/>
            <p:cNvSpPr/>
            <p:nvPr/>
          </p:nvSpPr>
          <p:spPr>
            <a:xfrm flipH="false" flipV="false" rot="0">
              <a:off x="0" y="0"/>
              <a:ext cx="4369153" cy="1082994"/>
            </a:xfrm>
            <a:custGeom>
              <a:avLst/>
              <a:gdLst/>
              <a:ahLst/>
              <a:cxnLst/>
              <a:rect r="r" b="b" t="t" l="l"/>
              <a:pathLst>
                <a:path h="1082994" w="4369153">
                  <a:moveTo>
                    <a:pt x="23801" y="0"/>
                  </a:moveTo>
                  <a:lnTo>
                    <a:pt x="4345352" y="0"/>
                  </a:lnTo>
                  <a:cubicBezTo>
                    <a:pt x="4358497" y="0"/>
                    <a:pt x="4369153" y="10656"/>
                    <a:pt x="4369153" y="23801"/>
                  </a:cubicBezTo>
                  <a:lnTo>
                    <a:pt x="4369153" y="1059193"/>
                  </a:lnTo>
                  <a:cubicBezTo>
                    <a:pt x="4369153" y="1065506"/>
                    <a:pt x="4366645" y="1071560"/>
                    <a:pt x="4362182" y="1076023"/>
                  </a:cubicBezTo>
                  <a:cubicBezTo>
                    <a:pt x="4357719" y="1080487"/>
                    <a:pt x="4351665" y="1082994"/>
                    <a:pt x="4345352" y="1082994"/>
                  </a:cubicBezTo>
                  <a:lnTo>
                    <a:pt x="23801" y="1082994"/>
                  </a:lnTo>
                  <a:cubicBezTo>
                    <a:pt x="17489" y="1082994"/>
                    <a:pt x="11435" y="1080487"/>
                    <a:pt x="6971" y="1076023"/>
                  </a:cubicBezTo>
                  <a:cubicBezTo>
                    <a:pt x="2508" y="1071560"/>
                    <a:pt x="0" y="1065506"/>
                    <a:pt x="0" y="1059193"/>
                  </a:cubicBezTo>
                  <a:lnTo>
                    <a:pt x="0" y="23801"/>
                  </a:lnTo>
                  <a:cubicBezTo>
                    <a:pt x="0" y="17489"/>
                    <a:pt x="2508" y="11435"/>
                    <a:pt x="6971" y="6971"/>
                  </a:cubicBezTo>
                  <a:cubicBezTo>
                    <a:pt x="11435" y="2508"/>
                    <a:pt x="17489" y="0"/>
                    <a:pt x="23801"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369153" cy="1130619"/>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956227" y="546223"/>
            <a:ext cx="12270644"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3/ Các quy trình chính của hệ thống</a:t>
            </a:r>
          </a:p>
        </p:txBody>
      </p:sp>
      <p:sp>
        <p:nvSpPr>
          <p:cNvPr name="TextBox 21" id="21"/>
          <p:cNvSpPr txBox="true"/>
          <p:nvPr/>
        </p:nvSpPr>
        <p:spPr>
          <a:xfrm rot="0">
            <a:off x="1121065" y="3881617"/>
            <a:ext cx="16061702" cy="4232659"/>
          </a:xfrm>
          <a:prstGeom prst="rect">
            <a:avLst/>
          </a:prstGeom>
        </p:spPr>
        <p:txBody>
          <a:bodyPr anchor="t" rtlCol="false" tIns="0" lIns="0" bIns="0" rIns="0">
            <a:spAutoFit/>
          </a:bodyPr>
          <a:lstStyle/>
          <a:p>
            <a:pPr algn="just">
              <a:lnSpc>
                <a:spcPts val="5641"/>
              </a:lnSpc>
            </a:pPr>
            <a:r>
              <a:rPr lang="en-US" sz="3099" b="true">
                <a:solidFill>
                  <a:srgbClr val="586048"/>
                </a:solidFill>
                <a:latin typeface="Cabin Bold"/>
                <a:ea typeface="Cabin Bold"/>
                <a:cs typeface="Cabin Bold"/>
                <a:sym typeface="Cabin Bold"/>
              </a:rPr>
              <a:t>Quy trình quản</a:t>
            </a:r>
            <a:r>
              <a:rPr lang="en-US" sz="3099" b="true">
                <a:solidFill>
                  <a:srgbClr val="586048"/>
                </a:solidFill>
                <a:latin typeface="Cabin Bold"/>
                <a:ea typeface="Cabin Bold"/>
                <a:cs typeface="Cabin Bold"/>
                <a:sym typeface="Cabin Bold"/>
              </a:rPr>
              <a:t> lý hệ</a:t>
            </a:r>
            <a:r>
              <a:rPr lang="en-US" sz="3099" b="true">
                <a:solidFill>
                  <a:srgbClr val="586048"/>
                </a:solidFill>
                <a:latin typeface="Cabin Bold"/>
                <a:ea typeface="Cabin Bold"/>
                <a:cs typeface="Cabin Bold"/>
                <a:sym typeface="Cabin Bold"/>
              </a:rPr>
              <a:t> thống</a:t>
            </a:r>
          </a:p>
          <a:p>
            <a:pPr algn="just">
              <a:lnSpc>
                <a:spcPts val="5641"/>
              </a:lnSpc>
            </a:pPr>
            <a:r>
              <a:rPr lang="en-US" sz="3099" b="true">
                <a:solidFill>
                  <a:srgbClr val="586048"/>
                </a:solidFill>
                <a:latin typeface="Cabin Bold"/>
                <a:ea typeface="Cabin Bold"/>
                <a:cs typeface="Cabin Bold"/>
                <a:sym typeface="Cabin Bold"/>
              </a:rPr>
              <a:t>1.    Admin quản lý danh sách tài khoản người dùng</a:t>
            </a:r>
          </a:p>
          <a:p>
            <a:pPr algn="just">
              <a:lnSpc>
                <a:spcPts val="5641"/>
              </a:lnSpc>
            </a:pPr>
            <a:r>
              <a:rPr lang="en-US" sz="3099" b="true">
                <a:solidFill>
                  <a:srgbClr val="586048"/>
                </a:solidFill>
                <a:latin typeface="Cabin Bold"/>
                <a:ea typeface="Cabin Bold"/>
                <a:cs typeface="Cabin Bold"/>
                <a:sym typeface="Cabin Bold"/>
              </a:rPr>
              <a:t>2</a:t>
            </a:r>
            <a:r>
              <a:rPr lang="en-US" sz="3099" b="true">
                <a:solidFill>
                  <a:srgbClr val="586048"/>
                </a:solidFill>
                <a:latin typeface="Cabin Bold"/>
                <a:ea typeface="Cabin Bold"/>
                <a:cs typeface="Cabin Bold"/>
                <a:sym typeface="Cabin Bold"/>
              </a:rPr>
              <a:t>.   Admin duyệt các không gian văn phòng được đăng tin</a:t>
            </a:r>
          </a:p>
          <a:p>
            <a:pPr algn="just">
              <a:lnSpc>
                <a:spcPts val="5641"/>
              </a:lnSpc>
            </a:pPr>
            <a:r>
              <a:rPr lang="en-US" sz="3099" b="true">
                <a:solidFill>
                  <a:srgbClr val="586048"/>
                </a:solidFill>
                <a:latin typeface="Cabin Bold"/>
                <a:ea typeface="Cabin Bold"/>
                <a:cs typeface="Cabin Bold"/>
                <a:sym typeface="Cabin Bold"/>
              </a:rPr>
              <a:t>3.   Admin phân công nhân viên cho</a:t>
            </a:r>
            <a:r>
              <a:rPr lang="en-US" sz="3099" b="true">
                <a:solidFill>
                  <a:srgbClr val="586048"/>
                </a:solidFill>
                <a:latin typeface="Cabin Bold"/>
                <a:ea typeface="Cabin Bold"/>
                <a:cs typeface="Cabin Bold"/>
                <a:sym typeface="Cabin Bold"/>
              </a:rPr>
              <a:t> các lịch hẹn</a:t>
            </a:r>
          </a:p>
          <a:p>
            <a:pPr algn="just">
              <a:lnSpc>
                <a:spcPts val="5641"/>
              </a:lnSpc>
            </a:pPr>
            <a:r>
              <a:rPr lang="en-US" b="true" sz="3099">
                <a:solidFill>
                  <a:srgbClr val="586048"/>
                </a:solidFill>
                <a:latin typeface="Cabin Bold"/>
                <a:ea typeface="Cabin Bold"/>
                <a:cs typeface="Cabin Bold"/>
                <a:sym typeface="Cabin Bold"/>
              </a:rPr>
              <a:t>4.   Admin theo dõi các giao dịch</a:t>
            </a:r>
          </a:p>
          <a:p>
            <a:pPr algn="just">
              <a:lnSpc>
                <a:spcPts val="564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342373" y="0"/>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1798083"/>
            <a:ext cx="13321816" cy="7460217"/>
          </a:xfrm>
          <a:custGeom>
            <a:avLst/>
            <a:gdLst/>
            <a:ahLst/>
            <a:cxnLst/>
            <a:rect r="r" b="b" t="t" l="l"/>
            <a:pathLst>
              <a:path h="7460217" w="13321816">
                <a:moveTo>
                  <a:pt x="0" y="0"/>
                </a:moveTo>
                <a:lnTo>
                  <a:pt x="13321816" y="0"/>
                </a:lnTo>
                <a:lnTo>
                  <a:pt x="13321816" y="7460217"/>
                </a:lnTo>
                <a:lnTo>
                  <a:pt x="0" y="7460217"/>
                </a:lnTo>
                <a:lnTo>
                  <a:pt x="0" y="0"/>
                </a:lnTo>
                <a:close/>
              </a:path>
            </a:pathLst>
          </a:custGeom>
          <a:blipFill>
            <a:blip r:embed="rId6"/>
            <a:stretch>
              <a:fillRect l="0" t="0" r="0" b="0"/>
            </a:stretch>
          </a:blipFill>
        </p:spPr>
      </p:sp>
      <p:sp>
        <p:nvSpPr>
          <p:cNvPr name="Freeform 17" id="17"/>
          <p:cNvSpPr/>
          <p:nvPr/>
        </p:nvSpPr>
        <p:spPr>
          <a:xfrm flipH="true" flipV="false" rot="0">
            <a:off x="13474970" y="7143832"/>
            <a:ext cx="4813030" cy="3143168"/>
          </a:xfrm>
          <a:custGeom>
            <a:avLst/>
            <a:gdLst/>
            <a:ahLst/>
            <a:cxnLst/>
            <a:rect r="r" b="b" t="t" l="l"/>
            <a:pathLst>
              <a:path h="3143168" w="4813030">
                <a:moveTo>
                  <a:pt x="4813030" y="0"/>
                </a:moveTo>
                <a:lnTo>
                  <a:pt x="0" y="0"/>
                </a:lnTo>
                <a:lnTo>
                  <a:pt x="0" y="3143168"/>
                </a:lnTo>
                <a:lnTo>
                  <a:pt x="4813030" y="3143168"/>
                </a:lnTo>
                <a:lnTo>
                  <a:pt x="481303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632291" y="546223"/>
            <a:ext cx="9437341"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4/ Ma trận chức năng - actor</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342373" y="0"/>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798955" y="1874038"/>
            <a:ext cx="15694144" cy="6513070"/>
          </a:xfrm>
          <a:custGeom>
            <a:avLst/>
            <a:gdLst/>
            <a:ahLst/>
            <a:cxnLst/>
            <a:rect r="r" b="b" t="t" l="l"/>
            <a:pathLst>
              <a:path h="6513070" w="15694144">
                <a:moveTo>
                  <a:pt x="0" y="0"/>
                </a:moveTo>
                <a:lnTo>
                  <a:pt x="15694144" y="0"/>
                </a:lnTo>
                <a:lnTo>
                  <a:pt x="15694144" y="6513069"/>
                </a:lnTo>
                <a:lnTo>
                  <a:pt x="0" y="6513069"/>
                </a:lnTo>
                <a:lnTo>
                  <a:pt x="0" y="0"/>
                </a:lnTo>
                <a:close/>
              </a:path>
            </a:pathLst>
          </a:custGeom>
          <a:blipFill>
            <a:blip r:embed="rId6"/>
            <a:stretch>
              <a:fillRect l="0" t="0" r="0" b="0"/>
            </a:stretch>
          </a:blipFill>
        </p:spPr>
      </p:sp>
      <p:sp>
        <p:nvSpPr>
          <p:cNvPr name="Freeform 17" id="17"/>
          <p:cNvSpPr/>
          <p:nvPr/>
        </p:nvSpPr>
        <p:spPr>
          <a:xfrm flipH="true" flipV="false" rot="0">
            <a:off x="7355025" y="6864300"/>
            <a:ext cx="4813030" cy="3143168"/>
          </a:xfrm>
          <a:custGeom>
            <a:avLst/>
            <a:gdLst/>
            <a:ahLst/>
            <a:cxnLst/>
            <a:rect r="r" b="b" t="t" l="l"/>
            <a:pathLst>
              <a:path h="3143168" w="4813030">
                <a:moveTo>
                  <a:pt x="4813030" y="0"/>
                </a:moveTo>
                <a:lnTo>
                  <a:pt x="0" y="0"/>
                </a:lnTo>
                <a:lnTo>
                  <a:pt x="0" y="3143168"/>
                </a:lnTo>
                <a:lnTo>
                  <a:pt x="4813030" y="3143168"/>
                </a:lnTo>
                <a:lnTo>
                  <a:pt x="481303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632291" y="546223"/>
            <a:ext cx="949289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4/ Ma trận chức năng - actor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true" flipV="false" rot="0">
            <a:off x="-200451" y="7143832"/>
            <a:ext cx="4813030" cy="3143168"/>
          </a:xfrm>
          <a:custGeom>
            <a:avLst/>
            <a:gdLst/>
            <a:ahLst/>
            <a:cxnLst/>
            <a:rect r="r" b="b" t="t" l="l"/>
            <a:pathLst>
              <a:path h="3143168" w="4813030">
                <a:moveTo>
                  <a:pt x="4813031" y="0"/>
                </a:moveTo>
                <a:lnTo>
                  <a:pt x="0" y="0"/>
                </a:lnTo>
                <a:lnTo>
                  <a:pt x="0" y="3143168"/>
                </a:lnTo>
                <a:lnTo>
                  <a:pt x="4813031" y="3143168"/>
                </a:lnTo>
                <a:lnTo>
                  <a:pt x="481303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5342373" y="0"/>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862035" y="1997988"/>
            <a:ext cx="14480338" cy="2787465"/>
          </a:xfrm>
          <a:custGeom>
            <a:avLst/>
            <a:gdLst/>
            <a:ahLst/>
            <a:cxnLst/>
            <a:rect r="r" b="b" t="t" l="l"/>
            <a:pathLst>
              <a:path h="2787465" w="14480338">
                <a:moveTo>
                  <a:pt x="0" y="0"/>
                </a:moveTo>
                <a:lnTo>
                  <a:pt x="14480338" y="0"/>
                </a:lnTo>
                <a:lnTo>
                  <a:pt x="14480338" y="2787465"/>
                </a:lnTo>
                <a:lnTo>
                  <a:pt x="0" y="2787465"/>
                </a:lnTo>
                <a:lnTo>
                  <a:pt x="0" y="0"/>
                </a:lnTo>
                <a:close/>
              </a:path>
            </a:pathLst>
          </a:custGeom>
          <a:blipFill>
            <a:blip r:embed="rId8"/>
            <a:stretch>
              <a:fillRect l="0" t="0" r="0" b="0"/>
            </a:stretch>
          </a:blipFill>
        </p:spPr>
      </p:sp>
      <p:sp>
        <p:nvSpPr>
          <p:cNvPr name="TextBox 18" id="18"/>
          <p:cNvSpPr txBox="true"/>
          <p:nvPr/>
        </p:nvSpPr>
        <p:spPr>
          <a:xfrm rot="0">
            <a:off x="632291" y="546223"/>
            <a:ext cx="949289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4/ Ma trận chức năng - actor</a:t>
            </a:r>
          </a:p>
        </p:txBody>
      </p:sp>
      <p:sp>
        <p:nvSpPr>
          <p:cNvPr name="Freeform 19" id="19"/>
          <p:cNvSpPr/>
          <p:nvPr/>
        </p:nvSpPr>
        <p:spPr>
          <a:xfrm flipH="true" flipV="false" rot="0">
            <a:off x="12446270" y="6115132"/>
            <a:ext cx="4813030" cy="3143168"/>
          </a:xfrm>
          <a:custGeom>
            <a:avLst/>
            <a:gdLst/>
            <a:ahLst/>
            <a:cxnLst/>
            <a:rect r="r" b="b" t="t" l="l"/>
            <a:pathLst>
              <a:path h="3143168" w="4813030">
                <a:moveTo>
                  <a:pt x="4813030" y="0"/>
                </a:moveTo>
                <a:lnTo>
                  <a:pt x="0" y="0"/>
                </a:lnTo>
                <a:lnTo>
                  <a:pt x="0" y="3143168"/>
                </a:lnTo>
                <a:lnTo>
                  <a:pt x="4813030" y="3143168"/>
                </a:lnTo>
                <a:lnTo>
                  <a:pt x="481303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342373" y="0"/>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26732" y="1889846"/>
            <a:ext cx="16265767" cy="6567303"/>
          </a:xfrm>
          <a:custGeom>
            <a:avLst/>
            <a:gdLst/>
            <a:ahLst/>
            <a:cxnLst/>
            <a:rect r="r" b="b" t="t" l="l"/>
            <a:pathLst>
              <a:path h="6567303" w="16265767">
                <a:moveTo>
                  <a:pt x="0" y="0"/>
                </a:moveTo>
                <a:lnTo>
                  <a:pt x="16265767" y="0"/>
                </a:lnTo>
                <a:lnTo>
                  <a:pt x="16265767" y="6567304"/>
                </a:lnTo>
                <a:lnTo>
                  <a:pt x="0" y="6567304"/>
                </a:lnTo>
                <a:lnTo>
                  <a:pt x="0" y="0"/>
                </a:lnTo>
                <a:close/>
              </a:path>
            </a:pathLst>
          </a:custGeom>
          <a:blipFill>
            <a:blip r:embed="rId6"/>
            <a:stretch>
              <a:fillRect l="0" t="0" r="0" b="0"/>
            </a:stretch>
          </a:blipFill>
        </p:spPr>
      </p:sp>
      <p:sp>
        <p:nvSpPr>
          <p:cNvPr name="Freeform 17" id="17"/>
          <p:cNvSpPr/>
          <p:nvPr/>
        </p:nvSpPr>
        <p:spPr>
          <a:xfrm flipH="true" flipV="false" rot="0">
            <a:off x="9688333" y="6864300"/>
            <a:ext cx="4813030" cy="3143168"/>
          </a:xfrm>
          <a:custGeom>
            <a:avLst/>
            <a:gdLst/>
            <a:ahLst/>
            <a:cxnLst/>
            <a:rect r="r" b="b" t="t" l="l"/>
            <a:pathLst>
              <a:path h="3143168" w="4813030">
                <a:moveTo>
                  <a:pt x="4813031" y="0"/>
                </a:moveTo>
                <a:lnTo>
                  <a:pt x="0" y="0"/>
                </a:lnTo>
                <a:lnTo>
                  <a:pt x="0" y="3143168"/>
                </a:lnTo>
                <a:lnTo>
                  <a:pt x="4813031" y="3143168"/>
                </a:lnTo>
                <a:lnTo>
                  <a:pt x="481303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632291" y="546223"/>
            <a:ext cx="949289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4/ Ma trận chức năng - actor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342373" y="0"/>
            <a:ext cx="2945627" cy="2585335"/>
          </a:xfrm>
          <a:custGeom>
            <a:avLst/>
            <a:gdLst/>
            <a:ahLst/>
            <a:cxnLst/>
            <a:rect r="r" b="b" t="t" l="l"/>
            <a:pathLst>
              <a:path h="2585335" w="2945627">
                <a:moveTo>
                  <a:pt x="0" y="0"/>
                </a:moveTo>
                <a:lnTo>
                  <a:pt x="2945627" y="0"/>
                </a:lnTo>
                <a:lnTo>
                  <a:pt x="2945627" y="2585335"/>
                </a:lnTo>
                <a:lnTo>
                  <a:pt x="0" y="25853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54510" y="1842547"/>
            <a:ext cx="16617935" cy="7415753"/>
          </a:xfrm>
          <a:custGeom>
            <a:avLst/>
            <a:gdLst/>
            <a:ahLst/>
            <a:cxnLst/>
            <a:rect r="r" b="b" t="t" l="l"/>
            <a:pathLst>
              <a:path h="7415753" w="16617935">
                <a:moveTo>
                  <a:pt x="0" y="0"/>
                </a:moveTo>
                <a:lnTo>
                  <a:pt x="16617935" y="0"/>
                </a:lnTo>
                <a:lnTo>
                  <a:pt x="16617935" y="7415753"/>
                </a:lnTo>
                <a:lnTo>
                  <a:pt x="0" y="7415753"/>
                </a:lnTo>
                <a:lnTo>
                  <a:pt x="0" y="0"/>
                </a:lnTo>
                <a:close/>
              </a:path>
            </a:pathLst>
          </a:custGeom>
          <a:blipFill>
            <a:blip r:embed="rId6"/>
            <a:stretch>
              <a:fillRect l="0" t="0" r="0" b="0"/>
            </a:stretch>
          </a:blipFill>
        </p:spPr>
      </p:sp>
      <p:sp>
        <p:nvSpPr>
          <p:cNvPr name="TextBox 17" id="17"/>
          <p:cNvSpPr txBox="true"/>
          <p:nvPr/>
        </p:nvSpPr>
        <p:spPr>
          <a:xfrm rot="0">
            <a:off x="632291" y="546223"/>
            <a:ext cx="9492896"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4/ Ma trận chức năng - actor</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6183263">
            <a:off x="-799423" y="-1216359"/>
            <a:ext cx="3097322" cy="4114800"/>
          </a:xfrm>
          <a:custGeom>
            <a:avLst/>
            <a:gdLst/>
            <a:ahLst/>
            <a:cxnLst/>
            <a:rect r="r" b="b" t="t" l="l"/>
            <a:pathLst>
              <a:path h="4114800" w="3097322">
                <a:moveTo>
                  <a:pt x="0" y="0"/>
                </a:moveTo>
                <a:lnTo>
                  <a:pt x="3097322" y="0"/>
                </a:lnTo>
                <a:lnTo>
                  <a:pt x="309732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5957354" y="7278803"/>
            <a:ext cx="1733238" cy="3145035"/>
          </a:xfrm>
          <a:custGeom>
            <a:avLst/>
            <a:gdLst/>
            <a:ahLst/>
            <a:cxnLst/>
            <a:rect r="r" b="b" t="t" l="l"/>
            <a:pathLst>
              <a:path h="3145035" w="1733238">
                <a:moveTo>
                  <a:pt x="0" y="0"/>
                </a:moveTo>
                <a:lnTo>
                  <a:pt x="1733238" y="0"/>
                </a:lnTo>
                <a:lnTo>
                  <a:pt x="1733238" y="3145036"/>
                </a:lnTo>
                <a:lnTo>
                  <a:pt x="0" y="31450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16200756" y="8048041"/>
            <a:ext cx="439842" cy="43984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B624C"/>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7855390" y="670048"/>
            <a:ext cx="7897996" cy="8911111"/>
          </a:xfrm>
          <a:custGeom>
            <a:avLst/>
            <a:gdLst/>
            <a:ahLst/>
            <a:cxnLst/>
            <a:rect r="r" b="b" t="t" l="l"/>
            <a:pathLst>
              <a:path h="8911111" w="7897996">
                <a:moveTo>
                  <a:pt x="0" y="0"/>
                </a:moveTo>
                <a:lnTo>
                  <a:pt x="7897996" y="0"/>
                </a:lnTo>
                <a:lnTo>
                  <a:pt x="7897996" y="8911111"/>
                </a:lnTo>
                <a:lnTo>
                  <a:pt x="0" y="8911111"/>
                </a:lnTo>
                <a:lnTo>
                  <a:pt x="0" y="0"/>
                </a:lnTo>
                <a:close/>
              </a:path>
            </a:pathLst>
          </a:custGeom>
          <a:blipFill>
            <a:blip r:embed="rId8"/>
            <a:stretch>
              <a:fillRect l="0" t="-2366" r="0" b="-2366"/>
            </a:stretch>
          </a:blipFill>
        </p:spPr>
      </p:sp>
      <p:sp>
        <p:nvSpPr>
          <p:cNvPr name="TextBox 21" id="21"/>
          <p:cNvSpPr txBox="true"/>
          <p:nvPr/>
        </p:nvSpPr>
        <p:spPr>
          <a:xfrm rot="0">
            <a:off x="456101" y="546223"/>
            <a:ext cx="8459258"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5/ Sơ đồ Use case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1447662">
            <a:off x="-1593558" y="8848431"/>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647271">
            <a:off x="11601008" y="1268874"/>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028700" y="2048234"/>
            <a:ext cx="16230600" cy="7111323"/>
            <a:chOff x="0" y="0"/>
            <a:chExt cx="4274726" cy="1872941"/>
          </a:xfrm>
        </p:grpSpPr>
        <p:sp>
          <p:nvSpPr>
            <p:cNvPr name="Freeform 18" id="18"/>
            <p:cNvSpPr/>
            <p:nvPr/>
          </p:nvSpPr>
          <p:spPr>
            <a:xfrm flipH="false" flipV="false" rot="0">
              <a:off x="0" y="0"/>
              <a:ext cx="4274726" cy="1872941"/>
            </a:xfrm>
            <a:custGeom>
              <a:avLst/>
              <a:gdLst/>
              <a:ahLst/>
              <a:cxnLst/>
              <a:rect r="r" b="b" t="t" l="l"/>
              <a:pathLst>
                <a:path h="1872941" w="4274726">
                  <a:moveTo>
                    <a:pt x="24327" y="0"/>
                  </a:moveTo>
                  <a:lnTo>
                    <a:pt x="4250399" y="0"/>
                  </a:lnTo>
                  <a:cubicBezTo>
                    <a:pt x="4263834" y="0"/>
                    <a:pt x="4274726" y="10891"/>
                    <a:pt x="4274726" y="24327"/>
                  </a:cubicBezTo>
                  <a:lnTo>
                    <a:pt x="4274726" y="1848614"/>
                  </a:lnTo>
                  <a:cubicBezTo>
                    <a:pt x="4274726" y="1862050"/>
                    <a:pt x="4263834" y="1872941"/>
                    <a:pt x="4250399" y="1872941"/>
                  </a:cubicBezTo>
                  <a:lnTo>
                    <a:pt x="24327" y="1872941"/>
                  </a:lnTo>
                  <a:cubicBezTo>
                    <a:pt x="10891" y="1872941"/>
                    <a:pt x="0" y="1862050"/>
                    <a:pt x="0" y="1848614"/>
                  </a:cubicBezTo>
                  <a:lnTo>
                    <a:pt x="0" y="24327"/>
                  </a:lnTo>
                  <a:cubicBezTo>
                    <a:pt x="0" y="10891"/>
                    <a:pt x="10891" y="0"/>
                    <a:pt x="24327"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274726" cy="1920566"/>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1868656">
            <a:off x="16191364" y="7729736"/>
            <a:ext cx="3793097" cy="4114800"/>
          </a:xfrm>
          <a:custGeom>
            <a:avLst/>
            <a:gdLst/>
            <a:ahLst/>
            <a:cxnLst/>
            <a:rect r="r" b="b" t="t" l="l"/>
            <a:pathLst>
              <a:path h="4114800" w="3793097">
                <a:moveTo>
                  <a:pt x="0" y="0"/>
                </a:moveTo>
                <a:lnTo>
                  <a:pt x="3793097" y="0"/>
                </a:lnTo>
                <a:lnTo>
                  <a:pt x="379309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4750130">
            <a:off x="-723658" y="-519099"/>
            <a:ext cx="2711898" cy="2720784"/>
          </a:xfrm>
          <a:custGeom>
            <a:avLst/>
            <a:gdLst/>
            <a:ahLst/>
            <a:cxnLst/>
            <a:rect r="r" b="b" t="t" l="l"/>
            <a:pathLst>
              <a:path h="2720784" w="2711898">
                <a:moveTo>
                  <a:pt x="0" y="0"/>
                </a:moveTo>
                <a:lnTo>
                  <a:pt x="2711898" y="0"/>
                </a:lnTo>
                <a:lnTo>
                  <a:pt x="2711898" y="2720784"/>
                </a:lnTo>
                <a:lnTo>
                  <a:pt x="0" y="27207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456101" y="546223"/>
            <a:ext cx="7348159"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6/ Công nghệ</a:t>
            </a:r>
          </a:p>
        </p:txBody>
      </p:sp>
      <p:sp>
        <p:nvSpPr>
          <p:cNvPr name="TextBox 23" id="23"/>
          <p:cNvSpPr txBox="true"/>
          <p:nvPr/>
        </p:nvSpPr>
        <p:spPr>
          <a:xfrm rot="0">
            <a:off x="1390924" y="2198176"/>
            <a:ext cx="15589485" cy="6961381"/>
          </a:xfrm>
          <a:prstGeom prst="rect">
            <a:avLst/>
          </a:prstGeom>
        </p:spPr>
        <p:txBody>
          <a:bodyPr anchor="t" rtlCol="false" tIns="0" lIns="0" bIns="0" rIns="0">
            <a:spAutoFit/>
          </a:bodyPr>
          <a:lstStyle/>
          <a:p>
            <a:pPr algn="just">
              <a:lnSpc>
                <a:spcPts val="5095"/>
              </a:lnSpc>
            </a:pPr>
            <a:r>
              <a:rPr lang="en-US" sz="2799" b="true">
                <a:solidFill>
                  <a:srgbClr val="586048"/>
                </a:solidFill>
                <a:latin typeface="Cabin Bold"/>
                <a:ea typeface="Cabin Bold"/>
                <a:cs typeface="Cabin Bold"/>
                <a:sym typeface="Cabin Bold"/>
              </a:rPr>
              <a:t>FE</a:t>
            </a:r>
          </a:p>
          <a:p>
            <a:pPr algn="just">
              <a:lnSpc>
                <a:spcPts val="5095"/>
              </a:lnSpc>
            </a:pPr>
            <a:r>
              <a:rPr lang="en-US" sz="2799" b="true">
                <a:solidFill>
                  <a:srgbClr val="586048"/>
                </a:solidFill>
                <a:latin typeface="Cabin Bold"/>
                <a:ea typeface="Cabin Bold"/>
                <a:cs typeface="Cabin Bold"/>
                <a:sym typeface="Cabin Bold"/>
              </a:rPr>
              <a:t>⁃ Boo</a:t>
            </a:r>
            <a:r>
              <a:rPr lang="en-US" sz="2799" b="true">
                <a:solidFill>
                  <a:srgbClr val="586048"/>
                </a:solidFill>
                <a:latin typeface="Cabin Bold"/>
                <a:ea typeface="Cabin Bold"/>
                <a:cs typeface="Cabin Bold"/>
                <a:sym typeface="Cabin Bold"/>
              </a:rPr>
              <a:t>tstrap: Xây dựng giao diện</a:t>
            </a:r>
            <a:r>
              <a:rPr lang="en-US" sz="2799" b="true">
                <a:solidFill>
                  <a:srgbClr val="586048"/>
                </a:solidFill>
                <a:latin typeface="Cabin Bold"/>
                <a:ea typeface="Cabin Bold"/>
                <a:cs typeface="Cabin Bold"/>
                <a:sym typeface="Cabin Bold"/>
              </a:rPr>
              <a:t> respo</a:t>
            </a:r>
            <a:r>
              <a:rPr lang="en-US" sz="2799" b="true">
                <a:solidFill>
                  <a:srgbClr val="586048"/>
                </a:solidFill>
                <a:latin typeface="Cabin Bold"/>
                <a:ea typeface="Cabin Bold"/>
                <a:cs typeface="Cabin Bold"/>
                <a:sym typeface="Cabin Bold"/>
              </a:rPr>
              <a:t>nsive, tối ưu trên các thiết bị khác nhau.</a:t>
            </a:r>
          </a:p>
          <a:p>
            <a:pPr algn="just">
              <a:lnSpc>
                <a:spcPts val="5095"/>
              </a:lnSpc>
            </a:pPr>
            <a:r>
              <a:rPr lang="en-US" sz="2799" b="true">
                <a:solidFill>
                  <a:srgbClr val="586048"/>
                </a:solidFill>
                <a:latin typeface="Cabin Bold"/>
                <a:ea typeface="Cabin Bold"/>
                <a:cs typeface="Cabin Bold"/>
                <a:sym typeface="Cabin Bold"/>
              </a:rPr>
              <a:t>⁃ HTML/ CSS/ JavaScript/ jQuery: Kết hợp để hiển thị dữ liệu và xử lý sự kiện</a:t>
            </a:r>
            <a:r>
              <a:rPr lang="en-US" sz="2799" b="true">
                <a:solidFill>
                  <a:srgbClr val="586048"/>
                </a:solidFill>
                <a:latin typeface="Cabin Bold"/>
                <a:ea typeface="Cabin Bold"/>
                <a:cs typeface="Cabin Bold"/>
                <a:sym typeface="Cabin Bold"/>
              </a:rPr>
              <a:t> từ</a:t>
            </a:r>
            <a:r>
              <a:rPr lang="en-US" sz="2799" b="true">
                <a:solidFill>
                  <a:srgbClr val="586048"/>
                </a:solidFill>
                <a:latin typeface="Cabin Bold"/>
                <a:ea typeface="Cabin Bold"/>
                <a:cs typeface="Cabin Bold"/>
                <a:sym typeface="Cabin Bold"/>
              </a:rPr>
              <a:t> người dùng.</a:t>
            </a:r>
          </a:p>
          <a:p>
            <a:pPr algn="just">
              <a:lnSpc>
                <a:spcPts val="5095"/>
              </a:lnSpc>
            </a:pPr>
            <a:r>
              <a:rPr lang="en-US" sz="2799" b="true">
                <a:solidFill>
                  <a:srgbClr val="586048"/>
                </a:solidFill>
                <a:latin typeface="Cabin Bold"/>
                <a:ea typeface="Cabin Bold"/>
                <a:cs typeface="Cabin Bold"/>
                <a:sym typeface="Cabin Bold"/>
              </a:rPr>
              <a:t>⁃ Ajax/ Fetch API: Gửi yêu cầu bất đồng bộ đến Backend</a:t>
            </a:r>
          </a:p>
          <a:p>
            <a:pPr algn="just">
              <a:lnSpc>
                <a:spcPts val="5095"/>
              </a:lnSpc>
            </a:pPr>
            <a:r>
              <a:rPr lang="en-US" sz="2799" b="true">
                <a:solidFill>
                  <a:srgbClr val="586048"/>
                </a:solidFill>
                <a:latin typeface="Cabin Bold"/>
                <a:ea typeface="Cabin Bold"/>
                <a:cs typeface="Cabin Bold"/>
                <a:sym typeface="Cabin Bold"/>
              </a:rPr>
              <a:t>⁃ Thymeleaf: ánh xạ dữ liệu phía BE gửi lên</a:t>
            </a:r>
          </a:p>
          <a:p>
            <a:pPr algn="just">
              <a:lnSpc>
                <a:spcPts val="5095"/>
              </a:lnSpc>
            </a:pPr>
            <a:r>
              <a:rPr lang="en-US" sz="2799" b="true">
                <a:solidFill>
                  <a:srgbClr val="586048"/>
                </a:solidFill>
                <a:latin typeface="Cabin Bold"/>
                <a:ea typeface="Cabin Bold"/>
                <a:cs typeface="Cabin Bold"/>
                <a:sym typeface="Cabin Bold"/>
              </a:rPr>
              <a:t>BE</a:t>
            </a:r>
          </a:p>
          <a:p>
            <a:pPr algn="just">
              <a:lnSpc>
                <a:spcPts val="5095"/>
              </a:lnSpc>
            </a:pPr>
            <a:r>
              <a:rPr lang="en-US" sz="2799" b="true">
                <a:solidFill>
                  <a:srgbClr val="586048"/>
                </a:solidFill>
                <a:latin typeface="Cabin Bold"/>
                <a:ea typeface="Cabin Bold"/>
                <a:cs typeface="Cabin Bold"/>
                <a:sym typeface="Cabin Bold"/>
              </a:rPr>
              <a:t>⁃ Java Spring Boot: Để xây dựng API RESTful. Cấu</a:t>
            </a:r>
            <a:r>
              <a:rPr lang="en-US" sz="2799" b="true">
                <a:solidFill>
                  <a:srgbClr val="586048"/>
                </a:solidFill>
                <a:latin typeface="Cabin Bold"/>
                <a:ea typeface="Cabin Bold"/>
                <a:cs typeface="Cabin Bold"/>
                <a:sym typeface="Cabin Bold"/>
              </a:rPr>
              <a:t> trúc MVC để tá</a:t>
            </a:r>
            <a:r>
              <a:rPr lang="en-US" sz="2799" b="true">
                <a:solidFill>
                  <a:srgbClr val="586048"/>
                </a:solidFill>
                <a:latin typeface="Cabin Bold"/>
                <a:ea typeface="Cabin Bold"/>
                <a:cs typeface="Cabin Bold"/>
                <a:sym typeface="Cabin Bold"/>
              </a:rPr>
              <a:t>ch biệt các thành phần Controller, Service</a:t>
            </a:r>
            <a:r>
              <a:rPr lang="en-US" sz="2799" b="true">
                <a:solidFill>
                  <a:srgbClr val="586048"/>
                </a:solidFill>
                <a:latin typeface="Cabin Bold"/>
                <a:ea typeface="Cabin Bold"/>
                <a:cs typeface="Cabin Bold"/>
                <a:sym typeface="Cabin Bold"/>
              </a:rPr>
              <a:t>, và Repository.</a:t>
            </a:r>
          </a:p>
          <a:p>
            <a:pPr algn="just">
              <a:lnSpc>
                <a:spcPts val="5095"/>
              </a:lnSpc>
            </a:pPr>
            <a:r>
              <a:rPr lang="en-US" sz="2799" b="true">
                <a:solidFill>
                  <a:srgbClr val="586048"/>
                </a:solidFill>
                <a:latin typeface="Cabin Bold"/>
                <a:ea typeface="Cabin Bold"/>
                <a:cs typeface="Cabin Bold"/>
                <a:sym typeface="Cabin Bold"/>
              </a:rPr>
              <a:t>⁃ Spring Security: Quản lý xác thực và phân quyền người dùng.</a:t>
            </a:r>
          </a:p>
          <a:p>
            <a:pPr algn="just">
              <a:lnSpc>
                <a:spcPts val="5095"/>
              </a:lnSpc>
            </a:pPr>
            <a:r>
              <a:rPr lang="en-US" b="true" sz="2799">
                <a:solidFill>
                  <a:srgbClr val="586048"/>
                </a:solidFill>
                <a:latin typeface="Cabin Bold"/>
                <a:ea typeface="Cabin Bold"/>
                <a:cs typeface="Cabin Bold"/>
                <a:sym typeface="Cabin Bold"/>
              </a:rPr>
              <a:t>⁃ Spring Data JPA: Tương tác với MySQL thông qua ORM (Hibernate).</a:t>
            </a:r>
          </a:p>
          <a:p>
            <a:pPr algn="just">
              <a:lnSpc>
                <a:spcPts val="5095"/>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1447662">
            <a:off x="-1593558" y="8848431"/>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647271">
            <a:off x="11601008" y="1268874"/>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1028700" y="2048234"/>
            <a:ext cx="16230600" cy="4997154"/>
            <a:chOff x="0" y="0"/>
            <a:chExt cx="4274726" cy="1316123"/>
          </a:xfrm>
        </p:grpSpPr>
        <p:sp>
          <p:nvSpPr>
            <p:cNvPr name="Freeform 18" id="18"/>
            <p:cNvSpPr/>
            <p:nvPr/>
          </p:nvSpPr>
          <p:spPr>
            <a:xfrm flipH="false" flipV="false" rot="0">
              <a:off x="0" y="0"/>
              <a:ext cx="4274726" cy="1316123"/>
            </a:xfrm>
            <a:custGeom>
              <a:avLst/>
              <a:gdLst/>
              <a:ahLst/>
              <a:cxnLst/>
              <a:rect r="r" b="b" t="t" l="l"/>
              <a:pathLst>
                <a:path h="1316123" w="4274726">
                  <a:moveTo>
                    <a:pt x="24327" y="0"/>
                  </a:moveTo>
                  <a:lnTo>
                    <a:pt x="4250399" y="0"/>
                  </a:lnTo>
                  <a:cubicBezTo>
                    <a:pt x="4263834" y="0"/>
                    <a:pt x="4274726" y="10891"/>
                    <a:pt x="4274726" y="24327"/>
                  </a:cubicBezTo>
                  <a:lnTo>
                    <a:pt x="4274726" y="1291796"/>
                  </a:lnTo>
                  <a:cubicBezTo>
                    <a:pt x="4274726" y="1298248"/>
                    <a:pt x="4272163" y="1304436"/>
                    <a:pt x="4267601" y="1308998"/>
                  </a:cubicBezTo>
                  <a:cubicBezTo>
                    <a:pt x="4263039" y="1313560"/>
                    <a:pt x="4256851" y="1316123"/>
                    <a:pt x="4250399" y="1316123"/>
                  </a:cubicBezTo>
                  <a:lnTo>
                    <a:pt x="24327" y="1316123"/>
                  </a:lnTo>
                  <a:cubicBezTo>
                    <a:pt x="10891" y="1316123"/>
                    <a:pt x="0" y="1305231"/>
                    <a:pt x="0" y="1291796"/>
                  </a:cubicBezTo>
                  <a:lnTo>
                    <a:pt x="0" y="24327"/>
                  </a:lnTo>
                  <a:cubicBezTo>
                    <a:pt x="0" y="10891"/>
                    <a:pt x="10891" y="0"/>
                    <a:pt x="24327"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274726" cy="1363748"/>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1868656">
            <a:off x="16191364" y="7729736"/>
            <a:ext cx="3793097" cy="4114800"/>
          </a:xfrm>
          <a:custGeom>
            <a:avLst/>
            <a:gdLst/>
            <a:ahLst/>
            <a:cxnLst/>
            <a:rect r="r" b="b" t="t" l="l"/>
            <a:pathLst>
              <a:path h="4114800" w="3793097">
                <a:moveTo>
                  <a:pt x="0" y="0"/>
                </a:moveTo>
                <a:lnTo>
                  <a:pt x="3793097" y="0"/>
                </a:lnTo>
                <a:lnTo>
                  <a:pt x="379309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4750130">
            <a:off x="-723658" y="-519099"/>
            <a:ext cx="2711898" cy="2720784"/>
          </a:xfrm>
          <a:custGeom>
            <a:avLst/>
            <a:gdLst/>
            <a:ahLst/>
            <a:cxnLst/>
            <a:rect r="r" b="b" t="t" l="l"/>
            <a:pathLst>
              <a:path h="2720784" w="2711898">
                <a:moveTo>
                  <a:pt x="0" y="0"/>
                </a:moveTo>
                <a:lnTo>
                  <a:pt x="2711898" y="0"/>
                </a:lnTo>
                <a:lnTo>
                  <a:pt x="2711898" y="2720784"/>
                </a:lnTo>
                <a:lnTo>
                  <a:pt x="0" y="27207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456101" y="546223"/>
            <a:ext cx="7348159"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6/ Công nghệ</a:t>
            </a:r>
          </a:p>
        </p:txBody>
      </p:sp>
      <p:sp>
        <p:nvSpPr>
          <p:cNvPr name="TextBox 23" id="23"/>
          <p:cNvSpPr txBox="true"/>
          <p:nvPr/>
        </p:nvSpPr>
        <p:spPr>
          <a:xfrm rot="0">
            <a:off x="1375745" y="2266800"/>
            <a:ext cx="16061702" cy="5046856"/>
          </a:xfrm>
          <a:prstGeom prst="rect">
            <a:avLst/>
          </a:prstGeom>
        </p:spPr>
        <p:txBody>
          <a:bodyPr anchor="t" rtlCol="false" tIns="0" lIns="0" bIns="0" rIns="0">
            <a:spAutoFit/>
          </a:bodyPr>
          <a:lstStyle/>
          <a:p>
            <a:pPr algn="just">
              <a:lnSpc>
                <a:spcPts val="5095"/>
              </a:lnSpc>
            </a:pPr>
            <a:r>
              <a:rPr lang="en-US" sz="2799" b="true">
                <a:solidFill>
                  <a:srgbClr val="586048"/>
                </a:solidFill>
                <a:latin typeface="Cabin Bold"/>
                <a:ea typeface="Cabin Bold"/>
                <a:cs typeface="Cabin Bold"/>
                <a:sym typeface="Cabin Bold"/>
              </a:rPr>
              <a:t>DB</a:t>
            </a:r>
          </a:p>
          <a:p>
            <a:pPr algn="just">
              <a:lnSpc>
                <a:spcPts val="5095"/>
              </a:lnSpc>
            </a:pPr>
            <a:r>
              <a:rPr lang="en-US" sz="2799" b="true">
                <a:solidFill>
                  <a:srgbClr val="586048"/>
                </a:solidFill>
                <a:latin typeface="Cabin Bold"/>
                <a:ea typeface="Cabin Bold"/>
                <a:cs typeface="Cabin Bold"/>
                <a:sym typeface="Cabin Bold"/>
              </a:rPr>
              <a:t>⁃ MySQL: Lưu trữ dữ liệu.</a:t>
            </a:r>
          </a:p>
          <a:p>
            <a:pPr algn="just">
              <a:lnSpc>
                <a:spcPts val="5095"/>
              </a:lnSpc>
            </a:pPr>
            <a:r>
              <a:rPr lang="en-US" sz="2799" b="true">
                <a:solidFill>
                  <a:srgbClr val="586048"/>
                </a:solidFill>
                <a:latin typeface="Cabin Bold"/>
                <a:ea typeface="Cabin Bold"/>
                <a:cs typeface="Cabin Bold"/>
                <a:sym typeface="Cabin Bold"/>
              </a:rPr>
              <a:t>Third - party</a:t>
            </a:r>
          </a:p>
          <a:p>
            <a:pPr algn="just">
              <a:lnSpc>
                <a:spcPts val="5095"/>
              </a:lnSpc>
            </a:pPr>
            <a:r>
              <a:rPr lang="en-US" sz="2799" b="true">
                <a:solidFill>
                  <a:srgbClr val="586048"/>
                </a:solidFill>
                <a:latin typeface="Cabin Bold"/>
                <a:ea typeface="Cabin Bold"/>
                <a:cs typeface="Cabin Bold"/>
                <a:sym typeface="Cabin Bold"/>
              </a:rPr>
              <a:t>⁃ Facebook: Đăng nhập website bằng tài khoản facebook</a:t>
            </a:r>
          </a:p>
          <a:p>
            <a:pPr algn="just">
              <a:lnSpc>
                <a:spcPts val="5095"/>
              </a:lnSpc>
            </a:pPr>
            <a:r>
              <a:rPr lang="en-US" sz="2799" b="true">
                <a:solidFill>
                  <a:srgbClr val="586048"/>
                </a:solidFill>
                <a:latin typeface="Cabin Bold"/>
                <a:ea typeface="Cabin Bold"/>
                <a:cs typeface="Cabin Bold"/>
                <a:sym typeface="Cabin Bold"/>
              </a:rPr>
              <a:t>⁃ Google: Đăng nhập website bằng tài khoản google</a:t>
            </a:r>
          </a:p>
          <a:p>
            <a:pPr algn="just">
              <a:lnSpc>
                <a:spcPts val="5095"/>
              </a:lnSpc>
            </a:pPr>
            <a:r>
              <a:rPr lang="en-US" sz="2799" b="true">
                <a:solidFill>
                  <a:srgbClr val="586048"/>
                </a:solidFill>
                <a:latin typeface="Cabin Bold"/>
                <a:ea typeface="Cabin Bold"/>
                <a:cs typeface="Cabin Bold"/>
                <a:sym typeface="Cabin Bold"/>
              </a:rPr>
              <a:t>⁃ Gmail: Tương hợp để làm chức năng gửi mail</a:t>
            </a:r>
          </a:p>
          <a:p>
            <a:pPr algn="just">
              <a:lnSpc>
                <a:spcPts val="5095"/>
              </a:lnSpc>
            </a:pPr>
            <a:r>
              <a:rPr lang="en-US" b="true" sz="2799">
                <a:solidFill>
                  <a:srgbClr val="586048"/>
                </a:solidFill>
                <a:latin typeface="Cabin Bold"/>
                <a:ea typeface="Cabin Bold"/>
                <a:cs typeface="Cabin Bold"/>
                <a:sym typeface="Cabin Bold"/>
              </a:rPr>
              <a:t>⁃ Payment Gateway: Tích hợp cổng thanh toán trực tuyến</a:t>
            </a:r>
          </a:p>
          <a:p>
            <a:pPr algn="just">
              <a:lnSpc>
                <a:spcPts val="509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4163141" y="2904687"/>
            <a:ext cx="10114763" cy="5696305"/>
            <a:chOff x="0" y="0"/>
            <a:chExt cx="2663971" cy="1500261"/>
          </a:xfrm>
        </p:grpSpPr>
        <p:sp>
          <p:nvSpPr>
            <p:cNvPr name="Freeform 16" id="16"/>
            <p:cNvSpPr/>
            <p:nvPr/>
          </p:nvSpPr>
          <p:spPr>
            <a:xfrm flipH="false" flipV="false" rot="0">
              <a:off x="0" y="0"/>
              <a:ext cx="2663971" cy="1500261"/>
            </a:xfrm>
            <a:custGeom>
              <a:avLst/>
              <a:gdLst/>
              <a:ahLst/>
              <a:cxnLst/>
              <a:rect r="r" b="b" t="t" l="l"/>
              <a:pathLst>
                <a:path h="1500261" w="2663971">
                  <a:moveTo>
                    <a:pt x="39036" y="0"/>
                  </a:moveTo>
                  <a:lnTo>
                    <a:pt x="2624935" y="0"/>
                  </a:lnTo>
                  <a:cubicBezTo>
                    <a:pt x="2646494" y="0"/>
                    <a:pt x="2663971" y="17477"/>
                    <a:pt x="2663971" y="39036"/>
                  </a:cubicBezTo>
                  <a:lnTo>
                    <a:pt x="2663971" y="1461226"/>
                  </a:lnTo>
                  <a:cubicBezTo>
                    <a:pt x="2663971" y="1471579"/>
                    <a:pt x="2659858" y="1481507"/>
                    <a:pt x="2652537" y="1488828"/>
                  </a:cubicBezTo>
                  <a:cubicBezTo>
                    <a:pt x="2645217" y="1496149"/>
                    <a:pt x="2635288" y="1500261"/>
                    <a:pt x="2624935" y="1500261"/>
                  </a:cubicBezTo>
                  <a:lnTo>
                    <a:pt x="39036" y="1500261"/>
                  </a:lnTo>
                  <a:cubicBezTo>
                    <a:pt x="17477" y="1500261"/>
                    <a:pt x="0" y="1482784"/>
                    <a:pt x="0" y="1461226"/>
                  </a:cubicBezTo>
                  <a:lnTo>
                    <a:pt x="0" y="39036"/>
                  </a:lnTo>
                  <a:cubicBezTo>
                    <a:pt x="0" y="17477"/>
                    <a:pt x="17477" y="0"/>
                    <a:pt x="39036" y="0"/>
                  </a:cubicBezTo>
                  <a:close/>
                </a:path>
              </a:pathLst>
            </a:custGeom>
            <a:solidFill>
              <a:srgbClr val="D0D8BC"/>
            </a:solidFill>
            <a:ln w="66675" cap="rnd">
              <a:solidFill>
                <a:srgbClr val="586048"/>
              </a:solidFill>
              <a:prstDash val="lgDash"/>
              <a:round/>
            </a:ln>
          </p:spPr>
        </p:sp>
        <p:sp>
          <p:nvSpPr>
            <p:cNvPr name="TextBox 17" id="17"/>
            <p:cNvSpPr txBox="true"/>
            <p:nvPr/>
          </p:nvSpPr>
          <p:spPr>
            <a:xfrm>
              <a:off x="0" y="-47625"/>
              <a:ext cx="2663971" cy="154788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5027266" y="3569723"/>
            <a:ext cx="7559802" cy="4734562"/>
          </a:xfrm>
          <a:prstGeom prst="rect">
            <a:avLst/>
          </a:prstGeom>
        </p:spPr>
        <p:txBody>
          <a:bodyPr anchor="t" rtlCol="false" tIns="0" lIns="0" bIns="0" rIns="0">
            <a:spAutoFit/>
          </a:bodyPr>
          <a:lstStyle/>
          <a:p>
            <a:pPr algn="l">
              <a:lnSpc>
                <a:spcPts val="6369"/>
              </a:lnSpc>
            </a:pPr>
            <a:r>
              <a:rPr lang="en-US" sz="3499" b="true">
                <a:solidFill>
                  <a:srgbClr val="586048"/>
                </a:solidFill>
                <a:latin typeface="Cabin Bold"/>
                <a:ea typeface="Cabin Bold"/>
                <a:cs typeface="Cabin Bold"/>
                <a:sym typeface="Cabin Bold"/>
              </a:rPr>
              <a:t> 1/ Khảo sát các dự án tương tự</a:t>
            </a:r>
          </a:p>
          <a:p>
            <a:pPr algn="l">
              <a:lnSpc>
                <a:spcPts val="6369"/>
              </a:lnSpc>
            </a:pPr>
            <a:r>
              <a:rPr lang="en-US" sz="3499" b="true">
                <a:solidFill>
                  <a:srgbClr val="586048"/>
                </a:solidFill>
                <a:latin typeface="Cabin Bold"/>
                <a:ea typeface="Cabin Bold"/>
                <a:cs typeface="Cabin Bold"/>
                <a:sym typeface="Cabin Bold"/>
              </a:rPr>
              <a:t> 2/ Mô tả bài toán</a:t>
            </a:r>
          </a:p>
          <a:p>
            <a:pPr algn="l">
              <a:lnSpc>
                <a:spcPts val="6369"/>
              </a:lnSpc>
            </a:pPr>
            <a:r>
              <a:rPr lang="en-US" sz="3499" b="true">
                <a:solidFill>
                  <a:srgbClr val="586048"/>
                </a:solidFill>
                <a:latin typeface="Cabin Bold"/>
                <a:ea typeface="Cabin Bold"/>
                <a:cs typeface="Cabin Bold"/>
                <a:sym typeface="Cabin Bold"/>
              </a:rPr>
              <a:t> 3/ Các quy trình chính của hệ thống</a:t>
            </a:r>
          </a:p>
          <a:p>
            <a:pPr algn="l">
              <a:lnSpc>
                <a:spcPts val="6369"/>
              </a:lnSpc>
            </a:pPr>
            <a:r>
              <a:rPr lang="en-US" sz="3499" b="true">
                <a:solidFill>
                  <a:srgbClr val="586048"/>
                </a:solidFill>
                <a:latin typeface="Cabin Bold"/>
                <a:ea typeface="Cabin Bold"/>
                <a:cs typeface="Cabin Bold"/>
                <a:sym typeface="Cabin Bold"/>
              </a:rPr>
              <a:t> 4/ Ma trận chức năng - actor</a:t>
            </a:r>
          </a:p>
          <a:p>
            <a:pPr algn="l">
              <a:lnSpc>
                <a:spcPts val="6369"/>
              </a:lnSpc>
            </a:pPr>
            <a:r>
              <a:rPr lang="en-US" sz="3499" b="true">
                <a:solidFill>
                  <a:srgbClr val="586048"/>
                </a:solidFill>
                <a:latin typeface="Cabin Bold"/>
                <a:ea typeface="Cabin Bold"/>
                <a:cs typeface="Cabin Bold"/>
                <a:sym typeface="Cabin Bold"/>
              </a:rPr>
              <a:t> 5/ Sơ đồ Use case</a:t>
            </a:r>
          </a:p>
          <a:p>
            <a:pPr algn="l">
              <a:lnSpc>
                <a:spcPts val="6369"/>
              </a:lnSpc>
            </a:pPr>
            <a:r>
              <a:rPr lang="en-US" b="true" sz="3499">
                <a:solidFill>
                  <a:srgbClr val="586048"/>
                </a:solidFill>
                <a:latin typeface="Cabin Bold"/>
                <a:ea typeface="Cabin Bold"/>
                <a:cs typeface="Cabin Bold"/>
                <a:sym typeface="Cabin Bold"/>
              </a:rPr>
              <a:t> 6/ Các công nghệ dự kiến triển khai</a:t>
            </a:r>
            <a:r>
              <a:rPr lang="en-US" b="true" sz="3499">
                <a:solidFill>
                  <a:srgbClr val="586048"/>
                </a:solidFill>
                <a:latin typeface="Cabin Bold"/>
                <a:ea typeface="Cabin Bold"/>
                <a:cs typeface="Cabin Bold"/>
                <a:sym typeface="Cabin Bold"/>
              </a:rPr>
              <a:t> </a:t>
            </a:r>
          </a:p>
        </p:txBody>
      </p:sp>
      <p:sp>
        <p:nvSpPr>
          <p:cNvPr name="Freeform 19" id="19"/>
          <p:cNvSpPr/>
          <p:nvPr/>
        </p:nvSpPr>
        <p:spPr>
          <a:xfrm flipH="false" flipV="false" rot="0">
            <a:off x="12748845" y="4766685"/>
            <a:ext cx="2475342" cy="4491615"/>
          </a:xfrm>
          <a:custGeom>
            <a:avLst/>
            <a:gdLst/>
            <a:ahLst/>
            <a:cxnLst/>
            <a:rect r="r" b="b" t="t" l="l"/>
            <a:pathLst>
              <a:path h="4491615" w="2475342">
                <a:moveTo>
                  <a:pt x="0" y="0"/>
                </a:moveTo>
                <a:lnTo>
                  <a:pt x="2475342" y="0"/>
                </a:lnTo>
                <a:lnTo>
                  <a:pt x="2475342" y="4491615"/>
                </a:lnTo>
                <a:lnTo>
                  <a:pt x="0" y="44916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13079775" y="5874382"/>
            <a:ext cx="545634" cy="54563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1813026">
            <a:off x="-1939441" y="1324633"/>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3442333" y="895350"/>
            <a:ext cx="11298432" cy="1047750"/>
          </a:xfrm>
          <a:prstGeom prst="rect">
            <a:avLst/>
          </a:prstGeom>
        </p:spPr>
        <p:txBody>
          <a:bodyPr anchor="t" rtlCol="false" tIns="0" lIns="0" bIns="0" rIns="0">
            <a:spAutoFit/>
          </a:bodyPr>
          <a:lstStyle/>
          <a:p>
            <a:pPr algn="ctr">
              <a:lnSpc>
                <a:spcPts val="8400"/>
              </a:lnSpc>
              <a:spcBef>
                <a:spcPct val="0"/>
              </a:spcBef>
            </a:pPr>
            <a:r>
              <a:rPr lang="en-US" sz="6000">
                <a:solidFill>
                  <a:srgbClr val="6A7D40"/>
                </a:solidFill>
                <a:latin typeface="Chewy"/>
                <a:ea typeface="Chewy"/>
                <a:cs typeface="Chewy"/>
                <a:sym typeface="Chewy"/>
              </a:rPr>
              <a:t>INTRODUCTION</a:t>
            </a:r>
          </a:p>
        </p:txBody>
      </p:sp>
      <p:grpSp>
        <p:nvGrpSpPr>
          <p:cNvPr name="Group 25" id="25"/>
          <p:cNvGrpSpPr/>
          <p:nvPr/>
        </p:nvGrpSpPr>
        <p:grpSpPr>
          <a:xfrm rot="0">
            <a:off x="8807167" y="2499570"/>
            <a:ext cx="810233" cy="810233"/>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43814" y="590260"/>
            <a:ext cx="936939" cy="18825468"/>
            <a:chOff x="0" y="0"/>
            <a:chExt cx="246766" cy="4958148"/>
          </a:xfrm>
        </p:grpSpPr>
        <p:sp>
          <p:nvSpPr>
            <p:cNvPr name="Freeform 10" id="10"/>
            <p:cNvSpPr/>
            <p:nvPr/>
          </p:nvSpPr>
          <p:spPr>
            <a:xfrm flipH="false" flipV="false" rot="0">
              <a:off x="0" y="0"/>
              <a:ext cx="246766" cy="4958148"/>
            </a:xfrm>
            <a:custGeom>
              <a:avLst/>
              <a:gdLst/>
              <a:ahLst/>
              <a:cxnLst/>
              <a:rect r="r" b="b" t="t" l="l"/>
              <a:pathLst>
                <a:path h="4958148" w="246766">
                  <a:moveTo>
                    <a:pt x="0" y="0"/>
                  </a:moveTo>
                  <a:lnTo>
                    <a:pt x="246766" y="0"/>
                  </a:lnTo>
                  <a:lnTo>
                    <a:pt x="246766" y="4958148"/>
                  </a:lnTo>
                  <a:lnTo>
                    <a:pt x="0" y="4958148"/>
                  </a:lnTo>
                  <a:close/>
                </a:path>
              </a:pathLst>
            </a:custGeom>
            <a:solidFill>
              <a:srgbClr val="6A7D40"/>
            </a:solidFill>
          </p:spPr>
        </p:sp>
        <p:sp>
          <p:nvSpPr>
            <p:cNvPr name="TextBox 11" id="11"/>
            <p:cNvSpPr txBox="true"/>
            <p:nvPr/>
          </p:nvSpPr>
          <p:spPr>
            <a:xfrm>
              <a:off x="0" y="-47625"/>
              <a:ext cx="246766"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21620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494784" y="2793400"/>
            <a:ext cx="11298432" cy="2350100"/>
          </a:xfrm>
          <a:prstGeom prst="rect">
            <a:avLst/>
          </a:prstGeom>
        </p:spPr>
        <p:txBody>
          <a:bodyPr anchor="t" rtlCol="false" tIns="0" lIns="0" bIns="0" rIns="0">
            <a:spAutoFit/>
          </a:bodyPr>
          <a:lstStyle/>
          <a:p>
            <a:pPr algn="ctr">
              <a:lnSpc>
                <a:spcPts val="19039"/>
              </a:lnSpc>
              <a:spcBef>
                <a:spcPct val="0"/>
              </a:spcBef>
            </a:pPr>
            <a:r>
              <a:rPr lang="en-US" sz="13599" spc="1495">
                <a:solidFill>
                  <a:srgbClr val="6A7D40"/>
                </a:solidFill>
                <a:latin typeface="Chewy"/>
                <a:ea typeface="Chewy"/>
                <a:cs typeface="Chewy"/>
                <a:sym typeface="Chewy"/>
              </a:rPr>
              <a:t>THANK YOU</a:t>
            </a:r>
          </a:p>
        </p:txBody>
      </p:sp>
      <p:sp>
        <p:nvSpPr>
          <p:cNvPr name="Freeform 16" id="16"/>
          <p:cNvSpPr/>
          <p:nvPr/>
        </p:nvSpPr>
        <p:spPr>
          <a:xfrm flipH="false" flipV="false" rot="-1033341">
            <a:off x="180117" y="38471"/>
            <a:ext cx="1579314" cy="1455840"/>
          </a:xfrm>
          <a:custGeom>
            <a:avLst/>
            <a:gdLst/>
            <a:ahLst/>
            <a:cxnLst/>
            <a:rect r="r" b="b" t="t" l="l"/>
            <a:pathLst>
              <a:path h="1455840" w="1579314">
                <a:moveTo>
                  <a:pt x="0" y="0"/>
                </a:moveTo>
                <a:lnTo>
                  <a:pt x="1579314" y="0"/>
                </a:lnTo>
                <a:lnTo>
                  <a:pt x="1579314" y="1455840"/>
                </a:lnTo>
                <a:lnTo>
                  <a:pt x="0" y="14558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2099411">
            <a:off x="1663693" y="656866"/>
            <a:ext cx="1515120" cy="1396665"/>
          </a:xfrm>
          <a:custGeom>
            <a:avLst/>
            <a:gdLst/>
            <a:ahLst/>
            <a:cxnLst/>
            <a:rect r="r" b="b" t="t" l="l"/>
            <a:pathLst>
              <a:path h="1396665" w="1515120">
                <a:moveTo>
                  <a:pt x="0" y="0"/>
                </a:moveTo>
                <a:lnTo>
                  <a:pt x="1515120" y="0"/>
                </a:lnTo>
                <a:lnTo>
                  <a:pt x="1515120" y="1396665"/>
                </a:lnTo>
                <a:lnTo>
                  <a:pt x="0" y="13966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1288927" y="6052975"/>
            <a:ext cx="6567900" cy="4114800"/>
          </a:xfrm>
          <a:custGeom>
            <a:avLst/>
            <a:gdLst/>
            <a:ahLst/>
            <a:cxnLst/>
            <a:rect r="r" b="b" t="t" l="l"/>
            <a:pathLst>
              <a:path h="4114800" w="6567900">
                <a:moveTo>
                  <a:pt x="0" y="0"/>
                </a:moveTo>
                <a:lnTo>
                  <a:pt x="6567900" y="0"/>
                </a:lnTo>
                <a:lnTo>
                  <a:pt x="65679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3046567" y="8110375"/>
            <a:ext cx="952238" cy="9522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86048"/>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7553999">
            <a:off x="13596634" y="2038294"/>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423442" y="2023797"/>
            <a:ext cx="11336214" cy="7127950"/>
          </a:xfrm>
          <a:custGeom>
            <a:avLst/>
            <a:gdLst/>
            <a:ahLst/>
            <a:cxnLst/>
            <a:rect r="r" b="b" t="t" l="l"/>
            <a:pathLst>
              <a:path h="7127950" w="11336214">
                <a:moveTo>
                  <a:pt x="0" y="0"/>
                </a:moveTo>
                <a:lnTo>
                  <a:pt x="11336214" y="0"/>
                </a:lnTo>
                <a:lnTo>
                  <a:pt x="11336214" y="7127951"/>
                </a:lnTo>
                <a:lnTo>
                  <a:pt x="0" y="7127951"/>
                </a:lnTo>
                <a:lnTo>
                  <a:pt x="0" y="0"/>
                </a:lnTo>
                <a:close/>
              </a:path>
            </a:pathLst>
          </a:custGeom>
          <a:blipFill>
            <a:blip r:embed="rId6"/>
            <a:stretch>
              <a:fillRect l="0" t="0" r="0" b="0"/>
            </a:stretch>
          </a:blipFill>
        </p:spPr>
      </p:sp>
      <p:sp>
        <p:nvSpPr>
          <p:cNvPr name="Freeform 17" id="17"/>
          <p:cNvSpPr/>
          <p:nvPr/>
        </p:nvSpPr>
        <p:spPr>
          <a:xfrm flipH="false" flipV="false" rot="0">
            <a:off x="215920" y="5554313"/>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0"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1/ Khảo sát các dự án tương tự</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7553999">
            <a:off x="13596634" y="2038294"/>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15920" y="5554313"/>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571154" y="2125583"/>
            <a:ext cx="11282259" cy="6924379"/>
          </a:xfrm>
          <a:custGeom>
            <a:avLst/>
            <a:gdLst/>
            <a:ahLst/>
            <a:cxnLst/>
            <a:rect r="r" b="b" t="t" l="l"/>
            <a:pathLst>
              <a:path h="6924379" w="11282259">
                <a:moveTo>
                  <a:pt x="0" y="0"/>
                </a:moveTo>
                <a:lnTo>
                  <a:pt x="11282259" y="0"/>
                </a:lnTo>
                <a:lnTo>
                  <a:pt x="11282259" y="6924379"/>
                </a:lnTo>
                <a:lnTo>
                  <a:pt x="0" y="6924379"/>
                </a:lnTo>
                <a:lnTo>
                  <a:pt x="0" y="0"/>
                </a:lnTo>
                <a:close/>
              </a:path>
            </a:pathLst>
          </a:custGeom>
          <a:blipFill>
            <a:blip r:embed="rId8"/>
            <a:stretch>
              <a:fillRect l="0" t="0" r="0" b="0"/>
            </a:stretch>
          </a:blipFill>
        </p:spPr>
      </p:sp>
      <p:sp>
        <p:nvSpPr>
          <p:cNvPr name="TextBox 18" id="18"/>
          <p:cNvSpPr txBox="true"/>
          <p:nvPr/>
        </p:nvSpPr>
        <p:spPr>
          <a:xfrm rot="0">
            <a:off x="0"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1/ Khảo sát các dự án tương tự</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29844" y="1849142"/>
            <a:ext cx="16679454" cy="7520268"/>
            <a:chOff x="0" y="0"/>
            <a:chExt cx="4392943" cy="1980647"/>
          </a:xfrm>
        </p:grpSpPr>
        <p:sp>
          <p:nvSpPr>
            <p:cNvPr name="Freeform 16" id="16"/>
            <p:cNvSpPr/>
            <p:nvPr/>
          </p:nvSpPr>
          <p:spPr>
            <a:xfrm flipH="false" flipV="false" rot="0">
              <a:off x="0" y="0"/>
              <a:ext cx="4392943" cy="1980647"/>
            </a:xfrm>
            <a:custGeom>
              <a:avLst/>
              <a:gdLst/>
              <a:ahLst/>
              <a:cxnLst/>
              <a:rect r="r" b="b" t="t" l="l"/>
              <a:pathLst>
                <a:path h="1980647" w="4392943">
                  <a:moveTo>
                    <a:pt x="23672" y="0"/>
                  </a:moveTo>
                  <a:lnTo>
                    <a:pt x="4369271" y="0"/>
                  </a:lnTo>
                  <a:cubicBezTo>
                    <a:pt x="4375549" y="0"/>
                    <a:pt x="4381570" y="2494"/>
                    <a:pt x="4386009" y="6933"/>
                  </a:cubicBezTo>
                  <a:cubicBezTo>
                    <a:pt x="4390449" y="11373"/>
                    <a:pt x="4392943" y="17394"/>
                    <a:pt x="4392943" y="23672"/>
                  </a:cubicBezTo>
                  <a:lnTo>
                    <a:pt x="4392943" y="1956974"/>
                  </a:lnTo>
                  <a:cubicBezTo>
                    <a:pt x="4392943" y="1970048"/>
                    <a:pt x="4382345" y="1980647"/>
                    <a:pt x="4369271" y="1980647"/>
                  </a:cubicBezTo>
                  <a:lnTo>
                    <a:pt x="23672" y="1980647"/>
                  </a:lnTo>
                  <a:cubicBezTo>
                    <a:pt x="10598" y="1980647"/>
                    <a:pt x="0" y="1970048"/>
                    <a:pt x="0" y="1956974"/>
                  </a:cubicBezTo>
                  <a:lnTo>
                    <a:pt x="0" y="23672"/>
                  </a:lnTo>
                  <a:cubicBezTo>
                    <a:pt x="0" y="17394"/>
                    <a:pt x="2494" y="11373"/>
                    <a:pt x="6933" y="6933"/>
                  </a:cubicBezTo>
                  <a:cubicBezTo>
                    <a:pt x="11373" y="2494"/>
                    <a:pt x="17394" y="0"/>
                    <a:pt x="23672" y="0"/>
                  </a:cubicBezTo>
                  <a:close/>
                </a:path>
              </a:pathLst>
            </a:custGeom>
            <a:solidFill>
              <a:srgbClr val="D0D8BC"/>
            </a:solidFill>
            <a:ln w="66675" cap="rnd">
              <a:solidFill>
                <a:srgbClr val="586048"/>
              </a:solidFill>
              <a:prstDash val="lgDash"/>
              <a:round/>
            </a:ln>
          </p:spPr>
        </p:sp>
        <p:sp>
          <p:nvSpPr>
            <p:cNvPr name="TextBox 17" id="17"/>
            <p:cNvSpPr txBox="true"/>
            <p:nvPr/>
          </p:nvSpPr>
          <p:spPr>
            <a:xfrm>
              <a:off x="0" y="-47625"/>
              <a:ext cx="4392943" cy="202827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197598" y="2030670"/>
            <a:ext cx="16061702" cy="6759704"/>
          </a:xfrm>
          <a:prstGeom prst="rect">
            <a:avLst/>
          </a:prstGeom>
        </p:spPr>
        <p:txBody>
          <a:bodyPr anchor="t" rtlCol="false" tIns="0" lIns="0" bIns="0" rIns="0">
            <a:spAutoFit/>
          </a:bodyPr>
          <a:lstStyle/>
          <a:p>
            <a:pPr algn="just">
              <a:lnSpc>
                <a:spcPts val="4913"/>
              </a:lnSpc>
            </a:pPr>
            <a:r>
              <a:rPr lang="en-US" sz="2699" b="true">
                <a:solidFill>
                  <a:srgbClr val="586048"/>
                </a:solidFill>
                <a:latin typeface="Cabin Bold"/>
                <a:ea typeface="Cabin Bold"/>
                <a:cs typeface="Cabin Bold"/>
                <a:sym typeface="Cabin Bold"/>
              </a:rPr>
              <a:t> - Ưu điểm chung: Các nền tảng như Batdongsan.com.vn, Bds123.vn, Muaban.net và các website chuyên cho thuê đều mang đến trải nghiệm thân thiện với người dùng, hỗ trợ cả trên desktop và mobile. Chúng cung cấp tính năng đăng tin nhanh chóng, có phân loại rõ ràng theo loại hình bất động sản, khu vực, giá, diện tích… Một số trang nổi bật như Batdongsan.com.vn và Bds123.vn còn tích hợp bản đồ, bộ lọc thông minh, định giá hoặc phân tích thị trường. Đây là những công cụ hiệu quả hỗ trợ cả người mua, người thuê, môi giới lẫn cá nhân có nhu cầu rao bán/cho thuê bất động sản.</a:t>
            </a:r>
          </a:p>
          <a:p>
            <a:pPr algn="just">
              <a:lnSpc>
                <a:spcPts val="4913"/>
              </a:lnSpc>
            </a:pPr>
            <a:r>
              <a:rPr lang="en-US" b="true" sz="2699">
                <a:solidFill>
                  <a:srgbClr val="586048"/>
                </a:solidFill>
                <a:latin typeface="Cabin Bold"/>
                <a:ea typeface="Cabin Bold"/>
                <a:cs typeface="Cabin Bold"/>
                <a:sym typeface="Cabin Bold"/>
              </a:rPr>
              <a:t> - Nhược điểm chung: </a:t>
            </a:r>
            <a:r>
              <a:rPr lang="en-US" b="true" sz="2699">
                <a:solidFill>
                  <a:srgbClr val="586048"/>
                </a:solidFill>
                <a:latin typeface="Cabin Bold"/>
                <a:ea typeface="Cabin Bold"/>
                <a:cs typeface="Cabin Bold"/>
                <a:sym typeface="Cabin Bold"/>
              </a:rPr>
              <a:t>Tuy nhiên, mỗi trang cũng tồn tại một số hạn chế. Giao diện có thể rối rắm với người mới (Batdongsan.com.vn), hoặc ngược lại quá đơn giản và thiếu công cụ nâng cao (các website cho thuê). Một số trang như Muaban.net hoặc Bds123.vn còn tồn tại tình trạng tin trùng lặp, không chính chủ hoặc thiếu kiểm duyệt. Chi phí cho các gói tin nổi bật khá cao ở các nền tảng lớn, trong khi lượng truy cập của các trang nhỏ chưa thật sự đáp ứng tốt nhu cầu tiếp cận khách hàng lớn.</a:t>
            </a:r>
          </a:p>
        </p:txBody>
      </p:sp>
      <p:sp>
        <p:nvSpPr>
          <p:cNvPr name="TextBox 19" id="19"/>
          <p:cNvSpPr txBox="true"/>
          <p:nvPr/>
        </p:nvSpPr>
        <p:spPr>
          <a:xfrm rot="0">
            <a:off x="0"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1/ Khảo sát các dự án tương tự</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7553999">
            <a:off x="13596634" y="2038294"/>
            <a:ext cx="7315200" cy="1236934"/>
          </a:xfrm>
          <a:custGeom>
            <a:avLst/>
            <a:gdLst/>
            <a:ahLst/>
            <a:cxnLst/>
            <a:rect r="r" b="b" t="t" l="l"/>
            <a:pathLst>
              <a:path h="1236934" w="7315200">
                <a:moveTo>
                  <a:pt x="0" y="0"/>
                </a:moveTo>
                <a:lnTo>
                  <a:pt x="7315200" y="0"/>
                </a:lnTo>
                <a:lnTo>
                  <a:pt x="7315200" y="1236934"/>
                </a:lnTo>
                <a:lnTo>
                  <a:pt x="0" y="1236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15920" y="5554313"/>
            <a:ext cx="2486018" cy="5503498"/>
          </a:xfrm>
          <a:custGeom>
            <a:avLst/>
            <a:gdLst/>
            <a:ahLst/>
            <a:cxnLst/>
            <a:rect r="r" b="b" t="t" l="l"/>
            <a:pathLst>
              <a:path h="5503498" w="2486018">
                <a:moveTo>
                  <a:pt x="0" y="0"/>
                </a:moveTo>
                <a:lnTo>
                  <a:pt x="2486018" y="0"/>
                </a:lnTo>
                <a:lnTo>
                  <a:pt x="2486018" y="5503498"/>
                </a:lnTo>
                <a:lnTo>
                  <a:pt x="0" y="55034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495289" y="2074364"/>
            <a:ext cx="11433989" cy="7026818"/>
          </a:xfrm>
          <a:custGeom>
            <a:avLst/>
            <a:gdLst/>
            <a:ahLst/>
            <a:cxnLst/>
            <a:rect r="r" b="b" t="t" l="l"/>
            <a:pathLst>
              <a:path h="7026818" w="11433989">
                <a:moveTo>
                  <a:pt x="0" y="0"/>
                </a:moveTo>
                <a:lnTo>
                  <a:pt x="11433989" y="0"/>
                </a:lnTo>
                <a:lnTo>
                  <a:pt x="11433989" y="7026818"/>
                </a:lnTo>
                <a:lnTo>
                  <a:pt x="0" y="7026818"/>
                </a:lnTo>
                <a:lnTo>
                  <a:pt x="0" y="0"/>
                </a:lnTo>
                <a:close/>
              </a:path>
            </a:pathLst>
          </a:custGeom>
          <a:blipFill>
            <a:blip r:embed="rId8"/>
            <a:stretch>
              <a:fillRect l="0" t="0" r="0" b="0"/>
            </a:stretch>
          </a:blipFill>
        </p:spPr>
      </p:sp>
      <p:sp>
        <p:nvSpPr>
          <p:cNvPr name="TextBox 18" id="18"/>
          <p:cNvSpPr txBox="true"/>
          <p:nvPr/>
        </p:nvSpPr>
        <p:spPr>
          <a:xfrm rot="0">
            <a:off x="0"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1/ Khảo sát các dự án tương tự</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706392" y="7200900"/>
            <a:ext cx="3433988" cy="4114800"/>
          </a:xfrm>
          <a:custGeom>
            <a:avLst/>
            <a:gdLst/>
            <a:ahLst/>
            <a:cxnLst/>
            <a:rect r="r" b="b" t="t" l="l"/>
            <a:pathLst>
              <a:path h="4114800" w="3433988">
                <a:moveTo>
                  <a:pt x="0" y="0"/>
                </a:moveTo>
                <a:lnTo>
                  <a:pt x="3433987" y="0"/>
                </a:lnTo>
                <a:lnTo>
                  <a:pt x="34339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463576">
            <a:off x="117026" y="189839"/>
            <a:ext cx="2984639" cy="2376858"/>
          </a:xfrm>
          <a:custGeom>
            <a:avLst/>
            <a:gdLst/>
            <a:ahLst/>
            <a:cxnLst/>
            <a:rect r="r" b="b" t="t" l="l"/>
            <a:pathLst>
              <a:path h="2376858" w="2984639">
                <a:moveTo>
                  <a:pt x="0" y="0"/>
                </a:moveTo>
                <a:lnTo>
                  <a:pt x="2984639" y="0"/>
                </a:lnTo>
                <a:lnTo>
                  <a:pt x="2984639" y="2376859"/>
                </a:lnTo>
                <a:lnTo>
                  <a:pt x="0" y="2376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834258" y="2966808"/>
            <a:ext cx="16589128" cy="3308644"/>
            <a:chOff x="0" y="0"/>
            <a:chExt cx="4369153" cy="871412"/>
          </a:xfrm>
        </p:grpSpPr>
        <p:sp>
          <p:nvSpPr>
            <p:cNvPr name="Freeform 18" id="18"/>
            <p:cNvSpPr/>
            <p:nvPr/>
          </p:nvSpPr>
          <p:spPr>
            <a:xfrm flipH="false" flipV="false" rot="0">
              <a:off x="0" y="0"/>
              <a:ext cx="4369153" cy="871412"/>
            </a:xfrm>
            <a:custGeom>
              <a:avLst/>
              <a:gdLst/>
              <a:ahLst/>
              <a:cxnLst/>
              <a:rect r="r" b="b" t="t" l="l"/>
              <a:pathLst>
                <a:path h="871412" w="4369153">
                  <a:moveTo>
                    <a:pt x="23801" y="0"/>
                  </a:moveTo>
                  <a:lnTo>
                    <a:pt x="4345352" y="0"/>
                  </a:lnTo>
                  <a:cubicBezTo>
                    <a:pt x="4358497" y="0"/>
                    <a:pt x="4369153" y="10656"/>
                    <a:pt x="4369153" y="23801"/>
                  </a:cubicBezTo>
                  <a:lnTo>
                    <a:pt x="4369153" y="847611"/>
                  </a:lnTo>
                  <a:cubicBezTo>
                    <a:pt x="4369153" y="853924"/>
                    <a:pt x="4366645" y="859978"/>
                    <a:pt x="4362182" y="864441"/>
                  </a:cubicBezTo>
                  <a:cubicBezTo>
                    <a:pt x="4357719" y="868905"/>
                    <a:pt x="4351665" y="871412"/>
                    <a:pt x="4345352" y="871412"/>
                  </a:cubicBezTo>
                  <a:lnTo>
                    <a:pt x="23801" y="871412"/>
                  </a:lnTo>
                  <a:cubicBezTo>
                    <a:pt x="17489" y="871412"/>
                    <a:pt x="11435" y="868905"/>
                    <a:pt x="6971" y="864441"/>
                  </a:cubicBezTo>
                  <a:cubicBezTo>
                    <a:pt x="2508" y="859978"/>
                    <a:pt x="0" y="853924"/>
                    <a:pt x="0" y="847611"/>
                  </a:cubicBezTo>
                  <a:lnTo>
                    <a:pt x="0" y="23801"/>
                  </a:lnTo>
                  <a:cubicBezTo>
                    <a:pt x="0" y="17489"/>
                    <a:pt x="2508" y="11435"/>
                    <a:pt x="6971" y="6971"/>
                  </a:cubicBezTo>
                  <a:cubicBezTo>
                    <a:pt x="11435" y="2508"/>
                    <a:pt x="17489" y="0"/>
                    <a:pt x="23801"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369153" cy="919037"/>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396634"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2/ Mô tả bài toán</a:t>
            </a:r>
          </a:p>
        </p:txBody>
      </p:sp>
      <p:sp>
        <p:nvSpPr>
          <p:cNvPr name="TextBox 21" id="21"/>
          <p:cNvSpPr txBox="true"/>
          <p:nvPr/>
        </p:nvSpPr>
        <p:spPr>
          <a:xfrm rot="0">
            <a:off x="1113149" y="3220973"/>
            <a:ext cx="16061702" cy="3276857"/>
          </a:xfrm>
          <a:prstGeom prst="rect">
            <a:avLst/>
          </a:prstGeom>
        </p:spPr>
        <p:txBody>
          <a:bodyPr anchor="t" rtlCol="false" tIns="0" lIns="0" bIns="0" rIns="0">
            <a:spAutoFit/>
          </a:bodyPr>
          <a:lstStyle/>
          <a:p>
            <a:pPr algn="just">
              <a:lnSpc>
                <a:spcPts val="5277"/>
              </a:lnSpc>
            </a:pPr>
            <a:r>
              <a:rPr lang="en-US" b="true" sz="2899">
                <a:solidFill>
                  <a:srgbClr val="586048"/>
                </a:solidFill>
                <a:latin typeface="Cabin Bold"/>
                <a:ea typeface="Cabin Bold"/>
                <a:cs typeface="Cabin Bold"/>
                <a:sym typeface="Cabin Bold"/>
              </a:rPr>
              <a:t>Tổng quan: Hệ thống Website Cho thuê Không gian văn phòng là nền tảng trực tuyến kết nối giữa người cần thuê không gian văn phòng (khách hàng) và người có không gian văn phòng cho thuê (chủ</a:t>
            </a:r>
            <a:r>
              <a:rPr lang="en-US" b="true" sz="2899">
                <a:solidFill>
                  <a:srgbClr val="586048"/>
                </a:solidFill>
                <a:latin typeface="Cabin Bold"/>
                <a:ea typeface="Cabin Bold"/>
                <a:cs typeface="Cabin Bold"/>
                <a:sym typeface="Cabin Bold"/>
              </a:rPr>
              <a:t> nhà). Hệ thống cung cấp các chức năng toàn diện cho nhiều đối tượng người dùng khác nhau bao gồm khách hàng, chủ nhà, nhân viên và quản lý.</a:t>
            </a:r>
          </a:p>
          <a:p>
            <a:pPr algn="just">
              <a:lnSpc>
                <a:spcPts val="527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706392" y="7200900"/>
            <a:ext cx="3433988" cy="4114800"/>
          </a:xfrm>
          <a:custGeom>
            <a:avLst/>
            <a:gdLst/>
            <a:ahLst/>
            <a:cxnLst/>
            <a:rect r="r" b="b" t="t" l="l"/>
            <a:pathLst>
              <a:path h="4114800" w="3433988">
                <a:moveTo>
                  <a:pt x="0" y="0"/>
                </a:moveTo>
                <a:lnTo>
                  <a:pt x="3433987" y="0"/>
                </a:lnTo>
                <a:lnTo>
                  <a:pt x="34339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463576">
            <a:off x="117026" y="189839"/>
            <a:ext cx="2984639" cy="2376858"/>
          </a:xfrm>
          <a:custGeom>
            <a:avLst/>
            <a:gdLst/>
            <a:ahLst/>
            <a:cxnLst/>
            <a:rect r="r" b="b" t="t" l="l"/>
            <a:pathLst>
              <a:path h="2376858" w="2984639">
                <a:moveTo>
                  <a:pt x="0" y="0"/>
                </a:moveTo>
                <a:lnTo>
                  <a:pt x="2984639" y="0"/>
                </a:lnTo>
                <a:lnTo>
                  <a:pt x="2984639" y="2376859"/>
                </a:lnTo>
                <a:lnTo>
                  <a:pt x="0" y="2376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834258" y="1939041"/>
            <a:ext cx="16589128" cy="7319259"/>
            <a:chOff x="0" y="0"/>
            <a:chExt cx="4369153" cy="1927706"/>
          </a:xfrm>
        </p:grpSpPr>
        <p:sp>
          <p:nvSpPr>
            <p:cNvPr name="Freeform 18" id="18"/>
            <p:cNvSpPr/>
            <p:nvPr/>
          </p:nvSpPr>
          <p:spPr>
            <a:xfrm flipH="false" flipV="false" rot="0">
              <a:off x="0" y="0"/>
              <a:ext cx="4369153" cy="1927706"/>
            </a:xfrm>
            <a:custGeom>
              <a:avLst/>
              <a:gdLst/>
              <a:ahLst/>
              <a:cxnLst/>
              <a:rect r="r" b="b" t="t" l="l"/>
              <a:pathLst>
                <a:path h="1927706" w="4369153">
                  <a:moveTo>
                    <a:pt x="23801" y="0"/>
                  </a:moveTo>
                  <a:lnTo>
                    <a:pt x="4345352" y="0"/>
                  </a:lnTo>
                  <a:cubicBezTo>
                    <a:pt x="4358497" y="0"/>
                    <a:pt x="4369153" y="10656"/>
                    <a:pt x="4369153" y="23801"/>
                  </a:cubicBezTo>
                  <a:lnTo>
                    <a:pt x="4369153" y="1903905"/>
                  </a:lnTo>
                  <a:cubicBezTo>
                    <a:pt x="4369153" y="1910217"/>
                    <a:pt x="4366645" y="1916271"/>
                    <a:pt x="4362182" y="1920735"/>
                  </a:cubicBezTo>
                  <a:cubicBezTo>
                    <a:pt x="4357719" y="1925198"/>
                    <a:pt x="4351665" y="1927706"/>
                    <a:pt x="4345352" y="1927706"/>
                  </a:cubicBezTo>
                  <a:lnTo>
                    <a:pt x="23801" y="1927706"/>
                  </a:lnTo>
                  <a:cubicBezTo>
                    <a:pt x="17489" y="1927706"/>
                    <a:pt x="11435" y="1925198"/>
                    <a:pt x="6971" y="1920735"/>
                  </a:cubicBezTo>
                  <a:cubicBezTo>
                    <a:pt x="2508" y="1916271"/>
                    <a:pt x="0" y="1910217"/>
                    <a:pt x="0" y="1903905"/>
                  </a:cubicBezTo>
                  <a:lnTo>
                    <a:pt x="0" y="23801"/>
                  </a:lnTo>
                  <a:cubicBezTo>
                    <a:pt x="0" y="17489"/>
                    <a:pt x="2508" y="11435"/>
                    <a:pt x="6971" y="6971"/>
                  </a:cubicBezTo>
                  <a:cubicBezTo>
                    <a:pt x="11435" y="2508"/>
                    <a:pt x="17489" y="0"/>
                    <a:pt x="23801"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369153" cy="197533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396634" y="546223"/>
            <a:ext cx="11298432"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2/ Mô tả bài toán</a:t>
            </a:r>
          </a:p>
        </p:txBody>
      </p:sp>
      <p:sp>
        <p:nvSpPr>
          <p:cNvPr name="TextBox 21" id="21"/>
          <p:cNvSpPr txBox="true"/>
          <p:nvPr/>
        </p:nvSpPr>
        <p:spPr>
          <a:xfrm rot="0">
            <a:off x="1097971" y="1973698"/>
            <a:ext cx="16061702" cy="7804534"/>
          </a:xfrm>
          <a:prstGeom prst="rect">
            <a:avLst/>
          </a:prstGeom>
        </p:spPr>
        <p:txBody>
          <a:bodyPr anchor="t" rtlCol="false" tIns="0" lIns="0" bIns="0" rIns="0">
            <a:spAutoFit/>
          </a:bodyPr>
          <a:lstStyle/>
          <a:p>
            <a:pPr algn="just">
              <a:lnSpc>
                <a:spcPts val="5641"/>
              </a:lnSpc>
            </a:pPr>
            <a:r>
              <a:rPr lang="en-US" sz="3099" b="true">
                <a:solidFill>
                  <a:srgbClr val="586048"/>
                </a:solidFill>
                <a:latin typeface="Cabin Bold"/>
                <a:ea typeface="Cabin Bold"/>
                <a:cs typeface="Cabin Bold"/>
                <a:sym typeface="Cabin Bold"/>
              </a:rPr>
              <a:t>Mô tả các đối tượng người dùng</a:t>
            </a:r>
          </a:p>
          <a:p>
            <a:pPr algn="just">
              <a:lnSpc>
                <a:spcPts val="5641"/>
              </a:lnSpc>
            </a:pPr>
            <a:r>
              <a:rPr lang="en-US" sz="3099" b="true">
                <a:solidFill>
                  <a:srgbClr val="586048"/>
                </a:solidFill>
                <a:latin typeface="Cabin Bold"/>
                <a:ea typeface="Cabin Bold"/>
                <a:cs typeface="Cabin Bold"/>
                <a:sym typeface="Cabin Bold"/>
              </a:rPr>
              <a:t>     a. Khách</a:t>
            </a:r>
            <a:r>
              <a:rPr lang="en-US" sz="3099" b="true">
                <a:solidFill>
                  <a:srgbClr val="586048"/>
                </a:solidFill>
                <a:latin typeface="Cabin Bold"/>
                <a:ea typeface="Cabin Bold"/>
                <a:cs typeface="Cabin Bold"/>
                <a:sym typeface="Cabin Bold"/>
              </a:rPr>
              <a:t> hàng: Người có nhu cầu tìm kiếm và thuê không gian văn phòng. Họ có thể đăng ký tài khoản, tìm kiếm không gian phù hợp, đặt lịch xem, đặt cọc và thanh toán trực tuyến.</a:t>
            </a:r>
          </a:p>
          <a:p>
            <a:pPr algn="just">
              <a:lnSpc>
                <a:spcPts val="5641"/>
              </a:lnSpc>
            </a:pPr>
            <a:r>
              <a:rPr lang="en-US" sz="3099" b="true">
                <a:solidFill>
                  <a:srgbClr val="586048"/>
                </a:solidFill>
                <a:latin typeface="Cabin Bold"/>
                <a:ea typeface="Cabin Bold"/>
                <a:cs typeface="Cabin Bold"/>
                <a:sym typeface="Cabin Bold"/>
              </a:rPr>
              <a:t>     </a:t>
            </a:r>
            <a:r>
              <a:rPr lang="en-US" sz="3099" b="true">
                <a:solidFill>
                  <a:srgbClr val="586048"/>
                </a:solidFill>
                <a:latin typeface="Cabin Bold"/>
                <a:ea typeface="Cabin Bold"/>
                <a:cs typeface="Cabin Bold"/>
                <a:sym typeface="Cabin Bold"/>
              </a:rPr>
              <a:t>b. Chủ nhà (Người cho thuê): Người sở hữu không gian văn phòng và muốn cho thuê. Họ có thể đăng tin, quản lý thông tin không gian văn phòng, theo dõi lịch hẹn và các giao dịch liên quan.</a:t>
            </a:r>
          </a:p>
          <a:p>
            <a:pPr algn="just">
              <a:lnSpc>
                <a:spcPts val="5641"/>
              </a:lnSpc>
            </a:pPr>
            <a:r>
              <a:rPr lang="en-US" sz="3099" b="true">
                <a:solidFill>
                  <a:srgbClr val="586048"/>
                </a:solidFill>
                <a:latin typeface="Cabin Bold"/>
                <a:ea typeface="Cabin Bold"/>
                <a:cs typeface="Cabin Bold"/>
                <a:sym typeface="Cabin Bold"/>
              </a:rPr>
              <a:t>     </a:t>
            </a:r>
            <a:r>
              <a:rPr lang="en-US" sz="3099" b="true">
                <a:solidFill>
                  <a:srgbClr val="586048"/>
                </a:solidFill>
                <a:latin typeface="Cabin Bold"/>
                <a:ea typeface="Cabin Bold"/>
                <a:cs typeface="Cabin Bold"/>
                <a:sym typeface="Cabin Bold"/>
              </a:rPr>
              <a:t>c. Nhân viên: Đội ngũ hỗ trợ khách</a:t>
            </a:r>
            <a:r>
              <a:rPr lang="en-US" sz="3099" b="true">
                <a:solidFill>
                  <a:srgbClr val="586048"/>
                </a:solidFill>
                <a:latin typeface="Cabin Bold"/>
                <a:ea typeface="Cabin Bold"/>
                <a:cs typeface="Cabin Bold"/>
                <a:sym typeface="Cabin Bold"/>
              </a:rPr>
              <a:t> hàng, được phân công quản lý các lịch hẹn xem không gian văn phòng và hỗ trợ trong quá trình thuê.</a:t>
            </a:r>
          </a:p>
          <a:p>
            <a:pPr algn="just">
              <a:lnSpc>
                <a:spcPts val="5641"/>
              </a:lnSpc>
            </a:pPr>
            <a:r>
              <a:rPr lang="en-US" b="true" sz="3099">
                <a:solidFill>
                  <a:srgbClr val="586048"/>
                </a:solidFill>
                <a:latin typeface="Cabin Bold"/>
                <a:ea typeface="Cabin Bold"/>
                <a:cs typeface="Cabin Bold"/>
                <a:sym typeface="Cabin Bold"/>
              </a:rPr>
              <a:t>     d. Quản lý (Admin): Người quản trị toàn bộ hệ thống, có toàn quyền kiểm soát mọi hoạt động, từ duyệt tin đăng, quản lý tài khoản đến quản lý các khoản thanh toán.</a:t>
            </a:r>
          </a:p>
          <a:p>
            <a:pPr algn="just">
              <a:lnSpc>
                <a:spcPts val="564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2E2"/>
        </a:solidFill>
      </p:bgPr>
    </p:bg>
    <p:spTree>
      <p:nvGrpSpPr>
        <p:cNvPr id="1" name=""/>
        <p:cNvGrpSpPr/>
        <p:nvPr/>
      </p:nvGrpSpPr>
      <p:grpSpPr>
        <a:xfrm>
          <a:off x="0" y="0"/>
          <a:ext cx="0" cy="0"/>
          <a:chOff x="0" y="0"/>
          <a:chExt cx="0" cy="0"/>
        </a:xfrm>
      </p:grpSpPr>
      <p:sp>
        <p:nvSpPr>
          <p:cNvPr name="Freeform 2" id="2"/>
          <p:cNvSpPr/>
          <p:nvPr/>
        </p:nvSpPr>
        <p:spPr>
          <a:xfrm flipH="false" flipV="false" rot="0">
            <a:off x="91799" y="-746138"/>
            <a:ext cx="18104401" cy="18104401"/>
          </a:xfrm>
          <a:custGeom>
            <a:avLst/>
            <a:gdLst/>
            <a:ahLst/>
            <a:cxnLst/>
            <a:rect r="r" b="b" t="t" l="l"/>
            <a:pathLst>
              <a:path h="18104401" w="18104401">
                <a:moveTo>
                  <a:pt x="0" y="0"/>
                </a:moveTo>
                <a:lnTo>
                  <a:pt x="18104402" y="0"/>
                </a:lnTo>
                <a:lnTo>
                  <a:pt x="18104402" y="18104401"/>
                </a:lnTo>
                <a:lnTo>
                  <a:pt x="0" y="1810440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0451" y="-172219"/>
            <a:ext cx="832741" cy="11006997"/>
            <a:chOff x="0" y="0"/>
            <a:chExt cx="219323" cy="2898962"/>
          </a:xfrm>
        </p:grpSpPr>
        <p:sp>
          <p:nvSpPr>
            <p:cNvPr name="Freeform 4" id="4"/>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5" id="5"/>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671542" y="-359998"/>
            <a:ext cx="832741" cy="11006997"/>
            <a:chOff x="0" y="0"/>
            <a:chExt cx="219323" cy="2898962"/>
          </a:xfrm>
        </p:grpSpPr>
        <p:sp>
          <p:nvSpPr>
            <p:cNvPr name="Freeform 7" id="7"/>
            <p:cNvSpPr/>
            <p:nvPr/>
          </p:nvSpPr>
          <p:spPr>
            <a:xfrm flipH="false" flipV="false" rot="0">
              <a:off x="0" y="0"/>
              <a:ext cx="219323" cy="2898962"/>
            </a:xfrm>
            <a:custGeom>
              <a:avLst/>
              <a:gdLst/>
              <a:ahLst/>
              <a:cxnLst/>
              <a:rect r="r" b="b" t="t" l="l"/>
              <a:pathLst>
                <a:path h="2898962" w="219323">
                  <a:moveTo>
                    <a:pt x="0" y="0"/>
                  </a:moveTo>
                  <a:lnTo>
                    <a:pt x="219323" y="0"/>
                  </a:lnTo>
                  <a:lnTo>
                    <a:pt x="219323" y="2898962"/>
                  </a:lnTo>
                  <a:lnTo>
                    <a:pt x="0" y="2898962"/>
                  </a:lnTo>
                  <a:close/>
                </a:path>
              </a:pathLst>
            </a:custGeom>
            <a:solidFill>
              <a:srgbClr val="6A7D40"/>
            </a:solidFill>
          </p:spPr>
        </p:sp>
        <p:sp>
          <p:nvSpPr>
            <p:cNvPr name="TextBox 8" id="8"/>
            <p:cNvSpPr txBox="true"/>
            <p:nvPr/>
          </p:nvSpPr>
          <p:spPr>
            <a:xfrm>
              <a:off x="0" y="-47625"/>
              <a:ext cx="219323" cy="294658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5400000">
            <a:off x="8795913" y="594734"/>
            <a:ext cx="832741" cy="18825468"/>
            <a:chOff x="0" y="0"/>
            <a:chExt cx="219323" cy="4958148"/>
          </a:xfrm>
        </p:grpSpPr>
        <p:sp>
          <p:nvSpPr>
            <p:cNvPr name="Freeform 10" id="10"/>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1" id="11"/>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5400000">
            <a:off x="8675179" y="-9159057"/>
            <a:ext cx="832741" cy="18825468"/>
            <a:chOff x="0" y="0"/>
            <a:chExt cx="219323" cy="4958148"/>
          </a:xfrm>
        </p:grpSpPr>
        <p:sp>
          <p:nvSpPr>
            <p:cNvPr name="Freeform 13" id="13"/>
            <p:cNvSpPr/>
            <p:nvPr/>
          </p:nvSpPr>
          <p:spPr>
            <a:xfrm flipH="false" flipV="false" rot="0">
              <a:off x="0" y="0"/>
              <a:ext cx="219323" cy="4958148"/>
            </a:xfrm>
            <a:custGeom>
              <a:avLst/>
              <a:gdLst/>
              <a:ahLst/>
              <a:cxnLst/>
              <a:rect r="r" b="b" t="t" l="l"/>
              <a:pathLst>
                <a:path h="4958148" w="219323">
                  <a:moveTo>
                    <a:pt x="0" y="0"/>
                  </a:moveTo>
                  <a:lnTo>
                    <a:pt x="219323" y="0"/>
                  </a:lnTo>
                  <a:lnTo>
                    <a:pt x="219323" y="4958148"/>
                  </a:lnTo>
                  <a:lnTo>
                    <a:pt x="0" y="4958148"/>
                  </a:lnTo>
                  <a:close/>
                </a:path>
              </a:pathLst>
            </a:custGeom>
            <a:solidFill>
              <a:srgbClr val="6A7D40"/>
            </a:solidFill>
          </p:spPr>
        </p:sp>
        <p:sp>
          <p:nvSpPr>
            <p:cNvPr name="TextBox 14" id="14"/>
            <p:cNvSpPr txBox="true"/>
            <p:nvPr/>
          </p:nvSpPr>
          <p:spPr>
            <a:xfrm>
              <a:off x="0" y="-47625"/>
              <a:ext cx="219323" cy="5005773"/>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706392" y="7200900"/>
            <a:ext cx="3433988" cy="4114800"/>
          </a:xfrm>
          <a:custGeom>
            <a:avLst/>
            <a:gdLst/>
            <a:ahLst/>
            <a:cxnLst/>
            <a:rect r="r" b="b" t="t" l="l"/>
            <a:pathLst>
              <a:path h="4114800" w="3433988">
                <a:moveTo>
                  <a:pt x="0" y="0"/>
                </a:moveTo>
                <a:lnTo>
                  <a:pt x="3433987" y="0"/>
                </a:lnTo>
                <a:lnTo>
                  <a:pt x="343398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65991" y="0"/>
            <a:ext cx="3127922" cy="3479657"/>
          </a:xfrm>
          <a:custGeom>
            <a:avLst/>
            <a:gdLst/>
            <a:ahLst/>
            <a:cxnLst/>
            <a:rect r="r" b="b" t="t" l="l"/>
            <a:pathLst>
              <a:path h="3479657" w="3127922">
                <a:moveTo>
                  <a:pt x="0" y="0"/>
                </a:moveTo>
                <a:lnTo>
                  <a:pt x="3127923" y="0"/>
                </a:lnTo>
                <a:lnTo>
                  <a:pt x="3127923" y="3479657"/>
                </a:lnTo>
                <a:lnTo>
                  <a:pt x="0" y="34796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917720" y="3681219"/>
            <a:ext cx="16589128" cy="4624843"/>
            <a:chOff x="0" y="0"/>
            <a:chExt cx="4369153" cy="1218066"/>
          </a:xfrm>
        </p:grpSpPr>
        <p:sp>
          <p:nvSpPr>
            <p:cNvPr name="Freeform 18" id="18"/>
            <p:cNvSpPr/>
            <p:nvPr/>
          </p:nvSpPr>
          <p:spPr>
            <a:xfrm flipH="false" flipV="false" rot="0">
              <a:off x="0" y="0"/>
              <a:ext cx="4369153" cy="1218066"/>
            </a:xfrm>
            <a:custGeom>
              <a:avLst/>
              <a:gdLst/>
              <a:ahLst/>
              <a:cxnLst/>
              <a:rect r="r" b="b" t="t" l="l"/>
              <a:pathLst>
                <a:path h="1218066" w="4369153">
                  <a:moveTo>
                    <a:pt x="23801" y="0"/>
                  </a:moveTo>
                  <a:lnTo>
                    <a:pt x="4345352" y="0"/>
                  </a:lnTo>
                  <a:cubicBezTo>
                    <a:pt x="4358497" y="0"/>
                    <a:pt x="4369153" y="10656"/>
                    <a:pt x="4369153" y="23801"/>
                  </a:cubicBezTo>
                  <a:lnTo>
                    <a:pt x="4369153" y="1194265"/>
                  </a:lnTo>
                  <a:cubicBezTo>
                    <a:pt x="4369153" y="1200577"/>
                    <a:pt x="4366645" y="1206631"/>
                    <a:pt x="4362182" y="1211094"/>
                  </a:cubicBezTo>
                  <a:cubicBezTo>
                    <a:pt x="4357719" y="1215558"/>
                    <a:pt x="4351665" y="1218066"/>
                    <a:pt x="4345352" y="1218066"/>
                  </a:cubicBezTo>
                  <a:lnTo>
                    <a:pt x="23801" y="1218066"/>
                  </a:lnTo>
                  <a:cubicBezTo>
                    <a:pt x="17489" y="1218066"/>
                    <a:pt x="11435" y="1215558"/>
                    <a:pt x="6971" y="1211094"/>
                  </a:cubicBezTo>
                  <a:cubicBezTo>
                    <a:pt x="2508" y="1206631"/>
                    <a:pt x="0" y="1200577"/>
                    <a:pt x="0" y="1194265"/>
                  </a:cubicBezTo>
                  <a:lnTo>
                    <a:pt x="0" y="23801"/>
                  </a:lnTo>
                  <a:cubicBezTo>
                    <a:pt x="0" y="17489"/>
                    <a:pt x="2508" y="11435"/>
                    <a:pt x="6971" y="6971"/>
                  </a:cubicBezTo>
                  <a:cubicBezTo>
                    <a:pt x="11435" y="2508"/>
                    <a:pt x="17489" y="0"/>
                    <a:pt x="23801" y="0"/>
                  </a:cubicBezTo>
                  <a:close/>
                </a:path>
              </a:pathLst>
            </a:custGeom>
            <a:solidFill>
              <a:srgbClr val="D0D8BC"/>
            </a:solidFill>
            <a:ln w="66675" cap="rnd">
              <a:solidFill>
                <a:srgbClr val="5B624C"/>
              </a:solidFill>
              <a:prstDash val="lgDash"/>
              <a:round/>
            </a:ln>
          </p:spPr>
        </p:sp>
        <p:sp>
          <p:nvSpPr>
            <p:cNvPr name="TextBox 19" id="19"/>
            <p:cNvSpPr txBox="true"/>
            <p:nvPr/>
          </p:nvSpPr>
          <p:spPr>
            <a:xfrm>
              <a:off x="0" y="-47625"/>
              <a:ext cx="4369153" cy="126569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2956227" y="546223"/>
            <a:ext cx="12270644" cy="1038225"/>
          </a:xfrm>
          <a:prstGeom prst="rect">
            <a:avLst/>
          </a:prstGeom>
        </p:spPr>
        <p:txBody>
          <a:bodyPr anchor="t" rtlCol="false" tIns="0" lIns="0" bIns="0" rIns="0">
            <a:spAutoFit/>
          </a:bodyPr>
          <a:lstStyle/>
          <a:p>
            <a:pPr algn="ctr">
              <a:lnSpc>
                <a:spcPts val="8400"/>
              </a:lnSpc>
              <a:spcBef>
                <a:spcPct val="0"/>
              </a:spcBef>
            </a:pPr>
            <a:r>
              <a:rPr lang="en-US" b="true" sz="6000">
                <a:solidFill>
                  <a:srgbClr val="6A7D40"/>
                </a:solidFill>
                <a:latin typeface="Cabin Bold"/>
                <a:ea typeface="Cabin Bold"/>
                <a:cs typeface="Cabin Bold"/>
                <a:sym typeface="Cabin Bold"/>
              </a:rPr>
              <a:t>3/ Các quy trình chính của hệ thống</a:t>
            </a:r>
          </a:p>
        </p:txBody>
      </p:sp>
      <p:sp>
        <p:nvSpPr>
          <p:cNvPr name="TextBox 21" id="21"/>
          <p:cNvSpPr txBox="true"/>
          <p:nvPr/>
        </p:nvSpPr>
        <p:spPr>
          <a:xfrm rot="0">
            <a:off x="1197598" y="3668125"/>
            <a:ext cx="16061702" cy="4947034"/>
          </a:xfrm>
          <a:prstGeom prst="rect">
            <a:avLst/>
          </a:prstGeom>
        </p:spPr>
        <p:txBody>
          <a:bodyPr anchor="t" rtlCol="false" tIns="0" lIns="0" bIns="0" rIns="0">
            <a:spAutoFit/>
          </a:bodyPr>
          <a:lstStyle/>
          <a:p>
            <a:pPr algn="just">
              <a:lnSpc>
                <a:spcPts val="5641"/>
              </a:lnSpc>
            </a:pPr>
            <a:r>
              <a:rPr lang="en-US" sz="3099" b="true">
                <a:solidFill>
                  <a:srgbClr val="586048"/>
                </a:solidFill>
                <a:latin typeface="Cabin Bold"/>
                <a:ea typeface="Cabin Bold"/>
                <a:cs typeface="Cabin Bold"/>
                <a:sym typeface="Cabin Bold"/>
              </a:rPr>
              <a:t>Quy trìn</a:t>
            </a:r>
            <a:r>
              <a:rPr lang="en-US" sz="3099" b="true">
                <a:solidFill>
                  <a:srgbClr val="586048"/>
                </a:solidFill>
                <a:latin typeface="Cabin Bold"/>
                <a:ea typeface="Cabin Bold"/>
                <a:cs typeface="Cabin Bold"/>
                <a:sym typeface="Cabin Bold"/>
              </a:rPr>
              <a:t>h</a:t>
            </a:r>
            <a:r>
              <a:rPr lang="en-US" sz="3099" b="true">
                <a:solidFill>
                  <a:srgbClr val="586048"/>
                </a:solidFill>
                <a:latin typeface="Cabin Bold"/>
                <a:ea typeface="Cabin Bold"/>
                <a:cs typeface="Cabin Bold"/>
                <a:sym typeface="Cabin Bold"/>
              </a:rPr>
              <a:t> đăng tin cho thuê</a:t>
            </a:r>
          </a:p>
          <a:p>
            <a:pPr algn="just">
              <a:lnSpc>
                <a:spcPts val="5641"/>
              </a:lnSpc>
            </a:pPr>
            <a:r>
              <a:rPr lang="en-US" sz="3099" b="true">
                <a:solidFill>
                  <a:srgbClr val="586048"/>
                </a:solidFill>
                <a:latin typeface="Cabin Bold"/>
                <a:ea typeface="Cabin Bold"/>
                <a:cs typeface="Cabin Bold"/>
                <a:sym typeface="Cabin Bold"/>
              </a:rPr>
              <a:t>1.    Chủ nhà đăng ký và đăng nhập vào hệ thống</a:t>
            </a:r>
          </a:p>
          <a:p>
            <a:pPr algn="just">
              <a:lnSpc>
                <a:spcPts val="5641"/>
              </a:lnSpc>
            </a:pPr>
            <a:r>
              <a:rPr lang="en-US" sz="3099" b="true">
                <a:solidFill>
                  <a:srgbClr val="586048"/>
                </a:solidFill>
                <a:latin typeface="Cabin Bold"/>
                <a:ea typeface="Cabin Bold"/>
                <a:cs typeface="Cabin Bold"/>
                <a:sym typeface="Cabin Bold"/>
              </a:rPr>
              <a:t>2</a:t>
            </a:r>
            <a:r>
              <a:rPr lang="en-US" sz="3099" b="true">
                <a:solidFill>
                  <a:srgbClr val="586048"/>
                </a:solidFill>
                <a:latin typeface="Cabin Bold"/>
                <a:ea typeface="Cabin Bold"/>
                <a:cs typeface="Cabin Bold"/>
                <a:sym typeface="Cabin Bold"/>
              </a:rPr>
              <a:t>.    Chủ nhà đăng tin không gian văn phòng với đầy đủ thông tin</a:t>
            </a:r>
          </a:p>
          <a:p>
            <a:pPr algn="just">
              <a:lnSpc>
                <a:spcPts val="5641"/>
              </a:lnSpc>
            </a:pPr>
            <a:r>
              <a:rPr lang="en-US" sz="3099" b="true">
                <a:solidFill>
                  <a:srgbClr val="586048"/>
                </a:solidFill>
                <a:latin typeface="Cabin Bold"/>
                <a:ea typeface="Cabin Bold"/>
                <a:cs typeface="Cabin Bold"/>
                <a:sym typeface="Cabin Bold"/>
              </a:rPr>
              <a:t>3.    Admin duyệt không gian văn phòng</a:t>
            </a:r>
          </a:p>
          <a:p>
            <a:pPr algn="just">
              <a:lnSpc>
                <a:spcPts val="5641"/>
              </a:lnSpc>
            </a:pPr>
            <a:r>
              <a:rPr lang="en-US" sz="3099" b="true">
                <a:solidFill>
                  <a:srgbClr val="586048"/>
                </a:solidFill>
                <a:latin typeface="Cabin Bold"/>
                <a:ea typeface="Cabin Bold"/>
                <a:cs typeface="Cabin Bold"/>
                <a:sym typeface="Cabin Bold"/>
              </a:rPr>
              <a:t>4.    Hệ thống gửi email thông báo cho</a:t>
            </a:r>
            <a:r>
              <a:rPr lang="en-US" sz="3099" b="true">
                <a:solidFill>
                  <a:srgbClr val="586048"/>
                </a:solidFill>
                <a:latin typeface="Cabin Bold"/>
                <a:ea typeface="Cabin Bold"/>
                <a:cs typeface="Cabin Bold"/>
                <a:sym typeface="Cabin Bold"/>
              </a:rPr>
              <a:t> </a:t>
            </a:r>
            <a:r>
              <a:rPr lang="en-US" sz="3099" b="true">
                <a:solidFill>
                  <a:srgbClr val="586048"/>
                </a:solidFill>
                <a:latin typeface="Cabin Bold"/>
                <a:ea typeface="Cabin Bold"/>
                <a:cs typeface="Cabin Bold"/>
                <a:sym typeface="Cabin Bold"/>
              </a:rPr>
              <a:t>chủ nhà khi</a:t>
            </a:r>
            <a:r>
              <a:rPr lang="en-US" sz="3099" b="true">
                <a:solidFill>
                  <a:srgbClr val="586048"/>
                </a:solidFill>
                <a:latin typeface="Cabin Bold"/>
                <a:ea typeface="Cabin Bold"/>
                <a:cs typeface="Cabin Bold"/>
                <a:sym typeface="Cabin Bold"/>
              </a:rPr>
              <a:t> tin được duyệt</a:t>
            </a:r>
          </a:p>
          <a:p>
            <a:pPr algn="just">
              <a:lnSpc>
                <a:spcPts val="5641"/>
              </a:lnSpc>
            </a:pPr>
            <a:r>
              <a:rPr lang="en-US" b="true" sz="3099">
                <a:solidFill>
                  <a:srgbClr val="586048"/>
                </a:solidFill>
                <a:latin typeface="Cabin Bold"/>
                <a:ea typeface="Cabin Bold"/>
                <a:cs typeface="Cabin Bold"/>
                <a:sym typeface="Cabin Bold"/>
              </a:rPr>
              <a:t>5.    Không gian văn phòng xuất hiện trên hệ thống để khách hàng tìm kiếm</a:t>
            </a:r>
          </a:p>
          <a:p>
            <a:pPr algn="just">
              <a:lnSpc>
                <a:spcPts val="564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DAGm-evTP_w</dc:identifier>
  <dcterms:modified xsi:type="dcterms:W3CDTF">2011-08-01T06:04:30Z</dcterms:modified>
  <cp:revision>1</cp:revision>
  <dc:title>Website Cho thuê Không gian văn phòng</dc:title>
</cp:coreProperties>
</file>