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8288000" cy="10287000"/>
  <p:notesSz cx="6858000" cy="9144000"/>
  <p:embeddedFontLst>
    <p:embeddedFont>
      <p:font typeface="Canva Sans Bold" charset="1" panose="020B0803030501040103"/>
      <p:regular r:id="rId28"/>
    </p:embeddedFont>
    <p:embeddedFont>
      <p:font typeface="Canva Sans" charset="1" panose="020B0503030501040103"/>
      <p:regular r:id="rId29"/>
    </p:embeddedFont>
    <p:embeddedFont>
      <p:font typeface="Open Sans Bold" charset="1" panose="020B0806030504020204"/>
      <p:regular r:id="rId30"/>
    </p:embeddedFont>
    <p:embeddedFont>
      <p:font typeface="Open Sans Light" charset="1" panose="020B0306030504020204"/>
      <p:regular r:id="rId31"/>
    </p:embeddedFont>
    <p:embeddedFont>
      <p:font typeface="Public Sans" charset="1" panose="00000000000000000000"/>
      <p:regular r:id="rId32"/>
    </p:embeddedFont>
    <p:embeddedFont>
      <p:font typeface="Open Sans Light Italics" charset="1" panose="020B0306030504020204"/>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31" Target="../media/image30.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7.png" Type="http://schemas.openxmlformats.org/officeDocument/2006/relationships/image"/><Relationship Id="rId4" Target="../media/image3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29" Target="../media/image3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29" Target="../media/image39.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4.png" Type="http://schemas.openxmlformats.org/officeDocument/2006/relationships/image"/><Relationship Id="rId12" Target="../media/image25.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15" Target="../media/image40.png" Type="http://schemas.openxmlformats.org/officeDocument/2006/relationships/image"/><Relationship Id="rId16" Target="../media/image41.png" Type="http://schemas.openxmlformats.org/officeDocument/2006/relationships/image"/><Relationship Id="rId17" Target="../media/image42.png" Type="http://schemas.openxmlformats.org/officeDocument/2006/relationships/image"/><Relationship Id="rId18" Target="../media/image43.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4.png" Type="http://schemas.openxmlformats.org/officeDocument/2006/relationships/image"/><Relationship Id="rId12" Target="../media/image25.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15" Target="../media/image44.png" Type="http://schemas.openxmlformats.org/officeDocument/2006/relationships/image"/><Relationship Id="rId16" Target="../media/image45.png" Type="http://schemas.openxmlformats.org/officeDocument/2006/relationships/image"/><Relationship Id="rId17" Target="../media/image46.png" Type="http://schemas.openxmlformats.org/officeDocument/2006/relationships/image"/><Relationship Id="rId18" Target="../media/image47.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4.png" Type="http://schemas.openxmlformats.org/officeDocument/2006/relationships/image"/><Relationship Id="rId12" Target="../media/image25.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15" Target="../media/image48.png" Type="http://schemas.openxmlformats.org/officeDocument/2006/relationships/image"/><Relationship Id="rId16" Target="../media/image49.png" Type="http://schemas.openxmlformats.org/officeDocument/2006/relationships/image"/><Relationship Id="rId17" Target="../media/image50.png" Type="http://schemas.openxmlformats.org/officeDocument/2006/relationships/image"/><Relationship Id="rId18" Target="../media/image51.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31.png" Type="http://schemas.openxmlformats.org/officeDocument/2006/relationships/image"/><Relationship Id="rId14" Target="../media/image32.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4.png" Type="http://schemas.openxmlformats.org/officeDocument/2006/relationships/image"/><Relationship Id="rId12" Target="../media/image25.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15" Target="../media/image52.png" Type="http://schemas.openxmlformats.org/officeDocument/2006/relationships/image"/><Relationship Id="rId16" Target="../media/image53.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54.png" Type="http://schemas.openxmlformats.org/officeDocument/2006/relationships/image"/><Relationship Id="rId6" Target="../media/image55.svg" Type="http://schemas.openxmlformats.org/officeDocument/2006/relationships/image"/><Relationship Id="rId7" Target="../media/image56.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19" Target="../media/image33.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4781130" y="4519466"/>
            <a:ext cx="8725741" cy="1381418"/>
          </a:xfrm>
          <a:prstGeom prst="rect">
            <a:avLst/>
          </a:prstGeom>
        </p:spPr>
        <p:txBody>
          <a:bodyPr anchor="t" rtlCol="false" tIns="0" lIns="0" bIns="0" rIns="0">
            <a:spAutoFit/>
          </a:bodyPr>
          <a:lstStyle/>
          <a:p>
            <a:pPr algn="ctr">
              <a:lnSpc>
                <a:spcPts val="5239"/>
              </a:lnSpc>
            </a:pPr>
            <a:r>
              <a:rPr lang="en-US" sz="5574" b="true">
                <a:solidFill>
                  <a:srgbClr val="000000"/>
                </a:solidFill>
                <a:latin typeface="Canva Sans Bold"/>
                <a:ea typeface="Canva Sans Bold"/>
                <a:cs typeface="Canva Sans Bold"/>
                <a:sym typeface="Canva Sans Bold"/>
              </a:rPr>
              <a:t>Thiết kế hệ thống nhúng</a:t>
            </a:r>
          </a:p>
          <a:p>
            <a:pPr algn="ctr">
              <a:lnSpc>
                <a:spcPts val="5239"/>
              </a:lnSpc>
            </a:pPr>
            <a:r>
              <a:rPr lang="en-US" b="true" sz="5574">
                <a:solidFill>
                  <a:srgbClr val="000000"/>
                </a:solidFill>
                <a:latin typeface="Canva Sans Bold"/>
                <a:ea typeface="Canva Sans Bold"/>
                <a:cs typeface="Canva Sans Bold"/>
                <a:sym typeface="Canva Sans Bold"/>
              </a:rPr>
              <a:t>(EE3003)</a:t>
            </a:r>
          </a:p>
        </p:txBody>
      </p:sp>
      <p:sp>
        <p:nvSpPr>
          <p:cNvPr name="TextBox 18" id="18"/>
          <p:cNvSpPr txBox="true"/>
          <p:nvPr/>
        </p:nvSpPr>
        <p:spPr>
          <a:xfrm rot="0">
            <a:off x="4530109" y="6463741"/>
            <a:ext cx="9685096" cy="2244901"/>
          </a:xfrm>
          <a:prstGeom prst="rect">
            <a:avLst/>
          </a:prstGeom>
        </p:spPr>
        <p:txBody>
          <a:bodyPr anchor="t" rtlCol="false" tIns="0" lIns="0" bIns="0" rIns="0">
            <a:spAutoFit/>
          </a:bodyPr>
          <a:lstStyle/>
          <a:p>
            <a:pPr algn="ctr">
              <a:lnSpc>
                <a:spcPts val="4381"/>
              </a:lnSpc>
            </a:pPr>
            <a:r>
              <a:rPr lang="en-US" sz="4381" spc="-87">
                <a:solidFill>
                  <a:srgbClr val="000000"/>
                </a:solidFill>
                <a:latin typeface="Canva Sans"/>
                <a:ea typeface="Canva Sans"/>
                <a:cs typeface="Canva Sans"/>
                <a:sym typeface="Canva Sans"/>
              </a:rPr>
              <a:t>Lớp: L03</a:t>
            </a:r>
          </a:p>
          <a:p>
            <a:pPr algn="ctr">
              <a:lnSpc>
                <a:spcPts val="4381"/>
              </a:lnSpc>
            </a:pPr>
            <a:r>
              <a:rPr lang="en-US" sz="4381" spc="-87">
                <a:solidFill>
                  <a:srgbClr val="000000"/>
                </a:solidFill>
                <a:latin typeface="Canva Sans"/>
                <a:ea typeface="Canva Sans"/>
                <a:cs typeface="Canva Sans"/>
                <a:sym typeface="Canva Sans"/>
              </a:rPr>
              <a:t>Nhóm: 13</a:t>
            </a:r>
          </a:p>
          <a:p>
            <a:pPr algn="ctr">
              <a:lnSpc>
                <a:spcPts val="4381"/>
              </a:lnSpc>
            </a:pPr>
            <a:r>
              <a:rPr lang="en-US" sz="4381" spc="-87">
                <a:solidFill>
                  <a:srgbClr val="000000"/>
                </a:solidFill>
                <a:latin typeface="Canva Sans"/>
                <a:ea typeface="Canva Sans"/>
                <a:cs typeface="Canva Sans"/>
                <a:sym typeface="Canva Sans"/>
              </a:rPr>
              <a:t>GVHD: Ths. Nguyễn Phan Hải Phú</a:t>
            </a:r>
          </a:p>
          <a:p>
            <a:pPr algn="ctr">
              <a:lnSpc>
                <a:spcPts val="4381"/>
              </a:lnSpc>
            </a:pPr>
          </a:p>
        </p:txBody>
      </p:sp>
      <p:sp>
        <p:nvSpPr>
          <p:cNvPr name="Freeform 19" id="19"/>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0" id="20"/>
          <p:cNvSpPr txBox="true"/>
          <p:nvPr/>
        </p:nvSpPr>
        <p:spPr>
          <a:xfrm rot="0">
            <a:off x="7409323" y="3231616"/>
            <a:ext cx="3869506" cy="763770"/>
          </a:xfrm>
          <a:prstGeom prst="rect">
            <a:avLst/>
          </a:prstGeom>
        </p:spPr>
        <p:txBody>
          <a:bodyPr anchor="t" rtlCol="false" tIns="0" lIns="0" bIns="0" rIns="0">
            <a:spAutoFit/>
          </a:bodyPr>
          <a:lstStyle/>
          <a:p>
            <a:pPr algn="ctr">
              <a:lnSpc>
                <a:spcPts val="6202"/>
              </a:lnSpc>
              <a:spcBef>
                <a:spcPct val="0"/>
              </a:spcBef>
            </a:pPr>
            <a:r>
              <a:rPr lang="en-US" b="true" sz="4430">
                <a:solidFill>
                  <a:srgbClr val="000000"/>
                </a:solidFill>
                <a:latin typeface="Open Sans Bold"/>
                <a:ea typeface="Open Sans Bold"/>
                <a:cs typeface="Open Sans Bold"/>
                <a:sym typeface="Open Sans Bold"/>
              </a:rPr>
              <a:t>Bài Tập Lớn</a:t>
            </a:r>
          </a:p>
        </p:txBody>
      </p:sp>
      <p:sp>
        <p:nvSpPr>
          <p:cNvPr name="TextBox 21" id="21"/>
          <p:cNvSpPr txBox="true"/>
          <p:nvPr/>
        </p:nvSpPr>
        <p:spPr>
          <a:xfrm rot="0">
            <a:off x="5462911" y="1274385"/>
            <a:ext cx="7665958" cy="1366954"/>
          </a:xfrm>
          <a:prstGeom prst="rect">
            <a:avLst/>
          </a:prstGeom>
        </p:spPr>
        <p:txBody>
          <a:bodyPr anchor="t" rtlCol="false" tIns="0" lIns="0" bIns="0" rIns="0">
            <a:spAutoFit/>
          </a:bodyPr>
          <a:lstStyle/>
          <a:p>
            <a:pPr algn="ctr">
              <a:lnSpc>
                <a:spcPts val="5576"/>
              </a:lnSpc>
            </a:pPr>
            <a:r>
              <a:rPr lang="en-US" sz="3982" b="true">
                <a:solidFill>
                  <a:srgbClr val="000000"/>
                </a:solidFill>
                <a:latin typeface="Canva Sans Bold"/>
                <a:ea typeface="Canva Sans Bold"/>
                <a:cs typeface="Canva Sans Bold"/>
                <a:sym typeface="Canva Sans Bold"/>
              </a:rPr>
              <a:t>ĐẠI HỌC QUỐC GIA TP.HCM</a:t>
            </a:r>
          </a:p>
          <a:p>
            <a:pPr algn="ctr">
              <a:lnSpc>
                <a:spcPts val="5436"/>
              </a:lnSpc>
            </a:pPr>
            <a:r>
              <a:rPr lang="en-US" sz="3882" b="true">
                <a:solidFill>
                  <a:srgbClr val="000000"/>
                </a:solidFill>
                <a:latin typeface="Canva Sans Bold"/>
                <a:ea typeface="Canva Sans Bold"/>
                <a:cs typeface="Canva Sans Bold"/>
                <a:sym typeface="Canva Sans Bold"/>
              </a:rPr>
              <a:t> TRƯỜNG ĐẠI HỌC BÁCH KHOA</a:t>
            </a:r>
          </a:p>
        </p:txBody>
      </p:sp>
      <p:sp>
        <p:nvSpPr>
          <p:cNvPr name="Freeform 22" id="22"/>
          <p:cNvSpPr/>
          <p:nvPr/>
        </p:nvSpPr>
        <p:spPr>
          <a:xfrm flipH="false" flipV="false" rot="0">
            <a:off x="1675582" y="773009"/>
            <a:ext cx="5100419" cy="3606421"/>
          </a:xfrm>
          <a:custGeom>
            <a:avLst/>
            <a:gdLst/>
            <a:ahLst/>
            <a:cxnLst/>
            <a:rect r="r" b="b" t="t" l="l"/>
            <a:pathLst>
              <a:path h="3606421" w="5100419">
                <a:moveTo>
                  <a:pt x="0" y="0"/>
                </a:moveTo>
                <a:lnTo>
                  <a:pt x="5100419" y="0"/>
                </a:lnTo>
                <a:lnTo>
                  <a:pt x="5100419" y="3606421"/>
                </a:lnTo>
                <a:lnTo>
                  <a:pt x="0" y="3606421"/>
                </a:lnTo>
                <a:lnTo>
                  <a:pt x="0" y="0"/>
                </a:lnTo>
                <a:close/>
              </a:path>
            </a:pathLst>
          </a:custGeom>
          <a:blipFill>
            <a:blip r:embed="rId31"/>
            <a:stretch>
              <a:fillRect l="0" t="0" r="0" b="0"/>
            </a:stretch>
          </a:blipFill>
        </p:spPr>
      </p:sp>
      <p:sp>
        <p:nvSpPr>
          <p:cNvPr name="TextBox 23" id="23"/>
          <p:cNvSpPr txBox="true"/>
          <p:nvPr/>
        </p:nvSpPr>
        <p:spPr>
          <a:xfrm rot="0">
            <a:off x="9471470" y="8926740"/>
            <a:ext cx="7644845" cy="596445"/>
          </a:xfrm>
          <a:prstGeom prst="rect">
            <a:avLst/>
          </a:prstGeom>
        </p:spPr>
        <p:txBody>
          <a:bodyPr anchor="t" rtlCol="false" tIns="0" lIns="0" bIns="0" rIns="0">
            <a:spAutoFit/>
          </a:bodyPr>
          <a:lstStyle/>
          <a:p>
            <a:pPr algn="ctr">
              <a:lnSpc>
                <a:spcPts val="4925"/>
              </a:lnSpc>
              <a:spcBef>
                <a:spcPct val="0"/>
              </a:spcBef>
            </a:pPr>
            <a:r>
              <a:rPr lang="en-US" sz="3517">
                <a:solidFill>
                  <a:srgbClr val="000000"/>
                </a:solidFill>
                <a:latin typeface="Open Sans Light"/>
                <a:ea typeface="Open Sans Light"/>
                <a:cs typeface="Open Sans Light"/>
                <a:sym typeface="Open Sans Light"/>
              </a:rPr>
              <a:t>TP.HCM, ngày 01 tháng 12 năm 2024</a:t>
            </a:r>
          </a:p>
        </p:txBody>
      </p:sp>
      <p:sp>
        <p:nvSpPr>
          <p:cNvPr name="Freeform 24" id="24"/>
          <p:cNvSpPr/>
          <p:nvPr/>
        </p:nvSpPr>
        <p:spPr>
          <a:xfrm flipH="false" flipV="false" rot="0">
            <a:off x="12158881" y="773009"/>
            <a:ext cx="5100419" cy="3606421"/>
          </a:xfrm>
          <a:custGeom>
            <a:avLst/>
            <a:gdLst/>
            <a:ahLst/>
            <a:cxnLst/>
            <a:rect r="r" b="b" t="t" l="l"/>
            <a:pathLst>
              <a:path h="3606421" w="5100419">
                <a:moveTo>
                  <a:pt x="0" y="0"/>
                </a:moveTo>
                <a:lnTo>
                  <a:pt x="5100419" y="0"/>
                </a:lnTo>
                <a:lnTo>
                  <a:pt x="5100419" y="3606421"/>
                </a:lnTo>
                <a:lnTo>
                  <a:pt x="0" y="3606421"/>
                </a:lnTo>
                <a:lnTo>
                  <a:pt x="0" y="0"/>
                </a:lnTo>
                <a:close/>
              </a:path>
            </a:pathLst>
          </a:custGeom>
          <a:blipFill>
            <a:blip r:embed="rId31"/>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3893009" y="1228725"/>
            <a:ext cx="10005186" cy="1167765"/>
          </a:xfrm>
          <a:prstGeom prst="rect">
            <a:avLst/>
          </a:prstGeom>
        </p:spPr>
        <p:txBody>
          <a:bodyPr anchor="t" rtlCol="false" tIns="0" lIns="0" bIns="0" rIns="0">
            <a:spAutoFit/>
          </a:bodyPr>
          <a:lstStyle/>
          <a:p>
            <a:pPr algn="ctr" marL="0" indent="0" lvl="1">
              <a:lnSpc>
                <a:spcPts val="8730"/>
              </a:lnSpc>
              <a:spcBef>
                <a:spcPct val="0"/>
              </a:spcBef>
            </a:pPr>
            <a:r>
              <a:rPr lang="en-US" b="true" sz="9000">
                <a:solidFill>
                  <a:srgbClr val="000000"/>
                </a:solidFill>
                <a:latin typeface="Canva Sans Bold"/>
                <a:ea typeface="Canva Sans Bold"/>
                <a:cs typeface="Canva Sans Bold"/>
                <a:sym typeface="Canva Sans Bold"/>
              </a:rPr>
              <a:t>Mô hình hệ thống</a:t>
            </a:r>
          </a:p>
        </p:txBody>
      </p:sp>
      <p:sp>
        <p:nvSpPr>
          <p:cNvPr name="Freeform 4" id="4"/>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0" id="10"/>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1" id="11"/>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TextBox 12" id="12"/>
          <p:cNvSpPr txBox="true"/>
          <p:nvPr/>
        </p:nvSpPr>
        <p:spPr>
          <a:xfrm rot="0">
            <a:off x="761176" y="2333910"/>
            <a:ext cx="6491496"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Canva Sans Bold"/>
                <a:ea typeface="Canva Sans Bold"/>
                <a:cs typeface="Canva Sans Bold"/>
                <a:sym typeface="Canva Sans Bold"/>
              </a:rPr>
              <a:t>Mô tả các khối chính</a:t>
            </a:r>
          </a:p>
        </p:txBody>
      </p:sp>
      <p:sp>
        <p:nvSpPr>
          <p:cNvPr name="TextBox 13" id="13"/>
          <p:cNvSpPr txBox="true"/>
          <p:nvPr/>
        </p:nvSpPr>
        <p:spPr>
          <a:xfrm rot="0">
            <a:off x="1527847" y="2937160"/>
            <a:ext cx="15232307" cy="7857708"/>
          </a:xfrm>
          <a:prstGeom prst="rect">
            <a:avLst/>
          </a:prstGeom>
        </p:spPr>
        <p:txBody>
          <a:bodyPr anchor="t" rtlCol="false" tIns="0" lIns="0" bIns="0" rIns="0">
            <a:spAutoFit/>
          </a:bodyPr>
          <a:lstStyle/>
          <a:p>
            <a:pPr algn="l">
              <a:lnSpc>
                <a:spcPts val="3508"/>
              </a:lnSpc>
            </a:pPr>
            <a:r>
              <a:rPr lang="en-US" sz="2248">
                <a:solidFill>
                  <a:srgbClr val="000000"/>
                </a:solidFill>
                <a:latin typeface="Canva Sans"/>
                <a:ea typeface="Canva Sans"/>
                <a:cs typeface="Canva Sans"/>
                <a:sym typeface="Canva Sans"/>
              </a:rPr>
              <a:t>Nguồn 5V (cổng Type-C): Đây là nguồn điện vào, cung cấp điện áp 5V từ cổng Type-C để sạc pin Lithium thông qua mạch sạc.</a:t>
            </a:r>
          </a:p>
          <a:p>
            <a:pPr algn="l">
              <a:lnSpc>
                <a:spcPts val="3508"/>
              </a:lnSpc>
            </a:pPr>
            <a:r>
              <a:rPr lang="en-US" sz="2248">
                <a:solidFill>
                  <a:srgbClr val="000000"/>
                </a:solidFill>
                <a:latin typeface="Canva Sans"/>
                <a:ea typeface="Canva Sans"/>
                <a:cs typeface="Canva Sans"/>
                <a:sym typeface="Canva Sans"/>
              </a:rPr>
              <a:t> IC TP4056: Đây là một IC sạc pin lithium-ion. Nó có chức năng quản lý quá trình sạc pin, bao gồm kiểm soát dòng điện và điện áp sạc, đảm bảo pin được sạc an toàn và hiệu quả.</a:t>
            </a:r>
          </a:p>
          <a:p>
            <a:pPr algn="l">
              <a:lnSpc>
                <a:spcPts val="3508"/>
              </a:lnSpc>
            </a:pPr>
            <a:r>
              <a:rPr lang="en-US" sz="2248">
                <a:solidFill>
                  <a:srgbClr val="000000"/>
                </a:solidFill>
                <a:latin typeface="Canva Sans"/>
                <a:ea typeface="Canva Sans"/>
                <a:cs typeface="Canva Sans"/>
                <a:sym typeface="Canva Sans"/>
              </a:rPr>
              <a:t> Mạch bảo vệ (DW01A và FS8205A):</a:t>
            </a:r>
          </a:p>
          <a:p>
            <a:pPr algn="l">
              <a:lnSpc>
                <a:spcPts val="3508"/>
              </a:lnSpc>
            </a:pPr>
            <a:r>
              <a:rPr lang="en-US" sz="2248">
                <a:solidFill>
                  <a:srgbClr val="000000"/>
                </a:solidFill>
                <a:latin typeface="Canva Sans"/>
                <a:ea typeface="Canva Sans"/>
                <a:cs typeface="Canva Sans"/>
                <a:sym typeface="Canva Sans"/>
              </a:rPr>
              <a:t>_ DW01A: Là IC quản lý bảo vệ pin. Nó giám sát điện áp và dòng điện để ngăn chặn hiện tượng quá sạc (overcharge), quá xả (overdischarge), hoặc ngắn mạch.</a:t>
            </a:r>
          </a:p>
          <a:p>
            <a:pPr algn="l">
              <a:lnSpc>
                <a:spcPts val="3508"/>
              </a:lnSpc>
            </a:pPr>
            <a:r>
              <a:rPr lang="en-US" sz="2248">
                <a:solidFill>
                  <a:srgbClr val="000000"/>
                </a:solidFill>
                <a:latin typeface="Canva Sans"/>
                <a:ea typeface="Canva Sans"/>
                <a:cs typeface="Canva Sans"/>
                <a:sym typeface="Canva Sans"/>
              </a:rPr>
              <a:t>_ FS8205A: Là một MOSFET kép thường được sử dụng kết hợp với DW01A để thực hiện các chức năng đóng/ngắt mạch bảo vệ.</a:t>
            </a:r>
          </a:p>
          <a:p>
            <a:pPr algn="l">
              <a:lnSpc>
                <a:spcPts val="3508"/>
              </a:lnSpc>
            </a:pPr>
            <a:r>
              <a:rPr lang="en-US" sz="2248">
                <a:solidFill>
                  <a:srgbClr val="000000"/>
                </a:solidFill>
                <a:latin typeface="Canva Sans"/>
                <a:ea typeface="Canva Sans"/>
                <a:cs typeface="Canva Sans"/>
                <a:sym typeface="Canva Sans"/>
              </a:rPr>
              <a:t>Hai thành phần này đảm bảo pin được bảo vệ khỏi các điều kiện nguy hiểm trong quá trình hoạt động.</a:t>
            </a:r>
          </a:p>
          <a:p>
            <a:pPr algn="l">
              <a:lnSpc>
                <a:spcPts val="3508"/>
              </a:lnSpc>
            </a:pPr>
            <a:r>
              <a:rPr lang="en-US" sz="2248">
                <a:solidFill>
                  <a:srgbClr val="000000"/>
                </a:solidFill>
                <a:latin typeface="Canva Sans"/>
                <a:ea typeface="Canva Sans"/>
                <a:cs typeface="Canva Sans"/>
                <a:sym typeface="Canva Sans"/>
              </a:rPr>
              <a:t> Pin Lithium 18650: Đây là nguồn lưu trữ năng lượng chính trong hệ thống. Pin Lithium-ion dạng 18650 có khả năng lưu trữ năng lượng và cung cấp đầu ra ổn định trong khoảng từ 2.4V đến 4.2V, tùy thuộc vào trạng thái sạc.</a:t>
            </a:r>
          </a:p>
          <a:p>
            <a:pPr algn="l">
              <a:lnSpc>
                <a:spcPts val="3508"/>
              </a:lnSpc>
            </a:pPr>
            <a:r>
              <a:rPr lang="en-US" sz="2248">
                <a:solidFill>
                  <a:srgbClr val="000000"/>
                </a:solidFill>
                <a:latin typeface="Canva Sans"/>
                <a:ea typeface="Canva Sans"/>
                <a:cs typeface="Canva Sans"/>
                <a:sym typeface="Canva Sans"/>
              </a:rPr>
              <a:t> Ngõ ra (2.4V - 4.2V): Đây là đầu ra của hệ thống, cung cấp năng lượng cho các thiết bị bên ngoài. Điện áp dao động tùy thuộc vào mức sạc hiện tại của pin.</a:t>
            </a:r>
          </a:p>
          <a:p>
            <a:pPr algn="l">
              <a:lnSpc>
                <a:spcPts val="3508"/>
              </a:lnSpc>
            </a:pPr>
          </a:p>
          <a:p>
            <a:pPr algn="l">
              <a:lnSpc>
                <a:spcPts val="3508"/>
              </a:lnSpc>
            </a:pPr>
          </a:p>
          <a:p>
            <a:pPr algn="l">
              <a:lnSpc>
                <a:spcPts val="3508"/>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0" y="1837182"/>
            <a:ext cx="18288000" cy="6690766"/>
          </a:xfrm>
          <a:custGeom>
            <a:avLst/>
            <a:gdLst/>
            <a:ahLst/>
            <a:cxnLst/>
            <a:rect r="r" b="b" t="t" l="l"/>
            <a:pathLst>
              <a:path h="6690766" w="18288000">
                <a:moveTo>
                  <a:pt x="0" y="0"/>
                </a:moveTo>
                <a:lnTo>
                  <a:pt x="18288000" y="0"/>
                </a:lnTo>
                <a:lnTo>
                  <a:pt x="18288000" y="6690766"/>
                </a:lnTo>
                <a:lnTo>
                  <a:pt x="0" y="6690766"/>
                </a:lnTo>
                <a:lnTo>
                  <a:pt x="0" y="0"/>
                </a:lnTo>
                <a:close/>
              </a:path>
            </a:pathLst>
          </a:custGeom>
          <a:blipFill>
            <a:blip r:embed="rId3"/>
            <a:stretch>
              <a:fillRect l="-599" t="0" r="-2096" b="0"/>
            </a:stretch>
          </a:blipFill>
        </p:spPr>
      </p:sp>
      <p:sp>
        <p:nvSpPr>
          <p:cNvPr name="TextBox 4" id="4"/>
          <p:cNvSpPr txBox="true"/>
          <p:nvPr/>
        </p:nvSpPr>
        <p:spPr>
          <a:xfrm rot="0">
            <a:off x="7877343" y="544830"/>
            <a:ext cx="9974901" cy="1167765"/>
          </a:xfrm>
          <a:prstGeom prst="rect">
            <a:avLst/>
          </a:prstGeom>
        </p:spPr>
        <p:txBody>
          <a:bodyPr anchor="t" rtlCol="false" tIns="0" lIns="0" bIns="0" rIns="0">
            <a:spAutoFit/>
          </a:bodyPr>
          <a:lstStyle/>
          <a:p>
            <a:pPr algn="l">
              <a:lnSpc>
                <a:spcPts val="8730"/>
              </a:lnSpc>
            </a:pPr>
            <a:r>
              <a:rPr lang="en-US" sz="9000">
                <a:solidFill>
                  <a:srgbClr val="000000"/>
                </a:solidFill>
                <a:latin typeface="Canva Sans"/>
                <a:ea typeface="Canva Sans"/>
                <a:cs typeface="Canva Sans"/>
                <a:sym typeface="Canva Sans"/>
              </a:rPr>
              <a:t>Đặc tả phần cứng</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89549" y="1712595"/>
            <a:ext cx="6987378" cy="8574405"/>
          </a:xfrm>
          <a:custGeom>
            <a:avLst/>
            <a:gdLst/>
            <a:ahLst/>
            <a:cxnLst/>
            <a:rect r="r" b="b" t="t" l="l"/>
            <a:pathLst>
              <a:path h="8574405" w="6987378">
                <a:moveTo>
                  <a:pt x="0" y="0"/>
                </a:moveTo>
                <a:lnTo>
                  <a:pt x="6987378" y="0"/>
                </a:lnTo>
                <a:lnTo>
                  <a:pt x="6987378" y="8574405"/>
                </a:lnTo>
                <a:lnTo>
                  <a:pt x="0" y="8574405"/>
                </a:lnTo>
                <a:lnTo>
                  <a:pt x="0" y="0"/>
                </a:lnTo>
                <a:close/>
              </a:path>
            </a:pathLst>
          </a:custGeom>
          <a:blipFill>
            <a:blip r:embed="rId3"/>
            <a:stretch>
              <a:fillRect l="0" t="-486" r="-5963" b="-3864"/>
            </a:stretch>
          </a:blipFill>
        </p:spPr>
      </p:sp>
      <p:sp>
        <p:nvSpPr>
          <p:cNvPr name="TextBox 4" id="4"/>
          <p:cNvSpPr txBox="true"/>
          <p:nvPr/>
        </p:nvSpPr>
        <p:spPr>
          <a:xfrm rot="0">
            <a:off x="7877343" y="544830"/>
            <a:ext cx="9974901" cy="1167765"/>
          </a:xfrm>
          <a:prstGeom prst="rect">
            <a:avLst/>
          </a:prstGeom>
        </p:spPr>
        <p:txBody>
          <a:bodyPr anchor="t" rtlCol="false" tIns="0" lIns="0" bIns="0" rIns="0">
            <a:spAutoFit/>
          </a:bodyPr>
          <a:lstStyle/>
          <a:p>
            <a:pPr algn="l">
              <a:lnSpc>
                <a:spcPts val="8730"/>
              </a:lnSpc>
            </a:pPr>
            <a:r>
              <a:rPr lang="en-US" sz="9000">
                <a:solidFill>
                  <a:srgbClr val="000000"/>
                </a:solidFill>
                <a:latin typeface="Canva Sans"/>
                <a:ea typeface="Canva Sans"/>
                <a:cs typeface="Canva Sans"/>
                <a:sym typeface="Canva Sans"/>
              </a:rPr>
              <a:t>Đặc tả phần mềm</a:t>
            </a:r>
          </a:p>
        </p:txBody>
      </p:sp>
      <p:sp>
        <p:nvSpPr>
          <p:cNvPr name="TextBox 5" id="5"/>
          <p:cNvSpPr txBox="true"/>
          <p:nvPr/>
        </p:nvSpPr>
        <p:spPr>
          <a:xfrm rot="0">
            <a:off x="6897829" y="2034039"/>
            <a:ext cx="11390171" cy="7649965"/>
          </a:xfrm>
          <a:prstGeom prst="rect">
            <a:avLst/>
          </a:prstGeom>
        </p:spPr>
        <p:txBody>
          <a:bodyPr anchor="t" rtlCol="false" tIns="0" lIns="0" bIns="0" rIns="0">
            <a:spAutoFit/>
          </a:bodyPr>
          <a:lstStyle/>
          <a:p>
            <a:pPr algn="l">
              <a:lnSpc>
                <a:spcPts val="4691"/>
              </a:lnSpc>
            </a:pPr>
            <a:r>
              <a:rPr lang="en-US" sz="3007">
                <a:solidFill>
                  <a:srgbClr val="000000"/>
                </a:solidFill>
                <a:latin typeface="Canva Sans"/>
                <a:ea typeface="Canva Sans"/>
                <a:cs typeface="Canva Sans"/>
                <a:sym typeface="Canva Sans"/>
              </a:rPr>
              <a:t>TEMP (Pin 1): Đầu vào cảm biến nhiệt, dừng sạc nếu nhiệt độ pin quá cao/thấp; nối đất để tắt chức năng này.</a:t>
            </a:r>
          </a:p>
          <a:p>
            <a:pPr algn="l">
              <a:lnSpc>
                <a:spcPts val="4691"/>
              </a:lnSpc>
            </a:pPr>
            <a:r>
              <a:rPr lang="en-US" sz="3007">
                <a:solidFill>
                  <a:srgbClr val="000000"/>
                </a:solidFill>
                <a:latin typeface="Canva Sans"/>
                <a:ea typeface="Canva Sans"/>
                <a:cs typeface="Canva Sans"/>
                <a:sym typeface="Canva Sans"/>
              </a:rPr>
              <a:t>PROG (Pin 2): Cài đặt dòng sạc qua điện trở RISET; giám sát dòng sạc qua điện áp trên chân này.</a:t>
            </a:r>
          </a:p>
          <a:p>
            <a:pPr algn="l">
              <a:lnSpc>
                <a:spcPts val="4691"/>
              </a:lnSpc>
            </a:pPr>
            <a:r>
              <a:rPr lang="en-US" sz="3007">
                <a:solidFill>
                  <a:srgbClr val="000000"/>
                </a:solidFill>
                <a:latin typeface="Canva Sans"/>
                <a:ea typeface="Canva Sans"/>
                <a:cs typeface="Canva Sans"/>
                <a:sym typeface="Canva Sans"/>
              </a:rPr>
              <a:t>GND (Pin 3): Chân nối đất.</a:t>
            </a:r>
          </a:p>
          <a:p>
            <a:pPr algn="l">
              <a:lnSpc>
                <a:spcPts val="4691"/>
              </a:lnSpc>
            </a:pPr>
            <a:r>
              <a:rPr lang="en-US" sz="3007">
                <a:solidFill>
                  <a:srgbClr val="000000"/>
                </a:solidFill>
                <a:latin typeface="Canva Sans"/>
                <a:ea typeface="Canva Sans"/>
                <a:cs typeface="Canva Sans"/>
                <a:sym typeface="Canva Sans"/>
              </a:rPr>
              <a:t>Vcc (Pin 4): Nguồn cấp chính; TP4056 chuyển sang chế độ ngủ khi VIN gần bằng BAT, giảm dòng xuống dưới 2µA.</a:t>
            </a:r>
          </a:p>
          <a:p>
            <a:pPr algn="l">
              <a:lnSpc>
                <a:spcPts val="4691"/>
              </a:lnSpc>
            </a:pPr>
            <a:r>
              <a:rPr lang="en-US" sz="3007">
                <a:solidFill>
                  <a:srgbClr val="000000"/>
                </a:solidFill>
                <a:latin typeface="Canva Sans"/>
                <a:ea typeface="Canva Sans"/>
                <a:cs typeface="Canva Sans"/>
                <a:sym typeface="Canva Sans"/>
              </a:rPr>
              <a:t>BAT (Pin 5): Kết nối với pin, cung cấp dòng sạc và duy trì điện áp 4.2V.</a:t>
            </a:r>
          </a:p>
          <a:p>
            <a:pPr algn="l">
              <a:lnSpc>
                <a:spcPts val="4691"/>
              </a:lnSpc>
            </a:pPr>
            <a:r>
              <a:rPr lang="en-US" sz="3007">
                <a:solidFill>
                  <a:srgbClr val="000000"/>
                </a:solidFill>
                <a:latin typeface="Canva Sans"/>
                <a:ea typeface="Canva Sans"/>
                <a:cs typeface="Canva Sans"/>
                <a:sym typeface="Canva Sans"/>
              </a:rPr>
              <a:t>STDBY (Pin 6) &amp; CHRG (Pin 7): Trạng thái sạc pin, chỉ báo thông qua mức trở kháng.</a:t>
            </a:r>
          </a:p>
          <a:p>
            <a:pPr algn="l">
              <a:lnSpc>
                <a:spcPts val="4691"/>
              </a:lnSpc>
            </a:pPr>
            <a:r>
              <a:rPr lang="en-US" sz="3007">
                <a:solidFill>
                  <a:srgbClr val="000000"/>
                </a:solidFill>
                <a:latin typeface="Canva Sans"/>
                <a:ea typeface="Canva Sans"/>
                <a:cs typeface="Canva Sans"/>
                <a:sym typeface="Canva Sans"/>
              </a:rPr>
              <a:t>CE (Pin 8): Kích hoạt hoặc tắt chip bằng tín hiệu TTL hoặc CMOS.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813279" y="1960614"/>
            <a:ext cx="8822378" cy="5558426"/>
          </a:xfrm>
          <a:custGeom>
            <a:avLst/>
            <a:gdLst/>
            <a:ahLst/>
            <a:cxnLst/>
            <a:rect r="r" b="b" t="t" l="l"/>
            <a:pathLst>
              <a:path h="5558426" w="8822378">
                <a:moveTo>
                  <a:pt x="0" y="0"/>
                </a:moveTo>
                <a:lnTo>
                  <a:pt x="8822379" y="0"/>
                </a:lnTo>
                <a:lnTo>
                  <a:pt x="8822379" y="5558427"/>
                </a:lnTo>
                <a:lnTo>
                  <a:pt x="0" y="5558427"/>
                </a:lnTo>
                <a:lnTo>
                  <a:pt x="0" y="0"/>
                </a:lnTo>
                <a:close/>
              </a:path>
            </a:pathLst>
          </a:custGeom>
          <a:blipFill>
            <a:blip r:embed="rId3"/>
            <a:stretch>
              <a:fillRect l="-235" t="0" r="-1125" b="0"/>
            </a:stretch>
          </a:blipFill>
        </p:spPr>
      </p:sp>
      <p:sp>
        <p:nvSpPr>
          <p:cNvPr name="TextBox 4" id="4"/>
          <p:cNvSpPr txBox="true"/>
          <p:nvPr/>
        </p:nvSpPr>
        <p:spPr>
          <a:xfrm rot="0">
            <a:off x="6542148" y="200025"/>
            <a:ext cx="11745852" cy="1167765"/>
          </a:xfrm>
          <a:prstGeom prst="rect">
            <a:avLst/>
          </a:prstGeom>
        </p:spPr>
        <p:txBody>
          <a:bodyPr anchor="t" rtlCol="false" tIns="0" lIns="0" bIns="0" rIns="0">
            <a:spAutoFit/>
          </a:bodyPr>
          <a:lstStyle/>
          <a:p>
            <a:pPr algn="l">
              <a:lnSpc>
                <a:spcPts val="8730"/>
              </a:lnSpc>
            </a:pPr>
            <a:r>
              <a:rPr lang="en-US" sz="9000">
                <a:solidFill>
                  <a:srgbClr val="000000"/>
                </a:solidFill>
                <a:latin typeface="Canva Sans"/>
                <a:ea typeface="Canva Sans"/>
                <a:cs typeface="Canva Sans"/>
                <a:sym typeface="Canva Sans"/>
              </a:rPr>
              <a:t>Giới thiệu phần cứng</a:t>
            </a:r>
          </a:p>
        </p:txBody>
      </p:sp>
      <p:sp>
        <p:nvSpPr>
          <p:cNvPr name="TextBox 5" id="5"/>
          <p:cNvSpPr txBox="true"/>
          <p:nvPr/>
        </p:nvSpPr>
        <p:spPr>
          <a:xfrm rot="0">
            <a:off x="813279" y="1281164"/>
            <a:ext cx="4411189"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Canva Sans Bold"/>
                <a:ea typeface="Canva Sans Bold"/>
                <a:cs typeface="Canva Sans Bold"/>
                <a:sym typeface="Canva Sans Bold"/>
              </a:rPr>
              <a:t>Mạch sạc pin</a:t>
            </a:r>
          </a:p>
        </p:txBody>
      </p:sp>
      <p:sp>
        <p:nvSpPr>
          <p:cNvPr name="TextBox 6" id="6"/>
          <p:cNvSpPr txBox="true"/>
          <p:nvPr/>
        </p:nvSpPr>
        <p:spPr>
          <a:xfrm rot="0">
            <a:off x="813279" y="7778776"/>
            <a:ext cx="5686667"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Canva Sans Bold"/>
                <a:ea typeface="Canva Sans Bold"/>
                <a:cs typeface="Canva Sans Bold"/>
                <a:sym typeface="Canva Sans Bold"/>
              </a:rPr>
              <a:t>Thông số kỹ thuật</a:t>
            </a:r>
          </a:p>
        </p:txBody>
      </p:sp>
      <p:sp>
        <p:nvSpPr>
          <p:cNvPr name="TextBox 7" id="7"/>
          <p:cNvSpPr txBox="true"/>
          <p:nvPr/>
        </p:nvSpPr>
        <p:spPr>
          <a:xfrm rot="0">
            <a:off x="875791" y="8362977"/>
            <a:ext cx="17519734" cy="1141180"/>
          </a:xfrm>
          <a:prstGeom prst="rect">
            <a:avLst/>
          </a:prstGeom>
        </p:spPr>
        <p:txBody>
          <a:bodyPr anchor="t" rtlCol="false" tIns="0" lIns="0" bIns="0" rIns="0">
            <a:spAutoFit/>
          </a:bodyPr>
          <a:lstStyle/>
          <a:p>
            <a:pPr algn="l">
              <a:lnSpc>
                <a:spcPts val="4691"/>
              </a:lnSpc>
            </a:pPr>
            <a:r>
              <a:rPr lang="en-US" sz="3007">
                <a:solidFill>
                  <a:srgbClr val="000000"/>
                </a:solidFill>
                <a:latin typeface="Canva Sans"/>
                <a:ea typeface="Canva Sans"/>
                <a:cs typeface="Canva Sans"/>
                <a:sym typeface="Canva Sans"/>
              </a:rPr>
              <a:t>IC TP4056 hỗ trợ sạc tuyến tính 1A (4.2V) với đầu vào 4.5~8VDC hoặc 5V Micro USB. Có bảo vệ pin chống chai, đèn báo đỏ (đang sạc) và xanh lá (sạc đầy). Kích thước module: 17x22x5mm.</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11673756" y="499454"/>
            <a:ext cx="5587239" cy="2662922"/>
            <a:chOff x="0" y="0"/>
            <a:chExt cx="2065940" cy="984643"/>
          </a:xfrm>
        </p:grpSpPr>
        <p:sp>
          <p:nvSpPr>
            <p:cNvPr name="Freeform 4" id="4"/>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5" id="5"/>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6" id="6"/>
          <p:cNvGrpSpPr/>
          <p:nvPr/>
        </p:nvGrpSpPr>
        <p:grpSpPr>
          <a:xfrm rot="0">
            <a:off x="11672061" y="6595378"/>
            <a:ext cx="5587239" cy="2662922"/>
            <a:chOff x="0" y="0"/>
            <a:chExt cx="2065940" cy="984643"/>
          </a:xfrm>
        </p:grpSpPr>
        <p:sp>
          <p:nvSpPr>
            <p:cNvPr name="Freeform 7" id="7"/>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8" id="8"/>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9" id="9"/>
          <p:cNvGrpSpPr/>
          <p:nvPr/>
        </p:nvGrpSpPr>
        <p:grpSpPr>
          <a:xfrm rot="0">
            <a:off x="1028700" y="412498"/>
            <a:ext cx="5587239" cy="2662922"/>
            <a:chOff x="0" y="0"/>
            <a:chExt cx="2065940" cy="984643"/>
          </a:xfrm>
        </p:grpSpPr>
        <p:sp>
          <p:nvSpPr>
            <p:cNvPr name="Freeform 10" id="10"/>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11" id="11"/>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2" id="12"/>
          <p:cNvGrpSpPr/>
          <p:nvPr/>
        </p:nvGrpSpPr>
        <p:grpSpPr>
          <a:xfrm rot="0">
            <a:off x="1028700" y="6598786"/>
            <a:ext cx="5587239" cy="2662922"/>
            <a:chOff x="0" y="0"/>
            <a:chExt cx="2065940" cy="984643"/>
          </a:xfrm>
        </p:grpSpPr>
        <p:sp>
          <p:nvSpPr>
            <p:cNvPr name="Freeform 13" id="13"/>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14" id="14"/>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15" id="15"/>
          <p:cNvSpPr/>
          <p:nvPr/>
        </p:nvSpPr>
        <p:spPr>
          <a:xfrm flipH="false" flipV="false" rot="-7900054">
            <a:off x="7348622" y="2133028"/>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6" id="16"/>
          <p:cNvSpPr/>
          <p:nvPr/>
        </p:nvSpPr>
        <p:spPr>
          <a:xfrm flipH="false" flipV="false" rot="-2700000">
            <a:off x="10017119" y="2144497"/>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7" id="17"/>
          <p:cNvSpPr/>
          <p:nvPr/>
        </p:nvSpPr>
        <p:spPr>
          <a:xfrm flipH="false" flipV="false" rot="3209977">
            <a:off x="9982257" y="7689589"/>
            <a:ext cx="1012981" cy="454921"/>
          </a:xfrm>
          <a:custGeom>
            <a:avLst/>
            <a:gdLst/>
            <a:ahLst/>
            <a:cxnLst/>
            <a:rect r="r" b="b" t="t" l="l"/>
            <a:pathLst>
              <a:path h="454921" w="1012981">
                <a:moveTo>
                  <a:pt x="0" y="0"/>
                </a:moveTo>
                <a:lnTo>
                  <a:pt x="1012981" y="0"/>
                </a:lnTo>
                <a:lnTo>
                  <a:pt x="1012981"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8" id="18"/>
          <p:cNvSpPr/>
          <p:nvPr/>
        </p:nvSpPr>
        <p:spPr>
          <a:xfrm flipH="false" flipV="false" rot="7866361">
            <a:off x="7243302" y="7665457"/>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9" id="19"/>
          <p:cNvSpPr txBox="true"/>
          <p:nvPr/>
        </p:nvSpPr>
        <p:spPr>
          <a:xfrm rot="0">
            <a:off x="11292756" y="1134907"/>
            <a:ext cx="4841315" cy="2104276"/>
          </a:xfrm>
          <a:prstGeom prst="rect">
            <a:avLst/>
          </a:prstGeom>
        </p:spPr>
        <p:txBody>
          <a:bodyPr anchor="t" rtlCol="false" tIns="0" lIns="0" bIns="0" rIns="0">
            <a:spAutoFit/>
          </a:bodyPr>
          <a:lstStyle/>
          <a:p>
            <a:pPr algn="r">
              <a:lnSpc>
                <a:spcPts val="8507"/>
              </a:lnSpc>
            </a:pPr>
            <a:r>
              <a:rPr lang="en-US" sz="5709">
                <a:solidFill>
                  <a:srgbClr val="000000"/>
                </a:solidFill>
                <a:latin typeface="Canva Sans"/>
                <a:ea typeface="Canva Sans"/>
                <a:cs typeface="Canva Sans"/>
                <a:sym typeface="Canva Sans"/>
              </a:rPr>
              <a:t>Functions</a:t>
            </a:r>
          </a:p>
          <a:p>
            <a:pPr algn="r" marL="0" indent="0" lvl="0">
              <a:lnSpc>
                <a:spcPts val="8507"/>
              </a:lnSpc>
              <a:spcBef>
                <a:spcPct val="0"/>
              </a:spcBef>
            </a:pPr>
          </a:p>
        </p:txBody>
      </p:sp>
      <p:sp>
        <p:nvSpPr>
          <p:cNvPr name="TextBox 20" id="20"/>
          <p:cNvSpPr txBox="true"/>
          <p:nvPr/>
        </p:nvSpPr>
        <p:spPr>
          <a:xfrm rot="0">
            <a:off x="583390" y="1134907"/>
            <a:ext cx="6032549" cy="2109588"/>
          </a:xfrm>
          <a:prstGeom prst="rect">
            <a:avLst/>
          </a:prstGeom>
        </p:spPr>
        <p:txBody>
          <a:bodyPr anchor="t" rtlCol="false" tIns="0" lIns="0" bIns="0" rIns="0">
            <a:spAutoFit/>
          </a:bodyPr>
          <a:lstStyle/>
          <a:p>
            <a:pPr algn="ctr">
              <a:lnSpc>
                <a:spcPts val="8507"/>
              </a:lnSpc>
            </a:pPr>
            <a:r>
              <a:rPr lang="en-US" sz="5709">
                <a:solidFill>
                  <a:srgbClr val="000000"/>
                </a:solidFill>
                <a:latin typeface="Canva Sans"/>
                <a:ea typeface="Canva Sans"/>
                <a:cs typeface="Canva Sans"/>
                <a:sym typeface="Canva Sans"/>
              </a:rPr>
              <a:t> Constraints</a:t>
            </a:r>
          </a:p>
          <a:p>
            <a:pPr algn="ctr" marL="0" indent="0" lvl="0">
              <a:lnSpc>
                <a:spcPts val="8507"/>
              </a:lnSpc>
            </a:pPr>
          </a:p>
        </p:txBody>
      </p:sp>
      <p:sp>
        <p:nvSpPr>
          <p:cNvPr name="TextBox 21" id="21"/>
          <p:cNvSpPr txBox="true"/>
          <p:nvPr/>
        </p:nvSpPr>
        <p:spPr>
          <a:xfrm rot="0">
            <a:off x="1995868" y="6752837"/>
            <a:ext cx="4449715" cy="3180601"/>
          </a:xfrm>
          <a:prstGeom prst="rect">
            <a:avLst/>
          </a:prstGeom>
        </p:spPr>
        <p:txBody>
          <a:bodyPr anchor="t" rtlCol="false" tIns="0" lIns="0" bIns="0" rIns="0">
            <a:spAutoFit/>
          </a:bodyPr>
          <a:lstStyle/>
          <a:p>
            <a:pPr algn="l">
              <a:lnSpc>
                <a:spcPts val="8507"/>
              </a:lnSpc>
            </a:pPr>
            <a:r>
              <a:rPr lang="en-US" sz="5709">
                <a:solidFill>
                  <a:srgbClr val="000000"/>
                </a:solidFill>
                <a:latin typeface="Canva Sans"/>
                <a:ea typeface="Canva Sans"/>
                <a:cs typeface="Canva Sans"/>
                <a:sym typeface="Canva Sans"/>
              </a:rPr>
              <a:t>Real-time System</a:t>
            </a:r>
          </a:p>
          <a:p>
            <a:pPr algn="l" marL="0" indent="0" lvl="0">
              <a:lnSpc>
                <a:spcPts val="8507"/>
              </a:lnSpc>
            </a:pPr>
          </a:p>
        </p:txBody>
      </p:sp>
      <p:sp>
        <p:nvSpPr>
          <p:cNvPr name="TextBox 22" id="22"/>
          <p:cNvSpPr txBox="true"/>
          <p:nvPr/>
        </p:nvSpPr>
        <p:spPr>
          <a:xfrm rot="0">
            <a:off x="6995244" y="2722802"/>
            <a:ext cx="4297511" cy="4958081"/>
          </a:xfrm>
          <a:prstGeom prst="rect">
            <a:avLst/>
          </a:prstGeom>
        </p:spPr>
        <p:txBody>
          <a:bodyPr anchor="t" rtlCol="false" tIns="0" lIns="0" bIns="0" rIns="0">
            <a:spAutoFit/>
          </a:bodyPr>
          <a:lstStyle/>
          <a:p>
            <a:pPr algn="ctr" marL="0" indent="0" lvl="1">
              <a:lnSpc>
                <a:spcPts val="7760"/>
              </a:lnSpc>
              <a:spcBef>
                <a:spcPct val="0"/>
              </a:spcBef>
            </a:pPr>
            <a:r>
              <a:rPr lang="en-US" b="true" sz="8000">
                <a:solidFill>
                  <a:srgbClr val="000000"/>
                </a:solidFill>
                <a:latin typeface="Canva Sans Bold"/>
                <a:ea typeface="Canva Sans Bold"/>
                <a:cs typeface="Canva Sans Bold"/>
                <a:sym typeface="Canva Sans Bold"/>
              </a:rPr>
              <a:t>Các vấn đề của hệ thống nhúng</a:t>
            </a:r>
          </a:p>
        </p:txBody>
      </p:sp>
      <p:sp>
        <p:nvSpPr>
          <p:cNvPr name="TextBox 23" id="23"/>
          <p:cNvSpPr txBox="true"/>
          <p:nvPr/>
        </p:nvSpPr>
        <p:spPr>
          <a:xfrm rot="0">
            <a:off x="12693735" y="6752837"/>
            <a:ext cx="4826416" cy="3180601"/>
          </a:xfrm>
          <a:prstGeom prst="rect">
            <a:avLst/>
          </a:prstGeom>
        </p:spPr>
        <p:txBody>
          <a:bodyPr anchor="t" rtlCol="false" tIns="0" lIns="0" bIns="0" rIns="0">
            <a:spAutoFit/>
          </a:bodyPr>
          <a:lstStyle/>
          <a:p>
            <a:pPr algn="l">
              <a:lnSpc>
                <a:spcPts val="8507"/>
              </a:lnSpc>
            </a:pPr>
            <a:r>
              <a:rPr lang="en-US" sz="5709">
                <a:solidFill>
                  <a:srgbClr val="000000"/>
                </a:solidFill>
                <a:latin typeface="Canva Sans"/>
                <a:ea typeface="Canva Sans"/>
                <a:cs typeface="Canva Sans"/>
                <a:sym typeface="Canva Sans"/>
              </a:rPr>
              <a:t> Reactive Systems</a:t>
            </a:r>
          </a:p>
          <a:p>
            <a:pPr algn="l" marL="0" indent="0" lvl="0">
              <a:lnSpc>
                <a:spcPts val="8507"/>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3167447" y="1475385"/>
            <a:ext cx="11953105" cy="1227060"/>
          </a:xfrm>
          <a:prstGeom prst="rect">
            <a:avLst/>
          </a:prstGeom>
        </p:spPr>
        <p:txBody>
          <a:bodyPr anchor="t" rtlCol="false" tIns="0" lIns="0" bIns="0" rIns="0">
            <a:spAutoFit/>
          </a:bodyPr>
          <a:lstStyle/>
          <a:p>
            <a:pPr algn="ctr">
              <a:lnSpc>
                <a:spcPts val="9117"/>
              </a:lnSpc>
            </a:pPr>
            <a:r>
              <a:rPr lang="en-US" b="true" sz="9399">
                <a:solidFill>
                  <a:srgbClr val="000000"/>
                </a:solidFill>
                <a:latin typeface="Canva Sans Bold"/>
                <a:ea typeface="Canva Sans Bold"/>
                <a:cs typeface="Canva Sans Bold"/>
                <a:sym typeface="Canva Sans Bold"/>
              </a:rPr>
              <a:t>Thiết kế phần cứng</a:t>
            </a:r>
          </a:p>
        </p:txBody>
      </p:sp>
      <p:sp>
        <p:nvSpPr>
          <p:cNvPr name="Freeform 4" id="4"/>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0" id="10"/>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2" id="12"/>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3" id="13"/>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4" id="14"/>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5" id="15"/>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6" id="16"/>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7" id="17"/>
          <p:cNvSpPr/>
          <p:nvPr/>
        </p:nvSpPr>
        <p:spPr>
          <a:xfrm flipH="false" flipV="false" rot="0">
            <a:off x="0" y="3160798"/>
            <a:ext cx="18288000" cy="6515100"/>
          </a:xfrm>
          <a:custGeom>
            <a:avLst/>
            <a:gdLst/>
            <a:ahLst/>
            <a:cxnLst/>
            <a:rect r="r" b="b" t="t" l="l"/>
            <a:pathLst>
              <a:path h="6515100" w="18288000">
                <a:moveTo>
                  <a:pt x="0" y="0"/>
                </a:moveTo>
                <a:lnTo>
                  <a:pt x="18288000" y="0"/>
                </a:lnTo>
                <a:lnTo>
                  <a:pt x="18288000" y="6515100"/>
                </a:lnTo>
                <a:lnTo>
                  <a:pt x="0" y="6515100"/>
                </a:lnTo>
                <a:lnTo>
                  <a:pt x="0" y="0"/>
                </a:lnTo>
                <a:close/>
              </a:path>
            </a:pathLst>
          </a:custGeom>
          <a:blipFill>
            <a:blip r:embed="rId29"/>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3167447" y="1475385"/>
            <a:ext cx="11953105" cy="1227060"/>
          </a:xfrm>
          <a:prstGeom prst="rect">
            <a:avLst/>
          </a:prstGeom>
        </p:spPr>
        <p:txBody>
          <a:bodyPr anchor="t" rtlCol="false" tIns="0" lIns="0" bIns="0" rIns="0">
            <a:spAutoFit/>
          </a:bodyPr>
          <a:lstStyle/>
          <a:p>
            <a:pPr algn="ctr">
              <a:lnSpc>
                <a:spcPts val="9117"/>
              </a:lnSpc>
            </a:pPr>
            <a:r>
              <a:rPr lang="en-US" b="true" sz="9399">
                <a:solidFill>
                  <a:srgbClr val="000000"/>
                </a:solidFill>
                <a:latin typeface="Canva Sans Bold"/>
                <a:ea typeface="Canva Sans Bold"/>
                <a:cs typeface="Canva Sans Bold"/>
                <a:sym typeface="Canva Sans Bold"/>
              </a:rPr>
              <a:t>Thiết kế phần cứng</a:t>
            </a:r>
          </a:p>
        </p:txBody>
      </p:sp>
      <p:sp>
        <p:nvSpPr>
          <p:cNvPr name="Freeform 4" id="4"/>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0" id="10"/>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2" id="12"/>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3" id="13"/>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4" id="14"/>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5" id="15"/>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6" id="16"/>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7" id="17"/>
          <p:cNvSpPr/>
          <p:nvPr/>
        </p:nvSpPr>
        <p:spPr>
          <a:xfrm flipH="false" flipV="false" rot="0">
            <a:off x="3701634" y="2702445"/>
            <a:ext cx="11372354" cy="7268636"/>
          </a:xfrm>
          <a:custGeom>
            <a:avLst/>
            <a:gdLst/>
            <a:ahLst/>
            <a:cxnLst/>
            <a:rect r="r" b="b" t="t" l="l"/>
            <a:pathLst>
              <a:path h="7268636" w="11372354">
                <a:moveTo>
                  <a:pt x="0" y="0"/>
                </a:moveTo>
                <a:lnTo>
                  <a:pt x="11372354" y="0"/>
                </a:lnTo>
                <a:lnTo>
                  <a:pt x="11372354" y="7268636"/>
                </a:lnTo>
                <a:lnTo>
                  <a:pt x="0" y="7268636"/>
                </a:lnTo>
                <a:lnTo>
                  <a:pt x="0" y="0"/>
                </a:lnTo>
                <a:close/>
              </a:path>
            </a:pathLst>
          </a:custGeom>
          <a:blipFill>
            <a:blip r:embed="rId29"/>
            <a:stretch>
              <a:fillRect l="0" t="-457" r="0" b="-457"/>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1028700" y="1261827"/>
            <a:ext cx="5038071" cy="3559266"/>
            <a:chOff x="0" y="0"/>
            <a:chExt cx="1048738" cy="740906"/>
          </a:xfrm>
        </p:grpSpPr>
        <p:sp>
          <p:nvSpPr>
            <p:cNvPr name="Freeform 4" id="4"/>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5" id="5"/>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028700" y="5370657"/>
            <a:ext cx="5038071" cy="3559266"/>
            <a:chOff x="0" y="0"/>
            <a:chExt cx="1048738" cy="740906"/>
          </a:xfrm>
        </p:grpSpPr>
        <p:sp>
          <p:nvSpPr>
            <p:cNvPr name="Freeform 7" id="7"/>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8" id="8"/>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6692531" y="1261827"/>
            <a:ext cx="5038071" cy="3559266"/>
            <a:chOff x="0" y="0"/>
            <a:chExt cx="1048738" cy="740906"/>
          </a:xfrm>
        </p:grpSpPr>
        <p:sp>
          <p:nvSpPr>
            <p:cNvPr name="Freeform 10" id="10"/>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11" id="11"/>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6692531" y="5370657"/>
            <a:ext cx="5038071" cy="3559266"/>
            <a:chOff x="0" y="0"/>
            <a:chExt cx="1048738" cy="740906"/>
          </a:xfrm>
        </p:grpSpPr>
        <p:sp>
          <p:nvSpPr>
            <p:cNvPr name="Freeform 13" id="13"/>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14" id="14"/>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028700" y="1261827"/>
            <a:ext cx="5038071" cy="668736"/>
            <a:chOff x="0" y="0"/>
            <a:chExt cx="1048738" cy="139206"/>
          </a:xfrm>
        </p:grpSpPr>
        <p:sp>
          <p:nvSpPr>
            <p:cNvPr name="Freeform 16" id="16"/>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17" id="17"/>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028700" y="5370657"/>
            <a:ext cx="5038071" cy="668736"/>
            <a:chOff x="0" y="0"/>
            <a:chExt cx="1048738" cy="139206"/>
          </a:xfrm>
        </p:grpSpPr>
        <p:sp>
          <p:nvSpPr>
            <p:cNvPr name="Freeform 19" id="19"/>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0" id="20"/>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6692531" y="1261827"/>
            <a:ext cx="5038071" cy="668736"/>
            <a:chOff x="0" y="0"/>
            <a:chExt cx="1048738" cy="139206"/>
          </a:xfrm>
        </p:grpSpPr>
        <p:sp>
          <p:nvSpPr>
            <p:cNvPr name="Freeform 22" id="22"/>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3" id="23"/>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6692531" y="5370657"/>
            <a:ext cx="5038071" cy="668736"/>
            <a:chOff x="0" y="0"/>
            <a:chExt cx="1048738" cy="139206"/>
          </a:xfrm>
        </p:grpSpPr>
        <p:sp>
          <p:nvSpPr>
            <p:cNvPr name="Freeform 25" id="25"/>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6" id="26"/>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sp>
        <p:nvSpPr>
          <p:cNvPr name="Freeform 27" id="27"/>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28" id="28"/>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9" id="29"/>
          <p:cNvSpPr/>
          <p:nvPr/>
        </p:nvSpPr>
        <p:spPr>
          <a:xfrm flipH="false" flipV="false" rot="0">
            <a:off x="8285780"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30" id="30"/>
          <p:cNvSpPr/>
          <p:nvPr/>
        </p:nvSpPr>
        <p:spPr>
          <a:xfrm flipH="false" flipV="false" rot="-5400000">
            <a:off x="12134412" y="9245030"/>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31" id="31"/>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32" id="32"/>
          <p:cNvSpPr/>
          <p:nvPr/>
        </p:nvSpPr>
        <p:spPr>
          <a:xfrm flipH="false" flipV="false" rot="0">
            <a:off x="17259300" y="7433853"/>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33" id="33"/>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34" id="34"/>
          <p:cNvSpPr/>
          <p:nvPr/>
        </p:nvSpPr>
        <p:spPr>
          <a:xfrm flipH="false" flipV="false" rot="0">
            <a:off x="1855378" y="2080935"/>
            <a:ext cx="3384714" cy="2586354"/>
          </a:xfrm>
          <a:custGeom>
            <a:avLst/>
            <a:gdLst/>
            <a:ahLst/>
            <a:cxnLst/>
            <a:rect r="r" b="b" t="t" l="l"/>
            <a:pathLst>
              <a:path h="2586354" w="3384714">
                <a:moveTo>
                  <a:pt x="0" y="0"/>
                </a:moveTo>
                <a:lnTo>
                  <a:pt x="3384715" y="0"/>
                </a:lnTo>
                <a:lnTo>
                  <a:pt x="3384715" y="2586354"/>
                </a:lnTo>
                <a:lnTo>
                  <a:pt x="0" y="2586354"/>
                </a:lnTo>
                <a:lnTo>
                  <a:pt x="0" y="0"/>
                </a:lnTo>
                <a:close/>
              </a:path>
            </a:pathLst>
          </a:custGeom>
          <a:blipFill>
            <a:blip r:embed="rId15"/>
            <a:stretch>
              <a:fillRect l="0" t="0" r="0" b="0"/>
            </a:stretch>
          </a:blipFill>
        </p:spPr>
      </p:sp>
      <p:sp>
        <p:nvSpPr>
          <p:cNvPr name="Freeform 35" id="35"/>
          <p:cNvSpPr/>
          <p:nvPr/>
        </p:nvSpPr>
        <p:spPr>
          <a:xfrm flipH="false" flipV="false" rot="0">
            <a:off x="7520488" y="2080935"/>
            <a:ext cx="3382157" cy="2586354"/>
          </a:xfrm>
          <a:custGeom>
            <a:avLst/>
            <a:gdLst/>
            <a:ahLst/>
            <a:cxnLst/>
            <a:rect r="r" b="b" t="t" l="l"/>
            <a:pathLst>
              <a:path h="2586354" w="3382157">
                <a:moveTo>
                  <a:pt x="0" y="0"/>
                </a:moveTo>
                <a:lnTo>
                  <a:pt x="3382156" y="0"/>
                </a:lnTo>
                <a:lnTo>
                  <a:pt x="3382156" y="2586354"/>
                </a:lnTo>
                <a:lnTo>
                  <a:pt x="0" y="2586354"/>
                </a:lnTo>
                <a:lnTo>
                  <a:pt x="0" y="0"/>
                </a:lnTo>
                <a:close/>
              </a:path>
            </a:pathLst>
          </a:custGeom>
          <a:blipFill>
            <a:blip r:embed="rId16"/>
            <a:stretch>
              <a:fillRect l="0" t="-19849" r="0" b="-12856"/>
            </a:stretch>
          </a:blipFill>
        </p:spPr>
      </p:sp>
      <p:sp>
        <p:nvSpPr>
          <p:cNvPr name="Freeform 36" id="36"/>
          <p:cNvSpPr/>
          <p:nvPr/>
        </p:nvSpPr>
        <p:spPr>
          <a:xfrm flipH="false" flipV="false" rot="0">
            <a:off x="1855378" y="6140676"/>
            <a:ext cx="3436383" cy="2586354"/>
          </a:xfrm>
          <a:custGeom>
            <a:avLst/>
            <a:gdLst/>
            <a:ahLst/>
            <a:cxnLst/>
            <a:rect r="r" b="b" t="t" l="l"/>
            <a:pathLst>
              <a:path h="2586354" w="3436383">
                <a:moveTo>
                  <a:pt x="0" y="0"/>
                </a:moveTo>
                <a:lnTo>
                  <a:pt x="3436383" y="0"/>
                </a:lnTo>
                <a:lnTo>
                  <a:pt x="3436383" y="2586354"/>
                </a:lnTo>
                <a:lnTo>
                  <a:pt x="0" y="2586354"/>
                </a:lnTo>
                <a:lnTo>
                  <a:pt x="0" y="0"/>
                </a:lnTo>
                <a:close/>
              </a:path>
            </a:pathLst>
          </a:custGeom>
          <a:blipFill>
            <a:blip r:embed="rId17"/>
            <a:stretch>
              <a:fillRect l="0" t="0" r="0" b="-9007"/>
            </a:stretch>
          </a:blipFill>
        </p:spPr>
      </p:sp>
      <p:sp>
        <p:nvSpPr>
          <p:cNvPr name="Freeform 37" id="37"/>
          <p:cNvSpPr/>
          <p:nvPr/>
        </p:nvSpPr>
        <p:spPr>
          <a:xfrm flipH="false" flipV="false" rot="0">
            <a:off x="7520488" y="6140676"/>
            <a:ext cx="3567842" cy="2460562"/>
          </a:xfrm>
          <a:custGeom>
            <a:avLst/>
            <a:gdLst/>
            <a:ahLst/>
            <a:cxnLst/>
            <a:rect r="r" b="b" t="t" l="l"/>
            <a:pathLst>
              <a:path h="2460562" w="3567842">
                <a:moveTo>
                  <a:pt x="0" y="0"/>
                </a:moveTo>
                <a:lnTo>
                  <a:pt x="3567842" y="0"/>
                </a:lnTo>
                <a:lnTo>
                  <a:pt x="3567842" y="2460562"/>
                </a:lnTo>
                <a:lnTo>
                  <a:pt x="0" y="2460562"/>
                </a:lnTo>
                <a:lnTo>
                  <a:pt x="0" y="0"/>
                </a:lnTo>
                <a:close/>
              </a:path>
            </a:pathLst>
          </a:custGeom>
          <a:blipFill>
            <a:blip r:embed="rId18"/>
            <a:stretch>
              <a:fillRect l="-79754" t="-5814" r="-94046" b="0"/>
            </a:stretch>
          </a:blipFill>
        </p:spPr>
      </p:sp>
      <p:sp>
        <p:nvSpPr>
          <p:cNvPr name="TextBox 38" id="38"/>
          <p:cNvSpPr txBox="true"/>
          <p:nvPr/>
        </p:nvSpPr>
        <p:spPr>
          <a:xfrm rot="0">
            <a:off x="1345712" y="1452532"/>
            <a:ext cx="3739422" cy="628402"/>
          </a:xfrm>
          <a:prstGeom prst="rect">
            <a:avLst/>
          </a:prstGeom>
        </p:spPr>
        <p:txBody>
          <a:bodyPr anchor="t" rtlCol="false" tIns="0" lIns="0" bIns="0" rIns="0">
            <a:spAutoFit/>
          </a:bodyPr>
          <a:lstStyle/>
          <a:p>
            <a:pPr algn="l">
              <a:lnSpc>
                <a:spcPts val="2495"/>
              </a:lnSpc>
            </a:pPr>
            <a:r>
              <a:rPr lang="en-US" sz="2132">
                <a:solidFill>
                  <a:srgbClr val="000000"/>
                </a:solidFill>
                <a:latin typeface="Canva Sans"/>
                <a:ea typeface="Canva Sans"/>
                <a:cs typeface="Canva Sans"/>
                <a:sym typeface="Canva Sans"/>
              </a:rPr>
              <a:t>IC TP4056, 2 cái</a:t>
            </a:r>
          </a:p>
          <a:p>
            <a:pPr algn="l">
              <a:lnSpc>
                <a:spcPts val="2495"/>
              </a:lnSpc>
            </a:pPr>
          </a:p>
        </p:txBody>
      </p:sp>
      <p:sp>
        <p:nvSpPr>
          <p:cNvPr name="TextBox 39" id="39"/>
          <p:cNvSpPr txBox="true"/>
          <p:nvPr/>
        </p:nvSpPr>
        <p:spPr>
          <a:xfrm rot="0">
            <a:off x="7062826" y="1452532"/>
            <a:ext cx="3739422" cy="628402"/>
          </a:xfrm>
          <a:prstGeom prst="rect">
            <a:avLst/>
          </a:prstGeom>
        </p:spPr>
        <p:txBody>
          <a:bodyPr anchor="t" rtlCol="false" tIns="0" lIns="0" bIns="0" rIns="0">
            <a:spAutoFit/>
          </a:bodyPr>
          <a:lstStyle/>
          <a:p>
            <a:pPr algn="l">
              <a:lnSpc>
                <a:spcPts val="2495"/>
              </a:lnSpc>
            </a:pPr>
            <a:r>
              <a:rPr lang="en-US" sz="2132">
                <a:solidFill>
                  <a:srgbClr val="000000"/>
                </a:solidFill>
                <a:latin typeface="Canva Sans"/>
                <a:ea typeface="Canva Sans"/>
                <a:cs typeface="Canva Sans"/>
                <a:sym typeface="Canva Sans"/>
              </a:rPr>
              <a:t>IC DW01, 2 cái</a:t>
            </a:r>
          </a:p>
          <a:p>
            <a:pPr algn="l">
              <a:lnSpc>
                <a:spcPts val="2495"/>
              </a:lnSpc>
            </a:pPr>
          </a:p>
        </p:txBody>
      </p:sp>
      <p:sp>
        <p:nvSpPr>
          <p:cNvPr name="TextBox 40" id="40"/>
          <p:cNvSpPr txBox="true"/>
          <p:nvPr/>
        </p:nvSpPr>
        <p:spPr>
          <a:xfrm rot="0">
            <a:off x="1345712" y="5554049"/>
            <a:ext cx="4137951" cy="628402"/>
          </a:xfrm>
          <a:prstGeom prst="rect">
            <a:avLst/>
          </a:prstGeom>
        </p:spPr>
        <p:txBody>
          <a:bodyPr anchor="t" rtlCol="false" tIns="0" lIns="0" bIns="0" rIns="0">
            <a:spAutoFit/>
          </a:bodyPr>
          <a:lstStyle/>
          <a:p>
            <a:pPr algn="l">
              <a:lnSpc>
                <a:spcPts val="2495"/>
              </a:lnSpc>
            </a:pPr>
            <a:r>
              <a:rPr lang="en-US" sz="2132">
                <a:solidFill>
                  <a:srgbClr val="000000"/>
                </a:solidFill>
                <a:latin typeface="Canva Sans"/>
                <a:ea typeface="Canva Sans"/>
                <a:cs typeface="Canva Sans"/>
                <a:sym typeface="Canva Sans"/>
              </a:rPr>
              <a:t>IC 8205S, 2 cái</a:t>
            </a:r>
          </a:p>
          <a:p>
            <a:pPr algn="l">
              <a:lnSpc>
                <a:spcPts val="2495"/>
              </a:lnSpc>
            </a:pPr>
          </a:p>
        </p:txBody>
      </p:sp>
      <p:sp>
        <p:nvSpPr>
          <p:cNvPr name="TextBox 41" id="41"/>
          <p:cNvSpPr txBox="true"/>
          <p:nvPr/>
        </p:nvSpPr>
        <p:spPr>
          <a:xfrm rot="0">
            <a:off x="7150761" y="5554049"/>
            <a:ext cx="4121611" cy="628402"/>
          </a:xfrm>
          <a:prstGeom prst="rect">
            <a:avLst/>
          </a:prstGeom>
        </p:spPr>
        <p:txBody>
          <a:bodyPr anchor="t" rtlCol="false" tIns="0" lIns="0" bIns="0" rIns="0">
            <a:spAutoFit/>
          </a:bodyPr>
          <a:lstStyle/>
          <a:p>
            <a:pPr algn="l">
              <a:lnSpc>
                <a:spcPts val="2495"/>
              </a:lnSpc>
            </a:pPr>
            <a:r>
              <a:rPr lang="en-US" sz="2132">
                <a:solidFill>
                  <a:srgbClr val="000000"/>
                </a:solidFill>
                <a:latin typeface="Canva Sans"/>
                <a:ea typeface="Canva Sans"/>
                <a:cs typeface="Canva Sans"/>
                <a:sym typeface="Canva Sans"/>
              </a:rPr>
              <a:t>Điện trở 1KΩ 0,25W 5%, 50 cái</a:t>
            </a:r>
          </a:p>
          <a:p>
            <a:pPr algn="l">
              <a:lnSpc>
                <a:spcPts val="2495"/>
              </a:lnSpc>
            </a:pPr>
          </a:p>
        </p:txBody>
      </p:sp>
      <p:sp>
        <p:nvSpPr>
          <p:cNvPr name="TextBox 42" id="42"/>
          <p:cNvSpPr txBox="true"/>
          <p:nvPr/>
        </p:nvSpPr>
        <p:spPr>
          <a:xfrm rot="0">
            <a:off x="12891688" y="2982104"/>
            <a:ext cx="4297511" cy="4958081"/>
          </a:xfrm>
          <a:prstGeom prst="rect">
            <a:avLst/>
          </a:prstGeom>
        </p:spPr>
        <p:txBody>
          <a:bodyPr anchor="t" rtlCol="false" tIns="0" lIns="0" bIns="0" rIns="0">
            <a:spAutoFit/>
          </a:bodyPr>
          <a:lstStyle/>
          <a:p>
            <a:pPr algn="ctr" marL="0" indent="0" lvl="1">
              <a:lnSpc>
                <a:spcPts val="7760"/>
              </a:lnSpc>
              <a:spcBef>
                <a:spcPct val="0"/>
              </a:spcBef>
            </a:pPr>
            <a:r>
              <a:rPr lang="en-US" b="true" sz="8000">
                <a:solidFill>
                  <a:srgbClr val="000000"/>
                </a:solidFill>
                <a:latin typeface="Canva Sans Bold"/>
                <a:ea typeface="Canva Sans Bold"/>
                <a:cs typeface="Canva Sans Bold"/>
                <a:sym typeface="Canva Sans Bold"/>
              </a:rPr>
              <a:t>Các linh kiện cần thiết để thi công mạch</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1028700" y="1261827"/>
            <a:ext cx="5038071" cy="3559266"/>
            <a:chOff x="0" y="0"/>
            <a:chExt cx="1048738" cy="740906"/>
          </a:xfrm>
        </p:grpSpPr>
        <p:sp>
          <p:nvSpPr>
            <p:cNvPr name="Freeform 4" id="4"/>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5" id="5"/>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028700" y="5370657"/>
            <a:ext cx="5038071" cy="3559266"/>
            <a:chOff x="0" y="0"/>
            <a:chExt cx="1048738" cy="740906"/>
          </a:xfrm>
        </p:grpSpPr>
        <p:sp>
          <p:nvSpPr>
            <p:cNvPr name="Freeform 7" id="7"/>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8" id="8"/>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6692531" y="1261827"/>
            <a:ext cx="5038071" cy="3559266"/>
            <a:chOff x="0" y="0"/>
            <a:chExt cx="1048738" cy="740906"/>
          </a:xfrm>
        </p:grpSpPr>
        <p:sp>
          <p:nvSpPr>
            <p:cNvPr name="Freeform 10" id="10"/>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11" id="11"/>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6692531" y="5370657"/>
            <a:ext cx="5038071" cy="3559266"/>
            <a:chOff x="0" y="0"/>
            <a:chExt cx="1048738" cy="740906"/>
          </a:xfrm>
        </p:grpSpPr>
        <p:sp>
          <p:nvSpPr>
            <p:cNvPr name="Freeform 13" id="13"/>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14" id="14"/>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028700" y="1261827"/>
            <a:ext cx="5038071" cy="668736"/>
            <a:chOff x="0" y="0"/>
            <a:chExt cx="1048738" cy="139206"/>
          </a:xfrm>
        </p:grpSpPr>
        <p:sp>
          <p:nvSpPr>
            <p:cNvPr name="Freeform 16" id="16"/>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17" id="17"/>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028700" y="5370657"/>
            <a:ext cx="5038071" cy="668736"/>
            <a:chOff x="0" y="0"/>
            <a:chExt cx="1048738" cy="139206"/>
          </a:xfrm>
        </p:grpSpPr>
        <p:sp>
          <p:nvSpPr>
            <p:cNvPr name="Freeform 19" id="19"/>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0" id="20"/>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6692531" y="1261827"/>
            <a:ext cx="5038071" cy="668736"/>
            <a:chOff x="0" y="0"/>
            <a:chExt cx="1048738" cy="139206"/>
          </a:xfrm>
        </p:grpSpPr>
        <p:sp>
          <p:nvSpPr>
            <p:cNvPr name="Freeform 22" id="22"/>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3" id="23"/>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6692531" y="5370657"/>
            <a:ext cx="5038071" cy="668736"/>
            <a:chOff x="0" y="0"/>
            <a:chExt cx="1048738" cy="139206"/>
          </a:xfrm>
        </p:grpSpPr>
        <p:sp>
          <p:nvSpPr>
            <p:cNvPr name="Freeform 25" id="25"/>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6" id="26"/>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sp>
        <p:nvSpPr>
          <p:cNvPr name="Freeform 27" id="27"/>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28" id="28"/>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9" id="29"/>
          <p:cNvSpPr/>
          <p:nvPr/>
        </p:nvSpPr>
        <p:spPr>
          <a:xfrm flipH="false" flipV="false" rot="0">
            <a:off x="8285780"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30" id="30"/>
          <p:cNvSpPr/>
          <p:nvPr/>
        </p:nvSpPr>
        <p:spPr>
          <a:xfrm flipH="false" flipV="false" rot="-5400000">
            <a:off x="12134412" y="9245030"/>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31" id="31"/>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32" id="32"/>
          <p:cNvSpPr/>
          <p:nvPr/>
        </p:nvSpPr>
        <p:spPr>
          <a:xfrm flipH="false" flipV="false" rot="0">
            <a:off x="17259300" y="7433853"/>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33" id="33"/>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34" id="34"/>
          <p:cNvSpPr/>
          <p:nvPr/>
        </p:nvSpPr>
        <p:spPr>
          <a:xfrm flipH="false" flipV="false" rot="0">
            <a:off x="1571266" y="2063153"/>
            <a:ext cx="3959215" cy="2421788"/>
          </a:xfrm>
          <a:custGeom>
            <a:avLst/>
            <a:gdLst/>
            <a:ahLst/>
            <a:cxnLst/>
            <a:rect r="r" b="b" t="t" l="l"/>
            <a:pathLst>
              <a:path h="2421788" w="3959215">
                <a:moveTo>
                  <a:pt x="0" y="0"/>
                </a:moveTo>
                <a:lnTo>
                  <a:pt x="3959215" y="0"/>
                </a:lnTo>
                <a:lnTo>
                  <a:pt x="3959215" y="2421788"/>
                </a:lnTo>
                <a:lnTo>
                  <a:pt x="0" y="2421788"/>
                </a:lnTo>
                <a:lnTo>
                  <a:pt x="0" y="0"/>
                </a:lnTo>
                <a:close/>
              </a:path>
            </a:pathLst>
          </a:custGeom>
          <a:blipFill>
            <a:blip r:embed="rId15"/>
            <a:stretch>
              <a:fillRect l="-73997" t="-10132" r="-90740" b="-10132"/>
            </a:stretch>
          </a:blipFill>
        </p:spPr>
      </p:sp>
      <p:sp>
        <p:nvSpPr>
          <p:cNvPr name="Freeform 35" id="35"/>
          <p:cNvSpPr/>
          <p:nvPr/>
        </p:nvSpPr>
        <p:spPr>
          <a:xfrm flipH="false" flipV="false" rot="0">
            <a:off x="7220598" y="2063153"/>
            <a:ext cx="3980971" cy="2404006"/>
          </a:xfrm>
          <a:custGeom>
            <a:avLst/>
            <a:gdLst/>
            <a:ahLst/>
            <a:cxnLst/>
            <a:rect r="r" b="b" t="t" l="l"/>
            <a:pathLst>
              <a:path h="2404006" w="3980971">
                <a:moveTo>
                  <a:pt x="0" y="0"/>
                </a:moveTo>
                <a:lnTo>
                  <a:pt x="3980972" y="0"/>
                </a:lnTo>
                <a:lnTo>
                  <a:pt x="3980972" y="2404006"/>
                </a:lnTo>
                <a:lnTo>
                  <a:pt x="0" y="2404006"/>
                </a:lnTo>
                <a:lnTo>
                  <a:pt x="0" y="0"/>
                </a:lnTo>
                <a:close/>
              </a:path>
            </a:pathLst>
          </a:custGeom>
          <a:blipFill>
            <a:blip r:embed="rId16"/>
            <a:stretch>
              <a:fillRect l="-11557" t="-54904" r="-17721" b="-59178"/>
            </a:stretch>
          </a:blipFill>
        </p:spPr>
      </p:sp>
      <p:sp>
        <p:nvSpPr>
          <p:cNvPr name="Freeform 36" id="36"/>
          <p:cNvSpPr/>
          <p:nvPr/>
        </p:nvSpPr>
        <p:spPr>
          <a:xfrm flipH="false" flipV="false" rot="0">
            <a:off x="1627984" y="6172743"/>
            <a:ext cx="3972393" cy="2488989"/>
          </a:xfrm>
          <a:custGeom>
            <a:avLst/>
            <a:gdLst/>
            <a:ahLst/>
            <a:cxnLst/>
            <a:rect r="r" b="b" t="t" l="l"/>
            <a:pathLst>
              <a:path h="2488989" w="3972393">
                <a:moveTo>
                  <a:pt x="0" y="0"/>
                </a:moveTo>
                <a:lnTo>
                  <a:pt x="3972393" y="0"/>
                </a:lnTo>
                <a:lnTo>
                  <a:pt x="3972393" y="2488989"/>
                </a:lnTo>
                <a:lnTo>
                  <a:pt x="0" y="2488989"/>
                </a:lnTo>
                <a:lnTo>
                  <a:pt x="0" y="0"/>
                </a:lnTo>
                <a:close/>
              </a:path>
            </a:pathLst>
          </a:custGeom>
          <a:blipFill>
            <a:blip r:embed="rId17"/>
            <a:stretch>
              <a:fillRect l="-14522" t="-50665" r="-15684" b="-57141"/>
            </a:stretch>
          </a:blipFill>
        </p:spPr>
      </p:sp>
      <p:sp>
        <p:nvSpPr>
          <p:cNvPr name="Freeform 37" id="37"/>
          <p:cNvSpPr/>
          <p:nvPr/>
        </p:nvSpPr>
        <p:spPr>
          <a:xfrm flipH="false" flipV="false" rot="0">
            <a:off x="7208550" y="6126771"/>
            <a:ext cx="4006032" cy="2534962"/>
          </a:xfrm>
          <a:custGeom>
            <a:avLst/>
            <a:gdLst/>
            <a:ahLst/>
            <a:cxnLst/>
            <a:rect r="r" b="b" t="t" l="l"/>
            <a:pathLst>
              <a:path h="2534962" w="4006032">
                <a:moveTo>
                  <a:pt x="0" y="0"/>
                </a:moveTo>
                <a:lnTo>
                  <a:pt x="4006032" y="0"/>
                </a:lnTo>
                <a:lnTo>
                  <a:pt x="4006032" y="2534961"/>
                </a:lnTo>
                <a:lnTo>
                  <a:pt x="0" y="2534961"/>
                </a:lnTo>
                <a:lnTo>
                  <a:pt x="0" y="0"/>
                </a:lnTo>
                <a:close/>
              </a:path>
            </a:pathLst>
          </a:custGeom>
          <a:blipFill>
            <a:blip r:embed="rId18"/>
            <a:stretch>
              <a:fillRect l="-11649" t="-52355" r="-17888" b="-52355"/>
            </a:stretch>
          </a:blipFill>
        </p:spPr>
      </p:sp>
      <p:sp>
        <p:nvSpPr>
          <p:cNvPr name="TextBox 38" id="38"/>
          <p:cNvSpPr txBox="true"/>
          <p:nvPr/>
        </p:nvSpPr>
        <p:spPr>
          <a:xfrm rot="0">
            <a:off x="1345712" y="1452532"/>
            <a:ext cx="4536936" cy="628402"/>
          </a:xfrm>
          <a:prstGeom prst="rect">
            <a:avLst/>
          </a:prstGeom>
        </p:spPr>
        <p:txBody>
          <a:bodyPr anchor="t" rtlCol="false" tIns="0" lIns="0" bIns="0" rIns="0">
            <a:spAutoFit/>
          </a:bodyPr>
          <a:lstStyle/>
          <a:p>
            <a:pPr algn="l">
              <a:lnSpc>
                <a:spcPts val="2495"/>
              </a:lnSpc>
            </a:pPr>
            <a:r>
              <a:rPr lang="en-US" sz="2132">
                <a:solidFill>
                  <a:srgbClr val="000000"/>
                </a:solidFill>
                <a:latin typeface="Canva Sans"/>
                <a:ea typeface="Canva Sans"/>
                <a:cs typeface="Canva Sans"/>
                <a:sym typeface="Canva Sans"/>
              </a:rPr>
              <a:t>Điện trở 1.2KΩ 0,25W 5%, 50 cái</a:t>
            </a:r>
          </a:p>
          <a:p>
            <a:pPr algn="l">
              <a:lnSpc>
                <a:spcPts val="2495"/>
              </a:lnSpc>
            </a:pPr>
          </a:p>
        </p:txBody>
      </p:sp>
      <p:sp>
        <p:nvSpPr>
          <p:cNvPr name="TextBox 39" id="39"/>
          <p:cNvSpPr txBox="true"/>
          <p:nvPr/>
        </p:nvSpPr>
        <p:spPr>
          <a:xfrm rot="0">
            <a:off x="7062826" y="1452532"/>
            <a:ext cx="3739422" cy="628402"/>
          </a:xfrm>
          <a:prstGeom prst="rect">
            <a:avLst/>
          </a:prstGeom>
        </p:spPr>
        <p:txBody>
          <a:bodyPr anchor="t" rtlCol="false" tIns="0" lIns="0" bIns="0" rIns="0">
            <a:spAutoFit/>
          </a:bodyPr>
          <a:lstStyle/>
          <a:p>
            <a:pPr algn="l">
              <a:lnSpc>
                <a:spcPts val="2495"/>
              </a:lnSpc>
            </a:pPr>
            <a:r>
              <a:rPr lang="en-US" sz="2132">
                <a:solidFill>
                  <a:srgbClr val="000000"/>
                </a:solidFill>
                <a:latin typeface="Canva Sans"/>
                <a:ea typeface="Canva Sans"/>
                <a:cs typeface="Canva Sans"/>
                <a:sym typeface="Canva Sans"/>
              </a:rPr>
              <a:t>Điện trở 100R 0,25W 5%</a:t>
            </a:r>
          </a:p>
          <a:p>
            <a:pPr algn="l">
              <a:lnSpc>
                <a:spcPts val="2495"/>
              </a:lnSpc>
            </a:pPr>
          </a:p>
        </p:txBody>
      </p:sp>
      <p:sp>
        <p:nvSpPr>
          <p:cNvPr name="TextBox 40" id="40"/>
          <p:cNvSpPr txBox="true"/>
          <p:nvPr/>
        </p:nvSpPr>
        <p:spPr>
          <a:xfrm rot="0">
            <a:off x="1345712" y="5554049"/>
            <a:ext cx="4137951" cy="313501"/>
          </a:xfrm>
          <a:prstGeom prst="rect">
            <a:avLst/>
          </a:prstGeom>
        </p:spPr>
        <p:txBody>
          <a:bodyPr anchor="t" rtlCol="false" tIns="0" lIns="0" bIns="0" rIns="0">
            <a:spAutoFit/>
          </a:bodyPr>
          <a:lstStyle/>
          <a:p>
            <a:pPr algn="l">
              <a:lnSpc>
                <a:spcPts val="2495"/>
              </a:lnSpc>
            </a:pPr>
            <a:r>
              <a:rPr lang="en-US" sz="2132">
                <a:solidFill>
                  <a:srgbClr val="000000"/>
                </a:solidFill>
                <a:latin typeface="Canva Sans"/>
                <a:ea typeface="Canva Sans"/>
                <a:cs typeface="Canva Sans"/>
                <a:sym typeface="Canva Sans"/>
              </a:rPr>
              <a:t>Tụ gốm 104 50V, 9 cái</a:t>
            </a:r>
          </a:p>
        </p:txBody>
      </p:sp>
      <p:sp>
        <p:nvSpPr>
          <p:cNvPr name="TextBox 41" id="41"/>
          <p:cNvSpPr txBox="true"/>
          <p:nvPr/>
        </p:nvSpPr>
        <p:spPr>
          <a:xfrm rot="0">
            <a:off x="7062826" y="5554049"/>
            <a:ext cx="3558025" cy="313501"/>
          </a:xfrm>
          <a:prstGeom prst="rect">
            <a:avLst/>
          </a:prstGeom>
        </p:spPr>
        <p:txBody>
          <a:bodyPr anchor="t" rtlCol="false" tIns="0" lIns="0" bIns="0" rIns="0">
            <a:spAutoFit/>
          </a:bodyPr>
          <a:lstStyle/>
          <a:p>
            <a:pPr algn="l">
              <a:lnSpc>
                <a:spcPts val="2495"/>
              </a:lnSpc>
            </a:pPr>
            <a:r>
              <a:rPr lang="en-US" sz="2132">
                <a:solidFill>
                  <a:srgbClr val="000000"/>
                </a:solidFill>
                <a:latin typeface="Canva Sans"/>
                <a:ea typeface="Canva Sans"/>
                <a:cs typeface="Canva Sans"/>
                <a:sym typeface="Canva Sans"/>
              </a:rPr>
              <a:t>Tụ gốm 103 50V, 9 cái</a:t>
            </a:r>
          </a:p>
        </p:txBody>
      </p:sp>
      <p:sp>
        <p:nvSpPr>
          <p:cNvPr name="TextBox 42" id="42"/>
          <p:cNvSpPr txBox="true"/>
          <p:nvPr/>
        </p:nvSpPr>
        <p:spPr>
          <a:xfrm rot="0">
            <a:off x="12891688" y="2982104"/>
            <a:ext cx="4297511" cy="4958081"/>
          </a:xfrm>
          <a:prstGeom prst="rect">
            <a:avLst/>
          </a:prstGeom>
        </p:spPr>
        <p:txBody>
          <a:bodyPr anchor="t" rtlCol="false" tIns="0" lIns="0" bIns="0" rIns="0">
            <a:spAutoFit/>
          </a:bodyPr>
          <a:lstStyle/>
          <a:p>
            <a:pPr algn="ctr" marL="0" indent="0" lvl="1">
              <a:lnSpc>
                <a:spcPts val="7760"/>
              </a:lnSpc>
              <a:spcBef>
                <a:spcPct val="0"/>
              </a:spcBef>
            </a:pPr>
            <a:r>
              <a:rPr lang="en-US" b="true" sz="8000">
                <a:solidFill>
                  <a:srgbClr val="000000"/>
                </a:solidFill>
                <a:latin typeface="Canva Sans Bold"/>
                <a:ea typeface="Canva Sans Bold"/>
                <a:cs typeface="Canva Sans Bold"/>
                <a:sym typeface="Canva Sans Bold"/>
              </a:rPr>
              <a:t>Các linh kiện cần thiết để thi công mạch</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1028700" y="1261827"/>
            <a:ext cx="5038071" cy="3559266"/>
            <a:chOff x="0" y="0"/>
            <a:chExt cx="1048738" cy="740906"/>
          </a:xfrm>
        </p:grpSpPr>
        <p:sp>
          <p:nvSpPr>
            <p:cNvPr name="Freeform 4" id="4"/>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5" id="5"/>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028700" y="5370657"/>
            <a:ext cx="5038071" cy="3559266"/>
            <a:chOff x="0" y="0"/>
            <a:chExt cx="1048738" cy="740906"/>
          </a:xfrm>
        </p:grpSpPr>
        <p:sp>
          <p:nvSpPr>
            <p:cNvPr name="Freeform 7" id="7"/>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8" id="8"/>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6692531" y="1261827"/>
            <a:ext cx="5038071" cy="3559266"/>
            <a:chOff x="0" y="0"/>
            <a:chExt cx="1048738" cy="740906"/>
          </a:xfrm>
        </p:grpSpPr>
        <p:sp>
          <p:nvSpPr>
            <p:cNvPr name="Freeform 10" id="10"/>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11" id="11"/>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6692531" y="5370657"/>
            <a:ext cx="5038071" cy="3559266"/>
            <a:chOff x="0" y="0"/>
            <a:chExt cx="1048738" cy="740906"/>
          </a:xfrm>
        </p:grpSpPr>
        <p:sp>
          <p:nvSpPr>
            <p:cNvPr name="Freeform 13" id="13"/>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14" id="14"/>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6692531" y="5230668"/>
            <a:ext cx="5038071" cy="3559266"/>
            <a:chOff x="0" y="0"/>
            <a:chExt cx="1048738" cy="740906"/>
          </a:xfrm>
        </p:grpSpPr>
        <p:sp>
          <p:nvSpPr>
            <p:cNvPr name="Freeform 16" id="16"/>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17" id="17"/>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028700" y="1261827"/>
            <a:ext cx="5038071" cy="668736"/>
            <a:chOff x="0" y="0"/>
            <a:chExt cx="1048738" cy="139206"/>
          </a:xfrm>
        </p:grpSpPr>
        <p:sp>
          <p:nvSpPr>
            <p:cNvPr name="Freeform 19" id="19"/>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0" id="20"/>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028700" y="5370657"/>
            <a:ext cx="5038071" cy="668736"/>
            <a:chOff x="0" y="0"/>
            <a:chExt cx="1048738" cy="139206"/>
          </a:xfrm>
        </p:grpSpPr>
        <p:sp>
          <p:nvSpPr>
            <p:cNvPr name="Freeform 22" id="22"/>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3" id="23"/>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6692531" y="1261827"/>
            <a:ext cx="5038071" cy="668736"/>
            <a:chOff x="0" y="0"/>
            <a:chExt cx="1048738" cy="139206"/>
          </a:xfrm>
        </p:grpSpPr>
        <p:sp>
          <p:nvSpPr>
            <p:cNvPr name="Freeform 25" id="25"/>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6" id="26"/>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6692531" y="5370657"/>
            <a:ext cx="5038071" cy="668736"/>
            <a:chOff x="0" y="0"/>
            <a:chExt cx="1048738" cy="139206"/>
          </a:xfrm>
        </p:grpSpPr>
        <p:sp>
          <p:nvSpPr>
            <p:cNvPr name="Freeform 28" id="28"/>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9" id="29"/>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sp>
        <p:nvSpPr>
          <p:cNvPr name="Freeform 30" id="30"/>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31" id="31"/>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32" id="32"/>
          <p:cNvSpPr/>
          <p:nvPr/>
        </p:nvSpPr>
        <p:spPr>
          <a:xfrm flipH="false" flipV="false" rot="0">
            <a:off x="8285780"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33" id="33"/>
          <p:cNvSpPr/>
          <p:nvPr/>
        </p:nvSpPr>
        <p:spPr>
          <a:xfrm flipH="false" flipV="false" rot="-5400000">
            <a:off x="12134412" y="9245030"/>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34" id="34"/>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35" id="35"/>
          <p:cNvSpPr/>
          <p:nvPr/>
        </p:nvSpPr>
        <p:spPr>
          <a:xfrm flipH="false" flipV="false" rot="0">
            <a:off x="17259300" y="7433853"/>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36" id="36"/>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37" id="37"/>
          <p:cNvSpPr/>
          <p:nvPr/>
        </p:nvSpPr>
        <p:spPr>
          <a:xfrm flipH="false" flipV="false" rot="0">
            <a:off x="1658931" y="2063153"/>
            <a:ext cx="3910498" cy="2404006"/>
          </a:xfrm>
          <a:custGeom>
            <a:avLst/>
            <a:gdLst/>
            <a:ahLst/>
            <a:cxnLst/>
            <a:rect r="r" b="b" t="t" l="l"/>
            <a:pathLst>
              <a:path h="2404006" w="3910498">
                <a:moveTo>
                  <a:pt x="0" y="0"/>
                </a:moveTo>
                <a:lnTo>
                  <a:pt x="3910498" y="0"/>
                </a:lnTo>
                <a:lnTo>
                  <a:pt x="3910498" y="2404006"/>
                </a:lnTo>
                <a:lnTo>
                  <a:pt x="0" y="2404006"/>
                </a:lnTo>
                <a:lnTo>
                  <a:pt x="0" y="0"/>
                </a:lnTo>
                <a:close/>
              </a:path>
            </a:pathLst>
          </a:custGeom>
          <a:blipFill>
            <a:blip r:embed="rId15"/>
            <a:stretch>
              <a:fillRect l="0" t="-21640" r="0" b="-41025"/>
            </a:stretch>
          </a:blipFill>
        </p:spPr>
      </p:sp>
      <p:sp>
        <p:nvSpPr>
          <p:cNvPr name="Freeform 38" id="38"/>
          <p:cNvSpPr/>
          <p:nvPr/>
        </p:nvSpPr>
        <p:spPr>
          <a:xfrm flipH="false" flipV="false" rot="0">
            <a:off x="7304084" y="2084997"/>
            <a:ext cx="3910498" cy="2390310"/>
          </a:xfrm>
          <a:custGeom>
            <a:avLst/>
            <a:gdLst/>
            <a:ahLst/>
            <a:cxnLst/>
            <a:rect r="r" b="b" t="t" l="l"/>
            <a:pathLst>
              <a:path h="2390310" w="3910498">
                <a:moveTo>
                  <a:pt x="0" y="0"/>
                </a:moveTo>
                <a:lnTo>
                  <a:pt x="3910498" y="0"/>
                </a:lnTo>
                <a:lnTo>
                  <a:pt x="3910498" y="2390310"/>
                </a:lnTo>
                <a:lnTo>
                  <a:pt x="0" y="2390310"/>
                </a:lnTo>
                <a:lnTo>
                  <a:pt x="0" y="0"/>
                </a:lnTo>
                <a:close/>
              </a:path>
            </a:pathLst>
          </a:custGeom>
          <a:blipFill>
            <a:blip r:embed="rId16"/>
            <a:stretch>
              <a:fillRect l="0" t="-28741" r="0" b="-34856"/>
            </a:stretch>
          </a:blipFill>
        </p:spPr>
      </p:sp>
      <p:sp>
        <p:nvSpPr>
          <p:cNvPr name="Freeform 39" id="39"/>
          <p:cNvSpPr/>
          <p:nvPr/>
        </p:nvSpPr>
        <p:spPr>
          <a:xfrm flipH="false" flipV="false" rot="0">
            <a:off x="1658931" y="6219997"/>
            <a:ext cx="3910498" cy="2348509"/>
          </a:xfrm>
          <a:custGeom>
            <a:avLst/>
            <a:gdLst/>
            <a:ahLst/>
            <a:cxnLst/>
            <a:rect r="r" b="b" t="t" l="l"/>
            <a:pathLst>
              <a:path h="2348509" w="3910498">
                <a:moveTo>
                  <a:pt x="0" y="0"/>
                </a:moveTo>
                <a:lnTo>
                  <a:pt x="3910498" y="0"/>
                </a:lnTo>
                <a:lnTo>
                  <a:pt x="3910498" y="2348509"/>
                </a:lnTo>
                <a:lnTo>
                  <a:pt x="0" y="2348509"/>
                </a:lnTo>
                <a:lnTo>
                  <a:pt x="0" y="0"/>
                </a:lnTo>
                <a:close/>
              </a:path>
            </a:pathLst>
          </a:custGeom>
          <a:blipFill>
            <a:blip r:embed="rId17"/>
            <a:stretch>
              <a:fillRect l="0" t="-33254" r="0" b="-33254"/>
            </a:stretch>
          </a:blipFill>
        </p:spPr>
      </p:sp>
      <p:sp>
        <p:nvSpPr>
          <p:cNvPr name="Freeform 40" id="40"/>
          <p:cNvSpPr/>
          <p:nvPr/>
        </p:nvSpPr>
        <p:spPr>
          <a:xfrm flipH="false" flipV="false" rot="0">
            <a:off x="7304084" y="6191793"/>
            <a:ext cx="3910498" cy="2395990"/>
          </a:xfrm>
          <a:custGeom>
            <a:avLst/>
            <a:gdLst/>
            <a:ahLst/>
            <a:cxnLst/>
            <a:rect r="r" b="b" t="t" l="l"/>
            <a:pathLst>
              <a:path h="2395990" w="3910498">
                <a:moveTo>
                  <a:pt x="0" y="0"/>
                </a:moveTo>
                <a:lnTo>
                  <a:pt x="3910498" y="0"/>
                </a:lnTo>
                <a:lnTo>
                  <a:pt x="3910498" y="2395990"/>
                </a:lnTo>
                <a:lnTo>
                  <a:pt x="0" y="2395990"/>
                </a:lnTo>
                <a:lnTo>
                  <a:pt x="0" y="0"/>
                </a:lnTo>
                <a:close/>
              </a:path>
            </a:pathLst>
          </a:custGeom>
          <a:blipFill>
            <a:blip r:embed="rId18"/>
            <a:stretch>
              <a:fillRect l="-2783" t="-31320" r="0" b="-36432"/>
            </a:stretch>
          </a:blipFill>
        </p:spPr>
      </p:sp>
      <p:sp>
        <p:nvSpPr>
          <p:cNvPr name="TextBox 41" id="41"/>
          <p:cNvSpPr txBox="true"/>
          <p:nvPr/>
        </p:nvSpPr>
        <p:spPr>
          <a:xfrm rot="0">
            <a:off x="1635061" y="1456595"/>
            <a:ext cx="4536936" cy="628402"/>
          </a:xfrm>
          <a:prstGeom prst="rect">
            <a:avLst/>
          </a:prstGeom>
        </p:spPr>
        <p:txBody>
          <a:bodyPr anchor="t" rtlCol="false" tIns="0" lIns="0" bIns="0" rIns="0">
            <a:spAutoFit/>
          </a:bodyPr>
          <a:lstStyle/>
          <a:p>
            <a:pPr algn="l">
              <a:lnSpc>
                <a:spcPts val="2495"/>
              </a:lnSpc>
            </a:pPr>
            <a:r>
              <a:rPr lang="en-US" sz="2132">
                <a:solidFill>
                  <a:srgbClr val="000000"/>
                </a:solidFill>
                <a:latin typeface="Canva Sans"/>
                <a:ea typeface="Canva Sans"/>
                <a:cs typeface="Canva Sans"/>
                <a:sym typeface="Canva Sans"/>
              </a:rPr>
              <a:t>Đầu USB Type C V2 6P, 1 cái</a:t>
            </a:r>
          </a:p>
          <a:p>
            <a:pPr algn="l">
              <a:lnSpc>
                <a:spcPts val="2495"/>
              </a:lnSpc>
            </a:pPr>
          </a:p>
        </p:txBody>
      </p:sp>
      <p:sp>
        <p:nvSpPr>
          <p:cNvPr name="TextBox 42" id="42"/>
          <p:cNvSpPr txBox="true"/>
          <p:nvPr/>
        </p:nvSpPr>
        <p:spPr>
          <a:xfrm rot="0">
            <a:off x="7062826" y="1452532"/>
            <a:ext cx="3739422" cy="313501"/>
          </a:xfrm>
          <a:prstGeom prst="rect">
            <a:avLst/>
          </a:prstGeom>
        </p:spPr>
        <p:txBody>
          <a:bodyPr anchor="t" rtlCol="false" tIns="0" lIns="0" bIns="0" rIns="0">
            <a:spAutoFit/>
          </a:bodyPr>
          <a:lstStyle/>
          <a:p>
            <a:pPr algn="l">
              <a:lnSpc>
                <a:spcPts val="2495"/>
              </a:lnSpc>
            </a:pPr>
            <a:r>
              <a:rPr lang="en-US" sz="2132">
                <a:solidFill>
                  <a:srgbClr val="000000"/>
                </a:solidFill>
                <a:latin typeface="Canva Sans"/>
                <a:ea typeface="Canva Sans"/>
                <a:cs typeface="Canva Sans"/>
                <a:sym typeface="Canva Sans"/>
              </a:rPr>
              <a:t>Led 3mm trong xanh lá, 7 cái</a:t>
            </a:r>
          </a:p>
        </p:txBody>
      </p:sp>
      <p:sp>
        <p:nvSpPr>
          <p:cNvPr name="TextBox 43" id="43"/>
          <p:cNvSpPr txBox="true"/>
          <p:nvPr/>
        </p:nvSpPr>
        <p:spPr>
          <a:xfrm rot="0">
            <a:off x="1345712" y="5554049"/>
            <a:ext cx="4137951" cy="313501"/>
          </a:xfrm>
          <a:prstGeom prst="rect">
            <a:avLst/>
          </a:prstGeom>
        </p:spPr>
        <p:txBody>
          <a:bodyPr anchor="t" rtlCol="false" tIns="0" lIns="0" bIns="0" rIns="0">
            <a:spAutoFit/>
          </a:bodyPr>
          <a:lstStyle/>
          <a:p>
            <a:pPr algn="l">
              <a:lnSpc>
                <a:spcPts val="2495"/>
              </a:lnSpc>
            </a:pPr>
            <a:r>
              <a:rPr lang="en-US" sz="2132">
                <a:solidFill>
                  <a:srgbClr val="000000"/>
                </a:solidFill>
                <a:latin typeface="Canva Sans"/>
                <a:ea typeface="Canva Sans"/>
                <a:cs typeface="Canva Sans"/>
                <a:sym typeface="Canva Sans"/>
              </a:rPr>
              <a:t>Led 3mm trong đỏ, 7 cái</a:t>
            </a:r>
          </a:p>
        </p:txBody>
      </p:sp>
      <p:sp>
        <p:nvSpPr>
          <p:cNvPr name="TextBox 44" id="44"/>
          <p:cNvSpPr txBox="true"/>
          <p:nvPr/>
        </p:nvSpPr>
        <p:spPr>
          <a:xfrm rot="0">
            <a:off x="7062826" y="5554049"/>
            <a:ext cx="3558025" cy="313501"/>
          </a:xfrm>
          <a:prstGeom prst="rect">
            <a:avLst/>
          </a:prstGeom>
        </p:spPr>
        <p:txBody>
          <a:bodyPr anchor="t" rtlCol="false" tIns="0" lIns="0" bIns="0" rIns="0">
            <a:spAutoFit/>
          </a:bodyPr>
          <a:lstStyle/>
          <a:p>
            <a:pPr algn="l">
              <a:lnSpc>
                <a:spcPts val="2495"/>
              </a:lnSpc>
            </a:pPr>
            <a:r>
              <a:rPr lang="en-US" sz="2132">
                <a:solidFill>
                  <a:srgbClr val="000000"/>
                </a:solidFill>
                <a:latin typeface="Canva Sans"/>
                <a:ea typeface="Canva Sans"/>
                <a:cs typeface="Canva Sans"/>
                <a:sym typeface="Canva Sans"/>
              </a:rPr>
              <a:t>Pin INR18650, 1 cái</a:t>
            </a:r>
          </a:p>
        </p:txBody>
      </p:sp>
      <p:sp>
        <p:nvSpPr>
          <p:cNvPr name="TextBox 45" id="45"/>
          <p:cNvSpPr txBox="true"/>
          <p:nvPr/>
        </p:nvSpPr>
        <p:spPr>
          <a:xfrm rot="0">
            <a:off x="12891688" y="2982104"/>
            <a:ext cx="4297511" cy="4958081"/>
          </a:xfrm>
          <a:prstGeom prst="rect">
            <a:avLst/>
          </a:prstGeom>
        </p:spPr>
        <p:txBody>
          <a:bodyPr anchor="t" rtlCol="false" tIns="0" lIns="0" bIns="0" rIns="0">
            <a:spAutoFit/>
          </a:bodyPr>
          <a:lstStyle/>
          <a:p>
            <a:pPr algn="ctr" marL="0" indent="0" lvl="1">
              <a:lnSpc>
                <a:spcPts val="7760"/>
              </a:lnSpc>
              <a:spcBef>
                <a:spcPct val="0"/>
              </a:spcBef>
            </a:pPr>
            <a:r>
              <a:rPr lang="en-US" b="true" sz="8000">
                <a:solidFill>
                  <a:srgbClr val="000000"/>
                </a:solidFill>
                <a:latin typeface="Canva Sans Bold"/>
                <a:ea typeface="Canva Sans Bold"/>
                <a:cs typeface="Canva Sans Bold"/>
                <a:sym typeface="Canva Sans Bold"/>
              </a:rPr>
              <a:t>Các linh kiện cần thiết để thi công mạch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504950" y="2907693"/>
            <a:ext cx="9677185" cy="1167765"/>
          </a:xfrm>
          <a:prstGeom prst="rect">
            <a:avLst/>
          </a:prstGeom>
        </p:spPr>
        <p:txBody>
          <a:bodyPr anchor="t" rtlCol="false" tIns="0" lIns="0" bIns="0" rIns="0">
            <a:spAutoFit/>
          </a:bodyPr>
          <a:lstStyle/>
          <a:p>
            <a:pPr algn="l">
              <a:lnSpc>
                <a:spcPts val="8730"/>
              </a:lnSpc>
            </a:pPr>
            <a:r>
              <a:rPr lang="en-US" sz="9000" b="true">
                <a:solidFill>
                  <a:srgbClr val="000000"/>
                </a:solidFill>
                <a:latin typeface="Canva Sans Bold"/>
                <a:ea typeface="Canva Sans Bold"/>
                <a:cs typeface="Canva Sans Bold"/>
                <a:sym typeface="Canva Sans Bold"/>
              </a:rPr>
              <a:t>Thành viên nhóm</a:t>
            </a:r>
          </a:p>
        </p:txBody>
      </p:sp>
      <p:sp>
        <p:nvSpPr>
          <p:cNvPr name="Freeform 4" id="4"/>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TextBox 9" id="9"/>
          <p:cNvSpPr txBox="true"/>
          <p:nvPr/>
        </p:nvSpPr>
        <p:spPr>
          <a:xfrm rot="0">
            <a:off x="1748177" y="4380654"/>
            <a:ext cx="6148533" cy="1167099"/>
          </a:xfrm>
          <a:prstGeom prst="rect">
            <a:avLst/>
          </a:prstGeom>
        </p:spPr>
        <p:txBody>
          <a:bodyPr anchor="t" rtlCol="false" tIns="0" lIns="0" bIns="0" rIns="0">
            <a:spAutoFit/>
          </a:bodyPr>
          <a:lstStyle/>
          <a:p>
            <a:pPr algn="ctr">
              <a:lnSpc>
                <a:spcPts val="4620"/>
              </a:lnSpc>
            </a:pPr>
            <a:r>
              <a:rPr lang="en-US" sz="3554">
                <a:solidFill>
                  <a:srgbClr val="3F4CAD"/>
                </a:solidFill>
                <a:latin typeface="Public Sans"/>
                <a:ea typeface="Public Sans"/>
                <a:cs typeface="Public Sans"/>
                <a:sym typeface="Public Sans"/>
              </a:rPr>
              <a:t>Nguyễn Văn Chiến - 2210380</a:t>
            </a:r>
          </a:p>
          <a:p>
            <a:pPr algn="ctr">
              <a:lnSpc>
                <a:spcPts val="4620"/>
              </a:lnSpc>
              <a:spcBef>
                <a:spcPct val="0"/>
              </a:spcBef>
            </a:pPr>
          </a:p>
        </p:txBody>
      </p:sp>
      <p:sp>
        <p:nvSpPr>
          <p:cNvPr name="TextBox 10" id="10"/>
          <p:cNvSpPr txBox="true"/>
          <p:nvPr/>
        </p:nvSpPr>
        <p:spPr>
          <a:xfrm rot="0">
            <a:off x="1748177" y="5490603"/>
            <a:ext cx="6432080" cy="1141588"/>
          </a:xfrm>
          <a:prstGeom prst="rect">
            <a:avLst/>
          </a:prstGeom>
        </p:spPr>
        <p:txBody>
          <a:bodyPr anchor="t" rtlCol="false" tIns="0" lIns="0" bIns="0" rIns="0">
            <a:spAutoFit/>
          </a:bodyPr>
          <a:lstStyle/>
          <a:p>
            <a:pPr algn="ctr">
              <a:lnSpc>
                <a:spcPts val="4514"/>
              </a:lnSpc>
            </a:pPr>
            <a:r>
              <a:rPr lang="en-US" sz="3472">
                <a:solidFill>
                  <a:srgbClr val="3F4CAD"/>
                </a:solidFill>
                <a:latin typeface="Public Sans"/>
                <a:ea typeface="Public Sans"/>
                <a:cs typeface="Public Sans"/>
                <a:sym typeface="Public Sans"/>
              </a:rPr>
              <a:t>Trịnh Hoàng Chương - 2210403</a:t>
            </a:r>
          </a:p>
          <a:p>
            <a:pPr algn="ctr">
              <a:lnSpc>
                <a:spcPts val="4514"/>
              </a:lnSpc>
              <a:spcBef>
                <a:spcPct val="0"/>
              </a:spcBef>
            </a:pPr>
          </a:p>
        </p:txBody>
      </p:sp>
      <p:sp>
        <p:nvSpPr>
          <p:cNvPr name="TextBox 11" id="11"/>
          <p:cNvSpPr txBox="true"/>
          <p:nvPr/>
        </p:nvSpPr>
        <p:spPr>
          <a:xfrm rot="0">
            <a:off x="1775818" y="6575041"/>
            <a:ext cx="6638355" cy="588862"/>
          </a:xfrm>
          <a:prstGeom prst="rect">
            <a:avLst/>
          </a:prstGeom>
        </p:spPr>
        <p:txBody>
          <a:bodyPr anchor="t" rtlCol="false" tIns="0" lIns="0" bIns="0" rIns="0">
            <a:spAutoFit/>
          </a:bodyPr>
          <a:lstStyle/>
          <a:p>
            <a:pPr algn="ctr">
              <a:lnSpc>
                <a:spcPts val="4614"/>
              </a:lnSpc>
              <a:spcBef>
                <a:spcPct val="0"/>
              </a:spcBef>
            </a:pPr>
            <a:r>
              <a:rPr lang="en-US" sz="3549">
                <a:solidFill>
                  <a:srgbClr val="3F4CAD"/>
                </a:solidFill>
                <a:latin typeface="Public Sans"/>
                <a:ea typeface="Public Sans"/>
                <a:cs typeface="Public Sans"/>
                <a:sym typeface="Public Sans"/>
              </a:rPr>
              <a:t>Nguyễn Hồng Phong - 2212557 </a:t>
            </a:r>
          </a:p>
        </p:txBody>
      </p:sp>
      <p:sp>
        <p:nvSpPr>
          <p:cNvPr name="Freeform 12" id="12"/>
          <p:cNvSpPr/>
          <p:nvPr/>
        </p:nvSpPr>
        <p:spPr>
          <a:xfrm flipH="false" flipV="false" rot="0">
            <a:off x="10606400" y="4577831"/>
            <a:ext cx="6652900" cy="4640432"/>
          </a:xfrm>
          <a:custGeom>
            <a:avLst/>
            <a:gdLst/>
            <a:ahLst/>
            <a:cxnLst/>
            <a:rect r="r" b="b" t="t" l="l"/>
            <a:pathLst>
              <a:path h="4640432" w="6652900">
                <a:moveTo>
                  <a:pt x="0" y="0"/>
                </a:moveTo>
                <a:lnTo>
                  <a:pt x="6652900" y="0"/>
                </a:lnTo>
                <a:lnTo>
                  <a:pt x="6652900" y="4640432"/>
                </a:lnTo>
                <a:lnTo>
                  <a:pt x="0" y="464043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3" id="13"/>
          <p:cNvSpPr txBox="true"/>
          <p:nvPr/>
        </p:nvSpPr>
        <p:spPr>
          <a:xfrm rot="0">
            <a:off x="11182135" y="5377130"/>
            <a:ext cx="5272609" cy="4086225"/>
          </a:xfrm>
          <a:prstGeom prst="rect">
            <a:avLst/>
          </a:prstGeom>
        </p:spPr>
        <p:txBody>
          <a:bodyPr anchor="t" rtlCol="false" tIns="0" lIns="0" bIns="0" rIns="0">
            <a:spAutoFit/>
          </a:bodyPr>
          <a:lstStyle/>
          <a:p>
            <a:pPr algn="ctr">
              <a:lnSpc>
                <a:spcPts val="8040"/>
              </a:lnSpc>
            </a:pPr>
            <a:r>
              <a:rPr lang="en-US" sz="6700">
                <a:solidFill>
                  <a:srgbClr val="545454"/>
                </a:solidFill>
                <a:latin typeface="Public Sans"/>
                <a:ea typeface="Public Sans"/>
                <a:cs typeface="Public Sans"/>
                <a:sym typeface="Public Sans"/>
              </a:rPr>
              <a:t>Đề Tài: Bộ sạc pin TP4056</a:t>
            </a:r>
          </a:p>
          <a:p>
            <a:pPr algn="ctr">
              <a:lnSpc>
                <a:spcPts val="8040"/>
              </a:lnSpc>
            </a:pP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1028700" y="1261827"/>
            <a:ext cx="5038071" cy="3559266"/>
            <a:chOff x="0" y="0"/>
            <a:chExt cx="1048738" cy="740906"/>
          </a:xfrm>
        </p:grpSpPr>
        <p:sp>
          <p:nvSpPr>
            <p:cNvPr name="Freeform 4" id="4"/>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5" id="5"/>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7083072" y="5143500"/>
            <a:ext cx="5038071" cy="3559266"/>
            <a:chOff x="0" y="0"/>
            <a:chExt cx="1048738" cy="740906"/>
          </a:xfrm>
        </p:grpSpPr>
        <p:sp>
          <p:nvSpPr>
            <p:cNvPr name="Freeform 7" id="7"/>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8" id="8"/>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028700" y="1261827"/>
            <a:ext cx="5038071" cy="668736"/>
            <a:chOff x="0" y="0"/>
            <a:chExt cx="1048738" cy="139206"/>
          </a:xfrm>
        </p:grpSpPr>
        <p:sp>
          <p:nvSpPr>
            <p:cNvPr name="Freeform 10" id="10"/>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11" id="11"/>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7083072" y="5143500"/>
            <a:ext cx="5038071" cy="668736"/>
            <a:chOff x="0" y="0"/>
            <a:chExt cx="1048738" cy="139206"/>
          </a:xfrm>
        </p:grpSpPr>
        <p:sp>
          <p:nvSpPr>
            <p:cNvPr name="Freeform 13" id="13"/>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14" id="14"/>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6" id="16"/>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7" id="17"/>
          <p:cNvSpPr/>
          <p:nvPr/>
        </p:nvSpPr>
        <p:spPr>
          <a:xfrm flipH="false" flipV="false" rot="0">
            <a:off x="8285780"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8" id="18"/>
          <p:cNvSpPr/>
          <p:nvPr/>
        </p:nvSpPr>
        <p:spPr>
          <a:xfrm flipH="false" flipV="false" rot="-5400000">
            <a:off x="12134412" y="9245030"/>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9" id="19"/>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20" id="20"/>
          <p:cNvSpPr/>
          <p:nvPr/>
        </p:nvSpPr>
        <p:spPr>
          <a:xfrm flipH="false" flipV="false" rot="0">
            <a:off x="17259300" y="7433853"/>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21" id="21"/>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22" id="22"/>
          <p:cNvSpPr/>
          <p:nvPr/>
        </p:nvSpPr>
        <p:spPr>
          <a:xfrm flipH="false" flipV="false" rot="0">
            <a:off x="1635061" y="2159163"/>
            <a:ext cx="3914830" cy="2417444"/>
          </a:xfrm>
          <a:custGeom>
            <a:avLst/>
            <a:gdLst/>
            <a:ahLst/>
            <a:cxnLst/>
            <a:rect r="r" b="b" t="t" l="l"/>
            <a:pathLst>
              <a:path h="2417444" w="3914830">
                <a:moveTo>
                  <a:pt x="0" y="0"/>
                </a:moveTo>
                <a:lnTo>
                  <a:pt x="3914830" y="0"/>
                </a:lnTo>
                <a:lnTo>
                  <a:pt x="3914830" y="2417444"/>
                </a:lnTo>
                <a:lnTo>
                  <a:pt x="0" y="2417444"/>
                </a:lnTo>
                <a:lnTo>
                  <a:pt x="0" y="0"/>
                </a:lnTo>
                <a:close/>
              </a:path>
            </a:pathLst>
          </a:custGeom>
          <a:blipFill>
            <a:blip r:embed="rId15"/>
            <a:stretch>
              <a:fillRect l="0" t="-30970" r="0" b="-30970"/>
            </a:stretch>
          </a:blipFill>
        </p:spPr>
      </p:sp>
      <p:sp>
        <p:nvSpPr>
          <p:cNvPr name="Freeform 23" id="23"/>
          <p:cNvSpPr/>
          <p:nvPr/>
        </p:nvSpPr>
        <p:spPr>
          <a:xfrm flipH="false" flipV="false" rot="0">
            <a:off x="7570859" y="5982744"/>
            <a:ext cx="4062497" cy="2417444"/>
          </a:xfrm>
          <a:custGeom>
            <a:avLst/>
            <a:gdLst/>
            <a:ahLst/>
            <a:cxnLst/>
            <a:rect r="r" b="b" t="t" l="l"/>
            <a:pathLst>
              <a:path h="2417444" w="4062497">
                <a:moveTo>
                  <a:pt x="0" y="0"/>
                </a:moveTo>
                <a:lnTo>
                  <a:pt x="4062497" y="0"/>
                </a:lnTo>
                <a:lnTo>
                  <a:pt x="4062497" y="2417444"/>
                </a:lnTo>
                <a:lnTo>
                  <a:pt x="0" y="2417444"/>
                </a:lnTo>
                <a:lnTo>
                  <a:pt x="0" y="0"/>
                </a:lnTo>
                <a:close/>
              </a:path>
            </a:pathLst>
          </a:custGeom>
          <a:blipFill>
            <a:blip r:embed="rId16"/>
            <a:stretch>
              <a:fillRect l="0" t="-27820" r="0" b="-40228"/>
            </a:stretch>
          </a:blipFill>
        </p:spPr>
      </p:sp>
      <p:sp>
        <p:nvSpPr>
          <p:cNvPr name="TextBox 24" id="24"/>
          <p:cNvSpPr txBox="true"/>
          <p:nvPr/>
        </p:nvSpPr>
        <p:spPr>
          <a:xfrm rot="0">
            <a:off x="1635061" y="1456595"/>
            <a:ext cx="4536936" cy="313501"/>
          </a:xfrm>
          <a:prstGeom prst="rect">
            <a:avLst/>
          </a:prstGeom>
        </p:spPr>
        <p:txBody>
          <a:bodyPr anchor="t" rtlCol="false" tIns="0" lIns="0" bIns="0" rIns="0">
            <a:spAutoFit/>
          </a:bodyPr>
          <a:lstStyle/>
          <a:p>
            <a:pPr algn="l">
              <a:lnSpc>
                <a:spcPts val="2495"/>
              </a:lnSpc>
            </a:pPr>
            <a:r>
              <a:rPr lang="en-US" sz="2132">
                <a:solidFill>
                  <a:srgbClr val="000000"/>
                </a:solidFill>
                <a:latin typeface="Canva Sans"/>
                <a:ea typeface="Canva Sans"/>
                <a:cs typeface="Canva Sans"/>
                <a:sym typeface="Canva Sans"/>
              </a:rPr>
              <a:t>Testboard cắm đa năng, 1 cái</a:t>
            </a:r>
          </a:p>
        </p:txBody>
      </p:sp>
      <p:sp>
        <p:nvSpPr>
          <p:cNvPr name="TextBox 25" id="25"/>
          <p:cNvSpPr txBox="true"/>
          <p:nvPr/>
        </p:nvSpPr>
        <p:spPr>
          <a:xfrm rot="0">
            <a:off x="7400084" y="5326892"/>
            <a:ext cx="4137951" cy="313501"/>
          </a:xfrm>
          <a:prstGeom prst="rect">
            <a:avLst/>
          </a:prstGeom>
        </p:spPr>
        <p:txBody>
          <a:bodyPr anchor="t" rtlCol="false" tIns="0" lIns="0" bIns="0" rIns="0">
            <a:spAutoFit/>
          </a:bodyPr>
          <a:lstStyle/>
          <a:p>
            <a:pPr algn="l">
              <a:lnSpc>
                <a:spcPts val="2495"/>
              </a:lnSpc>
            </a:pPr>
            <a:r>
              <a:rPr lang="en-US" sz="2132">
                <a:solidFill>
                  <a:srgbClr val="000000"/>
                </a:solidFill>
                <a:latin typeface="Canva Sans"/>
                <a:ea typeface="Canva Sans"/>
                <a:cs typeface="Canva Sans"/>
                <a:sym typeface="Canva Sans"/>
              </a:rPr>
              <a:t>Dây cắm testboard, 20 sợi</a:t>
            </a:r>
          </a:p>
        </p:txBody>
      </p:sp>
      <p:sp>
        <p:nvSpPr>
          <p:cNvPr name="TextBox 26" id="26"/>
          <p:cNvSpPr txBox="true"/>
          <p:nvPr/>
        </p:nvSpPr>
        <p:spPr>
          <a:xfrm rot="0">
            <a:off x="12891688" y="2982104"/>
            <a:ext cx="4297511" cy="4958081"/>
          </a:xfrm>
          <a:prstGeom prst="rect">
            <a:avLst/>
          </a:prstGeom>
        </p:spPr>
        <p:txBody>
          <a:bodyPr anchor="t" rtlCol="false" tIns="0" lIns="0" bIns="0" rIns="0">
            <a:spAutoFit/>
          </a:bodyPr>
          <a:lstStyle/>
          <a:p>
            <a:pPr algn="ctr" marL="0" indent="0" lvl="1">
              <a:lnSpc>
                <a:spcPts val="7760"/>
              </a:lnSpc>
              <a:spcBef>
                <a:spcPct val="0"/>
              </a:spcBef>
            </a:pPr>
            <a:r>
              <a:rPr lang="en-US" b="true" sz="8000">
                <a:solidFill>
                  <a:srgbClr val="000000"/>
                </a:solidFill>
                <a:latin typeface="Canva Sans Bold"/>
                <a:ea typeface="Canva Sans Bold"/>
                <a:cs typeface="Canva Sans Bold"/>
                <a:sym typeface="Canva Sans Bold"/>
              </a:rPr>
              <a:t>Các linh kiện cần thiết để thi công mạch</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1670567" y="240091"/>
            <a:ext cx="4208573" cy="4247184"/>
          </a:xfrm>
          <a:custGeom>
            <a:avLst/>
            <a:gdLst/>
            <a:ahLst/>
            <a:cxnLst/>
            <a:rect r="r" b="b" t="t" l="l"/>
            <a:pathLst>
              <a:path h="4247184" w="4208573">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1106775" y="928683"/>
            <a:ext cx="7181225" cy="5008904"/>
          </a:xfrm>
          <a:custGeom>
            <a:avLst/>
            <a:gdLst/>
            <a:ahLst/>
            <a:cxnLst/>
            <a:rect r="r" b="b" t="t" l="l"/>
            <a:pathLst>
              <a:path h="5008904" w="7181225">
                <a:moveTo>
                  <a:pt x="0" y="0"/>
                </a:moveTo>
                <a:lnTo>
                  <a:pt x="7181225" y="0"/>
                </a:lnTo>
                <a:lnTo>
                  <a:pt x="7181225" y="5008905"/>
                </a:lnTo>
                <a:lnTo>
                  <a:pt x="0" y="500890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028700" y="1952693"/>
            <a:ext cx="9791207" cy="7305607"/>
          </a:xfrm>
          <a:custGeom>
            <a:avLst/>
            <a:gdLst/>
            <a:ahLst/>
            <a:cxnLst/>
            <a:rect r="r" b="b" t="t" l="l"/>
            <a:pathLst>
              <a:path h="7305607" w="9791207">
                <a:moveTo>
                  <a:pt x="0" y="0"/>
                </a:moveTo>
                <a:lnTo>
                  <a:pt x="9791207" y="0"/>
                </a:lnTo>
                <a:lnTo>
                  <a:pt x="9791207" y="7305607"/>
                </a:lnTo>
                <a:lnTo>
                  <a:pt x="0" y="7305607"/>
                </a:lnTo>
                <a:lnTo>
                  <a:pt x="0" y="0"/>
                </a:lnTo>
                <a:close/>
              </a:path>
            </a:pathLst>
          </a:custGeom>
          <a:blipFill>
            <a:blip r:embed="rId7"/>
            <a:stretch>
              <a:fillRect l="-3716" t="0" r="-25206" b="0"/>
            </a:stretch>
          </a:blipFill>
        </p:spPr>
      </p:sp>
      <p:sp>
        <p:nvSpPr>
          <p:cNvPr name="TextBox 6" id="6"/>
          <p:cNvSpPr txBox="true"/>
          <p:nvPr/>
        </p:nvSpPr>
        <p:spPr>
          <a:xfrm rot="0">
            <a:off x="1028700" y="602294"/>
            <a:ext cx="9525805" cy="1033787"/>
          </a:xfrm>
          <a:prstGeom prst="rect">
            <a:avLst/>
          </a:prstGeom>
        </p:spPr>
        <p:txBody>
          <a:bodyPr anchor="t" rtlCol="false" tIns="0" lIns="0" bIns="0" rIns="0">
            <a:spAutoFit/>
          </a:bodyPr>
          <a:lstStyle/>
          <a:p>
            <a:pPr algn="l">
              <a:lnSpc>
                <a:spcPts val="7760"/>
              </a:lnSpc>
            </a:pPr>
            <a:r>
              <a:rPr lang="en-US" sz="8000" b="true">
                <a:solidFill>
                  <a:srgbClr val="000000"/>
                </a:solidFill>
                <a:latin typeface="Canva Sans Bold"/>
                <a:ea typeface="Canva Sans Bold"/>
                <a:cs typeface="Canva Sans Bold"/>
                <a:sym typeface="Canva Sans Bold"/>
              </a:rPr>
              <a:t>Thiết kế phần mềm</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2533249" y="2462687"/>
            <a:ext cx="13114579" cy="4974236"/>
          </a:xfrm>
          <a:prstGeom prst="rect">
            <a:avLst/>
          </a:prstGeom>
        </p:spPr>
        <p:txBody>
          <a:bodyPr anchor="t" rtlCol="false" tIns="0" lIns="0" bIns="0" rIns="0">
            <a:spAutoFit/>
          </a:bodyPr>
          <a:lstStyle/>
          <a:p>
            <a:pPr algn="ctr">
              <a:lnSpc>
                <a:spcPts val="12699"/>
              </a:lnSpc>
            </a:pPr>
            <a:r>
              <a:rPr lang="en-US" b="true" sz="14597">
                <a:solidFill>
                  <a:srgbClr val="000000"/>
                </a:solidFill>
                <a:latin typeface="Canva Sans Bold"/>
                <a:ea typeface="Canva Sans Bold"/>
                <a:cs typeface="Canva Sans Bold"/>
                <a:sym typeface="Canva Sans Bold"/>
              </a:rPr>
              <a:t>Cảm ơn thầy và các bạn đã lắng nghe!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2202166" y="907432"/>
            <a:ext cx="3569376" cy="1606842"/>
          </a:xfrm>
          <a:prstGeom prst="rect">
            <a:avLst/>
          </a:prstGeom>
        </p:spPr>
        <p:txBody>
          <a:bodyPr anchor="t" rtlCol="false" tIns="0" lIns="0" bIns="0" rIns="0">
            <a:spAutoFit/>
          </a:bodyPr>
          <a:lstStyle/>
          <a:p>
            <a:pPr algn="l">
              <a:lnSpc>
                <a:spcPts val="6143"/>
              </a:lnSpc>
            </a:pPr>
            <a:r>
              <a:rPr lang="en-US" sz="6333" b="true">
                <a:solidFill>
                  <a:srgbClr val="000000"/>
                </a:solidFill>
                <a:latin typeface="Canva Sans Bold"/>
                <a:ea typeface="Canva Sans Bold"/>
                <a:cs typeface="Canva Sans Bold"/>
                <a:sym typeface="Canva Sans Bold"/>
              </a:rPr>
              <a:t>Nội dung trình bày</a:t>
            </a:r>
          </a:p>
        </p:txBody>
      </p:sp>
      <p:sp>
        <p:nvSpPr>
          <p:cNvPr name="TextBox 4" id="4"/>
          <p:cNvSpPr txBox="true"/>
          <p:nvPr/>
        </p:nvSpPr>
        <p:spPr>
          <a:xfrm rot="0">
            <a:off x="1028700" y="2485698"/>
            <a:ext cx="8697564" cy="6585282"/>
          </a:xfrm>
          <a:prstGeom prst="rect">
            <a:avLst/>
          </a:prstGeom>
        </p:spPr>
        <p:txBody>
          <a:bodyPr anchor="t" rtlCol="false" tIns="0" lIns="0" bIns="0" rIns="0">
            <a:spAutoFit/>
          </a:bodyPr>
          <a:lstStyle/>
          <a:p>
            <a:pPr algn="l">
              <a:lnSpc>
                <a:spcPts val="3342"/>
              </a:lnSpc>
            </a:pPr>
            <a:r>
              <a:rPr lang="en-US" sz="2476" spc="148">
                <a:solidFill>
                  <a:srgbClr val="000000"/>
                </a:solidFill>
                <a:latin typeface="Canva Sans"/>
                <a:ea typeface="Canva Sans"/>
                <a:cs typeface="Canva Sans"/>
                <a:sym typeface="Canva Sans"/>
              </a:rPr>
              <a:t>Lời đầu tiên, nhóm em xin gửi lời cảm ơn chân thành và sâu sắc đối với thầy Phú đã tạo điều kiện và giúp đỡ cho chúng em được học hỏi, tìm tòi, hiểu biết thêm những điều mới trong lĩnh vực công nghệ nói chung và môn Thiết kế Hệ thống Nhúng nói riêng.</a:t>
            </a:r>
          </a:p>
          <a:p>
            <a:pPr algn="l">
              <a:lnSpc>
                <a:spcPts val="3342"/>
              </a:lnSpc>
            </a:pPr>
            <a:r>
              <a:rPr lang="en-US" sz="2476" spc="148">
                <a:solidFill>
                  <a:srgbClr val="000000"/>
                </a:solidFill>
                <a:latin typeface="Canva Sans"/>
                <a:ea typeface="Canva Sans"/>
                <a:cs typeface="Canva Sans"/>
                <a:sym typeface="Canva Sans"/>
              </a:rPr>
              <a:t>Trong thời đại công nghệ phát triển mạnh mẽ, nhu cầu sử dụng các thiết bị di động, điện tử ngày càng gia tăng. Nên việc đảm bảo nguồn năng lượng cho các thiết bị là vô cùng quan trọng. Điều này tạo ra nhu cầu cấp thiết về các bộ sạc pin với hiệu suất cao, chi phí hợp lý và tính ứng dụng linh hoạt. Qua đây, nhóm quyết định nghiên cứu về đề tài: “Bộ sạc pin TP4056” nhằm mục đích xây dựng sạc pin hiệu quả, phù hợp với thiết bị điện tử di động hiện nay.</a:t>
            </a:r>
          </a:p>
          <a:p>
            <a:pPr algn="l" marL="0" indent="0" lvl="0">
              <a:lnSpc>
                <a:spcPts val="3342"/>
              </a:lnSpc>
              <a:spcBef>
                <a:spcPct val="0"/>
              </a:spcBef>
            </a:pPr>
          </a:p>
        </p:txBody>
      </p:sp>
      <p:grpSp>
        <p:nvGrpSpPr>
          <p:cNvPr name="Group 5" id="5"/>
          <p:cNvGrpSpPr/>
          <p:nvPr/>
        </p:nvGrpSpPr>
        <p:grpSpPr>
          <a:xfrm rot="0">
            <a:off x="9923402" y="957646"/>
            <a:ext cx="9025667" cy="2435622"/>
            <a:chOff x="0" y="0"/>
            <a:chExt cx="2342659" cy="632178"/>
          </a:xfrm>
        </p:grpSpPr>
        <p:sp>
          <p:nvSpPr>
            <p:cNvPr name="Freeform 6" id="6"/>
            <p:cNvSpPr/>
            <p:nvPr/>
          </p:nvSpPr>
          <p:spPr>
            <a:xfrm flipH="false" flipV="false" rot="0">
              <a:off x="0" y="0"/>
              <a:ext cx="2342659" cy="632178"/>
            </a:xfrm>
            <a:custGeom>
              <a:avLst/>
              <a:gdLst/>
              <a:ahLst/>
              <a:cxnLst/>
              <a:rect r="r" b="b" t="t" l="l"/>
              <a:pathLst>
                <a:path h="632178" w="2342659">
                  <a:moveTo>
                    <a:pt x="12867" y="0"/>
                  </a:moveTo>
                  <a:lnTo>
                    <a:pt x="2329792" y="0"/>
                  </a:lnTo>
                  <a:cubicBezTo>
                    <a:pt x="2336898" y="0"/>
                    <a:pt x="2342659" y="5761"/>
                    <a:pt x="2342659" y="12867"/>
                  </a:cubicBezTo>
                  <a:lnTo>
                    <a:pt x="2342659" y="619312"/>
                  </a:lnTo>
                  <a:cubicBezTo>
                    <a:pt x="2342659" y="626418"/>
                    <a:pt x="2336898" y="632178"/>
                    <a:pt x="2329792" y="632178"/>
                  </a:cubicBezTo>
                  <a:lnTo>
                    <a:pt x="12867" y="632178"/>
                  </a:lnTo>
                  <a:cubicBezTo>
                    <a:pt x="5761" y="632178"/>
                    <a:pt x="0" y="626418"/>
                    <a:pt x="0" y="619312"/>
                  </a:cubicBezTo>
                  <a:lnTo>
                    <a:pt x="0" y="12867"/>
                  </a:lnTo>
                  <a:cubicBezTo>
                    <a:pt x="0" y="5761"/>
                    <a:pt x="5761" y="0"/>
                    <a:pt x="12867" y="0"/>
                  </a:cubicBezTo>
                  <a:close/>
                </a:path>
              </a:pathLst>
            </a:custGeom>
            <a:solidFill>
              <a:srgbClr val="8AB7E2"/>
            </a:solidFill>
          </p:spPr>
        </p:sp>
        <p:sp>
          <p:nvSpPr>
            <p:cNvPr name="TextBox 7" id="7"/>
            <p:cNvSpPr txBox="true"/>
            <p:nvPr/>
          </p:nvSpPr>
          <p:spPr>
            <a:xfrm>
              <a:off x="0" y="85725"/>
              <a:ext cx="2342659" cy="546453"/>
            </a:xfrm>
            <a:prstGeom prst="rect">
              <a:avLst/>
            </a:prstGeom>
          </p:spPr>
          <p:txBody>
            <a:bodyPr anchor="ctr" rtlCol="false" tIns="50800" lIns="50800" bIns="50800" rIns="50800"/>
            <a:lstStyle/>
            <a:p>
              <a:pPr algn="ctr">
                <a:lnSpc>
                  <a:spcPts val="1925"/>
                </a:lnSpc>
              </a:pPr>
            </a:p>
          </p:txBody>
        </p:sp>
      </p:grpSp>
      <p:sp>
        <p:nvSpPr>
          <p:cNvPr name="TextBox 8" id="8"/>
          <p:cNvSpPr txBox="true"/>
          <p:nvPr/>
        </p:nvSpPr>
        <p:spPr>
          <a:xfrm rot="0">
            <a:off x="10589144" y="1602078"/>
            <a:ext cx="2036435" cy="1329420"/>
          </a:xfrm>
          <a:prstGeom prst="rect">
            <a:avLst/>
          </a:prstGeom>
        </p:spPr>
        <p:txBody>
          <a:bodyPr anchor="t" rtlCol="false" tIns="0" lIns="0" bIns="0" rIns="0">
            <a:spAutoFit/>
          </a:bodyPr>
          <a:lstStyle/>
          <a:p>
            <a:pPr algn="l">
              <a:lnSpc>
                <a:spcPts val="9905"/>
              </a:lnSpc>
            </a:pPr>
            <a:r>
              <a:rPr lang="en-US" sz="10318" spc="-846">
                <a:solidFill>
                  <a:srgbClr val="000000"/>
                </a:solidFill>
                <a:latin typeface="Canva Sans"/>
                <a:ea typeface="Canva Sans"/>
                <a:cs typeface="Canva Sans"/>
                <a:sym typeface="Canva Sans"/>
              </a:rPr>
              <a:t>01.</a:t>
            </a:r>
          </a:p>
        </p:txBody>
      </p:sp>
      <p:grpSp>
        <p:nvGrpSpPr>
          <p:cNvPr name="Group 9" id="9"/>
          <p:cNvGrpSpPr/>
          <p:nvPr/>
        </p:nvGrpSpPr>
        <p:grpSpPr>
          <a:xfrm rot="0">
            <a:off x="9923402" y="3140339"/>
            <a:ext cx="9025667" cy="2161668"/>
            <a:chOff x="0" y="0"/>
            <a:chExt cx="2342659" cy="561072"/>
          </a:xfrm>
        </p:grpSpPr>
        <p:sp>
          <p:nvSpPr>
            <p:cNvPr name="Freeform 10" id="10"/>
            <p:cNvSpPr/>
            <p:nvPr/>
          </p:nvSpPr>
          <p:spPr>
            <a:xfrm flipH="false" flipV="false" rot="0">
              <a:off x="0" y="0"/>
              <a:ext cx="2342659" cy="561072"/>
            </a:xfrm>
            <a:custGeom>
              <a:avLst/>
              <a:gdLst/>
              <a:ahLst/>
              <a:cxnLst/>
              <a:rect r="r" b="b" t="t" l="l"/>
              <a:pathLst>
                <a:path h="561072" w="2342659">
                  <a:moveTo>
                    <a:pt x="12867" y="0"/>
                  </a:moveTo>
                  <a:lnTo>
                    <a:pt x="2329792" y="0"/>
                  </a:lnTo>
                  <a:cubicBezTo>
                    <a:pt x="2336898" y="0"/>
                    <a:pt x="2342659" y="5761"/>
                    <a:pt x="2342659" y="12867"/>
                  </a:cubicBezTo>
                  <a:lnTo>
                    <a:pt x="2342659" y="548206"/>
                  </a:lnTo>
                  <a:cubicBezTo>
                    <a:pt x="2342659" y="551618"/>
                    <a:pt x="2341303" y="554891"/>
                    <a:pt x="2338890" y="557304"/>
                  </a:cubicBezTo>
                  <a:cubicBezTo>
                    <a:pt x="2336477" y="559717"/>
                    <a:pt x="2333204" y="561072"/>
                    <a:pt x="2329792" y="561072"/>
                  </a:cubicBezTo>
                  <a:lnTo>
                    <a:pt x="12867" y="561072"/>
                  </a:lnTo>
                  <a:cubicBezTo>
                    <a:pt x="5761" y="561072"/>
                    <a:pt x="0" y="555312"/>
                    <a:pt x="0" y="548206"/>
                  </a:cubicBezTo>
                  <a:lnTo>
                    <a:pt x="0" y="12867"/>
                  </a:lnTo>
                  <a:cubicBezTo>
                    <a:pt x="0" y="5761"/>
                    <a:pt x="5761" y="0"/>
                    <a:pt x="12867" y="0"/>
                  </a:cubicBezTo>
                  <a:close/>
                </a:path>
              </a:pathLst>
            </a:custGeom>
            <a:solidFill>
              <a:srgbClr val="8AB7E2"/>
            </a:solidFill>
          </p:spPr>
        </p:sp>
        <p:sp>
          <p:nvSpPr>
            <p:cNvPr name="TextBox 11" id="11"/>
            <p:cNvSpPr txBox="true"/>
            <p:nvPr/>
          </p:nvSpPr>
          <p:spPr>
            <a:xfrm>
              <a:off x="0" y="85725"/>
              <a:ext cx="2342659" cy="475347"/>
            </a:xfrm>
            <a:prstGeom prst="rect">
              <a:avLst/>
            </a:prstGeom>
          </p:spPr>
          <p:txBody>
            <a:bodyPr anchor="ctr" rtlCol="false" tIns="50800" lIns="50800" bIns="50800" rIns="50800"/>
            <a:lstStyle/>
            <a:p>
              <a:pPr algn="ctr">
                <a:lnSpc>
                  <a:spcPts val="1925"/>
                </a:lnSpc>
              </a:pPr>
            </a:p>
          </p:txBody>
        </p:sp>
      </p:grpSp>
      <p:grpSp>
        <p:nvGrpSpPr>
          <p:cNvPr name="Group 12" id="12"/>
          <p:cNvGrpSpPr/>
          <p:nvPr/>
        </p:nvGrpSpPr>
        <p:grpSpPr>
          <a:xfrm rot="0">
            <a:off x="9923402" y="5216868"/>
            <a:ext cx="9025667" cy="2079915"/>
            <a:chOff x="0" y="0"/>
            <a:chExt cx="2342659" cy="539853"/>
          </a:xfrm>
        </p:grpSpPr>
        <p:sp>
          <p:nvSpPr>
            <p:cNvPr name="Freeform 13" id="13"/>
            <p:cNvSpPr/>
            <p:nvPr/>
          </p:nvSpPr>
          <p:spPr>
            <a:xfrm flipH="false" flipV="false" rot="0">
              <a:off x="0" y="0"/>
              <a:ext cx="2342659" cy="539853"/>
            </a:xfrm>
            <a:custGeom>
              <a:avLst/>
              <a:gdLst/>
              <a:ahLst/>
              <a:cxnLst/>
              <a:rect r="r" b="b" t="t" l="l"/>
              <a:pathLst>
                <a:path h="539853" w="2342659">
                  <a:moveTo>
                    <a:pt x="12867" y="0"/>
                  </a:moveTo>
                  <a:lnTo>
                    <a:pt x="2329792" y="0"/>
                  </a:lnTo>
                  <a:cubicBezTo>
                    <a:pt x="2336898" y="0"/>
                    <a:pt x="2342659" y="5761"/>
                    <a:pt x="2342659" y="12867"/>
                  </a:cubicBezTo>
                  <a:lnTo>
                    <a:pt x="2342659" y="526986"/>
                  </a:lnTo>
                  <a:cubicBezTo>
                    <a:pt x="2342659" y="534092"/>
                    <a:pt x="2336898" y="539853"/>
                    <a:pt x="2329792" y="539853"/>
                  </a:cubicBezTo>
                  <a:lnTo>
                    <a:pt x="12867" y="539853"/>
                  </a:lnTo>
                  <a:cubicBezTo>
                    <a:pt x="9454" y="539853"/>
                    <a:pt x="6181" y="538497"/>
                    <a:pt x="3769" y="536084"/>
                  </a:cubicBezTo>
                  <a:cubicBezTo>
                    <a:pt x="1356" y="533671"/>
                    <a:pt x="0" y="530399"/>
                    <a:pt x="0" y="526986"/>
                  </a:cubicBezTo>
                  <a:lnTo>
                    <a:pt x="0" y="12867"/>
                  </a:lnTo>
                  <a:cubicBezTo>
                    <a:pt x="0" y="5761"/>
                    <a:pt x="5761" y="0"/>
                    <a:pt x="12867" y="0"/>
                  </a:cubicBezTo>
                  <a:close/>
                </a:path>
              </a:pathLst>
            </a:custGeom>
            <a:solidFill>
              <a:srgbClr val="8AB7E2"/>
            </a:solidFill>
          </p:spPr>
        </p:sp>
        <p:sp>
          <p:nvSpPr>
            <p:cNvPr name="TextBox 14" id="14"/>
            <p:cNvSpPr txBox="true"/>
            <p:nvPr/>
          </p:nvSpPr>
          <p:spPr>
            <a:xfrm>
              <a:off x="0" y="85725"/>
              <a:ext cx="2342659" cy="454128"/>
            </a:xfrm>
            <a:prstGeom prst="rect">
              <a:avLst/>
            </a:prstGeom>
          </p:spPr>
          <p:txBody>
            <a:bodyPr anchor="ctr" rtlCol="false" tIns="50800" lIns="50800" bIns="50800" rIns="50800"/>
            <a:lstStyle/>
            <a:p>
              <a:pPr algn="ctr">
                <a:lnSpc>
                  <a:spcPts val="1925"/>
                </a:lnSpc>
              </a:pPr>
            </a:p>
          </p:txBody>
        </p:sp>
      </p:grpSp>
      <p:sp>
        <p:nvSpPr>
          <p:cNvPr name="TextBox 15" id="15"/>
          <p:cNvSpPr txBox="true"/>
          <p:nvPr/>
        </p:nvSpPr>
        <p:spPr>
          <a:xfrm rot="0">
            <a:off x="10589144" y="3631394"/>
            <a:ext cx="2036435" cy="1329420"/>
          </a:xfrm>
          <a:prstGeom prst="rect">
            <a:avLst/>
          </a:prstGeom>
        </p:spPr>
        <p:txBody>
          <a:bodyPr anchor="t" rtlCol="false" tIns="0" lIns="0" bIns="0" rIns="0">
            <a:spAutoFit/>
          </a:bodyPr>
          <a:lstStyle/>
          <a:p>
            <a:pPr algn="l">
              <a:lnSpc>
                <a:spcPts val="9905"/>
              </a:lnSpc>
            </a:pPr>
            <a:r>
              <a:rPr lang="en-US" sz="10318" spc="-846">
                <a:solidFill>
                  <a:srgbClr val="000000"/>
                </a:solidFill>
                <a:latin typeface="Canva Sans"/>
                <a:ea typeface="Canva Sans"/>
                <a:cs typeface="Canva Sans"/>
                <a:sym typeface="Canva Sans"/>
              </a:rPr>
              <a:t>02.</a:t>
            </a:r>
          </a:p>
        </p:txBody>
      </p:sp>
      <p:sp>
        <p:nvSpPr>
          <p:cNvPr name="TextBox 16" id="16"/>
          <p:cNvSpPr txBox="true"/>
          <p:nvPr/>
        </p:nvSpPr>
        <p:spPr>
          <a:xfrm rot="0">
            <a:off x="10589144" y="5748973"/>
            <a:ext cx="2036435" cy="1329420"/>
          </a:xfrm>
          <a:prstGeom prst="rect">
            <a:avLst/>
          </a:prstGeom>
        </p:spPr>
        <p:txBody>
          <a:bodyPr anchor="t" rtlCol="false" tIns="0" lIns="0" bIns="0" rIns="0">
            <a:spAutoFit/>
          </a:bodyPr>
          <a:lstStyle/>
          <a:p>
            <a:pPr algn="l">
              <a:lnSpc>
                <a:spcPts val="9905"/>
              </a:lnSpc>
            </a:pPr>
            <a:r>
              <a:rPr lang="en-US" sz="10318" spc="-846">
                <a:solidFill>
                  <a:srgbClr val="000000"/>
                </a:solidFill>
                <a:latin typeface="Canva Sans"/>
                <a:ea typeface="Canva Sans"/>
                <a:cs typeface="Canva Sans"/>
                <a:sym typeface="Canva Sans"/>
              </a:rPr>
              <a:t>03.</a:t>
            </a:r>
          </a:p>
        </p:txBody>
      </p:sp>
      <p:sp>
        <p:nvSpPr>
          <p:cNvPr name="Freeform 17" id="17"/>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8" id="18"/>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9" id="19"/>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0" id="20"/>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grpSp>
        <p:nvGrpSpPr>
          <p:cNvPr name="Group 21" id="21"/>
          <p:cNvGrpSpPr/>
          <p:nvPr/>
        </p:nvGrpSpPr>
        <p:grpSpPr>
          <a:xfrm rot="0">
            <a:off x="9923402" y="7249438"/>
            <a:ext cx="9025667" cy="2079915"/>
            <a:chOff x="0" y="0"/>
            <a:chExt cx="2342659" cy="539853"/>
          </a:xfrm>
        </p:grpSpPr>
        <p:sp>
          <p:nvSpPr>
            <p:cNvPr name="Freeform 22" id="22"/>
            <p:cNvSpPr/>
            <p:nvPr/>
          </p:nvSpPr>
          <p:spPr>
            <a:xfrm flipH="false" flipV="false" rot="0">
              <a:off x="0" y="0"/>
              <a:ext cx="2342659" cy="539853"/>
            </a:xfrm>
            <a:custGeom>
              <a:avLst/>
              <a:gdLst/>
              <a:ahLst/>
              <a:cxnLst/>
              <a:rect r="r" b="b" t="t" l="l"/>
              <a:pathLst>
                <a:path h="539853" w="2342659">
                  <a:moveTo>
                    <a:pt x="12867" y="0"/>
                  </a:moveTo>
                  <a:lnTo>
                    <a:pt x="2329792" y="0"/>
                  </a:lnTo>
                  <a:cubicBezTo>
                    <a:pt x="2336898" y="0"/>
                    <a:pt x="2342659" y="5761"/>
                    <a:pt x="2342659" y="12867"/>
                  </a:cubicBezTo>
                  <a:lnTo>
                    <a:pt x="2342659" y="526986"/>
                  </a:lnTo>
                  <a:cubicBezTo>
                    <a:pt x="2342659" y="534092"/>
                    <a:pt x="2336898" y="539853"/>
                    <a:pt x="2329792" y="539853"/>
                  </a:cubicBezTo>
                  <a:lnTo>
                    <a:pt x="12867" y="539853"/>
                  </a:lnTo>
                  <a:cubicBezTo>
                    <a:pt x="9454" y="539853"/>
                    <a:pt x="6181" y="538497"/>
                    <a:pt x="3769" y="536084"/>
                  </a:cubicBezTo>
                  <a:cubicBezTo>
                    <a:pt x="1356" y="533671"/>
                    <a:pt x="0" y="530399"/>
                    <a:pt x="0" y="526986"/>
                  </a:cubicBezTo>
                  <a:lnTo>
                    <a:pt x="0" y="12867"/>
                  </a:lnTo>
                  <a:cubicBezTo>
                    <a:pt x="0" y="5761"/>
                    <a:pt x="5761" y="0"/>
                    <a:pt x="12867" y="0"/>
                  </a:cubicBezTo>
                  <a:close/>
                </a:path>
              </a:pathLst>
            </a:custGeom>
            <a:solidFill>
              <a:srgbClr val="8AB7E2"/>
            </a:solidFill>
          </p:spPr>
        </p:sp>
        <p:sp>
          <p:nvSpPr>
            <p:cNvPr name="TextBox 23" id="23"/>
            <p:cNvSpPr txBox="true"/>
            <p:nvPr/>
          </p:nvSpPr>
          <p:spPr>
            <a:xfrm>
              <a:off x="0" y="85725"/>
              <a:ext cx="2342659" cy="454128"/>
            </a:xfrm>
            <a:prstGeom prst="rect">
              <a:avLst/>
            </a:prstGeom>
          </p:spPr>
          <p:txBody>
            <a:bodyPr anchor="ctr" rtlCol="false" tIns="50800" lIns="50800" bIns="50800" rIns="50800"/>
            <a:lstStyle/>
            <a:p>
              <a:pPr algn="ctr">
                <a:lnSpc>
                  <a:spcPts val="1925"/>
                </a:lnSpc>
              </a:pPr>
            </a:p>
          </p:txBody>
        </p:sp>
      </p:grpSp>
      <p:sp>
        <p:nvSpPr>
          <p:cNvPr name="TextBox 24" id="24"/>
          <p:cNvSpPr txBox="true"/>
          <p:nvPr/>
        </p:nvSpPr>
        <p:spPr>
          <a:xfrm rot="0">
            <a:off x="10589144" y="7743749"/>
            <a:ext cx="2036435" cy="1329420"/>
          </a:xfrm>
          <a:prstGeom prst="rect">
            <a:avLst/>
          </a:prstGeom>
        </p:spPr>
        <p:txBody>
          <a:bodyPr anchor="t" rtlCol="false" tIns="0" lIns="0" bIns="0" rIns="0">
            <a:spAutoFit/>
          </a:bodyPr>
          <a:lstStyle/>
          <a:p>
            <a:pPr algn="l">
              <a:lnSpc>
                <a:spcPts val="9905"/>
              </a:lnSpc>
            </a:pPr>
            <a:r>
              <a:rPr lang="en-US" sz="10318" spc="-846">
                <a:solidFill>
                  <a:srgbClr val="000000"/>
                </a:solidFill>
                <a:latin typeface="Canva Sans"/>
                <a:ea typeface="Canva Sans"/>
                <a:cs typeface="Canva Sans"/>
                <a:sym typeface="Canva Sans"/>
              </a:rPr>
              <a:t>04.</a:t>
            </a:r>
          </a:p>
        </p:txBody>
      </p:sp>
      <p:sp>
        <p:nvSpPr>
          <p:cNvPr name="TextBox 25" id="25"/>
          <p:cNvSpPr txBox="true"/>
          <p:nvPr/>
        </p:nvSpPr>
        <p:spPr>
          <a:xfrm rot="0">
            <a:off x="10291945" y="3827300"/>
            <a:ext cx="9025667" cy="672180"/>
          </a:xfrm>
          <a:prstGeom prst="rect">
            <a:avLst/>
          </a:prstGeom>
        </p:spPr>
        <p:txBody>
          <a:bodyPr anchor="t" rtlCol="false" tIns="0" lIns="0" bIns="0" rIns="0">
            <a:spAutoFit/>
          </a:bodyPr>
          <a:lstStyle/>
          <a:p>
            <a:pPr algn="ctr">
              <a:lnSpc>
                <a:spcPts val="5475"/>
              </a:lnSpc>
              <a:spcBef>
                <a:spcPct val="0"/>
              </a:spcBef>
            </a:pPr>
            <a:r>
              <a:rPr lang="en-US" sz="3911" i="true">
                <a:solidFill>
                  <a:srgbClr val="000000"/>
                </a:solidFill>
                <a:latin typeface="Open Sans Light Italics"/>
                <a:ea typeface="Open Sans Light Italics"/>
                <a:cs typeface="Open Sans Light Italics"/>
                <a:sym typeface="Open Sans Light Italics"/>
              </a:rPr>
              <a:t>Mô hình hệ thống</a:t>
            </a:r>
          </a:p>
        </p:txBody>
      </p:sp>
      <p:sp>
        <p:nvSpPr>
          <p:cNvPr name="TextBox 26" id="26"/>
          <p:cNvSpPr txBox="true"/>
          <p:nvPr/>
        </p:nvSpPr>
        <p:spPr>
          <a:xfrm rot="0">
            <a:off x="10291945" y="5944879"/>
            <a:ext cx="9025667" cy="672180"/>
          </a:xfrm>
          <a:prstGeom prst="rect">
            <a:avLst/>
          </a:prstGeom>
        </p:spPr>
        <p:txBody>
          <a:bodyPr anchor="t" rtlCol="false" tIns="0" lIns="0" bIns="0" rIns="0">
            <a:spAutoFit/>
          </a:bodyPr>
          <a:lstStyle/>
          <a:p>
            <a:pPr algn="ctr">
              <a:lnSpc>
                <a:spcPts val="5475"/>
              </a:lnSpc>
              <a:spcBef>
                <a:spcPct val="0"/>
              </a:spcBef>
            </a:pPr>
            <a:r>
              <a:rPr lang="en-US" sz="3911" i="true">
                <a:solidFill>
                  <a:srgbClr val="000000"/>
                </a:solidFill>
                <a:latin typeface="Open Sans Light Italics"/>
                <a:ea typeface="Open Sans Light Italics"/>
                <a:cs typeface="Open Sans Light Italics"/>
                <a:sym typeface="Open Sans Light Italics"/>
              </a:rPr>
              <a:t> Thiết kế phần cứng</a:t>
            </a:r>
          </a:p>
        </p:txBody>
      </p:sp>
      <p:sp>
        <p:nvSpPr>
          <p:cNvPr name="TextBox 27" id="27"/>
          <p:cNvSpPr txBox="true"/>
          <p:nvPr/>
        </p:nvSpPr>
        <p:spPr>
          <a:xfrm rot="0">
            <a:off x="10291945" y="7933099"/>
            <a:ext cx="9025667" cy="672180"/>
          </a:xfrm>
          <a:prstGeom prst="rect">
            <a:avLst/>
          </a:prstGeom>
        </p:spPr>
        <p:txBody>
          <a:bodyPr anchor="t" rtlCol="false" tIns="0" lIns="0" bIns="0" rIns="0">
            <a:spAutoFit/>
          </a:bodyPr>
          <a:lstStyle/>
          <a:p>
            <a:pPr algn="ctr">
              <a:lnSpc>
                <a:spcPts val="5475"/>
              </a:lnSpc>
              <a:spcBef>
                <a:spcPct val="0"/>
              </a:spcBef>
            </a:pPr>
            <a:r>
              <a:rPr lang="en-US" sz="3911" i="true">
                <a:solidFill>
                  <a:srgbClr val="000000"/>
                </a:solidFill>
                <a:latin typeface="Open Sans Light Italics"/>
                <a:ea typeface="Open Sans Light Italics"/>
                <a:cs typeface="Open Sans Light Italics"/>
                <a:sym typeface="Open Sans Light Italics"/>
              </a:rPr>
              <a:t> Thiết kế phần mềm</a:t>
            </a:r>
          </a:p>
        </p:txBody>
      </p:sp>
      <p:sp>
        <p:nvSpPr>
          <p:cNvPr name="TextBox 28" id="28"/>
          <p:cNvSpPr txBox="true"/>
          <p:nvPr/>
        </p:nvSpPr>
        <p:spPr>
          <a:xfrm rot="0">
            <a:off x="10291945" y="1753784"/>
            <a:ext cx="9025667" cy="672180"/>
          </a:xfrm>
          <a:prstGeom prst="rect">
            <a:avLst/>
          </a:prstGeom>
        </p:spPr>
        <p:txBody>
          <a:bodyPr anchor="t" rtlCol="false" tIns="0" lIns="0" bIns="0" rIns="0">
            <a:spAutoFit/>
          </a:bodyPr>
          <a:lstStyle/>
          <a:p>
            <a:pPr algn="ctr">
              <a:lnSpc>
                <a:spcPts val="5475"/>
              </a:lnSpc>
              <a:spcBef>
                <a:spcPct val="0"/>
              </a:spcBef>
            </a:pPr>
            <a:r>
              <a:rPr lang="en-US" sz="3911" i="true">
                <a:solidFill>
                  <a:srgbClr val="000000"/>
                </a:solidFill>
                <a:latin typeface="Open Sans Light Italics"/>
                <a:ea typeface="Open Sans Light Italics"/>
                <a:cs typeface="Open Sans Light Italics"/>
                <a:sym typeface="Open Sans Light Italics"/>
              </a:rPr>
              <a:t>Yêu cầu sản phẩm</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547189" y="-1094892"/>
            <a:ext cx="4208573" cy="4247184"/>
          </a:xfrm>
          <a:custGeom>
            <a:avLst/>
            <a:gdLst/>
            <a:ahLst/>
            <a:cxnLst/>
            <a:rect r="r" b="b" t="t" l="l"/>
            <a:pathLst>
              <a:path h="4247184" w="4208573">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4" id="4"/>
          <p:cNvSpPr txBox="true"/>
          <p:nvPr/>
        </p:nvSpPr>
        <p:spPr>
          <a:xfrm rot="0">
            <a:off x="1192429" y="1228725"/>
            <a:ext cx="9133829" cy="1167765"/>
          </a:xfrm>
          <a:prstGeom prst="rect">
            <a:avLst/>
          </a:prstGeom>
        </p:spPr>
        <p:txBody>
          <a:bodyPr anchor="t" rtlCol="false" tIns="0" lIns="0" bIns="0" rIns="0">
            <a:spAutoFit/>
          </a:bodyPr>
          <a:lstStyle/>
          <a:p>
            <a:pPr algn="l">
              <a:lnSpc>
                <a:spcPts val="8730"/>
              </a:lnSpc>
            </a:pPr>
            <a:r>
              <a:rPr lang="en-US" sz="9000" b="true">
                <a:solidFill>
                  <a:srgbClr val="000000"/>
                </a:solidFill>
                <a:latin typeface="Canva Sans Bold"/>
                <a:ea typeface="Canva Sans Bold"/>
                <a:cs typeface="Canva Sans Bold"/>
                <a:sym typeface="Canva Sans Bold"/>
              </a:rPr>
              <a:t>Giới thiệu đề tài</a:t>
            </a:r>
          </a:p>
        </p:txBody>
      </p:sp>
      <p:sp>
        <p:nvSpPr>
          <p:cNvPr name="TextBox 5" id="5"/>
          <p:cNvSpPr txBox="true"/>
          <p:nvPr/>
        </p:nvSpPr>
        <p:spPr>
          <a:xfrm rot="0">
            <a:off x="1192429" y="2581275"/>
            <a:ext cx="16459046" cy="7563433"/>
          </a:xfrm>
          <a:prstGeom prst="rect">
            <a:avLst/>
          </a:prstGeom>
        </p:spPr>
        <p:txBody>
          <a:bodyPr anchor="t" rtlCol="false" tIns="0" lIns="0" bIns="0" rIns="0">
            <a:spAutoFit/>
          </a:bodyPr>
          <a:lstStyle/>
          <a:p>
            <a:pPr algn="l">
              <a:lnSpc>
                <a:spcPts val="4008"/>
              </a:lnSpc>
            </a:pPr>
            <a:r>
              <a:rPr lang="en-US" sz="2969" spc="178">
                <a:solidFill>
                  <a:srgbClr val="000000"/>
                </a:solidFill>
                <a:latin typeface="Canva Sans"/>
                <a:ea typeface="Canva Sans"/>
                <a:cs typeface="Canva Sans"/>
                <a:sym typeface="Canva Sans"/>
              </a:rPr>
              <a:t>Vai trò của pin tiểu trong đời sống hiện đại ngày càng trở nên quan trọng, không chỉ phục vụ cho sinh hoạt hàng ngày mà còn trong nhiều lĩnh vực công việc khác nhau. Đặc biệt là Pin lithium-ion, đã và đang được sử dụng rổng rãi trong các thiết bị như đèn pin, máy khoan, xe điện, và các ứng dụng năng lượng khác nhờ tính năng lưu trữ năng lượng lớn, tuổi thọ dài và khả năng tái sạc tốt. </a:t>
            </a:r>
          </a:p>
          <a:p>
            <a:pPr algn="l">
              <a:lnSpc>
                <a:spcPts val="4008"/>
              </a:lnSpc>
            </a:pPr>
            <a:r>
              <a:rPr lang="en-US" sz="2969" spc="178">
                <a:solidFill>
                  <a:srgbClr val="000000"/>
                </a:solidFill>
                <a:latin typeface="Canva Sans"/>
                <a:ea typeface="Canva Sans"/>
                <a:cs typeface="Canva Sans"/>
                <a:sym typeface="Canva Sans"/>
              </a:rPr>
              <a:t> Một trong những tính năng nổi bật của các loại pin hiện đại chính là khả năng sạc lại, giúp tiết kiệm chi phí và tăng tính tiện dụng cho người dùng. Tuy nhiên, việc sạc pin không đúng cách có thể gây ra những rủi ro nghiêm trọng như hư hỏng pin, giảm tuổi thọ và thậm chí nguy cơ cháy nổ. Vì thế để đảm bảo quá trình sử dụng an toàn và hiệu quả, các bộ sạc pin là một phần không thể thiếu khi đi kèm với các loại pin sạc.</a:t>
            </a:r>
          </a:p>
          <a:p>
            <a:pPr algn="l">
              <a:lnSpc>
                <a:spcPts val="4008"/>
              </a:lnSpc>
            </a:pPr>
            <a:r>
              <a:rPr lang="en-US" sz="2969" spc="178">
                <a:solidFill>
                  <a:srgbClr val="000000"/>
                </a:solidFill>
                <a:latin typeface="Canva Sans"/>
                <a:ea typeface="Canva Sans"/>
                <a:cs typeface="Canva Sans"/>
                <a:sym typeface="Canva Sans"/>
              </a:rPr>
              <a:t> Đề tài này không chỉ mang tính thực tiễn cao mà còn góp phần quan trọng vào việc đảm bảo an toàn và hiệu quả trong việc sử dụng pin trong các thiết bị công nghệ hiện đại.</a:t>
            </a:r>
          </a:p>
          <a:p>
            <a:pPr algn="l" marL="0" indent="0" lvl="0">
              <a:lnSpc>
                <a:spcPts val="4008"/>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AutoShape 3" id="3"/>
          <p:cNvSpPr/>
          <p:nvPr/>
        </p:nvSpPr>
        <p:spPr>
          <a:xfrm>
            <a:off x="-196244" y="2006682"/>
            <a:ext cx="20061513" cy="0"/>
          </a:xfrm>
          <a:prstGeom prst="line">
            <a:avLst/>
          </a:prstGeom>
          <a:ln cap="flat" w="28575">
            <a:solidFill>
              <a:srgbClr val="000000"/>
            </a:solidFill>
            <a:prstDash val="solid"/>
            <a:headEnd type="none" len="sm" w="sm"/>
            <a:tailEnd type="none" len="sm" w="sm"/>
          </a:ln>
        </p:spPr>
      </p:sp>
      <p:grpSp>
        <p:nvGrpSpPr>
          <p:cNvPr name="Group 4" id="4"/>
          <p:cNvGrpSpPr/>
          <p:nvPr/>
        </p:nvGrpSpPr>
        <p:grpSpPr>
          <a:xfrm rot="0">
            <a:off x="936022" y="3151473"/>
            <a:ext cx="502056" cy="50205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6" id="6"/>
            <p:cNvSpPr txBox="true"/>
            <p:nvPr/>
          </p:nvSpPr>
          <p:spPr>
            <a:xfrm>
              <a:off x="190500" y="228600"/>
              <a:ext cx="431800" cy="393700"/>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7" id="7"/>
          <p:cNvGrpSpPr/>
          <p:nvPr/>
        </p:nvGrpSpPr>
        <p:grpSpPr>
          <a:xfrm rot="0">
            <a:off x="936022" y="1755653"/>
            <a:ext cx="502056" cy="50205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9" id="9"/>
            <p:cNvSpPr txBox="true"/>
            <p:nvPr/>
          </p:nvSpPr>
          <p:spPr>
            <a:xfrm>
              <a:off x="190500" y="228600"/>
              <a:ext cx="431800" cy="393700"/>
            </a:xfrm>
            <a:prstGeom prst="rect">
              <a:avLst/>
            </a:prstGeom>
          </p:spPr>
          <p:txBody>
            <a:bodyPr anchor="ctr" rtlCol="false" tIns="50800" lIns="50800" bIns="50800" rIns="50800"/>
            <a:lstStyle/>
            <a:p>
              <a:pPr algn="ctr">
                <a:lnSpc>
                  <a:spcPts val="2266"/>
                </a:lnSpc>
              </a:pPr>
            </a:p>
          </p:txBody>
        </p:sp>
      </p:grpSp>
      <p:grpSp>
        <p:nvGrpSpPr>
          <p:cNvPr name="Group 10" id="10"/>
          <p:cNvGrpSpPr/>
          <p:nvPr/>
        </p:nvGrpSpPr>
        <p:grpSpPr>
          <a:xfrm rot="0">
            <a:off x="821812" y="6963956"/>
            <a:ext cx="502056" cy="50205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2" id="12"/>
            <p:cNvSpPr txBox="true"/>
            <p:nvPr/>
          </p:nvSpPr>
          <p:spPr>
            <a:xfrm>
              <a:off x="190500" y="228600"/>
              <a:ext cx="431800" cy="393700"/>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TextBox 13" id="13"/>
          <p:cNvSpPr txBox="true"/>
          <p:nvPr/>
        </p:nvSpPr>
        <p:spPr>
          <a:xfrm rot="0">
            <a:off x="3836204" y="838917"/>
            <a:ext cx="11140860" cy="1167765"/>
          </a:xfrm>
          <a:prstGeom prst="rect">
            <a:avLst/>
          </a:prstGeom>
        </p:spPr>
        <p:txBody>
          <a:bodyPr anchor="t" rtlCol="false" tIns="0" lIns="0" bIns="0" rIns="0">
            <a:spAutoFit/>
          </a:bodyPr>
          <a:lstStyle/>
          <a:p>
            <a:pPr algn="ctr" marL="0" indent="0" lvl="1">
              <a:lnSpc>
                <a:spcPts val="8730"/>
              </a:lnSpc>
              <a:spcBef>
                <a:spcPct val="0"/>
              </a:spcBef>
            </a:pPr>
            <a:r>
              <a:rPr lang="en-US" b="true" sz="9000">
                <a:solidFill>
                  <a:srgbClr val="000000"/>
                </a:solidFill>
                <a:latin typeface="Canva Sans Bold"/>
                <a:ea typeface="Canva Sans Bold"/>
                <a:cs typeface="Canva Sans Bold"/>
                <a:sym typeface="Canva Sans Bold"/>
              </a:rPr>
              <a:t>Yêu cầu sản phẩm</a:t>
            </a:r>
          </a:p>
        </p:txBody>
      </p:sp>
      <p:sp>
        <p:nvSpPr>
          <p:cNvPr name="TextBox 14" id="14"/>
          <p:cNvSpPr txBox="true"/>
          <p:nvPr/>
        </p:nvSpPr>
        <p:spPr>
          <a:xfrm rot="0">
            <a:off x="-6188" y="2358472"/>
            <a:ext cx="2069776"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Canva Sans Bold"/>
                <a:ea typeface="Canva Sans Bold"/>
                <a:cs typeface="Canva Sans Bold"/>
                <a:sym typeface="Canva Sans Bold"/>
              </a:rPr>
              <a:t>     </a:t>
            </a:r>
            <a:r>
              <a:rPr lang="en-US" sz="5000" b="true">
                <a:solidFill>
                  <a:srgbClr val="000000"/>
                </a:solidFill>
                <a:latin typeface="Canva Sans Bold"/>
                <a:ea typeface="Canva Sans Bold"/>
                <a:cs typeface="Canva Sans Bold"/>
                <a:sym typeface="Canva Sans Bold"/>
              </a:rPr>
              <a:t>Tên</a:t>
            </a:r>
          </a:p>
        </p:txBody>
      </p:sp>
      <p:sp>
        <p:nvSpPr>
          <p:cNvPr name="TextBox 15" id="15"/>
          <p:cNvSpPr txBox="true"/>
          <p:nvPr/>
        </p:nvSpPr>
        <p:spPr>
          <a:xfrm rot="0">
            <a:off x="704513" y="3844029"/>
            <a:ext cx="4455538"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Canva Sans Bold"/>
                <a:ea typeface="Canva Sans Bold"/>
                <a:cs typeface="Canva Sans Bold"/>
                <a:sym typeface="Canva Sans Bold"/>
              </a:rPr>
              <a:t> </a:t>
            </a:r>
            <a:r>
              <a:rPr lang="en-US" sz="5000" b="true">
                <a:solidFill>
                  <a:srgbClr val="000000"/>
                </a:solidFill>
                <a:latin typeface="Canva Sans Bold"/>
                <a:ea typeface="Canva Sans Bold"/>
                <a:cs typeface="Canva Sans Bold"/>
                <a:sym typeface="Canva Sans Bold"/>
              </a:rPr>
              <a:t>Mục đích</a:t>
            </a:r>
          </a:p>
        </p:txBody>
      </p:sp>
      <p:sp>
        <p:nvSpPr>
          <p:cNvPr name="TextBox 16" id="16"/>
          <p:cNvSpPr txBox="true"/>
          <p:nvPr/>
        </p:nvSpPr>
        <p:spPr>
          <a:xfrm rot="0">
            <a:off x="4076098" y="2401881"/>
            <a:ext cx="4174811" cy="548183"/>
          </a:xfrm>
          <a:prstGeom prst="rect">
            <a:avLst/>
          </a:prstGeom>
        </p:spPr>
        <p:txBody>
          <a:bodyPr anchor="t" rtlCol="false" tIns="0" lIns="0" bIns="0" rIns="0">
            <a:spAutoFit/>
          </a:bodyPr>
          <a:lstStyle/>
          <a:p>
            <a:pPr algn="l">
              <a:lnSpc>
                <a:spcPts val="4695"/>
              </a:lnSpc>
            </a:pPr>
            <a:r>
              <a:rPr lang="en-US" sz="3009">
                <a:solidFill>
                  <a:srgbClr val="000000"/>
                </a:solidFill>
                <a:latin typeface="Canva Sans"/>
                <a:ea typeface="Canva Sans"/>
                <a:cs typeface="Canva Sans"/>
                <a:sym typeface="Canva Sans"/>
              </a:rPr>
              <a:t>Bộ sạc pin TP4056</a:t>
            </a:r>
          </a:p>
        </p:txBody>
      </p:sp>
      <p:sp>
        <p:nvSpPr>
          <p:cNvPr name="TextBox 17" id="17"/>
          <p:cNvSpPr txBox="true"/>
          <p:nvPr/>
        </p:nvSpPr>
        <p:spPr>
          <a:xfrm rot="0">
            <a:off x="4076098" y="3764451"/>
            <a:ext cx="12795149" cy="3508011"/>
          </a:xfrm>
          <a:prstGeom prst="rect">
            <a:avLst/>
          </a:prstGeom>
        </p:spPr>
        <p:txBody>
          <a:bodyPr anchor="t" rtlCol="false" tIns="0" lIns="0" bIns="0" rIns="0">
            <a:spAutoFit/>
          </a:bodyPr>
          <a:lstStyle/>
          <a:p>
            <a:pPr algn="l">
              <a:lnSpc>
                <a:spcPts val="4691"/>
              </a:lnSpc>
            </a:pPr>
            <a:r>
              <a:rPr lang="en-US" sz="3007">
                <a:solidFill>
                  <a:srgbClr val="000000"/>
                </a:solidFill>
                <a:latin typeface="Canva Sans"/>
                <a:ea typeface="Canva Sans"/>
                <a:cs typeface="Canva Sans"/>
                <a:sym typeface="Canva Sans"/>
              </a:rPr>
              <a:t>Mạch Sạc Pin Có Bảo Vệ TP4056 1A TYPE-C được sử dụng để sạc cho các loại pin Lithium có điện áp 3.7~4.2VDC (Pin Lipo, Pin 18650,...).</a:t>
            </a:r>
          </a:p>
          <a:p>
            <a:pPr algn="l">
              <a:lnSpc>
                <a:spcPts val="4691"/>
              </a:lnSpc>
            </a:pPr>
            <a:r>
              <a:rPr lang="en-US" sz="3007">
                <a:solidFill>
                  <a:srgbClr val="000000"/>
                </a:solidFill>
                <a:latin typeface="Canva Sans"/>
                <a:ea typeface="Canva Sans"/>
                <a:cs typeface="Canva Sans"/>
                <a:sym typeface="Canva Sans"/>
              </a:rPr>
              <a:t> Sản phẩm thích hợp cho các ứng dụng sử dụng pin sạc: Robot, mạch cảm biến không dây,...</a:t>
            </a:r>
          </a:p>
          <a:p>
            <a:pPr algn="l">
              <a:lnSpc>
                <a:spcPts val="4691"/>
              </a:lnSpc>
            </a:pPr>
            <a:r>
              <a:rPr lang="en-US" sz="3007">
                <a:solidFill>
                  <a:srgbClr val="000000"/>
                </a:solidFill>
                <a:latin typeface="Canva Sans"/>
                <a:ea typeface="Canva Sans"/>
                <a:cs typeface="Canva Sans"/>
                <a:sym typeface="Canva Sans"/>
              </a:rPr>
              <a:t> Mạch có chức năng bảo vệ xả pin.</a:t>
            </a:r>
          </a:p>
          <a:p>
            <a:pPr algn="l">
              <a:lnSpc>
                <a:spcPts val="4691"/>
              </a:lnSpc>
            </a:pPr>
          </a:p>
        </p:txBody>
      </p:sp>
      <p:sp>
        <p:nvSpPr>
          <p:cNvPr name="TextBox 18" id="18"/>
          <p:cNvSpPr txBox="true"/>
          <p:nvPr/>
        </p:nvSpPr>
        <p:spPr>
          <a:xfrm rot="0">
            <a:off x="743478" y="7566147"/>
            <a:ext cx="2728500" cy="1327151"/>
          </a:xfrm>
          <a:prstGeom prst="rect">
            <a:avLst/>
          </a:prstGeom>
        </p:spPr>
        <p:txBody>
          <a:bodyPr anchor="t" rtlCol="false" tIns="0" lIns="0" bIns="0" rIns="0">
            <a:spAutoFit/>
          </a:bodyPr>
          <a:lstStyle/>
          <a:p>
            <a:pPr algn="l">
              <a:lnSpc>
                <a:spcPts val="5150"/>
              </a:lnSpc>
            </a:pPr>
            <a:r>
              <a:rPr lang="en-US" sz="5000" b="true">
                <a:solidFill>
                  <a:srgbClr val="000000"/>
                </a:solidFill>
                <a:latin typeface="Canva Sans Bold"/>
                <a:ea typeface="Canva Sans Bold"/>
                <a:cs typeface="Canva Sans Bold"/>
                <a:sym typeface="Canva Sans Bold"/>
              </a:rPr>
              <a:t>Input &amp; Output</a:t>
            </a:r>
          </a:p>
        </p:txBody>
      </p:sp>
      <p:sp>
        <p:nvSpPr>
          <p:cNvPr name="TextBox 19" id="19"/>
          <p:cNvSpPr txBox="true"/>
          <p:nvPr/>
        </p:nvSpPr>
        <p:spPr>
          <a:xfrm rot="0">
            <a:off x="4147645" y="7620125"/>
            <a:ext cx="10439644" cy="1729283"/>
          </a:xfrm>
          <a:prstGeom prst="rect">
            <a:avLst/>
          </a:prstGeom>
        </p:spPr>
        <p:txBody>
          <a:bodyPr anchor="t" rtlCol="false" tIns="0" lIns="0" bIns="0" rIns="0">
            <a:spAutoFit/>
          </a:bodyPr>
          <a:lstStyle/>
          <a:p>
            <a:pPr algn="l">
              <a:lnSpc>
                <a:spcPts val="4695"/>
              </a:lnSpc>
            </a:pPr>
            <a:r>
              <a:rPr lang="en-US" sz="3009">
                <a:solidFill>
                  <a:srgbClr val="000000"/>
                </a:solidFill>
                <a:latin typeface="Canva Sans"/>
                <a:ea typeface="Canva Sans"/>
                <a:cs typeface="Canva Sans"/>
                <a:sym typeface="Canva Sans"/>
              </a:rPr>
              <a:t>Input (Vcc): điện áp  -0.3V～8V</a:t>
            </a:r>
          </a:p>
          <a:p>
            <a:pPr algn="l">
              <a:lnSpc>
                <a:spcPts val="4695"/>
              </a:lnSpc>
            </a:pPr>
            <a:r>
              <a:rPr lang="en-US" sz="3009">
                <a:solidFill>
                  <a:srgbClr val="000000"/>
                </a:solidFill>
                <a:latin typeface="Canva Sans"/>
                <a:ea typeface="Canva Sans"/>
                <a:cs typeface="Canva Sans"/>
                <a:sym typeface="Canva Sans"/>
              </a:rPr>
              <a:t> Output: điện áp sạc 5V, dòng sạc 0.5A hoặc 1.0A.</a:t>
            </a:r>
          </a:p>
          <a:p>
            <a:pPr algn="l">
              <a:lnSpc>
                <a:spcPts val="4695"/>
              </a:lnSpc>
            </a:pPr>
          </a:p>
        </p:txBody>
      </p:sp>
      <p:sp>
        <p:nvSpPr>
          <p:cNvPr name="Freeform 20" id="20"/>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1" id="21"/>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2" id="22"/>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3" id="23"/>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24" id="24"/>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25" id="25"/>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26" id="26"/>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27" id="27"/>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AutoShape 28" id="28"/>
          <p:cNvSpPr/>
          <p:nvPr/>
        </p:nvSpPr>
        <p:spPr>
          <a:xfrm>
            <a:off x="0" y="3402501"/>
            <a:ext cx="20061513" cy="0"/>
          </a:xfrm>
          <a:prstGeom prst="line">
            <a:avLst/>
          </a:prstGeom>
          <a:ln cap="flat" w="28575">
            <a:solidFill>
              <a:srgbClr val="000000"/>
            </a:solidFill>
            <a:prstDash val="solid"/>
            <a:headEnd type="none" len="sm" w="sm"/>
            <a:tailEnd type="none" len="sm" w="sm"/>
          </a:ln>
        </p:spPr>
      </p:sp>
      <p:sp>
        <p:nvSpPr>
          <p:cNvPr name="AutoShape 29" id="29"/>
          <p:cNvSpPr/>
          <p:nvPr/>
        </p:nvSpPr>
        <p:spPr>
          <a:xfrm>
            <a:off x="0" y="7214984"/>
            <a:ext cx="20061513" cy="0"/>
          </a:xfrm>
          <a:prstGeom prst="line">
            <a:avLst/>
          </a:prstGeom>
          <a:ln cap="flat" w="28575">
            <a:solidFill>
              <a:srgbClr val="000000"/>
            </a:solidFill>
            <a:prstDash val="solid"/>
            <a:headEnd type="none" len="sm" w="sm"/>
            <a:tailEnd type="none" len="sm" w="sm"/>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AutoShape 3" id="3"/>
          <p:cNvSpPr/>
          <p:nvPr/>
        </p:nvSpPr>
        <p:spPr>
          <a:xfrm>
            <a:off x="-196244" y="2120638"/>
            <a:ext cx="20061513" cy="0"/>
          </a:xfrm>
          <a:prstGeom prst="line">
            <a:avLst/>
          </a:prstGeom>
          <a:ln cap="flat" w="28575">
            <a:solidFill>
              <a:srgbClr val="000000"/>
            </a:solidFill>
            <a:prstDash val="solid"/>
            <a:headEnd type="none" len="sm" w="sm"/>
            <a:tailEnd type="none" len="sm" w="sm"/>
          </a:ln>
        </p:spPr>
      </p:sp>
      <p:grpSp>
        <p:nvGrpSpPr>
          <p:cNvPr name="Group 4" id="4"/>
          <p:cNvGrpSpPr/>
          <p:nvPr/>
        </p:nvGrpSpPr>
        <p:grpSpPr>
          <a:xfrm rot="0">
            <a:off x="936022" y="3151473"/>
            <a:ext cx="502056" cy="50205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6" id="6"/>
            <p:cNvSpPr txBox="true"/>
            <p:nvPr/>
          </p:nvSpPr>
          <p:spPr>
            <a:xfrm>
              <a:off x="190500" y="228600"/>
              <a:ext cx="431800" cy="393700"/>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7" id="7"/>
          <p:cNvGrpSpPr/>
          <p:nvPr/>
        </p:nvGrpSpPr>
        <p:grpSpPr>
          <a:xfrm rot="0">
            <a:off x="936022" y="1855323"/>
            <a:ext cx="502056" cy="50205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9" id="9"/>
            <p:cNvSpPr txBox="true"/>
            <p:nvPr/>
          </p:nvSpPr>
          <p:spPr>
            <a:xfrm>
              <a:off x="190500" y="228600"/>
              <a:ext cx="431800" cy="393700"/>
            </a:xfrm>
            <a:prstGeom prst="rect">
              <a:avLst/>
            </a:prstGeom>
          </p:spPr>
          <p:txBody>
            <a:bodyPr anchor="ctr" rtlCol="false" tIns="50800" lIns="50800" bIns="50800" rIns="50800"/>
            <a:lstStyle/>
            <a:p>
              <a:pPr algn="ctr">
                <a:lnSpc>
                  <a:spcPts val="2266"/>
                </a:lnSpc>
              </a:pPr>
            </a:p>
          </p:txBody>
        </p:sp>
      </p:grpSp>
      <p:sp>
        <p:nvSpPr>
          <p:cNvPr name="TextBox 10" id="10"/>
          <p:cNvSpPr txBox="true"/>
          <p:nvPr/>
        </p:nvSpPr>
        <p:spPr>
          <a:xfrm rot="0">
            <a:off x="3836204" y="838917"/>
            <a:ext cx="11140860" cy="1167765"/>
          </a:xfrm>
          <a:prstGeom prst="rect">
            <a:avLst/>
          </a:prstGeom>
        </p:spPr>
        <p:txBody>
          <a:bodyPr anchor="t" rtlCol="false" tIns="0" lIns="0" bIns="0" rIns="0">
            <a:spAutoFit/>
          </a:bodyPr>
          <a:lstStyle/>
          <a:p>
            <a:pPr algn="ctr" marL="0" indent="0" lvl="1">
              <a:lnSpc>
                <a:spcPts val="8730"/>
              </a:lnSpc>
              <a:spcBef>
                <a:spcPct val="0"/>
              </a:spcBef>
            </a:pPr>
            <a:r>
              <a:rPr lang="en-US" b="true" sz="9000">
                <a:solidFill>
                  <a:srgbClr val="000000"/>
                </a:solidFill>
                <a:latin typeface="Canva Sans Bold"/>
                <a:ea typeface="Canva Sans Bold"/>
                <a:cs typeface="Canva Sans Bold"/>
                <a:sym typeface="Canva Sans Bold"/>
              </a:rPr>
              <a:t>Yêu cầu sản phẩm</a:t>
            </a:r>
          </a:p>
        </p:txBody>
      </p:sp>
      <p:sp>
        <p:nvSpPr>
          <p:cNvPr name="TextBox 11" id="11"/>
          <p:cNvSpPr txBox="true"/>
          <p:nvPr/>
        </p:nvSpPr>
        <p:spPr>
          <a:xfrm rot="0">
            <a:off x="829717" y="2433579"/>
            <a:ext cx="3396075"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Canva Sans Bold"/>
                <a:ea typeface="Canva Sans Bold"/>
                <a:cs typeface="Canva Sans Bold"/>
                <a:sym typeface="Canva Sans Bold"/>
              </a:rPr>
              <a:t>Chi phí</a:t>
            </a:r>
          </a:p>
        </p:txBody>
      </p:sp>
      <p:sp>
        <p:nvSpPr>
          <p:cNvPr name="TextBox 12" id="12"/>
          <p:cNvSpPr txBox="true"/>
          <p:nvPr/>
        </p:nvSpPr>
        <p:spPr>
          <a:xfrm rot="0">
            <a:off x="829717" y="3645389"/>
            <a:ext cx="4455538"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Canva Sans Bold"/>
                <a:ea typeface="Canva Sans Bold"/>
                <a:cs typeface="Canva Sans Bold"/>
                <a:sym typeface="Canva Sans Bold"/>
              </a:rPr>
              <a:t>Chức năng</a:t>
            </a:r>
          </a:p>
        </p:txBody>
      </p:sp>
      <p:sp>
        <p:nvSpPr>
          <p:cNvPr name="TextBox 13" id="13"/>
          <p:cNvSpPr txBox="true"/>
          <p:nvPr/>
        </p:nvSpPr>
        <p:spPr>
          <a:xfrm rot="0">
            <a:off x="5076749" y="3610164"/>
            <a:ext cx="12795149" cy="5283134"/>
          </a:xfrm>
          <a:prstGeom prst="rect">
            <a:avLst/>
          </a:prstGeom>
        </p:spPr>
        <p:txBody>
          <a:bodyPr anchor="t" rtlCol="false" tIns="0" lIns="0" bIns="0" rIns="0">
            <a:spAutoFit/>
          </a:bodyPr>
          <a:lstStyle/>
          <a:p>
            <a:pPr algn="l">
              <a:lnSpc>
                <a:spcPts val="4691"/>
              </a:lnSpc>
            </a:pPr>
            <a:r>
              <a:rPr lang="en-US" sz="3007">
                <a:solidFill>
                  <a:srgbClr val="000000"/>
                </a:solidFill>
                <a:latin typeface="Canva Sans"/>
                <a:ea typeface="Canva Sans"/>
                <a:cs typeface="Canva Sans"/>
                <a:sym typeface="Canva Sans"/>
              </a:rPr>
              <a:t>Mạch Sạc Pin Có Bảo Vệ TP4056 1A TYPE-C có thể được sử dụng để sạc trực tiếp pin lithium bằng bộ sạc điện thoại di động</a:t>
            </a:r>
          </a:p>
          <a:p>
            <a:pPr algn="l">
              <a:lnSpc>
                <a:spcPts val="4691"/>
              </a:lnSpc>
            </a:pPr>
            <a:r>
              <a:rPr lang="en-US" sz="3007">
                <a:solidFill>
                  <a:srgbClr val="000000"/>
                </a:solidFill>
                <a:latin typeface="Canva Sans"/>
                <a:ea typeface="Canva Sans"/>
                <a:cs typeface="Canva Sans"/>
                <a:sym typeface="Canva Sans"/>
              </a:rPr>
              <a:t> Sản phẩm được tích hợp đèn LED báo đang sạc và đã sạc đầy</a:t>
            </a:r>
          </a:p>
          <a:p>
            <a:pPr algn="l">
              <a:lnSpc>
                <a:spcPts val="4691"/>
              </a:lnSpc>
            </a:pPr>
            <a:r>
              <a:rPr lang="en-US" sz="3007">
                <a:solidFill>
                  <a:srgbClr val="000000"/>
                </a:solidFill>
                <a:latin typeface="Canva Sans"/>
                <a:ea typeface="Canva Sans"/>
                <a:cs typeface="Canva Sans"/>
                <a:sym typeface="Canva Sans"/>
              </a:rPr>
              <a:t> Có thể điều chỉnh dòng sạc pin</a:t>
            </a:r>
          </a:p>
          <a:p>
            <a:pPr algn="l">
              <a:lnSpc>
                <a:spcPts val="4691"/>
              </a:lnSpc>
            </a:pPr>
            <a:r>
              <a:rPr lang="en-US" sz="3007">
                <a:solidFill>
                  <a:srgbClr val="000000"/>
                </a:solidFill>
                <a:latin typeface="Canva Sans"/>
                <a:ea typeface="Canva Sans"/>
                <a:cs typeface="Canva Sans"/>
                <a:sym typeface="Canva Sans"/>
              </a:rPr>
              <a:t> Có chức năng ngắt tải bảo vệ pin khi điện áp xuống quá thấp để tránh làm hư hỏng pin (chai pin)</a:t>
            </a:r>
          </a:p>
          <a:p>
            <a:pPr algn="l">
              <a:lnSpc>
                <a:spcPts val="4691"/>
              </a:lnSpc>
            </a:pPr>
            <a:r>
              <a:rPr lang="en-US" sz="3007">
                <a:solidFill>
                  <a:srgbClr val="000000"/>
                </a:solidFill>
                <a:latin typeface="Canva Sans"/>
                <a:ea typeface="Canva Sans"/>
                <a:cs typeface="Canva Sans"/>
                <a:sym typeface="Canva Sans"/>
              </a:rPr>
              <a:t> Ngoài ra sản phẩm vẫn có thể hàn nối dây điện áp đầu vào mạch có kích thước nhỏ gọn với cổng Micro USB kết nối tiện dụng</a:t>
            </a:r>
          </a:p>
          <a:p>
            <a:pPr algn="l">
              <a:lnSpc>
                <a:spcPts val="4691"/>
              </a:lnSpc>
            </a:pPr>
          </a:p>
        </p:txBody>
      </p:sp>
      <p:sp>
        <p:nvSpPr>
          <p:cNvPr name="Freeform 14" id="14"/>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5" id="15"/>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6" id="16"/>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7" id="17"/>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8" id="18"/>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9" id="19"/>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20" id="20"/>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21" id="21"/>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AutoShape 22" id="22"/>
          <p:cNvSpPr/>
          <p:nvPr/>
        </p:nvSpPr>
        <p:spPr>
          <a:xfrm>
            <a:off x="0" y="3402501"/>
            <a:ext cx="20061513" cy="0"/>
          </a:xfrm>
          <a:prstGeom prst="line">
            <a:avLst/>
          </a:prstGeom>
          <a:ln cap="flat" w="28575">
            <a:solidFill>
              <a:srgbClr val="000000"/>
            </a:solidFill>
            <a:prstDash val="solid"/>
            <a:headEnd type="none" len="sm" w="sm"/>
            <a:tailEnd type="none" len="sm" w="sm"/>
          </a:ln>
        </p:spPr>
      </p:sp>
      <p:sp>
        <p:nvSpPr>
          <p:cNvPr name="TextBox 23" id="23"/>
          <p:cNvSpPr txBox="true"/>
          <p:nvPr/>
        </p:nvSpPr>
        <p:spPr>
          <a:xfrm rot="0">
            <a:off x="5076749" y="2413488"/>
            <a:ext cx="4174811" cy="548183"/>
          </a:xfrm>
          <a:prstGeom prst="rect">
            <a:avLst/>
          </a:prstGeom>
        </p:spPr>
        <p:txBody>
          <a:bodyPr anchor="t" rtlCol="false" tIns="0" lIns="0" bIns="0" rIns="0">
            <a:spAutoFit/>
          </a:bodyPr>
          <a:lstStyle/>
          <a:p>
            <a:pPr algn="l">
              <a:lnSpc>
                <a:spcPts val="4695"/>
              </a:lnSpc>
            </a:pPr>
            <a:r>
              <a:rPr lang="en-US" sz="3009">
                <a:solidFill>
                  <a:srgbClr val="000000"/>
                </a:solidFill>
                <a:latin typeface="Canva Sans"/>
                <a:ea typeface="Canva Sans"/>
                <a:cs typeface="Canva Sans"/>
                <a:sym typeface="Canva Sans"/>
              </a:rPr>
              <a:t>Khoảng 150.000vnđ</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AutoShape 3" id="3"/>
          <p:cNvSpPr/>
          <p:nvPr/>
        </p:nvSpPr>
        <p:spPr>
          <a:xfrm>
            <a:off x="-196244" y="2006682"/>
            <a:ext cx="20061513" cy="0"/>
          </a:xfrm>
          <a:prstGeom prst="line">
            <a:avLst/>
          </a:prstGeom>
          <a:ln cap="flat" w="28575">
            <a:solidFill>
              <a:srgbClr val="000000"/>
            </a:solidFill>
            <a:prstDash val="solid"/>
            <a:headEnd type="none" len="sm" w="sm"/>
            <a:tailEnd type="none" len="sm" w="sm"/>
          </a:ln>
        </p:spPr>
      </p:sp>
      <p:grpSp>
        <p:nvGrpSpPr>
          <p:cNvPr name="Group 4" id="4"/>
          <p:cNvGrpSpPr/>
          <p:nvPr/>
        </p:nvGrpSpPr>
        <p:grpSpPr>
          <a:xfrm rot="0">
            <a:off x="936022" y="3050165"/>
            <a:ext cx="502056" cy="50205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6" id="6"/>
            <p:cNvSpPr txBox="true"/>
            <p:nvPr/>
          </p:nvSpPr>
          <p:spPr>
            <a:xfrm>
              <a:off x="190500" y="228600"/>
              <a:ext cx="431800" cy="393700"/>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7" id="7"/>
          <p:cNvGrpSpPr/>
          <p:nvPr/>
        </p:nvGrpSpPr>
        <p:grpSpPr>
          <a:xfrm rot="0">
            <a:off x="1028700" y="6335998"/>
            <a:ext cx="502056" cy="50205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9" id="9"/>
            <p:cNvSpPr txBox="true"/>
            <p:nvPr/>
          </p:nvSpPr>
          <p:spPr>
            <a:xfrm>
              <a:off x="190500" y="228600"/>
              <a:ext cx="431800" cy="393700"/>
            </a:xfrm>
            <a:prstGeom prst="rect">
              <a:avLst/>
            </a:prstGeom>
          </p:spPr>
          <p:txBody>
            <a:bodyPr anchor="ctr" rtlCol="false" tIns="50800" lIns="50800" bIns="50800" rIns="50800"/>
            <a:lstStyle/>
            <a:p>
              <a:pPr algn="ctr">
                <a:lnSpc>
                  <a:spcPts val="2266"/>
                </a:lnSpc>
              </a:pPr>
            </a:p>
          </p:txBody>
        </p:sp>
      </p:grpSp>
      <p:sp>
        <p:nvSpPr>
          <p:cNvPr name="TextBox 10" id="10"/>
          <p:cNvSpPr txBox="true"/>
          <p:nvPr/>
        </p:nvSpPr>
        <p:spPr>
          <a:xfrm rot="0">
            <a:off x="3836204" y="838917"/>
            <a:ext cx="11140860" cy="1167765"/>
          </a:xfrm>
          <a:prstGeom prst="rect">
            <a:avLst/>
          </a:prstGeom>
        </p:spPr>
        <p:txBody>
          <a:bodyPr anchor="t" rtlCol="false" tIns="0" lIns="0" bIns="0" rIns="0">
            <a:spAutoFit/>
          </a:bodyPr>
          <a:lstStyle/>
          <a:p>
            <a:pPr algn="ctr" marL="0" indent="0" lvl="1">
              <a:lnSpc>
                <a:spcPts val="8730"/>
              </a:lnSpc>
              <a:spcBef>
                <a:spcPct val="0"/>
              </a:spcBef>
            </a:pPr>
            <a:r>
              <a:rPr lang="en-US" b="true" sz="9000">
                <a:solidFill>
                  <a:srgbClr val="000000"/>
                </a:solidFill>
                <a:latin typeface="Canva Sans Bold"/>
                <a:ea typeface="Canva Sans Bold"/>
                <a:cs typeface="Canva Sans Bold"/>
                <a:sym typeface="Canva Sans Bold"/>
              </a:rPr>
              <a:t>Yêu cầu sản phẩm</a:t>
            </a:r>
          </a:p>
        </p:txBody>
      </p:sp>
      <p:sp>
        <p:nvSpPr>
          <p:cNvPr name="TextBox 11" id="11"/>
          <p:cNvSpPr txBox="true"/>
          <p:nvPr/>
        </p:nvSpPr>
        <p:spPr>
          <a:xfrm rot="0">
            <a:off x="829717" y="2433579"/>
            <a:ext cx="3396075"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Canva Sans Bold"/>
                <a:ea typeface="Canva Sans Bold"/>
                <a:cs typeface="Canva Sans Bold"/>
                <a:sym typeface="Canva Sans Bold"/>
              </a:rPr>
              <a:t>Công suất</a:t>
            </a:r>
          </a:p>
        </p:txBody>
      </p:sp>
      <p:sp>
        <p:nvSpPr>
          <p:cNvPr name="TextBox 12" id="12"/>
          <p:cNvSpPr txBox="true"/>
          <p:nvPr/>
        </p:nvSpPr>
        <p:spPr>
          <a:xfrm rot="0">
            <a:off x="829717" y="3723671"/>
            <a:ext cx="4455538"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Canva Sans Bold"/>
                <a:ea typeface="Canva Sans Bold"/>
                <a:cs typeface="Canva Sans Bold"/>
                <a:sym typeface="Canva Sans Bold"/>
              </a:rPr>
              <a:t>Hiệu năng</a:t>
            </a:r>
          </a:p>
        </p:txBody>
      </p:sp>
      <p:sp>
        <p:nvSpPr>
          <p:cNvPr name="TextBox 13" id="13"/>
          <p:cNvSpPr txBox="true"/>
          <p:nvPr/>
        </p:nvSpPr>
        <p:spPr>
          <a:xfrm rot="0">
            <a:off x="5076749" y="3958001"/>
            <a:ext cx="12795149" cy="3508011"/>
          </a:xfrm>
          <a:prstGeom prst="rect">
            <a:avLst/>
          </a:prstGeom>
        </p:spPr>
        <p:txBody>
          <a:bodyPr anchor="t" rtlCol="false" tIns="0" lIns="0" bIns="0" rIns="0">
            <a:spAutoFit/>
          </a:bodyPr>
          <a:lstStyle/>
          <a:p>
            <a:pPr algn="l">
              <a:lnSpc>
                <a:spcPts val="4691"/>
              </a:lnSpc>
            </a:pPr>
            <a:r>
              <a:rPr lang="en-US" sz="3007">
                <a:solidFill>
                  <a:srgbClr val="000000"/>
                </a:solidFill>
                <a:latin typeface="Canva Sans"/>
                <a:ea typeface="Canva Sans"/>
                <a:cs typeface="Canva Sans"/>
                <a:sym typeface="Canva Sans"/>
              </a:rPr>
              <a:t>Tiết kiệm năng lượng: tự động ngắt khi đầy pin, giúp tránh lãng phí năng lượng và bảo vệ pin.</a:t>
            </a:r>
          </a:p>
          <a:p>
            <a:pPr algn="l">
              <a:lnSpc>
                <a:spcPts val="4691"/>
              </a:lnSpc>
            </a:pPr>
            <a:r>
              <a:rPr lang="en-US" sz="3007">
                <a:solidFill>
                  <a:srgbClr val="000000"/>
                </a:solidFill>
                <a:latin typeface="Canva Sans"/>
                <a:ea typeface="Canva Sans"/>
                <a:cs typeface="Canva Sans"/>
                <a:sym typeface="Canva Sans"/>
              </a:rPr>
              <a:t> Sự ổn định: Khả năng duy trì mức điện áp và dòng điện ổn định khi sạc, đồng thời bảo vệ thiết bị khỏi các sự cố như quá dòng, quá nhiệt.</a:t>
            </a:r>
          </a:p>
          <a:p>
            <a:pPr algn="l">
              <a:lnSpc>
                <a:spcPts val="4691"/>
              </a:lnSpc>
            </a:pPr>
          </a:p>
          <a:p>
            <a:pPr algn="l">
              <a:lnSpc>
                <a:spcPts val="4691"/>
              </a:lnSpc>
            </a:pPr>
          </a:p>
        </p:txBody>
      </p:sp>
      <p:sp>
        <p:nvSpPr>
          <p:cNvPr name="Freeform 14" id="14"/>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5" id="15"/>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6" id="16"/>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7" id="17"/>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8" id="18"/>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9" id="19"/>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20" id="20"/>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21" id="21"/>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AutoShape 22" id="22"/>
          <p:cNvSpPr/>
          <p:nvPr/>
        </p:nvSpPr>
        <p:spPr>
          <a:xfrm>
            <a:off x="0" y="3274199"/>
            <a:ext cx="20061513" cy="0"/>
          </a:xfrm>
          <a:prstGeom prst="line">
            <a:avLst/>
          </a:prstGeom>
          <a:ln cap="flat" w="28575">
            <a:solidFill>
              <a:srgbClr val="000000"/>
            </a:solidFill>
            <a:prstDash val="solid"/>
            <a:headEnd type="none" len="sm" w="sm"/>
            <a:tailEnd type="none" len="sm" w="sm"/>
          </a:ln>
        </p:spPr>
      </p:sp>
      <p:sp>
        <p:nvSpPr>
          <p:cNvPr name="TextBox 23" id="23"/>
          <p:cNvSpPr txBox="true"/>
          <p:nvPr/>
        </p:nvSpPr>
        <p:spPr>
          <a:xfrm rot="0">
            <a:off x="5076749" y="2413488"/>
            <a:ext cx="9194105" cy="1138733"/>
          </a:xfrm>
          <a:prstGeom prst="rect">
            <a:avLst/>
          </a:prstGeom>
        </p:spPr>
        <p:txBody>
          <a:bodyPr anchor="t" rtlCol="false" tIns="0" lIns="0" bIns="0" rIns="0">
            <a:spAutoFit/>
          </a:bodyPr>
          <a:lstStyle/>
          <a:p>
            <a:pPr algn="l">
              <a:lnSpc>
                <a:spcPts val="4695"/>
              </a:lnSpc>
            </a:pPr>
            <a:r>
              <a:rPr lang="en-US" sz="3009">
                <a:solidFill>
                  <a:srgbClr val="000000"/>
                </a:solidFill>
                <a:latin typeface="Canva Sans"/>
                <a:ea typeface="Canva Sans"/>
                <a:cs typeface="Canva Sans"/>
                <a:sym typeface="Canva Sans"/>
              </a:rPr>
              <a:t>Trong khoảng 1800mAh đến khoảng 3500mAh.</a:t>
            </a:r>
          </a:p>
          <a:p>
            <a:pPr algn="l">
              <a:lnSpc>
                <a:spcPts val="4695"/>
              </a:lnSpc>
            </a:pPr>
          </a:p>
        </p:txBody>
      </p:sp>
      <p:sp>
        <p:nvSpPr>
          <p:cNvPr name="AutoShape 24" id="24"/>
          <p:cNvSpPr/>
          <p:nvPr/>
        </p:nvSpPr>
        <p:spPr>
          <a:xfrm>
            <a:off x="0" y="6587027"/>
            <a:ext cx="20061513" cy="0"/>
          </a:xfrm>
          <a:prstGeom prst="line">
            <a:avLst/>
          </a:prstGeom>
          <a:ln cap="flat" w="28575">
            <a:solidFill>
              <a:srgbClr val="000000"/>
            </a:solidFill>
            <a:prstDash val="solid"/>
            <a:headEnd type="none" len="sm" w="sm"/>
            <a:tailEnd type="none" len="sm" w="sm"/>
          </a:ln>
        </p:spPr>
      </p:sp>
      <p:grpSp>
        <p:nvGrpSpPr>
          <p:cNvPr name="Group 25" id="25"/>
          <p:cNvGrpSpPr/>
          <p:nvPr/>
        </p:nvGrpSpPr>
        <p:grpSpPr>
          <a:xfrm rot="0">
            <a:off x="936022" y="1755653"/>
            <a:ext cx="502056" cy="502056"/>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27" id="27"/>
            <p:cNvSpPr txBox="true"/>
            <p:nvPr/>
          </p:nvSpPr>
          <p:spPr>
            <a:xfrm>
              <a:off x="190500" y="228600"/>
              <a:ext cx="431800" cy="393700"/>
            </a:xfrm>
            <a:prstGeom prst="rect">
              <a:avLst/>
            </a:prstGeom>
          </p:spPr>
          <p:txBody>
            <a:bodyPr anchor="ctr" rtlCol="false" tIns="50800" lIns="50800" bIns="50800" rIns="50800"/>
            <a:lstStyle/>
            <a:p>
              <a:pPr algn="ctr">
                <a:lnSpc>
                  <a:spcPts val="2266"/>
                </a:lnSpc>
              </a:pPr>
            </a:p>
          </p:txBody>
        </p:sp>
      </p:grpSp>
      <p:sp>
        <p:nvSpPr>
          <p:cNvPr name="TextBox 28" id="28"/>
          <p:cNvSpPr txBox="true"/>
          <p:nvPr/>
        </p:nvSpPr>
        <p:spPr>
          <a:xfrm rot="0">
            <a:off x="936022" y="7161905"/>
            <a:ext cx="4455538" cy="1327151"/>
          </a:xfrm>
          <a:prstGeom prst="rect">
            <a:avLst/>
          </a:prstGeom>
        </p:spPr>
        <p:txBody>
          <a:bodyPr anchor="t" rtlCol="false" tIns="0" lIns="0" bIns="0" rIns="0">
            <a:spAutoFit/>
          </a:bodyPr>
          <a:lstStyle/>
          <a:p>
            <a:pPr algn="l">
              <a:lnSpc>
                <a:spcPts val="5150"/>
              </a:lnSpc>
            </a:pPr>
            <a:r>
              <a:rPr lang="en-US" sz="5000" b="true">
                <a:solidFill>
                  <a:srgbClr val="000000"/>
                </a:solidFill>
                <a:latin typeface="Canva Sans Bold"/>
                <a:ea typeface="Canva Sans Bold"/>
                <a:cs typeface="Canva Sans Bold"/>
                <a:sym typeface="Canva Sans Bold"/>
              </a:rPr>
              <a:t>Kích thước&amp;</a:t>
            </a:r>
          </a:p>
          <a:p>
            <a:pPr algn="l">
              <a:lnSpc>
                <a:spcPts val="5150"/>
              </a:lnSpc>
            </a:pPr>
            <a:r>
              <a:rPr lang="en-US" sz="5000" b="true">
                <a:solidFill>
                  <a:srgbClr val="000000"/>
                </a:solidFill>
                <a:latin typeface="Canva Sans Bold"/>
                <a:ea typeface="Canva Sans Bold"/>
                <a:cs typeface="Canva Sans Bold"/>
                <a:sym typeface="Canva Sans Bold"/>
              </a:rPr>
              <a:t>Khối lượng</a:t>
            </a:r>
          </a:p>
        </p:txBody>
      </p:sp>
      <p:sp>
        <p:nvSpPr>
          <p:cNvPr name="TextBox 29" id="29"/>
          <p:cNvSpPr txBox="true"/>
          <p:nvPr/>
        </p:nvSpPr>
        <p:spPr>
          <a:xfrm rot="0">
            <a:off x="5056575" y="7170389"/>
            <a:ext cx="9194105" cy="1729283"/>
          </a:xfrm>
          <a:prstGeom prst="rect">
            <a:avLst/>
          </a:prstGeom>
        </p:spPr>
        <p:txBody>
          <a:bodyPr anchor="t" rtlCol="false" tIns="0" lIns="0" bIns="0" rIns="0">
            <a:spAutoFit/>
          </a:bodyPr>
          <a:lstStyle/>
          <a:p>
            <a:pPr algn="l">
              <a:lnSpc>
                <a:spcPts val="4695"/>
              </a:lnSpc>
            </a:pPr>
            <a:r>
              <a:rPr lang="en-US" sz="3009">
                <a:solidFill>
                  <a:srgbClr val="000000"/>
                </a:solidFill>
                <a:latin typeface="Canva Sans"/>
                <a:ea typeface="Canva Sans"/>
                <a:cs typeface="Canva Sans"/>
                <a:sym typeface="Canva Sans"/>
              </a:rPr>
              <a:t>Kích thước: 17x22x5mm.</a:t>
            </a:r>
          </a:p>
          <a:p>
            <a:pPr algn="l">
              <a:lnSpc>
                <a:spcPts val="4695"/>
              </a:lnSpc>
            </a:pPr>
            <a:r>
              <a:rPr lang="en-US" sz="3009">
                <a:solidFill>
                  <a:srgbClr val="000000"/>
                </a:solidFill>
                <a:latin typeface="Canva Sans"/>
                <a:ea typeface="Canva Sans"/>
                <a:cs typeface="Canva Sans"/>
                <a:sym typeface="Canva Sans"/>
              </a:rPr>
              <a:t> Cân nặng: 600g - 800g.</a:t>
            </a:r>
          </a:p>
          <a:p>
            <a:pPr algn="l">
              <a:lnSpc>
                <a:spcPts val="4695"/>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AutoShape 3" id="3"/>
          <p:cNvSpPr/>
          <p:nvPr/>
        </p:nvSpPr>
        <p:spPr>
          <a:xfrm>
            <a:off x="-196244" y="2006682"/>
            <a:ext cx="20061513" cy="0"/>
          </a:xfrm>
          <a:prstGeom prst="line">
            <a:avLst/>
          </a:prstGeom>
          <a:ln cap="flat" w="28575">
            <a:solidFill>
              <a:srgbClr val="000000"/>
            </a:solidFill>
            <a:prstDash val="solid"/>
            <a:headEnd type="none" len="sm" w="sm"/>
            <a:tailEnd type="none" len="sm" w="sm"/>
          </a:ln>
        </p:spPr>
      </p:sp>
      <p:sp>
        <p:nvSpPr>
          <p:cNvPr name="TextBox 4" id="4"/>
          <p:cNvSpPr txBox="true"/>
          <p:nvPr/>
        </p:nvSpPr>
        <p:spPr>
          <a:xfrm rot="0">
            <a:off x="3836204" y="838917"/>
            <a:ext cx="11922532" cy="1167765"/>
          </a:xfrm>
          <a:prstGeom prst="rect">
            <a:avLst/>
          </a:prstGeom>
        </p:spPr>
        <p:txBody>
          <a:bodyPr anchor="t" rtlCol="false" tIns="0" lIns="0" bIns="0" rIns="0">
            <a:spAutoFit/>
          </a:bodyPr>
          <a:lstStyle/>
          <a:p>
            <a:pPr algn="ctr" marL="0" indent="0" lvl="1">
              <a:lnSpc>
                <a:spcPts val="8730"/>
              </a:lnSpc>
              <a:spcBef>
                <a:spcPct val="0"/>
              </a:spcBef>
            </a:pPr>
            <a:r>
              <a:rPr lang="en-US" b="true" sz="9000">
                <a:solidFill>
                  <a:srgbClr val="000000"/>
                </a:solidFill>
                <a:latin typeface="Canva Sans Bold"/>
                <a:ea typeface="Canva Sans Bold"/>
                <a:cs typeface="Canva Sans Bold"/>
                <a:sym typeface="Canva Sans Bold"/>
              </a:rPr>
              <a:t>Mô tả sản phẩm</a:t>
            </a:r>
          </a:p>
        </p:txBody>
      </p:sp>
      <p:sp>
        <p:nvSpPr>
          <p:cNvPr name="TextBox 5" id="5"/>
          <p:cNvSpPr txBox="true"/>
          <p:nvPr/>
        </p:nvSpPr>
        <p:spPr>
          <a:xfrm rot="0">
            <a:off x="761176" y="2333910"/>
            <a:ext cx="6491496"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Canva Sans Bold"/>
                <a:ea typeface="Canva Sans Bold"/>
                <a:cs typeface="Canva Sans Bold"/>
                <a:sym typeface="Canva Sans Bold"/>
              </a:rPr>
              <a:t>Nguyên lý hoạt động</a:t>
            </a:r>
          </a:p>
        </p:txBody>
      </p:sp>
      <p:sp>
        <p:nvSpPr>
          <p:cNvPr name="Freeform 6" id="6"/>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8" id="8"/>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9" id="9"/>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0" id="10"/>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1" id="11"/>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2" id="12"/>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3" id="13"/>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grpSp>
        <p:nvGrpSpPr>
          <p:cNvPr name="Group 14" id="14"/>
          <p:cNvGrpSpPr/>
          <p:nvPr/>
        </p:nvGrpSpPr>
        <p:grpSpPr>
          <a:xfrm rot="0">
            <a:off x="936022" y="1755653"/>
            <a:ext cx="502056" cy="502056"/>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16" id="16"/>
            <p:cNvSpPr txBox="true"/>
            <p:nvPr/>
          </p:nvSpPr>
          <p:spPr>
            <a:xfrm>
              <a:off x="190500" y="228600"/>
              <a:ext cx="431800" cy="393700"/>
            </a:xfrm>
            <a:prstGeom prst="rect">
              <a:avLst/>
            </a:prstGeom>
          </p:spPr>
          <p:txBody>
            <a:bodyPr anchor="ctr" rtlCol="false" tIns="50800" lIns="50800" bIns="50800" rIns="50800"/>
            <a:lstStyle/>
            <a:p>
              <a:pPr algn="ctr">
                <a:lnSpc>
                  <a:spcPts val="2266"/>
                </a:lnSpc>
              </a:pPr>
            </a:p>
          </p:txBody>
        </p:sp>
      </p:grpSp>
      <p:sp>
        <p:nvSpPr>
          <p:cNvPr name="TextBox 17" id="17"/>
          <p:cNvSpPr txBox="true"/>
          <p:nvPr/>
        </p:nvSpPr>
        <p:spPr>
          <a:xfrm rot="0">
            <a:off x="829717" y="3182166"/>
            <a:ext cx="16734395" cy="3508011"/>
          </a:xfrm>
          <a:prstGeom prst="rect">
            <a:avLst/>
          </a:prstGeom>
        </p:spPr>
        <p:txBody>
          <a:bodyPr anchor="t" rtlCol="false" tIns="0" lIns="0" bIns="0" rIns="0">
            <a:spAutoFit/>
          </a:bodyPr>
          <a:lstStyle/>
          <a:p>
            <a:pPr algn="l">
              <a:lnSpc>
                <a:spcPts val="4691"/>
              </a:lnSpc>
            </a:pPr>
            <a:r>
              <a:rPr lang="en-US" sz="3007">
                <a:solidFill>
                  <a:srgbClr val="000000"/>
                </a:solidFill>
                <a:latin typeface="Canva Sans"/>
                <a:ea typeface="Canva Sans"/>
                <a:cs typeface="Canva Sans"/>
                <a:sym typeface="Canva Sans"/>
              </a:rPr>
              <a:t>Hệ thống sử dụng nguồn 5V từ cổng USB Type-C cấp cho IC TP4056 để quản lý sạc pin lithium-ion. TP4056 thực hiện sạc dòng không đổi (CC) và chuyển sang điện áp không đổi (CV) khi gần đầy, đảm bảo ngừng sạc ở mức 4.2V để bảo vệ pin. Mạch bảo vệ gồm DW01A và MOSFET FS8205A giúp giám sát điện áp, dòng điện và ngắt kết nối khi có tình trạng quá sạc, quá xả, hoặc ngắn mạch. Năng lượng được lưu trữ trong pin 18650 với điện áp đầu ra từ 2.4V đến 4.2V, an toàn cho thiết bị sử dụng.</a:t>
            </a:r>
          </a:p>
        </p:txBody>
      </p:sp>
      <p:sp>
        <p:nvSpPr>
          <p:cNvPr name="AutoShape 18" id="18"/>
          <p:cNvSpPr/>
          <p:nvPr/>
        </p:nvSpPr>
        <p:spPr>
          <a:xfrm>
            <a:off x="0" y="6955492"/>
            <a:ext cx="20061513" cy="0"/>
          </a:xfrm>
          <a:prstGeom prst="line">
            <a:avLst/>
          </a:prstGeom>
          <a:ln cap="flat" w="28575">
            <a:solidFill>
              <a:srgbClr val="000000"/>
            </a:solidFill>
            <a:prstDash val="solid"/>
            <a:headEnd type="none" len="sm" w="sm"/>
            <a:tailEnd type="none" len="sm" w="sm"/>
          </a:ln>
        </p:spPr>
      </p:sp>
      <p:grpSp>
        <p:nvGrpSpPr>
          <p:cNvPr name="Group 19" id="19"/>
          <p:cNvGrpSpPr/>
          <p:nvPr/>
        </p:nvGrpSpPr>
        <p:grpSpPr>
          <a:xfrm rot="0">
            <a:off x="1028700" y="6690177"/>
            <a:ext cx="502056" cy="502056"/>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21" id="21"/>
            <p:cNvSpPr txBox="true"/>
            <p:nvPr/>
          </p:nvSpPr>
          <p:spPr>
            <a:xfrm>
              <a:off x="190500" y="228600"/>
              <a:ext cx="431800" cy="393700"/>
            </a:xfrm>
            <a:prstGeom prst="rect">
              <a:avLst/>
            </a:prstGeom>
          </p:spPr>
          <p:txBody>
            <a:bodyPr anchor="ctr" rtlCol="false" tIns="50800" lIns="50800" bIns="50800" rIns="50800"/>
            <a:lstStyle/>
            <a:p>
              <a:pPr algn="ctr">
                <a:lnSpc>
                  <a:spcPts val="2266"/>
                </a:lnSpc>
              </a:pPr>
            </a:p>
          </p:txBody>
        </p:sp>
      </p:grpSp>
      <p:sp>
        <p:nvSpPr>
          <p:cNvPr name="TextBox 22" id="22"/>
          <p:cNvSpPr txBox="true"/>
          <p:nvPr/>
        </p:nvSpPr>
        <p:spPr>
          <a:xfrm rot="0">
            <a:off x="761176" y="7268433"/>
            <a:ext cx="6929232"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Canva Sans Bold"/>
                <a:ea typeface="Canva Sans Bold"/>
                <a:cs typeface="Canva Sans Bold"/>
                <a:sym typeface="Canva Sans Bold"/>
              </a:rPr>
              <a:t>Môi trường hoạt động</a:t>
            </a:r>
          </a:p>
        </p:txBody>
      </p:sp>
      <p:sp>
        <p:nvSpPr>
          <p:cNvPr name="TextBox 23" id="23"/>
          <p:cNvSpPr txBox="true"/>
          <p:nvPr/>
        </p:nvSpPr>
        <p:spPr>
          <a:xfrm rot="0">
            <a:off x="829717" y="7950517"/>
            <a:ext cx="16734395" cy="1732888"/>
          </a:xfrm>
          <a:prstGeom prst="rect">
            <a:avLst/>
          </a:prstGeom>
        </p:spPr>
        <p:txBody>
          <a:bodyPr anchor="t" rtlCol="false" tIns="0" lIns="0" bIns="0" rIns="0">
            <a:spAutoFit/>
          </a:bodyPr>
          <a:lstStyle/>
          <a:p>
            <a:pPr algn="l">
              <a:lnSpc>
                <a:spcPts val="4691"/>
              </a:lnSpc>
            </a:pPr>
            <a:r>
              <a:rPr lang="en-US" sz="3007">
                <a:solidFill>
                  <a:srgbClr val="000000"/>
                </a:solidFill>
                <a:latin typeface="Canva Sans"/>
                <a:ea typeface="Canva Sans"/>
                <a:cs typeface="Canva Sans"/>
                <a:sym typeface="Canva Sans"/>
              </a:rPr>
              <a:t>Hệ thống cần nguồn ổn định, môi trường nhiệt độ phòng, độ ẩm thấp và biện pháp an toàn điện để bảo vệ linh kiện, tránh chập điện.</a:t>
            </a:r>
          </a:p>
          <a:p>
            <a:pPr algn="l">
              <a:lnSpc>
                <a:spcPts val="4691"/>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3893009" y="1228725"/>
            <a:ext cx="10005186" cy="1167765"/>
          </a:xfrm>
          <a:prstGeom prst="rect">
            <a:avLst/>
          </a:prstGeom>
        </p:spPr>
        <p:txBody>
          <a:bodyPr anchor="t" rtlCol="false" tIns="0" lIns="0" bIns="0" rIns="0">
            <a:spAutoFit/>
          </a:bodyPr>
          <a:lstStyle/>
          <a:p>
            <a:pPr algn="ctr" marL="0" indent="0" lvl="1">
              <a:lnSpc>
                <a:spcPts val="8730"/>
              </a:lnSpc>
              <a:spcBef>
                <a:spcPct val="0"/>
              </a:spcBef>
            </a:pPr>
            <a:r>
              <a:rPr lang="en-US" b="true" sz="9000">
                <a:solidFill>
                  <a:srgbClr val="000000"/>
                </a:solidFill>
                <a:latin typeface="Canva Sans Bold"/>
                <a:ea typeface="Canva Sans Bold"/>
                <a:cs typeface="Canva Sans Bold"/>
                <a:sym typeface="Canva Sans Bold"/>
              </a:rPr>
              <a:t>Mô hình hệ thống</a:t>
            </a:r>
          </a:p>
        </p:txBody>
      </p:sp>
      <p:sp>
        <p:nvSpPr>
          <p:cNvPr name="Freeform 4" id="4"/>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0" id="10"/>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1" id="11"/>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2" id="12"/>
          <p:cNvSpPr/>
          <p:nvPr/>
        </p:nvSpPr>
        <p:spPr>
          <a:xfrm flipH="false" flipV="false" rot="0">
            <a:off x="3550312" y="3240380"/>
            <a:ext cx="11301259" cy="6017920"/>
          </a:xfrm>
          <a:custGeom>
            <a:avLst/>
            <a:gdLst/>
            <a:ahLst/>
            <a:cxnLst/>
            <a:rect r="r" b="b" t="t" l="l"/>
            <a:pathLst>
              <a:path h="6017920" w="11301259">
                <a:moveTo>
                  <a:pt x="0" y="0"/>
                </a:moveTo>
                <a:lnTo>
                  <a:pt x="11301259" y="0"/>
                </a:lnTo>
                <a:lnTo>
                  <a:pt x="11301259" y="6017920"/>
                </a:lnTo>
                <a:lnTo>
                  <a:pt x="0" y="6017920"/>
                </a:lnTo>
                <a:lnTo>
                  <a:pt x="0" y="0"/>
                </a:lnTo>
                <a:close/>
              </a:path>
            </a:pathLst>
          </a:custGeom>
          <a:blipFill>
            <a:blip r:embed="rId19"/>
            <a:stretch>
              <a:fillRect l="0" t="0" r="0" b="0"/>
            </a:stretch>
          </a:blipFill>
        </p:spPr>
      </p:sp>
      <p:sp>
        <p:nvSpPr>
          <p:cNvPr name="TextBox 13" id="13"/>
          <p:cNvSpPr txBox="true"/>
          <p:nvPr/>
        </p:nvSpPr>
        <p:spPr>
          <a:xfrm rot="0">
            <a:off x="761176" y="2333910"/>
            <a:ext cx="6491496"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Canva Sans Bold"/>
                <a:ea typeface="Canva Sans Bold"/>
                <a:cs typeface="Canva Sans Bold"/>
                <a:sym typeface="Canva Sans Bold"/>
              </a:rPr>
              <a:t>Sơ đồ khối hệ thống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DAGYA3X7u30</dc:identifier>
  <dcterms:modified xsi:type="dcterms:W3CDTF">2011-08-01T06:04:30Z</dcterms:modified>
  <cp:revision>1</cp:revision>
  <dc:title>Thiết kế hệ thống nhúng</dc:title>
</cp:coreProperties>
</file>