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81C4-808A-4F31-9B95-DA93EFE1BA2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C33-7A58-4043-A2FC-850438E3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9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81C4-808A-4F31-9B95-DA93EFE1BA2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C33-7A58-4043-A2FC-850438E3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3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81C4-808A-4F31-9B95-DA93EFE1BA2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C33-7A58-4043-A2FC-850438E3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8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81C4-808A-4F31-9B95-DA93EFE1BA2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C33-7A58-4043-A2FC-850438E3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3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81C4-808A-4F31-9B95-DA93EFE1BA2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C33-7A58-4043-A2FC-850438E3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9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81C4-808A-4F31-9B95-DA93EFE1BA2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C33-7A58-4043-A2FC-850438E3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3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81C4-808A-4F31-9B95-DA93EFE1BA2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C33-7A58-4043-A2FC-850438E3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0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81C4-808A-4F31-9B95-DA93EFE1BA2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C33-7A58-4043-A2FC-850438E3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5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81C4-808A-4F31-9B95-DA93EFE1BA2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C33-7A58-4043-A2FC-850438E3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4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81C4-808A-4F31-9B95-DA93EFE1BA2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C33-7A58-4043-A2FC-850438E3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8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81C4-808A-4F31-9B95-DA93EFE1BA2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C33-7A58-4043-A2FC-850438E3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5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781C4-808A-4F31-9B95-DA93EFE1BA2A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D4C33-7A58-4043-A2FC-850438E3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9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20" y="0"/>
            <a:ext cx="11572875" cy="1552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6129" y="1552575"/>
            <a:ext cx="9135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đỡ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A, </a:t>
            </a:r>
            <a:r>
              <a:rPr lang="en-US" sz="2400" dirty="0" err="1" smtClean="0"/>
              <a:t>ký</a:t>
            </a:r>
            <a:r>
              <a:rPr lang="en-US" sz="2400" dirty="0" smtClean="0"/>
              <a:t> </a:t>
            </a:r>
            <a:r>
              <a:rPr lang="en-US" sz="2400" dirty="0" err="1" smtClean="0"/>
              <a:t>hiệu</a:t>
            </a:r>
            <a:r>
              <a:rPr lang="en-US" sz="2400" dirty="0" smtClean="0"/>
              <a:t> G={</a:t>
            </a:r>
            <a:r>
              <a:rPr lang="en-US" sz="2400" dirty="0" err="1" smtClean="0"/>
              <a:t>a,b,c,e,m</a:t>
            </a:r>
            <a:r>
              <a:rPr lang="en-US" sz="2400" dirty="0" smtClean="0"/>
              <a:t>}</a:t>
            </a:r>
          </a:p>
          <a:p>
            <a:r>
              <a:rPr lang="en-US" sz="2400" dirty="0" err="1" smtClean="0"/>
              <a:t>Nhân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A, </a:t>
            </a:r>
            <a:r>
              <a:rPr lang="en-US" sz="2400" dirty="0" err="1" smtClean="0"/>
              <a:t>ký</a:t>
            </a:r>
            <a:r>
              <a:rPr lang="en-US" sz="2400" dirty="0" smtClean="0"/>
              <a:t> </a:t>
            </a:r>
            <a:r>
              <a:rPr lang="en-US" sz="2400" dirty="0" err="1" smtClean="0"/>
              <a:t>hiệu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N={e}</a:t>
            </a:r>
          </a:p>
          <a:p>
            <a:r>
              <a:rPr lang="en-US" sz="2400" dirty="0" err="1" smtClean="0"/>
              <a:t>Độ</a:t>
            </a:r>
            <a:r>
              <a:rPr lang="en-US" sz="2400" dirty="0" smtClean="0"/>
              <a:t> </a:t>
            </a:r>
            <a:r>
              <a:rPr lang="en-US" sz="2400" dirty="0" err="1" smtClean="0"/>
              <a:t>cao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A, </a:t>
            </a:r>
            <a:r>
              <a:rPr lang="en-US" sz="2400" dirty="0" err="1" smtClean="0"/>
              <a:t>ký</a:t>
            </a:r>
            <a:r>
              <a:rPr lang="en-US" sz="2400" dirty="0" smtClean="0"/>
              <a:t> </a:t>
            </a:r>
            <a:r>
              <a:rPr lang="en-US" sz="2400" dirty="0" err="1" smtClean="0"/>
              <a:t>hiệu</a:t>
            </a:r>
            <a:r>
              <a:rPr lang="en-US" sz="2400" dirty="0" smtClean="0"/>
              <a:t> H=1</a:t>
            </a:r>
          </a:p>
          <a:p>
            <a:r>
              <a:rPr lang="en-US" sz="2400" dirty="0" err="1" smtClean="0"/>
              <a:t>Lát</a:t>
            </a:r>
            <a:r>
              <a:rPr lang="en-US" sz="2400" dirty="0" smtClean="0"/>
              <a:t> </a:t>
            </a:r>
            <a:r>
              <a:rPr lang="en-US" sz="2400" dirty="0" err="1" smtClean="0"/>
              <a:t>cắt</a:t>
            </a:r>
            <a:r>
              <a:rPr lang="en-US" sz="2400" dirty="0" smtClean="0"/>
              <a:t> alpha=0.5, </a:t>
            </a:r>
            <a:r>
              <a:rPr lang="en-US" sz="2400" dirty="0" err="1" smtClean="0"/>
              <a:t>ký</a:t>
            </a:r>
            <a:r>
              <a:rPr lang="en-US" sz="2400" dirty="0" smtClean="0"/>
              <a:t> </a:t>
            </a:r>
            <a:r>
              <a:rPr lang="en-US" sz="2400" dirty="0" err="1" smtClean="0"/>
              <a:t>hiệu</a:t>
            </a:r>
            <a:r>
              <a:rPr lang="en-US" sz="2400" dirty="0" smtClean="0"/>
              <a:t> A</a:t>
            </a:r>
            <a:r>
              <a:rPr lang="en-US" sz="2400" baseline="-25000" dirty="0" smtClean="0"/>
              <a:t>0.5</a:t>
            </a:r>
            <a:r>
              <a:rPr lang="en-US" sz="2400" dirty="0" smtClean="0"/>
              <a:t>={</a:t>
            </a:r>
            <a:r>
              <a:rPr lang="en-US" sz="2400" dirty="0" err="1" smtClean="0"/>
              <a:t>b,c,e,m</a:t>
            </a:r>
            <a:r>
              <a:rPr lang="en-US" sz="2400" dirty="0" smtClean="0"/>
              <a:t>}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3262636"/>
            <a:ext cx="12058650" cy="1238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" y="3972340"/>
            <a:ext cx="96107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404026"/>
            <a:ext cx="12058650" cy="1238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1642276"/>
            <a:ext cx="9610725" cy="24288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001305" y="2330713"/>
                <a:ext cx="58059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400" b="1" dirty="0" smtClean="0"/>
                  <a:t>={0.7/a+0.3/b+1/c+0/d+0.5/e}</a:t>
                </a:r>
                <a:endParaRPr lang="en-US" sz="24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305" y="2330713"/>
                <a:ext cx="580599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1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944" y="4072205"/>
            <a:ext cx="10810875" cy="1552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7868" y="5624780"/>
            <a:ext cx="6533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</a:t>
            </a:r>
            <a:r>
              <a:rPr lang="en-US" sz="2000" b="1" dirty="0" smtClean="0">
                <a:sym typeface="Symbol" panose="05050102010706020507" pitchFamily="18" charset="2"/>
              </a:rPr>
              <a:t>B={0.3/a+0.9/b+0.6/c+1/d+0.5/e}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1654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744"/>
            <a:ext cx="11798423" cy="2105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517" y="2547891"/>
            <a:ext cx="6702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A=0.3/a+0.7/b</a:t>
            </a:r>
          </a:p>
          <a:p>
            <a:r>
              <a:rPr lang="en-US" dirty="0" smtClean="0"/>
              <a:t>B=0.2/x+0.8/y+0.5/z</a:t>
            </a:r>
          </a:p>
          <a:p>
            <a:r>
              <a:rPr lang="en-US" dirty="0" err="1" smtClean="0"/>
              <a:t>AxB</a:t>
            </a:r>
            <a:r>
              <a:rPr lang="en-US" dirty="0" smtClean="0"/>
              <a:t>= 0.2/(</a:t>
            </a:r>
            <a:r>
              <a:rPr lang="en-US" dirty="0" err="1" smtClean="0"/>
              <a:t>a,x</a:t>
            </a:r>
            <a:r>
              <a:rPr lang="en-US" dirty="0" smtClean="0"/>
              <a:t>)+ 0.3/(</a:t>
            </a:r>
            <a:r>
              <a:rPr lang="en-US" dirty="0" err="1" smtClean="0"/>
              <a:t>a,y</a:t>
            </a:r>
            <a:r>
              <a:rPr lang="en-US" dirty="0" smtClean="0"/>
              <a:t>)+ 0.3/(</a:t>
            </a:r>
            <a:r>
              <a:rPr lang="en-US" dirty="0" err="1" smtClean="0"/>
              <a:t>a,z</a:t>
            </a:r>
            <a:r>
              <a:rPr lang="en-US" dirty="0" smtClean="0"/>
              <a:t>)+0.2/(</a:t>
            </a:r>
            <a:r>
              <a:rPr lang="en-US" dirty="0" err="1" smtClean="0"/>
              <a:t>b,x</a:t>
            </a:r>
            <a:r>
              <a:rPr lang="en-US" dirty="0" smtClean="0"/>
              <a:t>)+0.7/(</a:t>
            </a:r>
            <a:r>
              <a:rPr lang="en-US" dirty="0" err="1" smtClean="0"/>
              <a:t>b,y</a:t>
            </a:r>
            <a:r>
              <a:rPr lang="en-US" dirty="0" smtClean="0"/>
              <a:t>)+0.5/(</a:t>
            </a:r>
            <a:r>
              <a:rPr lang="en-US" dirty="0" err="1" smtClean="0"/>
              <a:t>b,z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9" y="3476515"/>
            <a:ext cx="11436082" cy="14819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0517" y="507096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A=0.2/(</a:t>
            </a:r>
            <a:r>
              <a:rPr lang="en-US" dirty="0" err="1" smtClean="0"/>
              <a:t>a,x</a:t>
            </a:r>
            <a:r>
              <a:rPr lang="en-US" dirty="0" smtClean="0"/>
              <a:t>)+ 0.3/(</a:t>
            </a:r>
            <a:r>
              <a:rPr lang="en-US" dirty="0" err="1" smtClean="0"/>
              <a:t>a,y</a:t>
            </a:r>
            <a:r>
              <a:rPr lang="en-US" dirty="0" smtClean="0"/>
              <a:t>)+ 0.3/(</a:t>
            </a:r>
            <a:r>
              <a:rPr lang="en-US" dirty="0" err="1" smtClean="0"/>
              <a:t>a,z</a:t>
            </a:r>
            <a:r>
              <a:rPr lang="en-US" dirty="0" smtClean="0"/>
              <a:t>)+0.2/(</a:t>
            </a:r>
            <a:r>
              <a:rPr lang="en-US" dirty="0" err="1" smtClean="0"/>
              <a:t>b,x</a:t>
            </a:r>
            <a:r>
              <a:rPr lang="en-US" dirty="0" smtClean="0"/>
              <a:t>)+0.7/(</a:t>
            </a:r>
            <a:r>
              <a:rPr lang="en-US" dirty="0" err="1" smtClean="0"/>
              <a:t>b,y</a:t>
            </a:r>
            <a:r>
              <a:rPr lang="en-US" dirty="0" smtClean="0"/>
              <a:t>)+0.5/(</a:t>
            </a:r>
            <a:r>
              <a:rPr lang="en-US" dirty="0" err="1" smtClean="0"/>
              <a:t>b,z</a:t>
            </a:r>
            <a:r>
              <a:rPr lang="en-US" dirty="0" smtClean="0"/>
              <a:t>),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U1={</a:t>
            </a:r>
            <a:r>
              <a:rPr lang="en-US" dirty="0" err="1" smtClean="0"/>
              <a:t>a,b</a:t>
            </a:r>
            <a:r>
              <a:rPr lang="en-US" dirty="0" smtClean="0"/>
              <a:t>}, U2={</a:t>
            </a:r>
            <a:r>
              <a:rPr lang="en-US" dirty="0" err="1" smtClean="0"/>
              <a:t>x,y,z</a:t>
            </a:r>
            <a:r>
              <a:rPr lang="en-US" dirty="0" smtClean="0"/>
              <a:t>}</a:t>
            </a:r>
          </a:p>
          <a:p>
            <a:r>
              <a:rPr lang="en-US" b="1" dirty="0" smtClean="0"/>
              <a:t>A1=    0.3/a+    0.7/b</a:t>
            </a:r>
          </a:p>
          <a:p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U2</a:t>
            </a:r>
          </a:p>
          <a:p>
            <a:r>
              <a:rPr lang="en-US" b="1" dirty="0" smtClean="0"/>
              <a:t>A2=   0.2/x+   0.7/y+   0.5/z</a:t>
            </a:r>
            <a:endParaRPr lang="en-US" b="1" dirty="0" smtClean="0"/>
          </a:p>
          <a:p>
            <a:r>
              <a:rPr lang="en-US" dirty="0" smtClean="0"/>
              <a:t>  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570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00" y="292177"/>
            <a:ext cx="9808300" cy="1635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03" y="2098136"/>
            <a:ext cx="8714173" cy="21045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4704" y="4305671"/>
            <a:ext cx="86379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xU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={(</a:t>
            </a:r>
            <a:r>
              <a:rPr lang="en-US" sz="2000" dirty="0" err="1" smtClean="0"/>
              <a:t>a,d</a:t>
            </a:r>
            <a:r>
              <a:rPr lang="en-US" sz="2000" dirty="0" smtClean="0"/>
              <a:t>), (</a:t>
            </a:r>
            <a:r>
              <a:rPr lang="en-US" sz="2000" dirty="0" err="1" smtClean="0"/>
              <a:t>a,e</a:t>
            </a:r>
            <a:r>
              <a:rPr lang="en-US" sz="2000" dirty="0" smtClean="0"/>
              <a:t>), (</a:t>
            </a:r>
            <a:r>
              <a:rPr lang="en-US" sz="2000" dirty="0" err="1" smtClean="0"/>
              <a:t>b,d</a:t>
            </a:r>
            <a:r>
              <a:rPr lang="en-US" sz="2000" dirty="0" smtClean="0"/>
              <a:t>), (</a:t>
            </a:r>
            <a:r>
              <a:rPr lang="en-US" sz="2000" dirty="0" err="1" smtClean="0"/>
              <a:t>b,e</a:t>
            </a:r>
            <a:r>
              <a:rPr lang="en-US" sz="2000" dirty="0" smtClean="0"/>
              <a:t>), (</a:t>
            </a:r>
            <a:r>
              <a:rPr lang="en-US" sz="2000" dirty="0" err="1" smtClean="0"/>
              <a:t>c,d</a:t>
            </a:r>
            <a:r>
              <a:rPr lang="en-US" sz="2000" dirty="0" smtClean="0"/>
              <a:t>), (</a:t>
            </a:r>
            <a:r>
              <a:rPr lang="en-US" sz="2000" dirty="0" err="1" smtClean="0"/>
              <a:t>c,e</a:t>
            </a:r>
            <a:r>
              <a:rPr lang="en-US" sz="2000" dirty="0" smtClean="0"/>
              <a:t>)}</a:t>
            </a:r>
          </a:p>
          <a:p>
            <a:r>
              <a:rPr lang="en-US" sz="2000" dirty="0" err="1" smtClean="0"/>
              <a:t>Mở</a:t>
            </a:r>
            <a:r>
              <a:rPr lang="en-US" sz="2000" dirty="0" smtClean="0"/>
              <a:t> </a:t>
            </a:r>
            <a:r>
              <a:rPr lang="en-US" sz="2000" dirty="0" err="1" smtClean="0"/>
              <a:t>rộng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trụ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A1, </a:t>
            </a:r>
            <a:r>
              <a:rPr lang="en-US" sz="2000" dirty="0" err="1" smtClean="0"/>
              <a:t>ký</a:t>
            </a:r>
            <a:r>
              <a:rPr lang="en-US" sz="2000" dirty="0" smtClean="0"/>
              <a:t> </a:t>
            </a:r>
            <a:r>
              <a:rPr lang="en-US" sz="2000" dirty="0" err="1" smtClean="0"/>
              <a:t>hiệu</a:t>
            </a:r>
            <a:r>
              <a:rPr lang="en-US" sz="2000" dirty="0" smtClean="0"/>
              <a:t> M</a:t>
            </a:r>
          </a:p>
          <a:p>
            <a:r>
              <a:rPr lang="en-US" sz="2000" dirty="0" smtClean="0"/>
              <a:t>M=  1/(</a:t>
            </a:r>
            <a:r>
              <a:rPr lang="en-US" sz="2000" dirty="0" err="1" smtClean="0"/>
              <a:t>a,d</a:t>
            </a:r>
            <a:r>
              <a:rPr lang="en-US" sz="2000" dirty="0" smtClean="0"/>
              <a:t>)+ 1/(</a:t>
            </a:r>
            <a:r>
              <a:rPr lang="en-US" sz="2000" dirty="0" err="1" smtClean="0"/>
              <a:t>a,e</a:t>
            </a:r>
            <a:r>
              <a:rPr lang="en-US" sz="2000" dirty="0" smtClean="0"/>
              <a:t>)+ 0/(</a:t>
            </a:r>
            <a:r>
              <a:rPr lang="en-US" sz="2000" dirty="0" err="1" smtClean="0"/>
              <a:t>b,d</a:t>
            </a:r>
            <a:r>
              <a:rPr lang="en-US" sz="2000" dirty="0" smtClean="0"/>
              <a:t>)+0/(</a:t>
            </a:r>
            <a:r>
              <a:rPr lang="en-US" sz="2000" dirty="0" err="1" smtClean="0"/>
              <a:t>b,e</a:t>
            </a:r>
            <a:r>
              <a:rPr lang="en-US" sz="2000" dirty="0" smtClean="0"/>
              <a:t>)+0.5/(</a:t>
            </a:r>
            <a:r>
              <a:rPr lang="en-US" sz="2000" dirty="0" err="1" smtClean="0"/>
              <a:t>c,d</a:t>
            </a:r>
            <a:r>
              <a:rPr lang="en-US" sz="2000" dirty="0" smtClean="0"/>
              <a:t>)+0.5/(</a:t>
            </a:r>
            <a:r>
              <a:rPr lang="en-US" sz="2000" dirty="0" err="1" smtClean="0"/>
              <a:t>c,e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Mở</a:t>
            </a:r>
            <a:r>
              <a:rPr lang="en-US" sz="2000" dirty="0" smtClean="0"/>
              <a:t> </a:t>
            </a:r>
            <a:r>
              <a:rPr lang="en-US" sz="2000" dirty="0" err="1" smtClean="0"/>
              <a:t>rộng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trụ</a:t>
            </a:r>
            <a:endParaRPr lang="en-US" sz="2000" dirty="0" smtClean="0"/>
          </a:p>
          <a:p>
            <a:r>
              <a:rPr lang="en-US" sz="2000" dirty="0" smtClean="0"/>
              <a:t>???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87" y="2624137"/>
            <a:ext cx="104108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8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66" y="287784"/>
            <a:ext cx="5400675" cy="152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4369" y="381740"/>
            <a:ext cx="5397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Xét</a:t>
            </a:r>
            <a:r>
              <a:rPr lang="en-US" dirty="0" smtClean="0"/>
              <a:t> 2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S-norm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79" y="1894965"/>
            <a:ext cx="9610725" cy="2428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2559" y="4598633"/>
            <a:ext cx="7803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err="1" smtClean="0"/>
              <a:t>Tính</a:t>
            </a:r>
            <a:r>
              <a:rPr lang="en-US" dirty="0" smtClean="0"/>
              <a:t> A </a:t>
            </a:r>
            <a:r>
              <a:rPr lang="en-US" dirty="0" smtClean="0">
                <a:sym typeface="Symbol" panose="05050102010706020507" pitchFamily="18" charset="2"/>
              </a:rPr>
              <a:t>B </a:t>
            </a:r>
            <a:r>
              <a:rPr lang="en-US" dirty="0" err="1" smtClean="0">
                <a:sym typeface="Symbol" panose="05050102010706020507" pitchFamily="18" charset="2"/>
              </a:rPr>
              <a:t>với</a:t>
            </a:r>
            <a:r>
              <a:rPr lang="en-US" dirty="0" smtClean="0">
                <a:sym typeface="Symbol" panose="05050102010706020507" pitchFamily="18" charset="2"/>
              </a:rPr>
              <a:t> S-norm </a:t>
            </a:r>
            <a:r>
              <a:rPr lang="en-US" dirty="0" err="1" smtClean="0">
                <a:sym typeface="Symbol" panose="05050102010706020507" pitchFamily="18" charset="2"/>
              </a:rPr>
              <a:t>là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tổng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chặn</a:t>
            </a:r>
            <a:endParaRPr lang="en-US" dirty="0" smtClean="0">
              <a:sym typeface="Symbol" panose="05050102010706020507" pitchFamily="18" charset="2"/>
            </a:endParaRPr>
          </a:p>
          <a:p>
            <a:pPr marL="342900" indent="-342900">
              <a:buAutoNum type="arabicParenR"/>
            </a:pPr>
            <a:endParaRPr lang="en-US" dirty="0" smtClean="0">
              <a:sym typeface="Symbol" panose="05050102010706020507" pitchFamily="18" charset="2"/>
            </a:endParaRPr>
          </a:p>
          <a:p>
            <a:pPr marL="342900" indent="-342900">
              <a:buFontTx/>
              <a:buAutoNum type="arabicParenR"/>
            </a:pPr>
            <a:r>
              <a:rPr lang="en-US" dirty="0" err="1" smtClean="0"/>
              <a:t>Tính</a:t>
            </a:r>
            <a:r>
              <a:rPr lang="en-US" dirty="0" smtClean="0"/>
              <a:t> A </a:t>
            </a:r>
            <a:r>
              <a:rPr lang="en-US" dirty="0" smtClean="0">
                <a:sym typeface="Symbol" panose="05050102010706020507" pitchFamily="18" charset="2"/>
              </a:rPr>
              <a:t>B </a:t>
            </a:r>
            <a:r>
              <a:rPr lang="en-US" dirty="0" err="1" smtClean="0">
                <a:sym typeface="Symbol" panose="05050102010706020507" pitchFamily="18" charset="2"/>
              </a:rPr>
              <a:t>với</a:t>
            </a:r>
            <a:r>
              <a:rPr lang="en-US" dirty="0" smtClean="0">
                <a:sym typeface="Symbol" panose="05050102010706020507" pitchFamily="18" charset="2"/>
              </a:rPr>
              <a:t> S-norm </a:t>
            </a:r>
            <a:r>
              <a:rPr lang="en-US" dirty="0" err="1" smtClean="0">
                <a:sym typeface="Symbol" panose="05050102010706020507" pitchFamily="18" charset="2"/>
              </a:rPr>
              <a:t>là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tổng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đại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số</a:t>
            </a:r>
            <a:endParaRPr lang="en-US" dirty="0" smtClean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09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209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2021-10-26T11:46:28Z</dcterms:created>
  <dcterms:modified xsi:type="dcterms:W3CDTF">2021-10-26T12:25:19Z</dcterms:modified>
</cp:coreProperties>
</file>