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1" r:id="rId3"/>
    <p:sldId id="263" r:id="rId4"/>
    <p:sldId id="266" r:id="rId5"/>
    <p:sldId id="267" r:id="rId6"/>
    <p:sldId id="268" r:id="rId7"/>
    <p:sldId id="269" r:id="rId8"/>
    <p:sldId id="270" r:id="rId9"/>
    <p:sldId id="264" r:id="rId10"/>
    <p:sldId id="272" r:id="rId11"/>
    <p:sldId id="273" r:id="rId12"/>
    <p:sldId id="271" r:id="rId13"/>
    <p:sldId id="274" r:id="rId14"/>
    <p:sldId id="265" r:id="rId15"/>
    <p:sldId id="275" r:id="rId16"/>
    <p:sldId id="26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12" autoAdjust="0"/>
    <p:restoredTop sz="94671" autoAdjust="0"/>
  </p:normalViewPr>
  <p:slideViewPr>
    <p:cSldViewPr>
      <p:cViewPr varScale="1">
        <p:scale>
          <a:sx n="83" d="100"/>
          <a:sy n="83" d="100"/>
        </p:scale>
        <p:origin x="1507"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12/20/2021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duythanhcse@gmail.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460968"/>
            <a:ext cx="9144000" cy="3970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lnSpc>
                <a:spcPct val="180000"/>
              </a:lnSpc>
            </a:pPr>
            <a:r>
              <a:rPr lang="en-US" sz="1100" b="1" baseline="0" smtClean="0">
                <a:solidFill>
                  <a:srgbClr val="0070C0"/>
                </a:solidFill>
                <a:latin typeface="Times New Roman" pitchFamily="18" charset="0"/>
                <a:cs typeface="Times New Roman" pitchFamily="18" charset="0"/>
              </a:rPr>
              <a:t>Ths. Trần Duy Thanh – </a:t>
            </a:r>
            <a:r>
              <a:rPr lang="en-US" sz="1100" b="1" baseline="0" smtClean="0">
                <a:solidFill>
                  <a:srgbClr val="0070C0"/>
                </a:solidFill>
                <a:latin typeface="Times New Roman" pitchFamily="18" charset="0"/>
                <a:cs typeface="Times New Roman" pitchFamily="18" charset="0"/>
                <a:hlinkClick r:id="rId2"/>
              </a:rPr>
              <a:t>duythanhcse@gmail.com</a:t>
            </a:r>
            <a:r>
              <a:rPr lang="en-US" sz="1100" b="1" baseline="0" smtClean="0">
                <a:solidFill>
                  <a:srgbClr val="0070C0"/>
                </a:solidFill>
                <a:latin typeface="Times New Roman" pitchFamily="18" charset="0"/>
                <a:cs typeface="Times New Roman" pitchFamily="18" charset="0"/>
              </a:rPr>
              <a:t> – 0987773061 – http://duythanhcse.wordpress.com</a:t>
            </a: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9009"/>
            <a:ext cx="9144000" cy="37664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200" b="1" smtClean="0">
                <a:solidFill>
                  <a:schemeClr val="tx2"/>
                </a:solidFill>
                <a:latin typeface="Cambria" panose="02040503050406030204" pitchFamily="18" charset="0"/>
              </a:rPr>
              <a:t>Lập</a:t>
            </a:r>
            <a:r>
              <a:rPr lang="en-US" sz="1200" b="1" baseline="0" smtClean="0">
                <a:solidFill>
                  <a:schemeClr val="tx2"/>
                </a:solidFill>
                <a:latin typeface="Cambria" panose="02040503050406030204" pitchFamily="18" charset="0"/>
              </a:rPr>
              <a:t> trình Android</a:t>
            </a:r>
            <a:endParaRPr lang="en-US" sz="1200" b="1" baseline="0" smtClean="0">
              <a:solidFill>
                <a:srgbClr val="0070C0"/>
              </a:solidFill>
              <a:latin typeface="Cambria" panose="02040503050406030204" pitchFamily="18" charset="0"/>
              <a:cs typeface="Times New Roman" pitchFamily="18" charset="0"/>
            </a:endParaRP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5400"/>
            <a:ext cx="1111201" cy="342233"/>
          </a:xfrm>
          <a:prstGeom prst="rect">
            <a:avLst/>
          </a:prstGeom>
        </p:spPr>
      </p:pic>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12/20/2021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12/20/2021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12/20/2021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12/20/2021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Android_Ice_Cream_Sandwich" TargetMode="External"/><Relationship Id="rId3" Type="http://schemas.openxmlformats.org/officeDocument/2006/relationships/hyperlink" Target="https://en.wikipedia.org/wiki/Android_Donut" TargetMode="External"/><Relationship Id="rId7" Type="http://schemas.openxmlformats.org/officeDocument/2006/relationships/hyperlink" Target="https://en.wikipedia.org/wiki/Android_Honeycomb" TargetMode="External"/><Relationship Id="rId12" Type="http://schemas.openxmlformats.org/officeDocument/2006/relationships/hyperlink" Target="https://en.wikipedia.org/wiki/Android_Marshmallow" TargetMode="External"/><Relationship Id="rId2" Type="http://schemas.openxmlformats.org/officeDocument/2006/relationships/hyperlink" Target="https://en.wikipedia.org/wiki/Android_Cupcake" TargetMode="External"/><Relationship Id="rId1" Type="http://schemas.openxmlformats.org/officeDocument/2006/relationships/slideLayout" Target="../slideLayouts/slideLayout2.xml"/><Relationship Id="rId6" Type="http://schemas.openxmlformats.org/officeDocument/2006/relationships/hyperlink" Target="https://en.wikipedia.org/wiki/Android_Gingerbread" TargetMode="External"/><Relationship Id="rId11" Type="http://schemas.openxmlformats.org/officeDocument/2006/relationships/hyperlink" Target="https://en.wikipedia.org/wiki/Android_Lollipop" TargetMode="External"/><Relationship Id="rId5" Type="http://schemas.openxmlformats.org/officeDocument/2006/relationships/hyperlink" Target="https://en.wikipedia.org/wiki/Android_Froyo" TargetMode="External"/><Relationship Id="rId10" Type="http://schemas.openxmlformats.org/officeDocument/2006/relationships/hyperlink" Target="https://en.wikipedia.org/wiki/Android_KitKat" TargetMode="External"/><Relationship Id="rId4" Type="http://schemas.openxmlformats.org/officeDocument/2006/relationships/hyperlink" Target="https://en.wikipedia.org/wiki/Android_Eclair" TargetMode="External"/><Relationship Id="rId9" Type="http://schemas.openxmlformats.org/officeDocument/2006/relationships/hyperlink" Target="https://en.wikipedia.org/wiki/Android_Jelly_Bea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914400" y="2895600"/>
            <a:ext cx="7239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800" b="1" i="0" u="none" strike="noStrike" kern="0" cap="none" spc="0" normalizeH="0" baseline="0" noProof="0" smtClean="0">
                <a:ln>
                  <a:noFill/>
                </a:ln>
                <a:solidFill>
                  <a:srgbClr val="002060"/>
                </a:solidFill>
                <a:effectLst/>
                <a:uLnTx/>
                <a:uFillTx/>
                <a:latin typeface="Cambria" panose="02040503050406030204" pitchFamily="18" charset="0"/>
              </a:rPr>
              <a:t>GIỚI</a:t>
            </a:r>
            <a:r>
              <a:rPr kumimoji="0" lang="en-US" sz="4800" b="1" i="0" u="none" strike="noStrike" kern="0" cap="none" spc="0" normalizeH="0" noProof="0" smtClean="0">
                <a:ln>
                  <a:noFill/>
                </a:ln>
                <a:solidFill>
                  <a:srgbClr val="002060"/>
                </a:solidFill>
                <a:effectLst/>
                <a:uLnTx/>
                <a:uFillTx/>
                <a:latin typeface="Cambria" panose="02040503050406030204" pitchFamily="18" charset="0"/>
              </a:rPr>
              <a:t> THIỆU VỀ ANDROID</a:t>
            </a:r>
            <a:endParaRPr kumimoji="0" lang="en-US" sz="4800" b="1" i="0" u="none" strike="noStrike" kern="0" cap="none" spc="0" normalizeH="0" baseline="0" noProof="0" dirty="0">
              <a:ln>
                <a:noFill/>
              </a:ln>
              <a:solidFill>
                <a:srgbClr val="002060"/>
              </a:solidFill>
              <a:effectLst/>
              <a:uLnTx/>
              <a:uFillTx/>
              <a:latin typeface="Cambria" panose="02040503050406030204" pitchFamily="18" charset="0"/>
            </a:endParaRPr>
          </a:p>
        </p:txBody>
      </p:sp>
      <p:sp>
        <p:nvSpPr>
          <p:cNvPr id="2" name="TextBox 1"/>
          <p:cNvSpPr txBox="1"/>
          <p:nvPr/>
        </p:nvSpPr>
        <p:spPr>
          <a:xfrm>
            <a:off x="3886200" y="1752600"/>
            <a:ext cx="1228221" cy="523220"/>
          </a:xfrm>
          <a:prstGeom prst="rect">
            <a:avLst/>
          </a:prstGeom>
          <a:noFill/>
        </p:spPr>
        <p:txBody>
          <a:bodyPr wrap="none" rtlCol="0">
            <a:spAutoFit/>
          </a:bodyPr>
          <a:lstStyle/>
          <a:p>
            <a:r>
              <a:rPr lang="en-US" sz="2800" b="1" smtClean="0">
                <a:latin typeface="Cambria" panose="02040503050406030204" pitchFamily="18" charset="0"/>
              </a:rPr>
              <a:t>Bài 01</a:t>
            </a:r>
            <a:endParaRPr lang="en-US" sz="2800" b="1">
              <a:latin typeface="Cambria" panose="02040503050406030204" pitchFamily="18" charset="0"/>
            </a:endParaRPr>
          </a:p>
        </p:txBody>
      </p:sp>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Tại sao nên lập trình Android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2192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kern="0" smtClean="0">
                <a:solidFill>
                  <a:srgbClr val="002060"/>
                </a:solidFill>
                <a:latin typeface="Cambria" panose="02040503050406030204" pitchFamily="18" charset="0"/>
              </a:rPr>
              <a:t>Xu thế phát triển di động</a:t>
            </a:r>
            <a:endParaRPr kumimoji="0" lang="en-US" sz="3200" b="0" i="0" u="none" strike="noStrike" kern="0" cap="none" spc="0" normalizeH="0" baseline="0" noProof="0" dirty="0">
              <a:ln>
                <a:noFill/>
              </a:ln>
              <a:solidFill>
                <a:srgbClr val="002060"/>
              </a:solidFill>
              <a:effectLst/>
              <a:uLnTx/>
              <a:uFillTx/>
              <a:latin typeface="Cambria" panose="02040503050406030204" pitchFamily="18" charset="0"/>
            </a:endParaRPr>
          </a:p>
        </p:txBody>
      </p:sp>
      <p:pic>
        <p:nvPicPr>
          <p:cNvPr id="10" name="Picture 15"/>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539751" y="1769306"/>
            <a:ext cx="7994650" cy="4625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2261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Tại sao nên lập trình Android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2192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kern="0" smtClean="0">
                <a:solidFill>
                  <a:srgbClr val="002060"/>
                </a:solidFill>
                <a:latin typeface="Cambria" panose="02040503050406030204" pitchFamily="18" charset="0"/>
              </a:rPr>
              <a:t>Xu thế phát triển di động</a:t>
            </a:r>
            <a:endParaRPr kumimoji="0" lang="en-US" sz="3200" b="0" i="0" u="none" strike="noStrike" kern="0" cap="none" spc="0" normalizeH="0" baseline="0" noProof="0" dirty="0">
              <a:ln>
                <a:noFill/>
              </a:ln>
              <a:solidFill>
                <a:srgbClr val="002060"/>
              </a:solidFill>
              <a:effectLst/>
              <a:uLnTx/>
              <a:uFillTx/>
              <a:latin typeface="Cambria" panose="02040503050406030204" pitchFamily="18" charset="0"/>
            </a:endParaRPr>
          </a:p>
        </p:txBody>
      </p:sp>
      <p:pic>
        <p:nvPicPr>
          <p:cNvPr id="11" name="Picture 17"/>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143000" y="1752600"/>
            <a:ext cx="6665912" cy="4623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0013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Tại sao nên lập trình Android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1143000" y="1371600"/>
            <a:ext cx="6705600" cy="1077218"/>
          </a:xfrm>
          <a:prstGeom prst="rect">
            <a:avLst/>
          </a:prstGeom>
        </p:spPr>
        <p:txBody>
          <a:bodyPr wrap="square">
            <a:spAutoFit/>
          </a:bodyPr>
          <a:lstStyle/>
          <a:p>
            <a:pPr algn="ctr"/>
            <a:r>
              <a:rPr lang="vi-VN" sz="2800" b="1">
                <a:solidFill>
                  <a:srgbClr val="FF0000"/>
                </a:solidFill>
                <a:latin typeface="Cambria" panose="02040503050406030204" pitchFamily="18" charset="0"/>
              </a:rPr>
              <a:t>“</a:t>
            </a:r>
            <a:r>
              <a:rPr lang="vi-VN" sz="3600" b="1">
                <a:solidFill>
                  <a:srgbClr val="FF0000"/>
                </a:solidFill>
                <a:latin typeface="Cambria" panose="02040503050406030204" pitchFamily="18" charset="0"/>
              </a:rPr>
              <a:t>Cơn khát</a:t>
            </a:r>
            <a:r>
              <a:rPr lang="vi-VN" sz="2800" b="1">
                <a:solidFill>
                  <a:srgbClr val="FF0000"/>
                </a:solidFill>
                <a:latin typeface="Cambria" panose="02040503050406030204" pitchFamily="18" charset="0"/>
              </a:rPr>
              <a:t>” nhân lực trong phát triển ứng dụng di động.</a:t>
            </a:r>
            <a:endParaRPr lang="vi-VN" sz="2800" b="1" i="0">
              <a:solidFill>
                <a:srgbClr val="FF0000"/>
              </a:solidFill>
              <a:effectLst/>
              <a:latin typeface="Cambria" panose="02040503050406030204" pitchFamily="18" charset="0"/>
            </a:endParaRPr>
          </a:p>
        </p:txBody>
      </p:sp>
      <p:pic>
        <p:nvPicPr>
          <p:cNvPr id="1026" name="Picture 2" descr="Nghe-lap-trinh-di-dong.jpg (498×2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971800"/>
            <a:ext cx="47434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450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Kiến trúc hệ điều hành Android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1" name="Content Placeholder 2"/>
          <p:cNvSpPr txBox="1">
            <a:spLocks/>
          </p:cNvSpPr>
          <p:nvPr/>
        </p:nvSpPr>
        <p:spPr bwMode="auto">
          <a:xfrm>
            <a:off x="479321" y="12192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altLang="en-US" sz="2800">
                <a:solidFill>
                  <a:schemeClr val="tx1"/>
                </a:solidFill>
                <a:latin typeface="Cambria" panose="02040503050406030204" pitchFamily="18" charset="0"/>
                <a:cs typeface="Tahoma" panose="020B0604030504040204" pitchFamily="34" charset="0"/>
              </a:rPr>
              <a:t>Android được hình thành dựa trên nền tảng Linux nhân 2.6, từ phiên bản 4.0 sử dụng Linux nhân 3.x.</a:t>
            </a:r>
          </a:p>
          <a:p>
            <a:r>
              <a:rPr lang="en-US" altLang="en-US" sz="2800">
                <a:solidFill>
                  <a:schemeClr val="tx1"/>
                </a:solidFill>
                <a:latin typeface="Cambria" panose="02040503050406030204" pitchFamily="18" charset="0"/>
                <a:cs typeface="Tahoma" panose="020B0604030504040204" pitchFamily="34" charset="0"/>
              </a:rPr>
              <a:t>Android bao gồm 3 thành phần chính:</a:t>
            </a:r>
          </a:p>
          <a:p>
            <a:pPr lvl="1">
              <a:buClr>
                <a:srgbClr val="3333CC"/>
              </a:buClr>
            </a:pPr>
            <a:r>
              <a:rPr lang="en-US" altLang="en-US" b="1">
                <a:latin typeface="Cambria" panose="02040503050406030204" pitchFamily="18" charset="0"/>
                <a:cs typeface="Tahoma" panose="020B0604030504040204" pitchFamily="34" charset="0"/>
              </a:rPr>
              <a:t>Middleware</a:t>
            </a:r>
          </a:p>
          <a:p>
            <a:pPr lvl="1">
              <a:buClr>
                <a:srgbClr val="3333CC"/>
              </a:buClr>
            </a:pPr>
            <a:r>
              <a:rPr lang="en-US" altLang="en-US" b="1">
                <a:latin typeface="Cambria" panose="02040503050406030204" pitchFamily="18" charset="0"/>
                <a:cs typeface="Tahoma" panose="020B0604030504040204" pitchFamily="34" charset="0"/>
              </a:rPr>
              <a:t>Các thư viện và API viết bằng C</a:t>
            </a:r>
          </a:p>
          <a:p>
            <a:pPr lvl="1">
              <a:buClr>
                <a:srgbClr val="3333CC"/>
              </a:buClr>
            </a:pPr>
            <a:r>
              <a:rPr lang="en-US" altLang="en-US" b="1">
                <a:latin typeface="Cambria" panose="02040503050406030204" pitchFamily="18" charset="0"/>
                <a:cs typeface="Tahoma" panose="020B0604030504040204" pitchFamily="34" charset="0"/>
              </a:rPr>
              <a:t>Các ứng dụng thực thi viết bằng Java</a:t>
            </a:r>
          </a:p>
          <a:p>
            <a:r>
              <a:rPr lang="en-US" altLang="en-US" sz="2800">
                <a:solidFill>
                  <a:schemeClr val="tx1"/>
                </a:solidFill>
                <a:latin typeface="Cambria" panose="02040503050406030204" pitchFamily="18" charset="0"/>
                <a:cs typeface="Tahoma" panose="020B0604030504040204" pitchFamily="34" charset="0"/>
              </a:rPr>
              <a:t>Sử dụng máy ảo Dalvik để biên dịch mã .dex (Dalvik Excuteable) sang Java bytecode.</a:t>
            </a:r>
          </a:p>
        </p:txBody>
      </p:sp>
    </p:spTree>
    <p:extLst>
      <p:ext uri="{BB962C8B-B14F-4D97-AF65-F5344CB8AC3E}">
        <p14:creationId xmlns:p14="http://schemas.microsoft.com/office/powerpoint/2010/main" val="309084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Kiến trúc hệ điều hành Android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9" name="Content Placeholder 3" descr="Screen Shot 2014-03-20 at 10.13.11 PM.png"/>
          <p:cNvPicPr>
            <a:picLocks noChangeAspect="1"/>
          </p:cNvPicPr>
          <p:nvPr/>
        </p:nvPicPr>
        <p:blipFill>
          <a:blip r:embed="rId2">
            <a:extLst>
              <a:ext uri="{28A0092B-C50C-407E-A947-70E740481C1C}">
                <a14:useLocalDpi xmlns:a14="http://schemas.microsoft.com/office/drawing/2010/main" val="0"/>
              </a:ext>
            </a:extLst>
          </a:blip>
          <a:srcRect l="-11958" r="-11958"/>
          <a:stretch>
            <a:fillRect/>
          </a:stretch>
        </p:blipFill>
        <p:spPr>
          <a:xfrm>
            <a:off x="345804" y="1170737"/>
            <a:ext cx="8027987" cy="5256212"/>
          </a:xfrm>
          <a:prstGeom prst="rect">
            <a:avLst/>
          </a:prstGeom>
        </p:spPr>
      </p:pic>
    </p:spTree>
    <p:extLst>
      <p:ext uri="{BB962C8B-B14F-4D97-AF65-F5344CB8AC3E}">
        <p14:creationId xmlns:p14="http://schemas.microsoft.com/office/powerpoint/2010/main" val="6730223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Kiến trúc hệ điều hành Android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Content Placeholder 2"/>
          <p:cNvSpPr txBox="1">
            <a:spLocks/>
          </p:cNvSpPr>
          <p:nvPr/>
        </p:nvSpPr>
        <p:spPr bwMode="auto">
          <a:xfrm>
            <a:off x="479321" y="12192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altLang="en-US" sz="2800" dirty="0" err="1">
                <a:solidFill>
                  <a:schemeClr val="tx1"/>
                </a:solidFill>
                <a:latin typeface="Cambria" panose="02040503050406030204" pitchFamily="18" charset="0"/>
                <a:cs typeface="Tahoma" panose="020B0604030504040204" pitchFamily="34" charset="0"/>
              </a:rPr>
              <a:t>Có</a:t>
            </a:r>
            <a:r>
              <a:rPr lang="en-US" altLang="en-US" sz="2800" dirty="0">
                <a:solidFill>
                  <a:schemeClr val="tx1"/>
                </a:solidFill>
                <a:latin typeface="Cambria" panose="02040503050406030204" pitchFamily="18" charset="0"/>
                <a:cs typeface="Tahoma" panose="020B0604030504040204" pitchFamily="34" charset="0"/>
              </a:rPr>
              <a:t> </a:t>
            </a:r>
            <a:r>
              <a:rPr lang="en-US" altLang="en-US" sz="2800" dirty="0" err="1">
                <a:solidFill>
                  <a:schemeClr val="tx1"/>
                </a:solidFill>
                <a:latin typeface="Cambria" panose="02040503050406030204" pitchFamily="18" charset="0"/>
                <a:cs typeface="Tahoma" panose="020B0604030504040204" pitchFamily="34" charset="0"/>
              </a:rPr>
              <a:t>thể</a:t>
            </a:r>
            <a:r>
              <a:rPr lang="en-US" altLang="en-US" sz="2800" dirty="0">
                <a:solidFill>
                  <a:schemeClr val="tx1"/>
                </a:solidFill>
                <a:latin typeface="Cambria" panose="02040503050406030204" pitchFamily="18" charset="0"/>
                <a:cs typeface="Tahoma" panose="020B0604030504040204" pitchFamily="34" charset="0"/>
              </a:rPr>
              <a:t> </a:t>
            </a:r>
            <a:r>
              <a:rPr lang="en-US" altLang="en-US" sz="2800" dirty="0" err="1">
                <a:solidFill>
                  <a:schemeClr val="tx1"/>
                </a:solidFill>
                <a:latin typeface="Cambria" panose="02040503050406030204" pitchFamily="18" charset="0"/>
                <a:cs typeface="Tahoma" panose="020B0604030504040204" pitchFamily="34" charset="0"/>
              </a:rPr>
              <a:t>sử</a:t>
            </a:r>
            <a:r>
              <a:rPr lang="en-US" altLang="en-US" sz="2800" dirty="0">
                <a:solidFill>
                  <a:schemeClr val="tx1"/>
                </a:solidFill>
                <a:latin typeface="Cambria" panose="02040503050406030204" pitchFamily="18" charset="0"/>
                <a:cs typeface="Tahoma" panose="020B0604030504040204" pitchFamily="34" charset="0"/>
              </a:rPr>
              <a:t> </a:t>
            </a:r>
            <a:r>
              <a:rPr lang="en-US" altLang="en-US" sz="2800" dirty="0" err="1">
                <a:solidFill>
                  <a:schemeClr val="tx1"/>
                </a:solidFill>
                <a:latin typeface="Cambria" panose="02040503050406030204" pitchFamily="18" charset="0"/>
                <a:cs typeface="Tahoma" panose="020B0604030504040204" pitchFamily="34" charset="0"/>
              </a:rPr>
              <a:t>dụng</a:t>
            </a:r>
            <a:r>
              <a:rPr lang="en-US" altLang="en-US" sz="2800" dirty="0">
                <a:solidFill>
                  <a:schemeClr val="tx1"/>
                </a:solidFill>
                <a:latin typeface="Cambria" panose="02040503050406030204" pitchFamily="18" charset="0"/>
                <a:cs typeface="Tahoma" panose="020B0604030504040204" pitchFamily="34" charset="0"/>
              </a:rPr>
              <a:t> </a:t>
            </a:r>
            <a:r>
              <a:rPr lang="en-US" altLang="en-US" sz="2800" dirty="0" err="1">
                <a:solidFill>
                  <a:schemeClr val="tx1"/>
                </a:solidFill>
                <a:latin typeface="Cambria" panose="02040503050406030204" pitchFamily="18" charset="0"/>
                <a:cs typeface="Tahoma" panose="020B0604030504040204" pitchFamily="34" charset="0"/>
              </a:rPr>
              <a:t>các</a:t>
            </a:r>
            <a:r>
              <a:rPr lang="en-US" altLang="en-US" sz="2800" dirty="0">
                <a:solidFill>
                  <a:schemeClr val="tx1"/>
                </a:solidFill>
                <a:latin typeface="Cambria" panose="02040503050406030204" pitchFamily="18" charset="0"/>
                <a:cs typeface="Tahoma" panose="020B0604030504040204" pitchFamily="34" charset="0"/>
              </a:rPr>
              <a:t> </a:t>
            </a:r>
            <a:r>
              <a:rPr lang="en-US" altLang="en-US" sz="2800" dirty="0" err="1">
                <a:solidFill>
                  <a:schemeClr val="tx1"/>
                </a:solidFill>
                <a:latin typeface="Cambria" panose="02040503050406030204" pitchFamily="18" charset="0"/>
                <a:cs typeface="Tahoma" panose="020B0604030504040204" pitchFamily="34" charset="0"/>
              </a:rPr>
              <a:t>ngôn</a:t>
            </a:r>
            <a:r>
              <a:rPr lang="en-US" altLang="en-US" sz="2800" dirty="0">
                <a:solidFill>
                  <a:schemeClr val="tx1"/>
                </a:solidFill>
                <a:latin typeface="Cambria" panose="02040503050406030204" pitchFamily="18" charset="0"/>
                <a:cs typeface="Tahoma" panose="020B0604030504040204" pitchFamily="34" charset="0"/>
              </a:rPr>
              <a:t> </a:t>
            </a:r>
            <a:r>
              <a:rPr lang="en-US" altLang="en-US" sz="2800" dirty="0" err="1">
                <a:solidFill>
                  <a:schemeClr val="tx1"/>
                </a:solidFill>
                <a:latin typeface="Cambria" panose="02040503050406030204" pitchFamily="18" charset="0"/>
                <a:cs typeface="Tahoma" panose="020B0604030504040204" pitchFamily="34" charset="0"/>
              </a:rPr>
              <a:t>ngữ</a:t>
            </a:r>
            <a:r>
              <a:rPr lang="en-US" altLang="en-US" sz="2800" dirty="0">
                <a:solidFill>
                  <a:schemeClr val="tx1"/>
                </a:solidFill>
                <a:latin typeface="Cambria" panose="02040503050406030204" pitchFamily="18" charset="0"/>
                <a:cs typeface="Tahoma" panose="020B0604030504040204" pitchFamily="34" charset="0"/>
              </a:rPr>
              <a:t> </a:t>
            </a:r>
            <a:r>
              <a:rPr lang="en-US" altLang="en-US" sz="2800" dirty="0" err="1">
                <a:solidFill>
                  <a:schemeClr val="tx1"/>
                </a:solidFill>
                <a:latin typeface="Cambria" panose="02040503050406030204" pitchFamily="18" charset="0"/>
                <a:cs typeface="Tahoma" panose="020B0604030504040204" pitchFamily="34" charset="0"/>
              </a:rPr>
              <a:t>lập</a:t>
            </a:r>
            <a:r>
              <a:rPr lang="en-US" altLang="en-US" sz="2800" dirty="0">
                <a:solidFill>
                  <a:schemeClr val="tx1"/>
                </a:solidFill>
                <a:latin typeface="Cambria" panose="02040503050406030204" pitchFamily="18" charset="0"/>
                <a:cs typeface="Tahoma" panose="020B0604030504040204" pitchFamily="34" charset="0"/>
              </a:rPr>
              <a:t> </a:t>
            </a:r>
            <a:r>
              <a:rPr lang="en-US" altLang="en-US" sz="2800" dirty="0" err="1">
                <a:solidFill>
                  <a:schemeClr val="tx1"/>
                </a:solidFill>
                <a:latin typeface="Cambria" panose="02040503050406030204" pitchFamily="18" charset="0"/>
                <a:cs typeface="Tahoma" panose="020B0604030504040204" pitchFamily="34" charset="0"/>
              </a:rPr>
              <a:t>trình</a:t>
            </a:r>
            <a:r>
              <a:rPr lang="en-US" altLang="en-US" sz="2800" dirty="0">
                <a:solidFill>
                  <a:schemeClr val="tx1"/>
                </a:solidFill>
                <a:latin typeface="Cambria" panose="02040503050406030204" pitchFamily="18" charset="0"/>
                <a:cs typeface="Tahoma" panose="020B0604030504040204" pitchFamily="34" charset="0"/>
              </a:rPr>
              <a:t>:</a:t>
            </a:r>
          </a:p>
          <a:p>
            <a:pPr marL="1192213" lvl="1" indent="-735013"/>
            <a:r>
              <a:rPr lang="en-US" altLang="en-US" dirty="0" smtClean="0">
                <a:latin typeface="Cambria" panose="02040503050406030204" pitchFamily="18" charset="0"/>
                <a:cs typeface="Tahoma" panose="020B0604030504040204" pitchFamily="34" charset="0"/>
              </a:rPr>
              <a:t>Java, </a:t>
            </a:r>
            <a:r>
              <a:rPr lang="en-US" altLang="en-US" dirty="0" err="1" smtClean="0">
                <a:latin typeface="Cambria" panose="02040503050406030204" pitchFamily="18" charset="0"/>
                <a:cs typeface="Tahoma" panose="020B0604030504040204" pitchFamily="34" charset="0"/>
              </a:rPr>
              <a:t>Kotlin</a:t>
            </a:r>
            <a:endParaRPr lang="en-US" altLang="en-US" dirty="0">
              <a:latin typeface="Cambria" panose="02040503050406030204" pitchFamily="18" charset="0"/>
              <a:cs typeface="Tahoma" panose="020B0604030504040204" pitchFamily="34" charset="0"/>
            </a:endParaRPr>
          </a:p>
          <a:p>
            <a:pPr marL="1192213" lvl="1" indent="-735013"/>
            <a:r>
              <a:rPr lang="en-US" altLang="en-US" dirty="0">
                <a:latin typeface="Cambria" panose="02040503050406030204" pitchFamily="18" charset="0"/>
                <a:cs typeface="Tahoma" panose="020B0604030504040204" pitchFamily="34" charset="0"/>
              </a:rPr>
              <a:t>C/C++</a:t>
            </a:r>
          </a:p>
          <a:p>
            <a:pPr marL="1192213" lvl="1" indent="-735013"/>
            <a:r>
              <a:rPr lang="en-US" altLang="en-US" dirty="0">
                <a:latin typeface="Cambria" panose="02040503050406030204" pitchFamily="18" charset="0"/>
                <a:cs typeface="Tahoma" panose="020B0604030504040204" pitchFamily="34" charset="0"/>
              </a:rPr>
              <a:t>JNI</a:t>
            </a:r>
          </a:p>
          <a:p>
            <a:pPr marL="1192213" lvl="1" indent="-735013"/>
            <a:r>
              <a:rPr lang="en-US" altLang="en-US" dirty="0">
                <a:latin typeface="Cambria" panose="02040503050406030204" pitchFamily="18" charset="0"/>
                <a:cs typeface="Tahoma" panose="020B0604030504040204" pitchFamily="34" charset="0"/>
              </a:rPr>
              <a:t>XML</a:t>
            </a:r>
          </a:p>
          <a:p>
            <a:pPr marL="1192213" lvl="1" indent="-735013"/>
            <a:r>
              <a:rPr lang="en-US" altLang="en-US" dirty="0">
                <a:latin typeface="Cambria" panose="02040503050406030204" pitchFamily="18" charset="0"/>
                <a:cs typeface="Tahoma" panose="020B0604030504040204" pitchFamily="34" charset="0"/>
              </a:rPr>
              <a:t>Render Script</a:t>
            </a:r>
          </a:p>
        </p:txBody>
      </p:sp>
    </p:spTree>
    <p:extLst>
      <p:ext uri="{BB962C8B-B14F-4D97-AF65-F5344CB8AC3E}">
        <p14:creationId xmlns:p14="http://schemas.microsoft.com/office/powerpoint/2010/main" val="18518635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ste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914400"/>
            <a:ext cx="3378200" cy="3454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Donald_Duck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219200"/>
            <a:ext cx="2209800" cy="2638425"/>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6"/>
          <p:cNvSpPr txBox="1">
            <a:spLocks noChangeArrowheads="1"/>
          </p:cNvSpPr>
          <p:nvPr/>
        </p:nvSpPr>
        <p:spPr bwMode="auto">
          <a:xfrm>
            <a:off x="3733800" y="4673600"/>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b="1">
                <a:latin typeface="VNI-Heather" pitchFamily="2" charset="0"/>
                <a:cs typeface="Arial" charset="0"/>
              </a:rPr>
              <a:t>END</a:t>
            </a:r>
          </a:p>
        </p:txBody>
      </p:sp>
    </p:spTree>
    <p:extLst>
      <p:ext uri="{BB962C8B-B14F-4D97-AF65-F5344CB8AC3E}">
        <p14:creationId xmlns:p14="http://schemas.microsoft.com/office/powerpoint/2010/main" val="39959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600" fill="hold">
                                          <p:stCondLst>
                                            <p:cond delay="0"/>
                                          </p:stCondLst>
                                        </p:cTn>
                                        <p:tgtEl>
                                          <p:spTgt spid="6"/>
                                        </p:tgtEl>
                                        <p:attrNameLst>
                                          <p:attrName>ppt_x</p:attrName>
                                        </p:attrNameLst>
                                      </p:cBhvr>
                                    </p:anim>
                                    <p:anim from="0" to="-1.0" calcmode="lin" valueType="num">
                                      <p:cBhvr>
                                        <p:cTn id="8" dur="200" decel="50000" autoRev="1" fill="hold">
                                          <p:stCondLst>
                                            <p:cond delay="600"/>
                                          </p:stCondLst>
                                        </p:cTn>
                                        <p:tgtEl>
                                          <p:spTgt spid="6"/>
                                        </p:tgtEl>
                                        <p:attrNameLst>
                                          <p:attrName>xshear</p:attrName>
                                        </p:attrNameLst>
                                      </p:cBhvr>
                                    </p:anim>
                                    <p:animScale>
                                      <p:cBhvr>
                                        <p:cTn id="9" dur="200" decel="100000" autoRev="1" fill="hold">
                                          <p:stCondLst>
                                            <p:cond delay="600"/>
                                          </p:stCondLst>
                                        </p:cTn>
                                        <p:tgtEl>
                                          <p:spTgt spid="6"/>
                                        </p:tgtEl>
                                      </p:cBhvr>
                                      <p:from x="100000" y="100000"/>
                                      <p:to x="80000" y="100000"/>
                                    </p:animScale>
                                    <p:anim by="(#ppt_h/3+#ppt_w*0.1)" calcmode="lin" valueType="num">
                                      <p:cBhvr additive="sum">
                                        <p:cTn id="10" dur="200" decel="100000" autoRev="1" fill="hold">
                                          <p:stCondLst>
                                            <p:cond delay="600"/>
                                          </p:stCondLst>
                                        </p:cTn>
                                        <p:tgtEl>
                                          <p:spTgt spid="6"/>
                                        </p:tgtEl>
                                        <p:attrNameLst>
                                          <p:attrName>ppt_x</p:attrName>
                                        </p:attrNameLst>
                                      </p:cBhvr>
                                    </p:anim>
                                  </p:childTnLst>
                                </p:cTn>
                              </p:par>
                              <p:par>
                                <p:cTn id="11" presetID="52"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Scale>
                                      <p:cBhvr>
                                        <p:cTn id="13"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5"/>
                                        </p:tgtEl>
                                        <p:attrNameLst>
                                          <p:attrName>ppt_x</p:attrName>
                                          <p:attrName>ppt_y</p:attrName>
                                        </p:attrNameLst>
                                      </p:cBhvr>
                                    </p:animMotion>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2954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kern="0" smtClean="0">
                <a:solidFill>
                  <a:srgbClr val="002060"/>
                </a:solidFill>
                <a:latin typeface="Cambria" panose="02040503050406030204" pitchFamily="18" charset="0"/>
              </a:rPr>
              <a:t>Lịch sử ra đời</a:t>
            </a:r>
            <a:r>
              <a:rPr kumimoji="0" lang="en-US" sz="3200" b="0" i="0" u="none" strike="noStrike" kern="0" cap="none" spc="0" normalizeH="0" noProof="0" smtClean="0">
                <a:ln>
                  <a:noFill/>
                </a:ln>
                <a:solidFill>
                  <a:srgbClr val="002060"/>
                </a:solidFill>
                <a:effectLst/>
                <a:uLnTx/>
                <a:uFillTx/>
                <a:latin typeface="Cambria" panose="02040503050406030204" pitchFamily="18" charset="0"/>
              </a:rPr>
              <a:t> hệ điều hành Android</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kern="0" baseline="0" smtClean="0">
                <a:solidFill>
                  <a:srgbClr val="002060"/>
                </a:solidFill>
                <a:latin typeface="Cambria" panose="02040503050406030204" pitchFamily="18" charset="0"/>
              </a:rPr>
              <a:t>Tại sao nên</a:t>
            </a:r>
            <a:r>
              <a:rPr lang="en-US" kern="0" smtClean="0">
                <a:solidFill>
                  <a:srgbClr val="002060"/>
                </a:solidFill>
                <a:latin typeface="Cambria" panose="02040503050406030204" pitchFamily="18" charset="0"/>
              </a:rPr>
              <a:t> lập trình Android</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Kiến trúc</a:t>
            </a:r>
            <a:r>
              <a:rPr kumimoji="0" lang="en-US" sz="3200" b="0" i="0" u="none" strike="noStrike" kern="0" cap="none" spc="0" normalizeH="0" noProof="0" smtClean="0">
                <a:ln>
                  <a:noFill/>
                </a:ln>
                <a:solidFill>
                  <a:srgbClr val="002060"/>
                </a:solidFill>
                <a:effectLst/>
                <a:uLnTx/>
                <a:uFillTx/>
                <a:latin typeface="Cambria" panose="02040503050406030204" pitchFamily="18" charset="0"/>
              </a:rPr>
              <a:t> hệ điều hành Android</a:t>
            </a:r>
            <a:endParaRPr kumimoji="0" lang="en-US" sz="32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162248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Lịch sử ra đời</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7"/>
          <p:cNvSpPr txBox="1">
            <a:spLocks noChangeArrowheads="1"/>
          </p:cNvSpPr>
          <p:nvPr/>
        </p:nvSpPr>
        <p:spPr bwMode="auto">
          <a:xfrm>
            <a:off x="468313" y="1143000"/>
            <a:ext cx="820737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lnSpc>
                <a:spcPct val="125000"/>
              </a:lnSpc>
              <a:spcBef>
                <a:spcPct val="125000"/>
              </a:spcBef>
              <a:spcAft>
                <a:spcPct val="0"/>
              </a:spcAft>
              <a:buClr>
                <a:schemeClr val="tx2"/>
              </a:buClr>
              <a:buSzPct val="90000"/>
              <a:buFont typeface="Wingdings" panose="05000000000000000000" pitchFamily="2" charset="2"/>
              <a:buChar char="q"/>
              <a:defRPr sz="3200" b="1">
                <a:solidFill>
                  <a:srgbClr val="333399"/>
                </a:solidFill>
                <a:latin typeface="+mn-lt"/>
                <a:ea typeface="MS PGothic" panose="020B0600070205080204" pitchFamily="34" charset="-128"/>
                <a:cs typeface="ＭＳ Ｐゴシック" charset="0"/>
              </a:defRPr>
            </a:lvl1pPr>
            <a:lvl2pPr marL="692150" indent="-234950" algn="l" rtl="0" eaLnBrk="0" fontAlgn="base" hangingPunct="0">
              <a:lnSpc>
                <a:spcPct val="125000"/>
              </a:lnSpc>
              <a:spcBef>
                <a:spcPct val="25000"/>
              </a:spcBef>
              <a:spcAft>
                <a:spcPct val="0"/>
              </a:spcAft>
              <a:buClr>
                <a:srgbClr val="333399"/>
              </a:buClr>
              <a:buFont typeface="Times New Roman" panose="02020603050405020304" pitchFamily="18" charset="0"/>
              <a:buChar char="●"/>
              <a:defRPr sz="2800">
                <a:solidFill>
                  <a:srgbClr val="333399"/>
                </a:solidFill>
                <a:latin typeface="+mn-lt"/>
                <a:ea typeface="MS PGothic" panose="020B0600070205080204" pitchFamily="34" charset="-128"/>
              </a:defRPr>
            </a:lvl2pPr>
            <a:lvl3pPr marL="987425" indent="-180975" algn="l" rtl="0" eaLnBrk="0" fontAlgn="base" hangingPunct="0">
              <a:lnSpc>
                <a:spcPct val="125000"/>
              </a:lnSpc>
              <a:spcBef>
                <a:spcPct val="25000"/>
              </a:spcBef>
              <a:spcAft>
                <a:spcPct val="0"/>
              </a:spcAft>
              <a:buClr>
                <a:schemeClr val="accent2"/>
              </a:buClr>
              <a:buFont typeface="Wingdings" panose="05000000000000000000" pitchFamily="2" charset="2"/>
              <a:buChar char="§"/>
              <a:defRPr sz="2400">
                <a:solidFill>
                  <a:srgbClr val="3366FF"/>
                </a:solidFill>
                <a:latin typeface="+mn-lt"/>
                <a:ea typeface="MS PGothic" panose="020B0600070205080204" pitchFamily="34" charset="-128"/>
              </a:defRPr>
            </a:lvl3pPr>
            <a:lvl4pPr marL="1281113" indent="-179388"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S PGothic" panose="020B0600070205080204" pitchFamily="34" charset="-128"/>
              </a:defRPr>
            </a:lvl4pPr>
            <a:lvl5pPr marL="1598613" indent="-20320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S PGothic" panose="020B0600070205080204" pitchFamily="34" charset="-128"/>
              </a:defRPr>
            </a:lvl5pPr>
            <a:lvl6pPr marL="20558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eaLnBrk="1" hangingPunct="1">
              <a:lnSpc>
                <a:spcPct val="150000"/>
              </a:lnSpc>
              <a:spcBef>
                <a:spcPts val="0"/>
              </a:spcBef>
            </a:pPr>
            <a:r>
              <a:rPr lang="en-US" altLang="en-US" sz="1800" b="1" kern="0" smtClean="0">
                <a:latin typeface="Cambria" panose="02040503050406030204" pitchFamily="18" charset="0"/>
                <a:cs typeface="Tahoma" panose="020B0604030504040204" pitchFamily="34" charset="0"/>
              </a:rPr>
              <a:t>Năm 2003, Android Inc. được thành lập bởi Andy Rubin, Rich Miner, Nick Sears và Chris White tại California.</a:t>
            </a:r>
          </a:p>
          <a:p>
            <a:pPr marL="0" eaLnBrk="1" hangingPunct="1">
              <a:lnSpc>
                <a:spcPct val="150000"/>
              </a:lnSpc>
              <a:spcBef>
                <a:spcPts val="0"/>
              </a:spcBef>
            </a:pPr>
            <a:r>
              <a:rPr lang="en-US" altLang="en-US" sz="1800" b="1" kern="0" smtClean="0">
                <a:latin typeface="Cambria" panose="02040503050406030204" pitchFamily="18" charset="0"/>
                <a:cs typeface="Tahoma" panose="020B0604030504040204" pitchFamily="34" charset="0"/>
              </a:rPr>
              <a:t>Năm 2005, Google sở hữu Android cùng với các vị trí quản lý.</a:t>
            </a:r>
          </a:p>
          <a:p>
            <a:pPr marL="0" eaLnBrk="1" hangingPunct="1">
              <a:lnSpc>
                <a:spcPct val="150000"/>
              </a:lnSpc>
              <a:spcBef>
                <a:spcPts val="0"/>
              </a:spcBef>
            </a:pPr>
            <a:r>
              <a:rPr lang="en-US" altLang="en-US" sz="1800" b="1" kern="0" smtClean="0">
                <a:latin typeface="Cambria" panose="02040503050406030204" pitchFamily="18" charset="0"/>
                <a:cs typeface="Tahoma" panose="020B0604030504040204" pitchFamily="34" charset="0"/>
              </a:rPr>
              <a:t>Năm 2007, OHA (Open Handset Alliance) được thành lập bởi Google cùng với nhiều nhà sản xuất thiết bị phần cứng, thiết bị không dây và vi xử lý. Công bố nền tảng phát triển Android.</a:t>
            </a:r>
          </a:p>
          <a:p>
            <a:pPr marL="0" eaLnBrk="1" hangingPunct="1">
              <a:lnSpc>
                <a:spcPct val="150000"/>
              </a:lnSpc>
              <a:spcBef>
                <a:spcPts val="0"/>
              </a:spcBef>
            </a:pPr>
            <a:r>
              <a:rPr lang="en-US" altLang="en-US" sz="1800" b="1" kern="0" smtClean="0">
                <a:latin typeface="Cambria" panose="02040503050406030204" pitchFamily="18" charset="0"/>
                <a:cs typeface="Tahoma" panose="020B0604030504040204" pitchFamily="34" charset="0"/>
              </a:rPr>
              <a:t>Năm 2008, thiết bị HTC Dream là phiên bản thế hệ đầu tiên hoạt động với hệ điều hành Android 1.0.</a:t>
            </a:r>
          </a:p>
          <a:p>
            <a:pPr marL="0" eaLnBrk="1" hangingPunct="1">
              <a:lnSpc>
                <a:spcPct val="150000"/>
              </a:lnSpc>
              <a:spcBef>
                <a:spcPts val="0"/>
              </a:spcBef>
            </a:pPr>
            <a:r>
              <a:rPr lang="en-US" altLang="en-US" sz="1800" b="1" kern="0" smtClean="0">
                <a:latin typeface="Cambria" panose="02040503050406030204" pitchFamily="18" charset="0"/>
                <a:cs typeface="Tahoma" panose="020B0604030504040204" pitchFamily="34" charset="0"/>
              </a:rPr>
              <a:t>Năm 2010, Google khởi đầu dòng thiết bị Nexus với thiết bị đầu tiên của HTC là Nexus One.</a:t>
            </a:r>
          </a:p>
          <a:p>
            <a:pPr marL="0" eaLnBrk="1" hangingPunct="1">
              <a:lnSpc>
                <a:spcPct val="150000"/>
              </a:lnSpc>
              <a:spcBef>
                <a:spcPts val="0"/>
              </a:spcBef>
            </a:pPr>
            <a:r>
              <a:rPr lang="en-US" altLang="en-US" sz="1800" b="1" kern="0" smtClean="0">
                <a:latin typeface="Cambria" panose="02040503050406030204" pitchFamily="18" charset="0"/>
                <a:cs typeface="Tahoma" panose="020B0604030504040204" pitchFamily="34" charset="0"/>
              </a:rPr>
              <a:t>Năm 2013, ra mắt loạt thiết bị phiên bản GPE.</a:t>
            </a:r>
          </a:p>
          <a:p>
            <a:pPr marL="0" eaLnBrk="1" hangingPunct="1">
              <a:lnSpc>
                <a:spcPct val="150000"/>
              </a:lnSpc>
              <a:spcBef>
                <a:spcPts val="0"/>
              </a:spcBef>
            </a:pPr>
            <a:r>
              <a:rPr lang="en-US" altLang="en-US" sz="1800" b="1" kern="0" smtClean="0">
                <a:latin typeface="Cambria" panose="02040503050406030204" pitchFamily="18" charset="0"/>
                <a:cs typeface="Tahoma" panose="020B0604030504040204" pitchFamily="34" charset="0"/>
              </a:rPr>
              <a:t>Năm 2014, Google công báo Android Wear, hệ điều hành dành cho các thiết bị đeo được.</a:t>
            </a:r>
          </a:p>
        </p:txBody>
      </p:sp>
    </p:spTree>
    <p:extLst>
      <p:ext uri="{BB962C8B-B14F-4D97-AF65-F5344CB8AC3E}">
        <p14:creationId xmlns:p14="http://schemas.microsoft.com/office/powerpoint/2010/main" val="26894663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Lịch sử ra đời</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aphicFrame>
        <p:nvGraphicFramePr>
          <p:cNvPr id="9" name="Table 8"/>
          <p:cNvGraphicFramePr>
            <a:graphicFrameLocks noGrp="1"/>
          </p:cNvGraphicFramePr>
          <p:nvPr>
            <p:extLst>
              <p:ext uri="{D42A27DB-BD31-4B8C-83A1-F6EECF244321}">
                <p14:modId xmlns:p14="http://schemas.microsoft.com/office/powerpoint/2010/main" val="2642352145"/>
              </p:ext>
            </p:extLst>
          </p:nvPr>
        </p:nvGraphicFramePr>
        <p:xfrm>
          <a:off x="506913" y="1219200"/>
          <a:ext cx="8229600" cy="5120640"/>
        </p:xfrm>
        <a:graphic>
          <a:graphicData uri="http://schemas.openxmlformats.org/drawingml/2006/table">
            <a:tbl>
              <a:tblPr/>
              <a:tblGrid>
                <a:gridCol w="2743200"/>
                <a:gridCol w="2743200"/>
                <a:gridCol w="2743200"/>
              </a:tblGrid>
              <a:tr h="0">
                <a:tc>
                  <a:txBody>
                    <a:bodyPr/>
                    <a:lstStyle/>
                    <a:p>
                      <a:pPr algn="ctr"/>
                      <a:r>
                        <a:rPr lang="en-US" b="1" smtClean="0">
                          <a:effectLst/>
                          <a:latin typeface="Cambria" panose="02040503050406030204" pitchFamily="18" charset="0"/>
                        </a:rPr>
                        <a:t>Tên</a:t>
                      </a:r>
                      <a:r>
                        <a:rPr lang="en-US" b="1" baseline="0" smtClean="0">
                          <a:effectLst/>
                          <a:latin typeface="Cambria" panose="02040503050406030204" pitchFamily="18" charset="0"/>
                        </a:rPr>
                        <a:t> mã</a:t>
                      </a:r>
                      <a:endParaRPr lang="en-US" b="1">
                        <a:effectLst/>
                        <a:latin typeface="Cambria" panose="02040503050406030204" pitchFamily="18" charset="0"/>
                      </a:endParaRPr>
                    </a:p>
                  </a:txBody>
                  <a:tcPr marR="2000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b="1" smtClean="0">
                          <a:effectLst/>
                          <a:latin typeface="Cambria" panose="02040503050406030204" pitchFamily="18" charset="0"/>
                        </a:rPr>
                        <a:t>Số phiên</a:t>
                      </a:r>
                      <a:r>
                        <a:rPr lang="en-US" b="1" baseline="0" smtClean="0">
                          <a:effectLst/>
                          <a:latin typeface="Cambria" panose="02040503050406030204" pitchFamily="18" charset="0"/>
                        </a:rPr>
                        <a:t> bản</a:t>
                      </a:r>
                      <a:endParaRPr lang="en-US" b="1">
                        <a:effectLst/>
                        <a:latin typeface="Cambria" panose="02040503050406030204" pitchFamily="18" charset="0"/>
                      </a:endParaRPr>
                    </a:p>
                  </a:txBody>
                  <a:tcPr marR="2000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b="1" smtClean="0">
                          <a:effectLst/>
                          <a:latin typeface="Cambria" panose="02040503050406030204" pitchFamily="18" charset="0"/>
                        </a:rPr>
                        <a:t>Ngày</a:t>
                      </a:r>
                      <a:r>
                        <a:rPr lang="en-US" b="1" baseline="0" smtClean="0">
                          <a:effectLst/>
                          <a:latin typeface="Cambria" panose="02040503050406030204" pitchFamily="18" charset="0"/>
                        </a:rPr>
                        <a:t> công bố</a:t>
                      </a:r>
                      <a:endParaRPr lang="en-US" b="1">
                        <a:effectLst/>
                        <a:latin typeface="Cambria" panose="02040503050406030204" pitchFamily="18" charset="0"/>
                      </a:endParaRPr>
                    </a:p>
                  </a:txBody>
                  <a:tcPr marR="2000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0">
                <a:tc>
                  <a:txBody>
                    <a:bodyPr/>
                    <a:lstStyle/>
                    <a:p>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mtClean="0">
                          <a:effectLst/>
                          <a:latin typeface="Cambria" panose="02040503050406030204" pitchFamily="18" charset="0"/>
                        </a:rPr>
                        <a:t>1.0</a:t>
                      </a:r>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800" b="0" i="0" kern="1200" smtClean="0">
                          <a:solidFill>
                            <a:schemeClr val="tx1"/>
                          </a:solidFill>
                          <a:effectLst/>
                          <a:latin typeface="Cambria" panose="02040503050406030204" pitchFamily="18" charset="0"/>
                          <a:ea typeface="+mn-ea"/>
                          <a:cs typeface="+mn-cs"/>
                        </a:rPr>
                        <a:t>September 23, 2008</a:t>
                      </a:r>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mtClean="0">
                          <a:effectLst/>
                          <a:latin typeface="Cambria" panose="02040503050406030204" pitchFamily="18" charset="0"/>
                        </a:rPr>
                        <a:t>1.1</a:t>
                      </a:r>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800" b="0" i="0" kern="1200" smtClean="0">
                          <a:solidFill>
                            <a:schemeClr val="tx1"/>
                          </a:solidFill>
                          <a:effectLst/>
                          <a:latin typeface="Cambria" panose="02040503050406030204" pitchFamily="18" charset="0"/>
                          <a:ea typeface="+mn-ea"/>
                          <a:cs typeface="+mn-cs"/>
                        </a:rPr>
                        <a:t>February 9, 2009</a:t>
                      </a:r>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u="none" strike="noStrike">
                          <a:solidFill>
                            <a:srgbClr val="0B0080"/>
                          </a:solidFill>
                          <a:effectLst/>
                          <a:latin typeface="Cambria" panose="02040503050406030204" pitchFamily="18" charset="0"/>
                          <a:hlinkClick r:id="rId2" tooltip="Android Cupcake"/>
                        </a:rPr>
                        <a:t>Cupcake</a:t>
                      </a:r>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1.5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April 27, 2009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u="none" strike="noStrike">
                          <a:solidFill>
                            <a:srgbClr val="0B0080"/>
                          </a:solidFill>
                          <a:effectLst/>
                          <a:latin typeface="Cambria" panose="02040503050406030204" pitchFamily="18" charset="0"/>
                          <a:hlinkClick r:id="rId3" tooltip="Android Donut"/>
                        </a:rPr>
                        <a:t>Donut</a:t>
                      </a:r>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1.6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September 15, 2009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u="none" strike="noStrike">
                          <a:solidFill>
                            <a:srgbClr val="0B0080"/>
                          </a:solidFill>
                          <a:effectLst/>
                          <a:latin typeface="Cambria" panose="02040503050406030204" pitchFamily="18" charset="0"/>
                          <a:hlinkClick r:id="rId4" tooltip="Android Eclair"/>
                        </a:rPr>
                        <a:t>Eclair</a:t>
                      </a:r>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2.0–2.1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October 26, 2009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u="none" strike="noStrike">
                          <a:solidFill>
                            <a:srgbClr val="0B0080"/>
                          </a:solidFill>
                          <a:effectLst/>
                          <a:latin typeface="Cambria" panose="02040503050406030204" pitchFamily="18" charset="0"/>
                          <a:hlinkClick r:id="rId5" tooltip="Android Froyo"/>
                        </a:rPr>
                        <a:t>Froyo</a:t>
                      </a:r>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2.2–2.2.3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May 20, 2010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u="none" strike="noStrike">
                          <a:solidFill>
                            <a:srgbClr val="0B0080"/>
                          </a:solidFill>
                          <a:effectLst/>
                          <a:latin typeface="Cambria" panose="02040503050406030204" pitchFamily="18" charset="0"/>
                          <a:hlinkClick r:id="rId6" tooltip="Android Gingerbread"/>
                        </a:rPr>
                        <a:t>Gingerbread</a:t>
                      </a:r>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2.3–2.3.7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December 6, 2010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u="none" strike="noStrike" smtClean="0">
                          <a:solidFill>
                            <a:srgbClr val="0B0080"/>
                          </a:solidFill>
                          <a:effectLst/>
                          <a:latin typeface="Cambria" panose="02040503050406030204" pitchFamily="18" charset="0"/>
                          <a:hlinkClick r:id="rId7" tooltip="Android Honeycomb"/>
                        </a:rPr>
                        <a:t>Honeycomb</a:t>
                      </a:r>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3.0–3.2.6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February 22, 2011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u="none" strike="noStrike">
                          <a:solidFill>
                            <a:srgbClr val="0B0080"/>
                          </a:solidFill>
                          <a:effectLst/>
                          <a:latin typeface="Cambria" panose="02040503050406030204" pitchFamily="18" charset="0"/>
                          <a:hlinkClick r:id="rId8" tooltip="Android Ice Cream Sandwich"/>
                        </a:rPr>
                        <a:t>Ice Cream Sandwich</a:t>
                      </a:r>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4.0–4.0.4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October 18, 2011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u="none" strike="noStrike">
                          <a:solidFill>
                            <a:srgbClr val="0B0080"/>
                          </a:solidFill>
                          <a:effectLst/>
                          <a:latin typeface="Cambria" panose="02040503050406030204" pitchFamily="18" charset="0"/>
                          <a:hlinkClick r:id="rId9" tooltip="Android Jelly Bean"/>
                        </a:rPr>
                        <a:t>Jelly Bean</a:t>
                      </a:r>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4.1–4.3.1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July 9, 2012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u="none" strike="noStrike">
                          <a:solidFill>
                            <a:srgbClr val="0B0080"/>
                          </a:solidFill>
                          <a:effectLst/>
                          <a:latin typeface="Cambria" panose="02040503050406030204" pitchFamily="18" charset="0"/>
                          <a:hlinkClick r:id="rId10" tooltip="Android KitKat"/>
                        </a:rPr>
                        <a:t>KitKat</a:t>
                      </a:r>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4.4–4.4.4, 4.4W–4.4W.2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October 31, 2013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u="none" strike="noStrike">
                          <a:solidFill>
                            <a:srgbClr val="0B0080"/>
                          </a:solidFill>
                          <a:effectLst/>
                          <a:latin typeface="Cambria" panose="02040503050406030204" pitchFamily="18" charset="0"/>
                          <a:hlinkClick r:id="rId11" tooltip="Android Lollipop"/>
                        </a:rPr>
                        <a:t>Lollipop</a:t>
                      </a:r>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5.0–5.1.1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November 12, 2014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u="none" strike="noStrike">
                          <a:solidFill>
                            <a:srgbClr val="0B0080"/>
                          </a:solidFill>
                          <a:effectLst/>
                          <a:latin typeface="Cambria" panose="02040503050406030204" pitchFamily="18" charset="0"/>
                          <a:hlinkClick r:id="rId12" tooltip="Android Marshmallow"/>
                        </a:rPr>
                        <a:t>Marshmallow</a:t>
                      </a:r>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6.0–6.0.1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October 5, 2015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2811810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Lịch sử ra đời</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10" name="Picture 9"/>
          <p:cNvPicPr>
            <a:picLocks noChangeAspect="1"/>
          </p:cNvPicPr>
          <p:nvPr/>
        </p:nvPicPr>
        <p:blipFill>
          <a:blip r:embed="rId2"/>
          <a:stretch>
            <a:fillRect/>
          </a:stretch>
        </p:blipFill>
        <p:spPr>
          <a:xfrm>
            <a:off x="7354649" y="1000342"/>
            <a:ext cx="1612563" cy="2835275"/>
          </a:xfrm>
          <a:prstGeom prst="rect">
            <a:avLst/>
          </a:prstGeom>
        </p:spPr>
      </p:pic>
      <p:pic>
        <p:nvPicPr>
          <p:cNvPr id="11" name="Picture 10"/>
          <p:cNvPicPr>
            <a:picLocks noChangeAspect="1"/>
          </p:cNvPicPr>
          <p:nvPr/>
        </p:nvPicPr>
        <p:blipFill>
          <a:blip r:embed="rId3"/>
          <a:stretch>
            <a:fillRect/>
          </a:stretch>
        </p:blipFill>
        <p:spPr>
          <a:xfrm>
            <a:off x="5940870" y="2621851"/>
            <a:ext cx="1413779" cy="2593188"/>
          </a:xfrm>
          <a:prstGeom prst="rect">
            <a:avLst/>
          </a:prstGeom>
        </p:spPr>
      </p:pic>
      <p:pic>
        <p:nvPicPr>
          <p:cNvPr id="12" name="Picture 11"/>
          <p:cNvPicPr>
            <a:picLocks noChangeAspect="1"/>
          </p:cNvPicPr>
          <p:nvPr/>
        </p:nvPicPr>
        <p:blipFill>
          <a:blip r:embed="rId4"/>
          <a:stretch>
            <a:fillRect/>
          </a:stretch>
        </p:blipFill>
        <p:spPr>
          <a:xfrm>
            <a:off x="4460708" y="3989009"/>
            <a:ext cx="1500496" cy="2408000"/>
          </a:xfrm>
          <a:prstGeom prst="rect">
            <a:avLst/>
          </a:prstGeom>
        </p:spPr>
      </p:pic>
      <p:pic>
        <p:nvPicPr>
          <p:cNvPr id="13" name="Picture 12"/>
          <p:cNvPicPr>
            <a:picLocks noChangeAspect="1"/>
          </p:cNvPicPr>
          <p:nvPr/>
        </p:nvPicPr>
        <p:blipFill>
          <a:blip r:embed="rId5"/>
          <a:stretch>
            <a:fillRect/>
          </a:stretch>
        </p:blipFill>
        <p:spPr>
          <a:xfrm>
            <a:off x="3424341" y="1404817"/>
            <a:ext cx="1444617" cy="2248040"/>
          </a:xfrm>
          <a:prstGeom prst="rect">
            <a:avLst/>
          </a:prstGeom>
        </p:spPr>
      </p:pic>
      <p:pic>
        <p:nvPicPr>
          <p:cNvPr id="14" name="Picture 13"/>
          <p:cNvPicPr>
            <a:picLocks noChangeAspect="1"/>
          </p:cNvPicPr>
          <p:nvPr/>
        </p:nvPicPr>
        <p:blipFill>
          <a:blip r:embed="rId6"/>
          <a:stretch>
            <a:fillRect/>
          </a:stretch>
        </p:blipFill>
        <p:spPr>
          <a:xfrm>
            <a:off x="133421" y="3597370"/>
            <a:ext cx="1743075" cy="2809875"/>
          </a:xfrm>
          <a:prstGeom prst="rect">
            <a:avLst/>
          </a:prstGeom>
        </p:spPr>
      </p:pic>
      <p:pic>
        <p:nvPicPr>
          <p:cNvPr id="15" name="Picture 14"/>
          <p:cNvPicPr>
            <a:picLocks noChangeAspect="1"/>
          </p:cNvPicPr>
          <p:nvPr/>
        </p:nvPicPr>
        <p:blipFill>
          <a:blip r:embed="rId7"/>
          <a:stretch>
            <a:fillRect/>
          </a:stretch>
        </p:blipFill>
        <p:spPr>
          <a:xfrm>
            <a:off x="1873881" y="2657203"/>
            <a:ext cx="1537221" cy="2345104"/>
          </a:xfrm>
          <a:prstGeom prst="rect">
            <a:avLst/>
          </a:prstGeom>
        </p:spPr>
      </p:pic>
      <p:sp>
        <p:nvSpPr>
          <p:cNvPr id="16" name="Rectangle 15"/>
          <p:cNvSpPr/>
          <p:nvPr/>
        </p:nvSpPr>
        <p:spPr>
          <a:xfrm>
            <a:off x="290655" y="3260340"/>
            <a:ext cx="1236236" cy="369332"/>
          </a:xfrm>
          <a:prstGeom prst="rect">
            <a:avLst/>
          </a:prstGeom>
        </p:spPr>
        <p:txBody>
          <a:bodyPr wrap="none">
            <a:spAutoFit/>
          </a:bodyPr>
          <a:lstStyle/>
          <a:p>
            <a:r>
              <a:rPr lang="en-US">
                <a:solidFill>
                  <a:srgbClr val="000000"/>
                </a:solidFill>
                <a:latin typeface="Arial" panose="020B0604020202020204" pitchFamily="34" charset="0"/>
              </a:rPr>
              <a:t>Sept.2008</a:t>
            </a:r>
            <a:endParaRPr lang="en-US"/>
          </a:p>
        </p:txBody>
      </p:sp>
      <p:sp>
        <p:nvSpPr>
          <p:cNvPr id="17" name="Rectangle 16"/>
          <p:cNvSpPr/>
          <p:nvPr/>
        </p:nvSpPr>
        <p:spPr>
          <a:xfrm>
            <a:off x="2012862" y="2300044"/>
            <a:ext cx="1159292" cy="369332"/>
          </a:xfrm>
          <a:prstGeom prst="rect">
            <a:avLst/>
          </a:prstGeom>
        </p:spPr>
        <p:txBody>
          <a:bodyPr wrap="none">
            <a:spAutoFit/>
          </a:bodyPr>
          <a:lstStyle/>
          <a:p>
            <a:r>
              <a:rPr lang="en-US">
                <a:solidFill>
                  <a:srgbClr val="000000"/>
                </a:solidFill>
                <a:latin typeface="Arial" panose="020B0604020202020204" pitchFamily="34" charset="0"/>
              </a:rPr>
              <a:t>Feb.2009</a:t>
            </a:r>
            <a:endParaRPr lang="en-US"/>
          </a:p>
        </p:txBody>
      </p:sp>
      <p:sp>
        <p:nvSpPr>
          <p:cNvPr id="18" name="Rectangle 17"/>
          <p:cNvSpPr/>
          <p:nvPr/>
        </p:nvSpPr>
        <p:spPr>
          <a:xfrm>
            <a:off x="3545349" y="1000342"/>
            <a:ext cx="1108060" cy="369332"/>
          </a:xfrm>
          <a:prstGeom prst="rect">
            <a:avLst/>
          </a:prstGeom>
        </p:spPr>
        <p:txBody>
          <a:bodyPr wrap="none">
            <a:spAutoFit/>
          </a:bodyPr>
          <a:lstStyle/>
          <a:p>
            <a:r>
              <a:rPr lang="en-US">
                <a:solidFill>
                  <a:srgbClr val="000000"/>
                </a:solidFill>
                <a:latin typeface="Arial" panose="020B0604020202020204" pitchFamily="34" charset="0"/>
              </a:rPr>
              <a:t>Apr.2009</a:t>
            </a:r>
            <a:endParaRPr lang="en-US"/>
          </a:p>
        </p:txBody>
      </p:sp>
      <p:sp>
        <p:nvSpPr>
          <p:cNvPr id="19" name="Rectangle 18"/>
          <p:cNvSpPr/>
          <p:nvPr/>
        </p:nvSpPr>
        <p:spPr>
          <a:xfrm>
            <a:off x="4483014" y="3652857"/>
            <a:ext cx="1120820" cy="369332"/>
          </a:xfrm>
          <a:prstGeom prst="rect">
            <a:avLst/>
          </a:prstGeom>
        </p:spPr>
        <p:txBody>
          <a:bodyPr wrap="none">
            <a:spAutoFit/>
          </a:bodyPr>
          <a:lstStyle/>
          <a:p>
            <a:r>
              <a:rPr lang="en-US">
                <a:solidFill>
                  <a:srgbClr val="000000"/>
                </a:solidFill>
                <a:latin typeface="Arial" panose="020B0604020202020204" pitchFamily="34" charset="0"/>
              </a:rPr>
              <a:t>Oct.2009</a:t>
            </a:r>
            <a:endParaRPr lang="en-US"/>
          </a:p>
        </p:txBody>
      </p:sp>
      <p:sp>
        <p:nvSpPr>
          <p:cNvPr id="20" name="Rectangle 19"/>
          <p:cNvSpPr/>
          <p:nvPr/>
        </p:nvSpPr>
        <p:spPr>
          <a:xfrm>
            <a:off x="5995485" y="2278340"/>
            <a:ext cx="1180644" cy="369332"/>
          </a:xfrm>
          <a:prstGeom prst="rect">
            <a:avLst/>
          </a:prstGeom>
        </p:spPr>
        <p:txBody>
          <a:bodyPr wrap="none">
            <a:spAutoFit/>
          </a:bodyPr>
          <a:lstStyle/>
          <a:p>
            <a:r>
              <a:rPr lang="en-US">
                <a:solidFill>
                  <a:srgbClr val="000000"/>
                </a:solidFill>
                <a:latin typeface="Arial" panose="020B0604020202020204" pitchFamily="34" charset="0"/>
              </a:rPr>
              <a:t>May.2010</a:t>
            </a:r>
            <a:endParaRPr lang="en-US"/>
          </a:p>
        </p:txBody>
      </p:sp>
      <p:sp>
        <p:nvSpPr>
          <p:cNvPr id="21" name="Rectangle 20"/>
          <p:cNvSpPr/>
          <p:nvPr/>
        </p:nvSpPr>
        <p:spPr>
          <a:xfrm>
            <a:off x="7514684" y="695053"/>
            <a:ext cx="1172116" cy="369332"/>
          </a:xfrm>
          <a:prstGeom prst="rect">
            <a:avLst/>
          </a:prstGeom>
        </p:spPr>
        <p:txBody>
          <a:bodyPr wrap="none">
            <a:spAutoFit/>
          </a:bodyPr>
          <a:lstStyle/>
          <a:p>
            <a:r>
              <a:rPr lang="en-US">
                <a:solidFill>
                  <a:srgbClr val="000000"/>
                </a:solidFill>
                <a:latin typeface="Arial" panose="020B0604020202020204" pitchFamily="34" charset="0"/>
              </a:rPr>
              <a:t>Dec.2010</a:t>
            </a:r>
            <a:endParaRPr lang="en-US"/>
          </a:p>
        </p:txBody>
      </p:sp>
    </p:spTree>
    <p:extLst>
      <p:ext uri="{BB962C8B-B14F-4D97-AF65-F5344CB8AC3E}">
        <p14:creationId xmlns:p14="http://schemas.microsoft.com/office/powerpoint/2010/main" val="2101971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Lịch sử ra đời</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22" name="Picture 21"/>
          <p:cNvPicPr>
            <a:picLocks noChangeAspect="1"/>
          </p:cNvPicPr>
          <p:nvPr/>
        </p:nvPicPr>
        <p:blipFill>
          <a:blip r:embed="rId2"/>
          <a:stretch>
            <a:fillRect/>
          </a:stretch>
        </p:blipFill>
        <p:spPr>
          <a:xfrm>
            <a:off x="7160879" y="1089594"/>
            <a:ext cx="1743075" cy="3048000"/>
          </a:xfrm>
          <a:prstGeom prst="rect">
            <a:avLst/>
          </a:prstGeom>
        </p:spPr>
      </p:pic>
      <p:pic>
        <p:nvPicPr>
          <p:cNvPr id="23" name="Picture 22"/>
          <p:cNvPicPr>
            <a:picLocks noChangeAspect="1"/>
          </p:cNvPicPr>
          <p:nvPr/>
        </p:nvPicPr>
        <p:blipFill>
          <a:blip r:embed="rId3"/>
          <a:stretch>
            <a:fillRect/>
          </a:stretch>
        </p:blipFill>
        <p:spPr>
          <a:xfrm>
            <a:off x="5067377" y="1752600"/>
            <a:ext cx="1762125" cy="3105150"/>
          </a:xfrm>
          <a:prstGeom prst="rect">
            <a:avLst/>
          </a:prstGeom>
        </p:spPr>
      </p:pic>
      <p:pic>
        <p:nvPicPr>
          <p:cNvPr id="24" name="Picture 23"/>
          <p:cNvPicPr>
            <a:picLocks noChangeAspect="1"/>
          </p:cNvPicPr>
          <p:nvPr/>
        </p:nvPicPr>
        <p:blipFill>
          <a:blip r:embed="rId4"/>
          <a:stretch>
            <a:fillRect/>
          </a:stretch>
        </p:blipFill>
        <p:spPr>
          <a:xfrm>
            <a:off x="2905280" y="2432619"/>
            <a:ext cx="1752600" cy="3409950"/>
          </a:xfrm>
          <a:prstGeom prst="rect">
            <a:avLst/>
          </a:prstGeom>
        </p:spPr>
      </p:pic>
      <p:pic>
        <p:nvPicPr>
          <p:cNvPr id="25" name="Picture 24"/>
          <p:cNvPicPr>
            <a:picLocks noChangeAspect="1"/>
          </p:cNvPicPr>
          <p:nvPr/>
        </p:nvPicPr>
        <p:blipFill>
          <a:blip r:embed="rId5"/>
          <a:stretch>
            <a:fillRect/>
          </a:stretch>
        </p:blipFill>
        <p:spPr>
          <a:xfrm>
            <a:off x="601465" y="4724400"/>
            <a:ext cx="1762125" cy="1438275"/>
          </a:xfrm>
          <a:prstGeom prst="rect">
            <a:avLst/>
          </a:prstGeom>
        </p:spPr>
      </p:pic>
      <p:sp>
        <p:nvSpPr>
          <p:cNvPr id="26" name="Rectangle 25"/>
          <p:cNvSpPr/>
          <p:nvPr/>
        </p:nvSpPr>
        <p:spPr>
          <a:xfrm>
            <a:off x="906063" y="4355068"/>
            <a:ext cx="1142172" cy="369332"/>
          </a:xfrm>
          <a:prstGeom prst="rect">
            <a:avLst/>
          </a:prstGeom>
        </p:spPr>
        <p:txBody>
          <a:bodyPr wrap="none">
            <a:spAutoFit/>
          </a:bodyPr>
          <a:lstStyle/>
          <a:p>
            <a:r>
              <a:rPr lang="en-US">
                <a:solidFill>
                  <a:srgbClr val="000000"/>
                </a:solidFill>
                <a:latin typeface="Arial" panose="020B0604020202020204" pitchFamily="34" charset="0"/>
              </a:rPr>
              <a:t>Feb.2011</a:t>
            </a:r>
            <a:endParaRPr lang="en-US"/>
          </a:p>
        </p:txBody>
      </p:sp>
      <p:sp>
        <p:nvSpPr>
          <p:cNvPr id="27" name="Rectangle 26"/>
          <p:cNvSpPr/>
          <p:nvPr/>
        </p:nvSpPr>
        <p:spPr>
          <a:xfrm>
            <a:off x="3287500" y="2029168"/>
            <a:ext cx="1103700" cy="369332"/>
          </a:xfrm>
          <a:prstGeom prst="rect">
            <a:avLst/>
          </a:prstGeom>
        </p:spPr>
        <p:txBody>
          <a:bodyPr wrap="none">
            <a:spAutoFit/>
          </a:bodyPr>
          <a:lstStyle/>
          <a:p>
            <a:r>
              <a:rPr lang="en-US">
                <a:solidFill>
                  <a:srgbClr val="000000"/>
                </a:solidFill>
                <a:latin typeface="Arial" panose="020B0604020202020204" pitchFamily="34" charset="0"/>
              </a:rPr>
              <a:t>Oct.2011</a:t>
            </a:r>
            <a:endParaRPr lang="en-US"/>
          </a:p>
        </p:txBody>
      </p:sp>
      <p:sp>
        <p:nvSpPr>
          <p:cNvPr id="28" name="Rectangle 27"/>
          <p:cNvSpPr/>
          <p:nvPr/>
        </p:nvSpPr>
        <p:spPr>
          <a:xfrm>
            <a:off x="5257800" y="1383268"/>
            <a:ext cx="1056700" cy="369332"/>
          </a:xfrm>
          <a:prstGeom prst="rect">
            <a:avLst/>
          </a:prstGeom>
        </p:spPr>
        <p:txBody>
          <a:bodyPr wrap="none">
            <a:spAutoFit/>
          </a:bodyPr>
          <a:lstStyle/>
          <a:p>
            <a:r>
              <a:rPr lang="en-US">
                <a:solidFill>
                  <a:srgbClr val="000000"/>
                </a:solidFill>
                <a:latin typeface="Arial" panose="020B0604020202020204" pitchFamily="34" charset="0"/>
              </a:rPr>
              <a:t>Jul.2012</a:t>
            </a:r>
            <a:endParaRPr lang="en-US"/>
          </a:p>
        </p:txBody>
      </p:sp>
      <p:sp>
        <p:nvSpPr>
          <p:cNvPr id="29" name="Rectangle 28"/>
          <p:cNvSpPr/>
          <p:nvPr/>
        </p:nvSpPr>
        <p:spPr>
          <a:xfrm>
            <a:off x="7454918" y="780534"/>
            <a:ext cx="1154996" cy="369332"/>
          </a:xfrm>
          <a:prstGeom prst="rect">
            <a:avLst/>
          </a:prstGeom>
        </p:spPr>
        <p:txBody>
          <a:bodyPr wrap="none">
            <a:spAutoFit/>
          </a:bodyPr>
          <a:lstStyle/>
          <a:p>
            <a:r>
              <a:rPr lang="en-US">
                <a:solidFill>
                  <a:srgbClr val="000000"/>
                </a:solidFill>
                <a:latin typeface="Arial" panose="020B0604020202020204" pitchFamily="34" charset="0"/>
              </a:rPr>
              <a:t>Nov.2012</a:t>
            </a:r>
            <a:endParaRPr lang="en-US"/>
          </a:p>
        </p:txBody>
      </p:sp>
    </p:spTree>
    <p:extLst>
      <p:ext uri="{BB962C8B-B14F-4D97-AF65-F5344CB8AC3E}">
        <p14:creationId xmlns:p14="http://schemas.microsoft.com/office/powerpoint/2010/main" val="2393372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Lịch sử ra đời</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8" name="Picture 7"/>
          <p:cNvPicPr>
            <a:picLocks noChangeAspect="1"/>
          </p:cNvPicPr>
          <p:nvPr/>
        </p:nvPicPr>
        <p:blipFill>
          <a:blip r:embed="rId2"/>
          <a:stretch>
            <a:fillRect/>
          </a:stretch>
        </p:blipFill>
        <p:spPr>
          <a:xfrm>
            <a:off x="361536" y="2819400"/>
            <a:ext cx="1943100" cy="3438525"/>
          </a:xfrm>
          <a:prstGeom prst="rect">
            <a:avLst/>
          </a:prstGeom>
        </p:spPr>
      </p:pic>
      <p:sp>
        <p:nvSpPr>
          <p:cNvPr id="9" name="Rectangle 8"/>
          <p:cNvSpPr/>
          <p:nvPr/>
        </p:nvSpPr>
        <p:spPr>
          <a:xfrm>
            <a:off x="633310" y="2429295"/>
            <a:ext cx="1116011" cy="369332"/>
          </a:xfrm>
          <a:prstGeom prst="rect">
            <a:avLst/>
          </a:prstGeom>
        </p:spPr>
        <p:txBody>
          <a:bodyPr wrap="none">
            <a:spAutoFit/>
          </a:bodyPr>
          <a:lstStyle/>
          <a:p>
            <a:r>
              <a:rPr lang="en-US"/>
              <a:t>July </a:t>
            </a:r>
            <a:r>
              <a:rPr lang="en-US" smtClean="0"/>
              <a:t>.2013</a:t>
            </a:r>
            <a:endParaRPr lang="en-US"/>
          </a:p>
        </p:txBody>
      </p:sp>
      <p:pic>
        <p:nvPicPr>
          <p:cNvPr id="10" name="Picture 9"/>
          <p:cNvPicPr>
            <a:picLocks noChangeAspect="1"/>
          </p:cNvPicPr>
          <p:nvPr/>
        </p:nvPicPr>
        <p:blipFill>
          <a:blip r:embed="rId3"/>
          <a:stretch>
            <a:fillRect/>
          </a:stretch>
        </p:blipFill>
        <p:spPr>
          <a:xfrm>
            <a:off x="2478309" y="2209800"/>
            <a:ext cx="1943100" cy="3343275"/>
          </a:xfrm>
          <a:prstGeom prst="rect">
            <a:avLst/>
          </a:prstGeom>
        </p:spPr>
      </p:pic>
      <p:sp>
        <p:nvSpPr>
          <p:cNvPr id="12" name="Rectangle 11"/>
          <p:cNvSpPr/>
          <p:nvPr/>
        </p:nvSpPr>
        <p:spPr>
          <a:xfrm>
            <a:off x="2528505" y="1870340"/>
            <a:ext cx="1584088" cy="369332"/>
          </a:xfrm>
          <a:prstGeom prst="rect">
            <a:avLst/>
          </a:prstGeom>
        </p:spPr>
        <p:txBody>
          <a:bodyPr wrap="none">
            <a:spAutoFit/>
          </a:bodyPr>
          <a:lstStyle/>
          <a:p>
            <a:r>
              <a:rPr lang="en-US"/>
              <a:t>October</a:t>
            </a:r>
            <a:r>
              <a:rPr lang="en-US" smtClean="0"/>
              <a:t> .2013</a:t>
            </a:r>
            <a:endParaRPr lang="en-US"/>
          </a:p>
        </p:txBody>
      </p:sp>
      <p:pic>
        <p:nvPicPr>
          <p:cNvPr id="15" name="Picture 14"/>
          <p:cNvPicPr>
            <a:picLocks noChangeAspect="1"/>
          </p:cNvPicPr>
          <p:nvPr/>
        </p:nvPicPr>
        <p:blipFill>
          <a:blip r:embed="rId4"/>
          <a:stretch>
            <a:fillRect/>
          </a:stretch>
        </p:blipFill>
        <p:spPr>
          <a:xfrm>
            <a:off x="4746247" y="1676400"/>
            <a:ext cx="1943100" cy="3600450"/>
          </a:xfrm>
          <a:prstGeom prst="rect">
            <a:avLst/>
          </a:prstGeom>
        </p:spPr>
      </p:pic>
      <p:sp>
        <p:nvSpPr>
          <p:cNvPr id="16" name="Rectangle 15"/>
          <p:cNvSpPr/>
          <p:nvPr/>
        </p:nvSpPr>
        <p:spPr>
          <a:xfrm>
            <a:off x="4695952" y="1307068"/>
            <a:ext cx="1805238" cy="369332"/>
          </a:xfrm>
          <a:prstGeom prst="rect">
            <a:avLst/>
          </a:prstGeom>
        </p:spPr>
        <p:txBody>
          <a:bodyPr wrap="none">
            <a:spAutoFit/>
          </a:bodyPr>
          <a:lstStyle/>
          <a:p>
            <a:r>
              <a:rPr lang="en-US"/>
              <a:t>November </a:t>
            </a:r>
            <a:r>
              <a:rPr lang="en-US" smtClean="0"/>
              <a:t>.2014</a:t>
            </a:r>
            <a:endParaRPr lang="en-US"/>
          </a:p>
        </p:txBody>
      </p:sp>
      <p:pic>
        <p:nvPicPr>
          <p:cNvPr id="17" name="Picture 16"/>
          <p:cNvPicPr>
            <a:picLocks noChangeAspect="1"/>
          </p:cNvPicPr>
          <p:nvPr/>
        </p:nvPicPr>
        <p:blipFill>
          <a:blip r:embed="rId5"/>
          <a:stretch>
            <a:fillRect/>
          </a:stretch>
        </p:blipFill>
        <p:spPr>
          <a:xfrm>
            <a:off x="7014185" y="880317"/>
            <a:ext cx="1943100" cy="3590925"/>
          </a:xfrm>
          <a:prstGeom prst="rect">
            <a:avLst/>
          </a:prstGeom>
        </p:spPr>
      </p:pic>
      <p:sp>
        <p:nvSpPr>
          <p:cNvPr id="18" name="Rectangle 17"/>
          <p:cNvSpPr/>
          <p:nvPr/>
        </p:nvSpPr>
        <p:spPr>
          <a:xfrm>
            <a:off x="7083116" y="427321"/>
            <a:ext cx="1527341" cy="369332"/>
          </a:xfrm>
          <a:prstGeom prst="rect">
            <a:avLst/>
          </a:prstGeom>
        </p:spPr>
        <p:txBody>
          <a:bodyPr wrap="none">
            <a:spAutoFit/>
          </a:bodyPr>
          <a:lstStyle/>
          <a:p>
            <a:r>
              <a:rPr lang="en-US"/>
              <a:t>October </a:t>
            </a:r>
            <a:r>
              <a:rPr lang="en-US" smtClean="0"/>
              <a:t>.2015</a:t>
            </a:r>
            <a:endParaRPr lang="en-US"/>
          </a:p>
        </p:txBody>
      </p:sp>
    </p:spTree>
    <p:extLst>
      <p:ext uri="{BB962C8B-B14F-4D97-AF65-F5344CB8AC3E}">
        <p14:creationId xmlns:p14="http://schemas.microsoft.com/office/powerpoint/2010/main" val="23053922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Lịch sử ra đời</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0" y="1371600"/>
            <a:ext cx="9144000" cy="4157663"/>
          </a:xfrm>
          <a:prstGeom prst="rect">
            <a:avLst/>
          </a:prstGeom>
        </p:spPr>
      </p:pic>
    </p:spTree>
    <p:extLst>
      <p:ext uri="{BB962C8B-B14F-4D97-AF65-F5344CB8AC3E}">
        <p14:creationId xmlns:p14="http://schemas.microsoft.com/office/powerpoint/2010/main" val="4211768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Tại sao nên lập trình Android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2192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kern="0" smtClean="0">
                <a:solidFill>
                  <a:srgbClr val="002060"/>
                </a:solidFill>
                <a:latin typeface="Cambria" panose="02040503050406030204" pitchFamily="18" charset="0"/>
              </a:rPr>
              <a:t>Xu thế phát triển di động</a:t>
            </a:r>
            <a:endParaRPr kumimoji="0" lang="en-US" sz="3200" b="0" i="0" u="none" strike="noStrike" kern="0" cap="none" spc="0" normalizeH="0" baseline="0" noProof="0" dirty="0">
              <a:ln>
                <a:noFill/>
              </a:ln>
              <a:solidFill>
                <a:srgbClr val="002060"/>
              </a:solidFill>
              <a:effectLst/>
              <a:uLnTx/>
              <a:uFillTx/>
              <a:latin typeface="Cambria" panose="02040503050406030204" pitchFamily="18" charset="0"/>
            </a:endParaRPr>
          </a:p>
        </p:txBody>
      </p:sp>
      <p:pic>
        <p:nvPicPr>
          <p:cNvPr id="7170" name="Picture 2" descr="http://vtcacademy.edu.vn/DataFile/Image/Orginal/65-FF-4E-55-15-2B-A0-2A-ED-37-9D-EE-BC-9F-EA-F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828800"/>
            <a:ext cx="4343400" cy="457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4919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SUBSTITUTION_ID" val="{5A78A68D-368B-482C-B050-5B1CC13F9CCB}"/>
</p:tagLst>
</file>

<file path=ppt/tags/tag2.xml><?xml version="1.0" encoding="utf-8"?>
<p:tagLst xmlns:a="http://schemas.openxmlformats.org/drawingml/2006/main" xmlns:r="http://schemas.openxmlformats.org/officeDocument/2006/relationships" xmlns:p="http://schemas.openxmlformats.org/presentationml/2006/main">
  <p:tag name="MMPROD_SUBSTITUTION_ID" val="{F81C9CC6-E9EC-4E03-8FC6-2E47F182CFE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483</Words>
  <Application>Microsoft Office PowerPoint</Application>
  <PresentationFormat>On-screen Show (4:3)</PresentationFormat>
  <Paragraphs>98</Paragraphs>
  <Slides>16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MS PGothic</vt:lpstr>
      <vt:lpstr>Arial</vt:lpstr>
      <vt:lpstr>Calibri</vt:lpstr>
      <vt:lpstr>Cambria</vt:lpstr>
      <vt:lpstr>Segoe UI</vt:lpstr>
      <vt:lpstr>Tahoma</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Microsoft account</cp:lastModifiedBy>
  <cp:revision>195</cp:revision>
  <dcterms:created xsi:type="dcterms:W3CDTF">2011-04-06T04:04:31Z</dcterms:created>
  <dcterms:modified xsi:type="dcterms:W3CDTF">2021-12-20T03:51:51Z</dcterms:modified>
</cp:coreProperties>
</file>