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5.gif" ContentType="image/gif"/>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357B9A-1215-4D21-9396-B8A585572546}" type="doc">
      <dgm:prSet loTypeId="urn:microsoft.com/office/officeart/2005/8/layout/chevron2" loCatId="list" qsTypeId="urn:microsoft.com/office/officeart/2005/8/quickstyle/simple1" qsCatId="simple" csTypeId="urn:microsoft.com/office/officeart/2005/8/colors/accent6_5" csCatId="accent6" phldr="1"/>
      <dgm:spPr/>
      <dgm:t>
        <a:bodyPr/>
        <a:lstStyle/>
        <a:p>
          <a:endParaRPr lang="en-US"/>
        </a:p>
      </dgm:t>
    </dgm:pt>
    <dgm:pt modelId="{1531699F-A2FA-4C53-B951-89624BD5F649}">
      <dgm:prSet phldrT="[Text]" custT="1"/>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1</a:t>
          </a:r>
          <a:endParaRPr lang="en-US" sz="2000" dirty="0">
            <a:solidFill>
              <a:schemeClr val="tx1"/>
            </a:solidFill>
            <a:latin typeface="Times New Roman" panose="02020603050405020304" pitchFamily="18" charset="0"/>
            <a:cs typeface="Times New Roman" panose="02020603050405020304" pitchFamily="18" charset="0"/>
          </a:endParaRPr>
        </a:p>
      </dgm:t>
    </dgm:pt>
    <dgm:pt modelId="{5223A100-6717-433B-A70A-C47927F11106}" type="parTrans" cxnId="{21FFE1E9-003B-4B92-A8F0-A049EFC24664}">
      <dgm:prSet/>
      <dgm:spPr/>
      <dgm:t>
        <a:bodyPr/>
        <a:lstStyle/>
        <a:p>
          <a:endParaRPr lang="en-US"/>
        </a:p>
      </dgm:t>
    </dgm:pt>
    <dgm:pt modelId="{228D16C8-8E5A-4AA5-8BA7-7BD394888974}" type="sibTrans" cxnId="{21FFE1E9-003B-4B92-A8F0-A049EFC24664}">
      <dgm:prSet/>
      <dgm:spPr/>
      <dgm:t>
        <a:bodyPr/>
        <a:lstStyle/>
        <a:p>
          <a:endParaRPr lang="en-US"/>
        </a:p>
      </dgm:t>
    </dgm:pt>
    <dgm:pt modelId="{553E5ACD-7A7B-4F6D-BE80-82242BD0077E}">
      <dgm:prSet phldrT="[Text]" custT="1"/>
      <dgm:spPr/>
      <dgm:t>
        <a:bodyPr/>
        <a:lstStyle/>
        <a:p>
          <a:r>
            <a:rPr lang="en-US" sz="3000" dirty="0" smtClean="0">
              <a:latin typeface="Times New Roman" panose="02020603050405020304" pitchFamily="18" charset="0"/>
              <a:cs typeface="Times New Roman" panose="02020603050405020304" pitchFamily="18" charset="0"/>
            </a:rPr>
            <a:t>What is Testing?</a:t>
          </a:r>
          <a:endParaRPr lang="en-US" sz="3000" dirty="0">
            <a:latin typeface="Times New Roman" panose="02020603050405020304" pitchFamily="18" charset="0"/>
            <a:cs typeface="Times New Roman" panose="02020603050405020304" pitchFamily="18" charset="0"/>
          </a:endParaRPr>
        </a:p>
      </dgm:t>
    </dgm:pt>
    <dgm:pt modelId="{B21E2877-1ADC-471D-9827-158C7DFB3260}" type="parTrans" cxnId="{C33803F9-62FF-4478-BB62-1E09661DAB48}">
      <dgm:prSet/>
      <dgm:spPr/>
      <dgm:t>
        <a:bodyPr/>
        <a:lstStyle/>
        <a:p>
          <a:endParaRPr lang="en-US"/>
        </a:p>
      </dgm:t>
    </dgm:pt>
    <dgm:pt modelId="{ABE6C564-4E49-432B-AA2F-2D9617AE8770}" type="sibTrans" cxnId="{C33803F9-62FF-4478-BB62-1E09661DAB48}">
      <dgm:prSet/>
      <dgm:spPr/>
      <dgm:t>
        <a:bodyPr/>
        <a:lstStyle/>
        <a:p>
          <a:endParaRPr lang="en-US"/>
        </a:p>
      </dgm:t>
    </dgm:pt>
    <dgm:pt modelId="{08108554-13A6-43ED-AE20-2F13EE64DC8B}">
      <dgm:prSet phldrT="[Text]" custT="1"/>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2</a:t>
          </a:r>
          <a:endParaRPr lang="en-US" sz="2000" dirty="0">
            <a:solidFill>
              <a:schemeClr val="tx1"/>
            </a:solidFill>
            <a:latin typeface="Times New Roman" panose="02020603050405020304" pitchFamily="18" charset="0"/>
            <a:cs typeface="Times New Roman" panose="02020603050405020304" pitchFamily="18" charset="0"/>
          </a:endParaRPr>
        </a:p>
      </dgm:t>
    </dgm:pt>
    <dgm:pt modelId="{8EC861BF-B3C2-4DF2-85D6-A2B0F134974B}" type="parTrans" cxnId="{14BF4E5B-7423-4981-805A-94CD11637E72}">
      <dgm:prSet/>
      <dgm:spPr/>
      <dgm:t>
        <a:bodyPr/>
        <a:lstStyle/>
        <a:p>
          <a:endParaRPr lang="en-US"/>
        </a:p>
      </dgm:t>
    </dgm:pt>
    <dgm:pt modelId="{B57F6A27-BC00-4B13-8641-B81B51E1D7A6}" type="sibTrans" cxnId="{14BF4E5B-7423-4981-805A-94CD11637E72}">
      <dgm:prSet/>
      <dgm:spPr/>
      <dgm:t>
        <a:bodyPr/>
        <a:lstStyle/>
        <a:p>
          <a:endParaRPr lang="en-US"/>
        </a:p>
      </dgm:t>
    </dgm:pt>
    <dgm:pt modelId="{795E4D30-7829-403A-A4F0-B93C08768B20}">
      <dgm:prSet phldrT="[Text]" custT="1"/>
      <dgm:spPr/>
      <dgm:t>
        <a:bodyPr/>
        <a:lstStyle/>
        <a:p>
          <a:r>
            <a:rPr lang="en-US" sz="3000" dirty="0" smtClean="0">
              <a:latin typeface="Times New Roman" panose="02020603050405020304" pitchFamily="18" charset="0"/>
              <a:cs typeface="Times New Roman" panose="02020603050405020304" pitchFamily="18" charset="0"/>
            </a:rPr>
            <a:t>Why is Testing Necessary?</a:t>
          </a:r>
          <a:endParaRPr lang="en-US" sz="3000" dirty="0">
            <a:latin typeface="Times New Roman" panose="02020603050405020304" pitchFamily="18" charset="0"/>
            <a:cs typeface="Times New Roman" panose="02020603050405020304" pitchFamily="18" charset="0"/>
          </a:endParaRPr>
        </a:p>
      </dgm:t>
    </dgm:pt>
    <dgm:pt modelId="{4BF22801-E606-47C8-8BD4-A7E09DF378D3}" type="parTrans" cxnId="{66118502-1C12-4BE3-92CC-DFD206BFD5EF}">
      <dgm:prSet/>
      <dgm:spPr/>
      <dgm:t>
        <a:bodyPr/>
        <a:lstStyle/>
        <a:p>
          <a:endParaRPr lang="en-US"/>
        </a:p>
      </dgm:t>
    </dgm:pt>
    <dgm:pt modelId="{50C092D5-4F56-489B-A13B-D642874FB55D}" type="sibTrans" cxnId="{66118502-1C12-4BE3-92CC-DFD206BFD5EF}">
      <dgm:prSet/>
      <dgm:spPr/>
      <dgm:t>
        <a:bodyPr/>
        <a:lstStyle/>
        <a:p>
          <a:endParaRPr lang="en-US"/>
        </a:p>
      </dgm:t>
    </dgm:pt>
    <dgm:pt modelId="{B953C8B3-C2E8-42E1-968C-AA01216A0380}">
      <dgm:prSet phldrT="[Text]" custT="1"/>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3</a:t>
          </a:r>
          <a:endParaRPr lang="en-US" sz="2000" dirty="0">
            <a:solidFill>
              <a:schemeClr val="tx1"/>
            </a:solidFill>
            <a:latin typeface="Times New Roman" panose="02020603050405020304" pitchFamily="18" charset="0"/>
            <a:cs typeface="Times New Roman" panose="02020603050405020304" pitchFamily="18" charset="0"/>
          </a:endParaRPr>
        </a:p>
      </dgm:t>
    </dgm:pt>
    <dgm:pt modelId="{67FCEED5-DD53-4B9A-86DE-E96C3B3273DB}" type="parTrans" cxnId="{14C7E628-30D3-4EE4-A203-A71D78B6A44A}">
      <dgm:prSet/>
      <dgm:spPr/>
      <dgm:t>
        <a:bodyPr/>
        <a:lstStyle/>
        <a:p>
          <a:endParaRPr lang="en-US"/>
        </a:p>
      </dgm:t>
    </dgm:pt>
    <dgm:pt modelId="{D0C87CAC-0AC5-425E-B709-5E2E2EEDA22D}" type="sibTrans" cxnId="{14C7E628-30D3-4EE4-A203-A71D78B6A44A}">
      <dgm:prSet/>
      <dgm:spPr/>
      <dgm:t>
        <a:bodyPr/>
        <a:lstStyle/>
        <a:p>
          <a:endParaRPr lang="en-US"/>
        </a:p>
      </dgm:t>
    </dgm:pt>
    <dgm:pt modelId="{2645C94F-7E75-4EC4-8C46-571AB192D317}">
      <dgm:prSet phldrT="[Text]" custT="1"/>
      <dgm:spPr/>
      <dgm:t>
        <a:bodyPr/>
        <a:lstStyle/>
        <a:p>
          <a:r>
            <a:rPr lang="en-US" sz="3000" dirty="0" smtClean="0">
              <a:latin typeface="Times New Roman" panose="02020603050405020304" pitchFamily="18" charset="0"/>
              <a:cs typeface="Times New Roman" panose="02020603050405020304" pitchFamily="18" charset="0"/>
            </a:rPr>
            <a:t>Seven Testing Principles</a:t>
          </a:r>
          <a:endParaRPr lang="en-US" sz="3000" dirty="0">
            <a:latin typeface="Times New Roman" panose="02020603050405020304" pitchFamily="18" charset="0"/>
            <a:cs typeface="Times New Roman" panose="02020603050405020304" pitchFamily="18" charset="0"/>
          </a:endParaRPr>
        </a:p>
      </dgm:t>
    </dgm:pt>
    <dgm:pt modelId="{5B62BF26-D04A-4E42-88CE-CB1D4E42F894}" type="parTrans" cxnId="{04DF1052-380C-401C-8859-742780EA0B4D}">
      <dgm:prSet/>
      <dgm:spPr/>
      <dgm:t>
        <a:bodyPr/>
        <a:lstStyle/>
        <a:p>
          <a:endParaRPr lang="en-US"/>
        </a:p>
      </dgm:t>
    </dgm:pt>
    <dgm:pt modelId="{A891FB37-6166-47DF-B2EE-5DAD44FE8C0D}" type="sibTrans" cxnId="{04DF1052-380C-401C-8859-742780EA0B4D}">
      <dgm:prSet/>
      <dgm:spPr/>
      <dgm:t>
        <a:bodyPr/>
        <a:lstStyle/>
        <a:p>
          <a:endParaRPr lang="en-US"/>
        </a:p>
      </dgm:t>
    </dgm:pt>
    <dgm:pt modelId="{E7D67787-08CB-4E06-AE07-237976F05CE9}">
      <dgm:prSet phldrT="[Text]" custT="1"/>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4</a:t>
          </a:r>
          <a:endParaRPr lang="en-US" sz="2000" dirty="0">
            <a:solidFill>
              <a:schemeClr val="tx1"/>
            </a:solidFill>
            <a:latin typeface="Times New Roman" panose="02020603050405020304" pitchFamily="18" charset="0"/>
            <a:cs typeface="Times New Roman" panose="02020603050405020304" pitchFamily="18" charset="0"/>
          </a:endParaRPr>
        </a:p>
      </dgm:t>
    </dgm:pt>
    <dgm:pt modelId="{3B0850F1-0736-49CF-BB74-C916AACE6AA5}" type="parTrans" cxnId="{ED1AF7B4-E183-4476-89E9-E1C9372A7B9C}">
      <dgm:prSet/>
      <dgm:spPr/>
      <dgm:t>
        <a:bodyPr/>
        <a:lstStyle/>
        <a:p>
          <a:endParaRPr lang="en-US"/>
        </a:p>
      </dgm:t>
    </dgm:pt>
    <dgm:pt modelId="{C165F107-4FB0-4206-B2D6-F15E0C1430D7}" type="sibTrans" cxnId="{ED1AF7B4-E183-4476-89E9-E1C9372A7B9C}">
      <dgm:prSet/>
      <dgm:spPr/>
      <dgm:t>
        <a:bodyPr/>
        <a:lstStyle/>
        <a:p>
          <a:endParaRPr lang="en-US"/>
        </a:p>
      </dgm:t>
    </dgm:pt>
    <dgm:pt modelId="{4F89B51F-90B3-458C-8CF8-6C7AF7F2A806}">
      <dgm:prSet phldrT="[Text]" custT="1"/>
      <dgm:spPr/>
      <dgm:t>
        <a:bodyPr/>
        <a:lstStyle/>
        <a:p>
          <a:r>
            <a:rPr lang="en-US" sz="3000" dirty="0" smtClean="0">
              <a:latin typeface="Times New Roman" panose="02020603050405020304" pitchFamily="18" charset="0"/>
              <a:cs typeface="Times New Roman" panose="02020603050405020304" pitchFamily="18" charset="0"/>
            </a:rPr>
            <a:t>Test Process</a:t>
          </a:r>
          <a:endParaRPr lang="en-US" sz="3000" dirty="0">
            <a:latin typeface="Times New Roman" panose="02020603050405020304" pitchFamily="18" charset="0"/>
            <a:cs typeface="Times New Roman" panose="02020603050405020304" pitchFamily="18" charset="0"/>
          </a:endParaRPr>
        </a:p>
      </dgm:t>
    </dgm:pt>
    <dgm:pt modelId="{2B102DFA-1A6D-4911-B31E-BDC453BD9BB9}" type="parTrans" cxnId="{06265AC5-6C40-4922-ABF1-CB15E0C72123}">
      <dgm:prSet/>
      <dgm:spPr/>
      <dgm:t>
        <a:bodyPr/>
        <a:lstStyle/>
        <a:p>
          <a:endParaRPr lang="en-US"/>
        </a:p>
      </dgm:t>
    </dgm:pt>
    <dgm:pt modelId="{5C00F8CD-5AD3-4897-9DAA-528F628178E3}" type="sibTrans" cxnId="{06265AC5-6C40-4922-ABF1-CB15E0C72123}">
      <dgm:prSet/>
      <dgm:spPr/>
      <dgm:t>
        <a:bodyPr/>
        <a:lstStyle/>
        <a:p>
          <a:endParaRPr lang="en-US"/>
        </a:p>
      </dgm:t>
    </dgm:pt>
    <dgm:pt modelId="{87E0C6EE-4D10-4D19-A6D4-A91A443E42A0}">
      <dgm:prSet phldrT="[Text]" custT="1"/>
      <dgm:spPr/>
      <dgm:t>
        <a:bodyPr/>
        <a:lstStyle/>
        <a:p>
          <a:r>
            <a:rPr lang="en-US" sz="2000" dirty="0" smtClean="0">
              <a:solidFill>
                <a:schemeClr val="tx1"/>
              </a:solidFill>
              <a:latin typeface="Times New Roman" panose="02020603050405020304" pitchFamily="18" charset="0"/>
              <a:cs typeface="Times New Roman" panose="02020603050405020304" pitchFamily="18" charset="0"/>
            </a:rPr>
            <a:t>5</a:t>
          </a:r>
          <a:endParaRPr lang="en-US" sz="2000" dirty="0">
            <a:solidFill>
              <a:schemeClr val="tx1"/>
            </a:solidFill>
            <a:latin typeface="Times New Roman" panose="02020603050405020304" pitchFamily="18" charset="0"/>
            <a:cs typeface="Times New Roman" panose="02020603050405020304" pitchFamily="18" charset="0"/>
          </a:endParaRPr>
        </a:p>
      </dgm:t>
    </dgm:pt>
    <dgm:pt modelId="{E7768E30-C276-4A4F-B757-EA827CBF2583}" type="parTrans" cxnId="{43E701CA-2CC9-438D-A1A5-01F76BCC8174}">
      <dgm:prSet/>
      <dgm:spPr/>
      <dgm:t>
        <a:bodyPr/>
        <a:lstStyle/>
        <a:p>
          <a:endParaRPr lang="en-US"/>
        </a:p>
      </dgm:t>
    </dgm:pt>
    <dgm:pt modelId="{BBA64DF8-5736-4DB2-8396-6D11394A6C32}" type="sibTrans" cxnId="{43E701CA-2CC9-438D-A1A5-01F76BCC8174}">
      <dgm:prSet/>
      <dgm:spPr/>
      <dgm:t>
        <a:bodyPr/>
        <a:lstStyle/>
        <a:p>
          <a:endParaRPr lang="en-US"/>
        </a:p>
      </dgm:t>
    </dgm:pt>
    <dgm:pt modelId="{9E4BB3B3-C149-4092-A74B-8B37A8013F55}">
      <dgm:prSet phldrT="[Text]" custT="1"/>
      <dgm:spPr/>
      <dgm:t>
        <a:bodyPr/>
        <a:lstStyle/>
        <a:p>
          <a:r>
            <a:rPr lang="en-US" sz="3000" dirty="0" smtClean="0">
              <a:latin typeface="Times New Roman" panose="02020603050405020304" pitchFamily="18" charset="0"/>
              <a:cs typeface="Times New Roman" panose="02020603050405020304" pitchFamily="18" charset="0"/>
            </a:rPr>
            <a:t>The Psychology of Testing</a:t>
          </a:r>
          <a:endParaRPr lang="en-US" sz="3000" dirty="0">
            <a:latin typeface="Times New Roman" panose="02020603050405020304" pitchFamily="18" charset="0"/>
            <a:cs typeface="Times New Roman" panose="02020603050405020304" pitchFamily="18" charset="0"/>
          </a:endParaRPr>
        </a:p>
      </dgm:t>
    </dgm:pt>
    <dgm:pt modelId="{A7ED5E24-D86C-412E-9587-2C88FDCFA355}" type="parTrans" cxnId="{50466B1B-F39D-4672-880E-447EF2FA62A2}">
      <dgm:prSet/>
      <dgm:spPr/>
      <dgm:t>
        <a:bodyPr/>
        <a:lstStyle/>
        <a:p>
          <a:endParaRPr lang="en-US"/>
        </a:p>
      </dgm:t>
    </dgm:pt>
    <dgm:pt modelId="{7029658D-1F51-433D-B4BE-6F10CA38F3AB}" type="sibTrans" cxnId="{50466B1B-F39D-4672-880E-447EF2FA62A2}">
      <dgm:prSet/>
      <dgm:spPr/>
      <dgm:t>
        <a:bodyPr/>
        <a:lstStyle/>
        <a:p>
          <a:endParaRPr lang="en-US"/>
        </a:p>
      </dgm:t>
    </dgm:pt>
    <dgm:pt modelId="{944DDA4B-ED41-4E34-8A67-6B8043E3F1B0}" type="pres">
      <dgm:prSet presAssocID="{D0357B9A-1215-4D21-9396-B8A585572546}" presName="linearFlow" presStyleCnt="0">
        <dgm:presLayoutVars>
          <dgm:dir/>
          <dgm:animLvl val="lvl"/>
          <dgm:resizeHandles val="exact"/>
        </dgm:presLayoutVars>
      </dgm:prSet>
      <dgm:spPr/>
      <dgm:t>
        <a:bodyPr/>
        <a:lstStyle/>
        <a:p>
          <a:endParaRPr lang="en-US"/>
        </a:p>
      </dgm:t>
    </dgm:pt>
    <dgm:pt modelId="{C2C08171-D6AB-4524-AEBA-75D1B02D54CA}" type="pres">
      <dgm:prSet presAssocID="{1531699F-A2FA-4C53-B951-89624BD5F649}" presName="composite" presStyleCnt="0"/>
      <dgm:spPr/>
    </dgm:pt>
    <dgm:pt modelId="{37A1FCFF-AB1B-4B26-8B1B-EDF73BE488BA}" type="pres">
      <dgm:prSet presAssocID="{1531699F-A2FA-4C53-B951-89624BD5F649}" presName="parentText" presStyleLbl="alignNode1" presStyleIdx="0" presStyleCnt="5">
        <dgm:presLayoutVars>
          <dgm:chMax val="1"/>
          <dgm:bulletEnabled val="1"/>
        </dgm:presLayoutVars>
      </dgm:prSet>
      <dgm:spPr/>
      <dgm:t>
        <a:bodyPr/>
        <a:lstStyle/>
        <a:p>
          <a:endParaRPr lang="en-US"/>
        </a:p>
      </dgm:t>
    </dgm:pt>
    <dgm:pt modelId="{3481BF28-EAD5-4282-AEDB-72CFDD28104A}" type="pres">
      <dgm:prSet presAssocID="{1531699F-A2FA-4C53-B951-89624BD5F649}" presName="descendantText" presStyleLbl="alignAcc1" presStyleIdx="0" presStyleCnt="5">
        <dgm:presLayoutVars>
          <dgm:bulletEnabled val="1"/>
        </dgm:presLayoutVars>
      </dgm:prSet>
      <dgm:spPr/>
      <dgm:t>
        <a:bodyPr/>
        <a:lstStyle/>
        <a:p>
          <a:endParaRPr lang="en-US"/>
        </a:p>
      </dgm:t>
    </dgm:pt>
    <dgm:pt modelId="{CBA87B04-7985-4DB1-A438-080E93DE41BA}" type="pres">
      <dgm:prSet presAssocID="{228D16C8-8E5A-4AA5-8BA7-7BD394888974}" presName="sp" presStyleCnt="0"/>
      <dgm:spPr/>
    </dgm:pt>
    <dgm:pt modelId="{D766B8C4-F968-4DE5-A26E-7C6E73142511}" type="pres">
      <dgm:prSet presAssocID="{08108554-13A6-43ED-AE20-2F13EE64DC8B}" presName="composite" presStyleCnt="0"/>
      <dgm:spPr/>
    </dgm:pt>
    <dgm:pt modelId="{7AF4731B-E2DD-47DD-A588-4852DA0B3B91}" type="pres">
      <dgm:prSet presAssocID="{08108554-13A6-43ED-AE20-2F13EE64DC8B}" presName="parentText" presStyleLbl="alignNode1" presStyleIdx="1" presStyleCnt="5">
        <dgm:presLayoutVars>
          <dgm:chMax val="1"/>
          <dgm:bulletEnabled val="1"/>
        </dgm:presLayoutVars>
      </dgm:prSet>
      <dgm:spPr/>
      <dgm:t>
        <a:bodyPr/>
        <a:lstStyle/>
        <a:p>
          <a:endParaRPr lang="en-US"/>
        </a:p>
      </dgm:t>
    </dgm:pt>
    <dgm:pt modelId="{D85761E2-12B1-461E-ACDE-F3D39258F356}" type="pres">
      <dgm:prSet presAssocID="{08108554-13A6-43ED-AE20-2F13EE64DC8B}" presName="descendantText" presStyleLbl="alignAcc1" presStyleIdx="1" presStyleCnt="5">
        <dgm:presLayoutVars>
          <dgm:bulletEnabled val="1"/>
        </dgm:presLayoutVars>
      </dgm:prSet>
      <dgm:spPr/>
      <dgm:t>
        <a:bodyPr/>
        <a:lstStyle/>
        <a:p>
          <a:endParaRPr lang="en-US"/>
        </a:p>
      </dgm:t>
    </dgm:pt>
    <dgm:pt modelId="{0033D330-A950-45B1-8374-EEAF38DAB403}" type="pres">
      <dgm:prSet presAssocID="{B57F6A27-BC00-4B13-8641-B81B51E1D7A6}" presName="sp" presStyleCnt="0"/>
      <dgm:spPr/>
    </dgm:pt>
    <dgm:pt modelId="{C30C0673-F0FC-41B3-89D4-F4E1BB174EE0}" type="pres">
      <dgm:prSet presAssocID="{B953C8B3-C2E8-42E1-968C-AA01216A0380}" presName="composite" presStyleCnt="0"/>
      <dgm:spPr/>
    </dgm:pt>
    <dgm:pt modelId="{D65BD8DA-CAAE-47EE-8C31-08D274BADD00}" type="pres">
      <dgm:prSet presAssocID="{B953C8B3-C2E8-42E1-968C-AA01216A0380}" presName="parentText" presStyleLbl="alignNode1" presStyleIdx="2" presStyleCnt="5">
        <dgm:presLayoutVars>
          <dgm:chMax val="1"/>
          <dgm:bulletEnabled val="1"/>
        </dgm:presLayoutVars>
      </dgm:prSet>
      <dgm:spPr/>
      <dgm:t>
        <a:bodyPr/>
        <a:lstStyle/>
        <a:p>
          <a:endParaRPr lang="en-US"/>
        </a:p>
      </dgm:t>
    </dgm:pt>
    <dgm:pt modelId="{E24CD4D3-5A48-4389-89D4-C6321363AE14}" type="pres">
      <dgm:prSet presAssocID="{B953C8B3-C2E8-42E1-968C-AA01216A0380}" presName="descendantText" presStyleLbl="alignAcc1" presStyleIdx="2" presStyleCnt="5">
        <dgm:presLayoutVars>
          <dgm:bulletEnabled val="1"/>
        </dgm:presLayoutVars>
      </dgm:prSet>
      <dgm:spPr/>
      <dgm:t>
        <a:bodyPr/>
        <a:lstStyle/>
        <a:p>
          <a:endParaRPr lang="en-US"/>
        </a:p>
      </dgm:t>
    </dgm:pt>
    <dgm:pt modelId="{F716F0F8-3323-44DB-8479-F8F52B5D2909}" type="pres">
      <dgm:prSet presAssocID="{D0C87CAC-0AC5-425E-B709-5E2E2EEDA22D}" presName="sp" presStyleCnt="0"/>
      <dgm:spPr/>
    </dgm:pt>
    <dgm:pt modelId="{F307EAF4-6598-45B8-A6C0-900B6E329633}" type="pres">
      <dgm:prSet presAssocID="{E7D67787-08CB-4E06-AE07-237976F05CE9}" presName="composite" presStyleCnt="0"/>
      <dgm:spPr/>
    </dgm:pt>
    <dgm:pt modelId="{2EE4DE29-9802-4060-9639-FC722ADD4E56}" type="pres">
      <dgm:prSet presAssocID="{E7D67787-08CB-4E06-AE07-237976F05CE9}" presName="parentText" presStyleLbl="alignNode1" presStyleIdx="3" presStyleCnt="5">
        <dgm:presLayoutVars>
          <dgm:chMax val="1"/>
          <dgm:bulletEnabled val="1"/>
        </dgm:presLayoutVars>
      </dgm:prSet>
      <dgm:spPr/>
      <dgm:t>
        <a:bodyPr/>
        <a:lstStyle/>
        <a:p>
          <a:endParaRPr lang="en-US"/>
        </a:p>
      </dgm:t>
    </dgm:pt>
    <dgm:pt modelId="{C058519F-CF99-4300-A338-6A04F1AB14DA}" type="pres">
      <dgm:prSet presAssocID="{E7D67787-08CB-4E06-AE07-237976F05CE9}" presName="descendantText" presStyleLbl="alignAcc1" presStyleIdx="3" presStyleCnt="5">
        <dgm:presLayoutVars>
          <dgm:bulletEnabled val="1"/>
        </dgm:presLayoutVars>
      </dgm:prSet>
      <dgm:spPr/>
      <dgm:t>
        <a:bodyPr/>
        <a:lstStyle/>
        <a:p>
          <a:endParaRPr lang="en-US"/>
        </a:p>
      </dgm:t>
    </dgm:pt>
    <dgm:pt modelId="{0BAC83AB-9758-4DFD-9CF2-C99338F19D55}" type="pres">
      <dgm:prSet presAssocID="{C165F107-4FB0-4206-B2D6-F15E0C1430D7}" presName="sp" presStyleCnt="0"/>
      <dgm:spPr/>
    </dgm:pt>
    <dgm:pt modelId="{3691525D-60E7-45D9-8FB3-9D3654DE8E02}" type="pres">
      <dgm:prSet presAssocID="{87E0C6EE-4D10-4D19-A6D4-A91A443E42A0}" presName="composite" presStyleCnt="0"/>
      <dgm:spPr/>
    </dgm:pt>
    <dgm:pt modelId="{236D6144-0BFF-495E-8D5E-5DA9576C763B}" type="pres">
      <dgm:prSet presAssocID="{87E0C6EE-4D10-4D19-A6D4-A91A443E42A0}" presName="parentText" presStyleLbl="alignNode1" presStyleIdx="4" presStyleCnt="5">
        <dgm:presLayoutVars>
          <dgm:chMax val="1"/>
          <dgm:bulletEnabled val="1"/>
        </dgm:presLayoutVars>
      </dgm:prSet>
      <dgm:spPr/>
      <dgm:t>
        <a:bodyPr/>
        <a:lstStyle/>
        <a:p>
          <a:endParaRPr lang="en-US"/>
        </a:p>
      </dgm:t>
    </dgm:pt>
    <dgm:pt modelId="{28A22559-098A-4CA2-8CB2-C21F6FB08E47}" type="pres">
      <dgm:prSet presAssocID="{87E0C6EE-4D10-4D19-A6D4-A91A443E42A0}" presName="descendantText" presStyleLbl="alignAcc1" presStyleIdx="4" presStyleCnt="5">
        <dgm:presLayoutVars>
          <dgm:bulletEnabled val="1"/>
        </dgm:presLayoutVars>
      </dgm:prSet>
      <dgm:spPr/>
      <dgm:t>
        <a:bodyPr/>
        <a:lstStyle/>
        <a:p>
          <a:endParaRPr lang="en-US"/>
        </a:p>
      </dgm:t>
    </dgm:pt>
  </dgm:ptLst>
  <dgm:cxnLst>
    <dgm:cxn modelId="{ED1AF7B4-E183-4476-89E9-E1C9372A7B9C}" srcId="{D0357B9A-1215-4D21-9396-B8A585572546}" destId="{E7D67787-08CB-4E06-AE07-237976F05CE9}" srcOrd="3" destOrd="0" parTransId="{3B0850F1-0736-49CF-BB74-C916AACE6AA5}" sibTransId="{C165F107-4FB0-4206-B2D6-F15E0C1430D7}"/>
    <dgm:cxn modelId="{14C7E628-30D3-4EE4-A203-A71D78B6A44A}" srcId="{D0357B9A-1215-4D21-9396-B8A585572546}" destId="{B953C8B3-C2E8-42E1-968C-AA01216A0380}" srcOrd="2" destOrd="0" parTransId="{67FCEED5-DD53-4B9A-86DE-E96C3B3273DB}" sibTransId="{D0C87CAC-0AC5-425E-B709-5E2E2EEDA22D}"/>
    <dgm:cxn modelId="{82AB5287-0482-443D-A498-32E710FBF4EA}" type="presOf" srcId="{D0357B9A-1215-4D21-9396-B8A585572546}" destId="{944DDA4B-ED41-4E34-8A67-6B8043E3F1B0}" srcOrd="0" destOrd="0" presId="urn:microsoft.com/office/officeart/2005/8/layout/chevron2"/>
    <dgm:cxn modelId="{04DF1052-380C-401C-8859-742780EA0B4D}" srcId="{B953C8B3-C2E8-42E1-968C-AA01216A0380}" destId="{2645C94F-7E75-4EC4-8C46-571AB192D317}" srcOrd="0" destOrd="0" parTransId="{5B62BF26-D04A-4E42-88CE-CB1D4E42F894}" sibTransId="{A891FB37-6166-47DF-B2EE-5DAD44FE8C0D}"/>
    <dgm:cxn modelId="{0EF6D170-B1A8-4B2B-A9F7-D4C8A7D9C565}" type="presOf" srcId="{B953C8B3-C2E8-42E1-968C-AA01216A0380}" destId="{D65BD8DA-CAAE-47EE-8C31-08D274BADD00}" srcOrd="0" destOrd="0" presId="urn:microsoft.com/office/officeart/2005/8/layout/chevron2"/>
    <dgm:cxn modelId="{50466B1B-F39D-4672-880E-447EF2FA62A2}" srcId="{87E0C6EE-4D10-4D19-A6D4-A91A443E42A0}" destId="{9E4BB3B3-C149-4092-A74B-8B37A8013F55}" srcOrd="0" destOrd="0" parTransId="{A7ED5E24-D86C-412E-9587-2C88FDCFA355}" sibTransId="{7029658D-1F51-433D-B4BE-6F10CA38F3AB}"/>
    <dgm:cxn modelId="{2F2DC935-2037-4769-AB59-37011A4C2F64}" type="presOf" srcId="{E7D67787-08CB-4E06-AE07-237976F05CE9}" destId="{2EE4DE29-9802-4060-9639-FC722ADD4E56}" srcOrd="0" destOrd="0" presId="urn:microsoft.com/office/officeart/2005/8/layout/chevron2"/>
    <dgm:cxn modelId="{22B8C9FE-62D5-4691-BDDD-3F09B8F275DF}" type="presOf" srcId="{08108554-13A6-43ED-AE20-2F13EE64DC8B}" destId="{7AF4731B-E2DD-47DD-A588-4852DA0B3B91}" srcOrd="0" destOrd="0" presId="urn:microsoft.com/office/officeart/2005/8/layout/chevron2"/>
    <dgm:cxn modelId="{66118502-1C12-4BE3-92CC-DFD206BFD5EF}" srcId="{08108554-13A6-43ED-AE20-2F13EE64DC8B}" destId="{795E4D30-7829-403A-A4F0-B93C08768B20}" srcOrd="0" destOrd="0" parTransId="{4BF22801-E606-47C8-8BD4-A7E09DF378D3}" sibTransId="{50C092D5-4F56-489B-A13B-D642874FB55D}"/>
    <dgm:cxn modelId="{14BF4E5B-7423-4981-805A-94CD11637E72}" srcId="{D0357B9A-1215-4D21-9396-B8A585572546}" destId="{08108554-13A6-43ED-AE20-2F13EE64DC8B}" srcOrd="1" destOrd="0" parTransId="{8EC861BF-B3C2-4DF2-85D6-A2B0F134974B}" sibTransId="{B57F6A27-BC00-4B13-8641-B81B51E1D7A6}"/>
    <dgm:cxn modelId="{21FFE1E9-003B-4B92-A8F0-A049EFC24664}" srcId="{D0357B9A-1215-4D21-9396-B8A585572546}" destId="{1531699F-A2FA-4C53-B951-89624BD5F649}" srcOrd="0" destOrd="0" parTransId="{5223A100-6717-433B-A70A-C47927F11106}" sibTransId="{228D16C8-8E5A-4AA5-8BA7-7BD394888974}"/>
    <dgm:cxn modelId="{C33803F9-62FF-4478-BB62-1E09661DAB48}" srcId="{1531699F-A2FA-4C53-B951-89624BD5F649}" destId="{553E5ACD-7A7B-4F6D-BE80-82242BD0077E}" srcOrd="0" destOrd="0" parTransId="{B21E2877-1ADC-471D-9827-158C7DFB3260}" sibTransId="{ABE6C564-4E49-432B-AA2F-2D9617AE8770}"/>
    <dgm:cxn modelId="{132038CC-DB44-474D-9F88-9A55CD9E462C}" type="presOf" srcId="{4F89B51F-90B3-458C-8CF8-6C7AF7F2A806}" destId="{C058519F-CF99-4300-A338-6A04F1AB14DA}" srcOrd="0" destOrd="0" presId="urn:microsoft.com/office/officeart/2005/8/layout/chevron2"/>
    <dgm:cxn modelId="{AE28A3FC-436E-4662-A75E-9B1738098B4E}" type="presOf" srcId="{87E0C6EE-4D10-4D19-A6D4-A91A443E42A0}" destId="{236D6144-0BFF-495E-8D5E-5DA9576C763B}" srcOrd="0" destOrd="0" presId="urn:microsoft.com/office/officeart/2005/8/layout/chevron2"/>
    <dgm:cxn modelId="{09E0DF50-9999-4E72-B14E-F19F2F3D5109}" type="presOf" srcId="{2645C94F-7E75-4EC4-8C46-571AB192D317}" destId="{E24CD4D3-5A48-4389-89D4-C6321363AE14}" srcOrd="0" destOrd="0" presId="urn:microsoft.com/office/officeart/2005/8/layout/chevron2"/>
    <dgm:cxn modelId="{43E701CA-2CC9-438D-A1A5-01F76BCC8174}" srcId="{D0357B9A-1215-4D21-9396-B8A585572546}" destId="{87E0C6EE-4D10-4D19-A6D4-A91A443E42A0}" srcOrd="4" destOrd="0" parTransId="{E7768E30-C276-4A4F-B757-EA827CBF2583}" sibTransId="{BBA64DF8-5736-4DB2-8396-6D11394A6C32}"/>
    <dgm:cxn modelId="{122CFEA5-3461-45CA-9367-1E6045462AE9}" type="presOf" srcId="{553E5ACD-7A7B-4F6D-BE80-82242BD0077E}" destId="{3481BF28-EAD5-4282-AEDB-72CFDD28104A}" srcOrd="0" destOrd="0" presId="urn:microsoft.com/office/officeart/2005/8/layout/chevron2"/>
    <dgm:cxn modelId="{58B0B2B0-C74B-45C9-8CC5-773643D33F72}" type="presOf" srcId="{795E4D30-7829-403A-A4F0-B93C08768B20}" destId="{D85761E2-12B1-461E-ACDE-F3D39258F356}" srcOrd="0" destOrd="0" presId="urn:microsoft.com/office/officeart/2005/8/layout/chevron2"/>
    <dgm:cxn modelId="{06265AC5-6C40-4922-ABF1-CB15E0C72123}" srcId="{E7D67787-08CB-4E06-AE07-237976F05CE9}" destId="{4F89B51F-90B3-458C-8CF8-6C7AF7F2A806}" srcOrd="0" destOrd="0" parTransId="{2B102DFA-1A6D-4911-B31E-BDC453BD9BB9}" sibTransId="{5C00F8CD-5AD3-4897-9DAA-528F628178E3}"/>
    <dgm:cxn modelId="{BD017BC8-F564-4F9C-910D-42141BD7233C}" type="presOf" srcId="{9E4BB3B3-C149-4092-A74B-8B37A8013F55}" destId="{28A22559-098A-4CA2-8CB2-C21F6FB08E47}" srcOrd="0" destOrd="0" presId="urn:microsoft.com/office/officeart/2005/8/layout/chevron2"/>
    <dgm:cxn modelId="{77400E78-487E-491F-96A9-C23E205432E8}" type="presOf" srcId="{1531699F-A2FA-4C53-B951-89624BD5F649}" destId="{37A1FCFF-AB1B-4B26-8B1B-EDF73BE488BA}" srcOrd="0" destOrd="0" presId="urn:microsoft.com/office/officeart/2005/8/layout/chevron2"/>
    <dgm:cxn modelId="{0F1F142E-6EE7-4D41-994A-1F9981C27A3F}" type="presParOf" srcId="{944DDA4B-ED41-4E34-8A67-6B8043E3F1B0}" destId="{C2C08171-D6AB-4524-AEBA-75D1B02D54CA}" srcOrd="0" destOrd="0" presId="urn:microsoft.com/office/officeart/2005/8/layout/chevron2"/>
    <dgm:cxn modelId="{78133351-E3C2-45D9-B586-A953F3EAAC55}" type="presParOf" srcId="{C2C08171-D6AB-4524-AEBA-75D1B02D54CA}" destId="{37A1FCFF-AB1B-4B26-8B1B-EDF73BE488BA}" srcOrd="0" destOrd="0" presId="urn:microsoft.com/office/officeart/2005/8/layout/chevron2"/>
    <dgm:cxn modelId="{F009C32C-C2B8-4347-8D69-63ECF4C60BBD}" type="presParOf" srcId="{C2C08171-D6AB-4524-AEBA-75D1B02D54CA}" destId="{3481BF28-EAD5-4282-AEDB-72CFDD28104A}" srcOrd="1" destOrd="0" presId="urn:microsoft.com/office/officeart/2005/8/layout/chevron2"/>
    <dgm:cxn modelId="{2E83090C-5E1A-4EFE-B000-9131E6738CDF}" type="presParOf" srcId="{944DDA4B-ED41-4E34-8A67-6B8043E3F1B0}" destId="{CBA87B04-7985-4DB1-A438-080E93DE41BA}" srcOrd="1" destOrd="0" presId="urn:microsoft.com/office/officeart/2005/8/layout/chevron2"/>
    <dgm:cxn modelId="{86BB56A6-DF5B-4E12-A5F8-81D0616683FD}" type="presParOf" srcId="{944DDA4B-ED41-4E34-8A67-6B8043E3F1B0}" destId="{D766B8C4-F968-4DE5-A26E-7C6E73142511}" srcOrd="2" destOrd="0" presId="urn:microsoft.com/office/officeart/2005/8/layout/chevron2"/>
    <dgm:cxn modelId="{80C81149-B7B7-4CF0-B547-794296B8FE71}" type="presParOf" srcId="{D766B8C4-F968-4DE5-A26E-7C6E73142511}" destId="{7AF4731B-E2DD-47DD-A588-4852DA0B3B91}" srcOrd="0" destOrd="0" presId="urn:microsoft.com/office/officeart/2005/8/layout/chevron2"/>
    <dgm:cxn modelId="{94D29210-C02A-4F1F-A9F5-571DF5D93178}" type="presParOf" srcId="{D766B8C4-F968-4DE5-A26E-7C6E73142511}" destId="{D85761E2-12B1-461E-ACDE-F3D39258F356}" srcOrd="1" destOrd="0" presId="urn:microsoft.com/office/officeart/2005/8/layout/chevron2"/>
    <dgm:cxn modelId="{E357261B-7C25-4CF3-B2C2-9DB9E4A9D7B9}" type="presParOf" srcId="{944DDA4B-ED41-4E34-8A67-6B8043E3F1B0}" destId="{0033D330-A950-45B1-8374-EEAF38DAB403}" srcOrd="3" destOrd="0" presId="urn:microsoft.com/office/officeart/2005/8/layout/chevron2"/>
    <dgm:cxn modelId="{C9DBFE90-0CC1-4707-8CCB-F60971340EAD}" type="presParOf" srcId="{944DDA4B-ED41-4E34-8A67-6B8043E3F1B0}" destId="{C30C0673-F0FC-41B3-89D4-F4E1BB174EE0}" srcOrd="4" destOrd="0" presId="urn:microsoft.com/office/officeart/2005/8/layout/chevron2"/>
    <dgm:cxn modelId="{A504CABA-438E-4BF8-AEC0-FEE732C94429}" type="presParOf" srcId="{C30C0673-F0FC-41B3-89D4-F4E1BB174EE0}" destId="{D65BD8DA-CAAE-47EE-8C31-08D274BADD00}" srcOrd="0" destOrd="0" presId="urn:microsoft.com/office/officeart/2005/8/layout/chevron2"/>
    <dgm:cxn modelId="{D28F3B09-9282-4197-B226-D34160312416}" type="presParOf" srcId="{C30C0673-F0FC-41B3-89D4-F4E1BB174EE0}" destId="{E24CD4D3-5A48-4389-89D4-C6321363AE14}" srcOrd="1" destOrd="0" presId="urn:microsoft.com/office/officeart/2005/8/layout/chevron2"/>
    <dgm:cxn modelId="{24F4E829-B66E-4581-8AB4-EFA306D4DC87}" type="presParOf" srcId="{944DDA4B-ED41-4E34-8A67-6B8043E3F1B0}" destId="{F716F0F8-3323-44DB-8479-F8F52B5D2909}" srcOrd="5" destOrd="0" presId="urn:microsoft.com/office/officeart/2005/8/layout/chevron2"/>
    <dgm:cxn modelId="{96E7124E-8B49-42DC-98ED-99E5B212AD2D}" type="presParOf" srcId="{944DDA4B-ED41-4E34-8A67-6B8043E3F1B0}" destId="{F307EAF4-6598-45B8-A6C0-900B6E329633}" srcOrd="6" destOrd="0" presId="urn:microsoft.com/office/officeart/2005/8/layout/chevron2"/>
    <dgm:cxn modelId="{25ABD92B-63CD-430E-8AB0-C49F64D86AFD}" type="presParOf" srcId="{F307EAF4-6598-45B8-A6C0-900B6E329633}" destId="{2EE4DE29-9802-4060-9639-FC722ADD4E56}" srcOrd="0" destOrd="0" presId="urn:microsoft.com/office/officeart/2005/8/layout/chevron2"/>
    <dgm:cxn modelId="{CECF3DD3-537E-4227-8DF8-F55E1F407F6D}" type="presParOf" srcId="{F307EAF4-6598-45B8-A6C0-900B6E329633}" destId="{C058519F-CF99-4300-A338-6A04F1AB14DA}" srcOrd="1" destOrd="0" presId="urn:microsoft.com/office/officeart/2005/8/layout/chevron2"/>
    <dgm:cxn modelId="{2F0DC01E-FB84-4E5A-AEE5-F50E477EA7C3}" type="presParOf" srcId="{944DDA4B-ED41-4E34-8A67-6B8043E3F1B0}" destId="{0BAC83AB-9758-4DFD-9CF2-C99338F19D55}" srcOrd="7" destOrd="0" presId="urn:microsoft.com/office/officeart/2005/8/layout/chevron2"/>
    <dgm:cxn modelId="{FEB9EB2D-3314-4662-8EB6-78BF028E836A}" type="presParOf" srcId="{944DDA4B-ED41-4E34-8A67-6B8043E3F1B0}" destId="{3691525D-60E7-45D9-8FB3-9D3654DE8E02}" srcOrd="8" destOrd="0" presId="urn:microsoft.com/office/officeart/2005/8/layout/chevron2"/>
    <dgm:cxn modelId="{473354CC-5434-479C-9DFF-8C968CE9E092}" type="presParOf" srcId="{3691525D-60E7-45D9-8FB3-9D3654DE8E02}" destId="{236D6144-0BFF-495E-8D5E-5DA9576C763B}" srcOrd="0" destOrd="0" presId="urn:microsoft.com/office/officeart/2005/8/layout/chevron2"/>
    <dgm:cxn modelId="{EDCDEC44-EF10-40B9-96EE-B07EC774AD75}" type="presParOf" srcId="{3691525D-60E7-45D9-8FB3-9D3654DE8E02}" destId="{28A22559-098A-4CA2-8CB2-C21F6FB08E47}"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1FCFF-AB1B-4B26-8B1B-EDF73BE488BA}">
      <dsp:nvSpPr>
        <dsp:cNvPr id="0" name=""/>
        <dsp:cNvSpPr/>
      </dsp:nvSpPr>
      <dsp:spPr>
        <a:xfrm rot="5400000">
          <a:off x="-127723" y="129576"/>
          <a:ext cx="851487" cy="596041"/>
        </a:xfrm>
        <a:prstGeom prst="chevron">
          <a:avLst/>
        </a:prstGeom>
        <a:solidFill>
          <a:schemeClr val="accent6">
            <a:alpha val="90000"/>
            <a:hueOff val="0"/>
            <a:satOff val="0"/>
            <a:lumOff val="0"/>
            <a:alphaOff val="0"/>
          </a:schemeClr>
        </a:solidFill>
        <a:ln w="15875" cap="rnd"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1</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rot="-5400000">
        <a:off x="1" y="299874"/>
        <a:ext cx="596041" cy="255446"/>
      </dsp:txXfrm>
    </dsp:sp>
    <dsp:sp modelId="{3481BF28-EAD5-4282-AEDB-72CFDD28104A}">
      <dsp:nvSpPr>
        <dsp:cNvPr id="0" name=""/>
        <dsp:cNvSpPr/>
      </dsp:nvSpPr>
      <dsp:spPr>
        <a:xfrm rot="5400000">
          <a:off x="4478841" y="-3880946"/>
          <a:ext cx="553758" cy="8319358"/>
        </a:xfrm>
        <a:prstGeom prst="round2SameRect">
          <a:avLst/>
        </a:prstGeom>
        <a:solidFill>
          <a:schemeClr val="lt1">
            <a:alpha val="90000"/>
            <a:hueOff val="0"/>
            <a:satOff val="0"/>
            <a:lumOff val="0"/>
            <a:alphaOff val="0"/>
          </a:schemeClr>
        </a:solidFill>
        <a:ln w="15875" cap="rnd"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latin typeface="Times New Roman" panose="02020603050405020304" pitchFamily="18" charset="0"/>
              <a:cs typeface="Times New Roman" panose="02020603050405020304" pitchFamily="18" charset="0"/>
            </a:rPr>
            <a:t>What is Testing?</a:t>
          </a:r>
          <a:endParaRPr lang="en-US" sz="3000" kern="1200" dirty="0">
            <a:latin typeface="Times New Roman" panose="02020603050405020304" pitchFamily="18" charset="0"/>
            <a:cs typeface="Times New Roman" panose="02020603050405020304" pitchFamily="18" charset="0"/>
          </a:endParaRPr>
        </a:p>
      </dsp:txBody>
      <dsp:txXfrm rot="-5400000">
        <a:off x="596041" y="28886"/>
        <a:ext cx="8292326" cy="499694"/>
      </dsp:txXfrm>
    </dsp:sp>
    <dsp:sp modelId="{7AF4731B-E2DD-47DD-A588-4852DA0B3B91}">
      <dsp:nvSpPr>
        <dsp:cNvPr id="0" name=""/>
        <dsp:cNvSpPr/>
      </dsp:nvSpPr>
      <dsp:spPr>
        <a:xfrm rot="5400000">
          <a:off x="-127723" y="860340"/>
          <a:ext cx="851487" cy="596041"/>
        </a:xfrm>
        <a:prstGeom prst="chevron">
          <a:avLst/>
        </a:prstGeom>
        <a:solidFill>
          <a:schemeClr val="accent6">
            <a:alpha val="90000"/>
            <a:hueOff val="0"/>
            <a:satOff val="0"/>
            <a:lumOff val="0"/>
            <a:alphaOff val="-10000"/>
          </a:schemeClr>
        </a:solidFill>
        <a:ln w="15875" cap="rnd" cmpd="sng" algn="ctr">
          <a:solidFill>
            <a:schemeClr val="accent6">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2</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rot="-5400000">
        <a:off x="1" y="1030638"/>
        <a:ext cx="596041" cy="255446"/>
      </dsp:txXfrm>
    </dsp:sp>
    <dsp:sp modelId="{D85761E2-12B1-461E-ACDE-F3D39258F356}">
      <dsp:nvSpPr>
        <dsp:cNvPr id="0" name=""/>
        <dsp:cNvSpPr/>
      </dsp:nvSpPr>
      <dsp:spPr>
        <a:xfrm rot="5400000">
          <a:off x="4478987" y="-3150328"/>
          <a:ext cx="553467" cy="8319358"/>
        </a:xfrm>
        <a:prstGeom prst="round2SameRect">
          <a:avLst/>
        </a:prstGeom>
        <a:solidFill>
          <a:schemeClr val="lt1">
            <a:alpha val="90000"/>
            <a:hueOff val="0"/>
            <a:satOff val="0"/>
            <a:lumOff val="0"/>
            <a:alphaOff val="0"/>
          </a:schemeClr>
        </a:solidFill>
        <a:ln w="15875" cap="rnd" cmpd="sng" algn="ctr">
          <a:solidFill>
            <a:schemeClr val="accent6">
              <a:alpha val="90000"/>
              <a:hueOff val="0"/>
              <a:satOff val="0"/>
              <a:lumOff val="0"/>
              <a:alphaOff val="-1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latin typeface="Times New Roman" panose="02020603050405020304" pitchFamily="18" charset="0"/>
              <a:cs typeface="Times New Roman" panose="02020603050405020304" pitchFamily="18" charset="0"/>
            </a:rPr>
            <a:t>Why is Testing Necessary?</a:t>
          </a:r>
          <a:endParaRPr lang="en-US" sz="3000" kern="1200" dirty="0">
            <a:latin typeface="Times New Roman" panose="02020603050405020304" pitchFamily="18" charset="0"/>
            <a:cs typeface="Times New Roman" panose="02020603050405020304" pitchFamily="18" charset="0"/>
          </a:endParaRPr>
        </a:p>
      </dsp:txBody>
      <dsp:txXfrm rot="-5400000">
        <a:off x="596042" y="759635"/>
        <a:ext cx="8292340" cy="499431"/>
      </dsp:txXfrm>
    </dsp:sp>
    <dsp:sp modelId="{D65BD8DA-CAAE-47EE-8C31-08D274BADD00}">
      <dsp:nvSpPr>
        <dsp:cNvPr id="0" name=""/>
        <dsp:cNvSpPr/>
      </dsp:nvSpPr>
      <dsp:spPr>
        <a:xfrm rot="5400000">
          <a:off x="-127723" y="1591104"/>
          <a:ext cx="851487" cy="596041"/>
        </a:xfrm>
        <a:prstGeom prst="chevron">
          <a:avLst/>
        </a:prstGeom>
        <a:solidFill>
          <a:schemeClr val="accent6">
            <a:alpha val="90000"/>
            <a:hueOff val="0"/>
            <a:satOff val="0"/>
            <a:lumOff val="0"/>
            <a:alphaOff val="-20000"/>
          </a:schemeClr>
        </a:solidFill>
        <a:ln w="15875" cap="rnd" cmpd="sng" algn="ctr">
          <a:solidFill>
            <a:schemeClr val="accent6">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3</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rot="-5400000">
        <a:off x="1" y="1761402"/>
        <a:ext cx="596041" cy="255446"/>
      </dsp:txXfrm>
    </dsp:sp>
    <dsp:sp modelId="{E24CD4D3-5A48-4389-89D4-C6321363AE14}">
      <dsp:nvSpPr>
        <dsp:cNvPr id="0" name=""/>
        <dsp:cNvSpPr/>
      </dsp:nvSpPr>
      <dsp:spPr>
        <a:xfrm rot="5400000">
          <a:off x="4478987" y="-2419564"/>
          <a:ext cx="553467" cy="8319358"/>
        </a:xfrm>
        <a:prstGeom prst="round2SameRect">
          <a:avLst/>
        </a:prstGeom>
        <a:solidFill>
          <a:schemeClr val="lt1">
            <a:alpha val="90000"/>
            <a:hueOff val="0"/>
            <a:satOff val="0"/>
            <a:lumOff val="0"/>
            <a:alphaOff val="0"/>
          </a:schemeClr>
        </a:solidFill>
        <a:ln w="15875" cap="rnd" cmpd="sng" algn="ctr">
          <a:solidFill>
            <a:schemeClr val="accent6">
              <a:alpha val="90000"/>
              <a:hueOff val="0"/>
              <a:satOff val="0"/>
              <a:lumOff val="0"/>
              <a:alphaOff val="-2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latin typeface="Times New Roman" panose="02020603050405020304" pitchFamily="18" charset="0"/>
              <a:cs typeface="Times New Roman" panose="02020603050405020304" pitchFamily="18" charset="0"/>
            </a:rPr>
            <a:t>Seven Testing Principles</a:t>
          </a:r>
          <a:endParaRPr lang="en-US" sz="3000" kern="1200" dirty="0">
            <a:latin typeface="Times New Roman" panose="02020603050405020304" pitchFamily="18" charset="0"/>
            <a:cs typeface="Times New Roman" panose="02020603050405020304" pitchFamily="18" charset="0"/>
          </a:endParaRPr>
        </a:p>
      </dsp:txBody>
      <dsp:txXfrm rot="-5400000">
        <a:off x="596042" y="1490399"/>
        <a:ext cx="8292340" cy="499431"/>
      </dsp:txXfrm>
    </dsp:sp>
    <dsp:sp modelId="{2EE4DE29-9802-4060-9639-FC722ADD4E56}">
      <dsp:nvSpPr>
        <dsp:cNvPr id="0" name=""/>
        <dsp:cNvSpPr/>
      </dsp:nvSpPr>
      <dsp:spPr>
        <a:xfrm rot="5400000">
          <a:off x="-127723" y="2321868"/>
          <a:ext cx="851487" cy="596041"/>
        </a:xfrm>
        <a:prstGeom prst="chevron">
          <a:avLst/>
        </a:prstGeom>
        <a:solidFill>
          <a:schemeClr val="accent6">
            <a:alpha val="90000"/>
            <a:hueOff val="0"/>
            <a:satOff val="0"/>
            <a:lumOff val="0"/>
            <a:alphaOff val="-30000"/>
          </a:schemeClr>
        </a:solidFill>
        <a:ln w="15875" cap="rnd" cmpd="sng" algn="ctr">
          <a:solidFill>
            <a:schemeClr val="accent6">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4</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rot="-5400000">
        <a:off x="1" y="2492166"/>
        <a:ext cx="596041" cy="255446"/>
      </dsp:txXfrm>
    </dsp:sp>
    <dsp:sp modelId="{C058519F-CF99-4300-A338-6A04F1AB14DA}">
      <dsp:nvSpPr>
        <dsp:cNvPr id="0" name=""/>
        <dsp:cNvSpPr/>
      </dsp:nvSpPr>
      <dsp:spPr>
        <a:xfrm rot="5400000">
          <a:off x="4478987" y="-1688800"/>
          <a:ext cx="553467" cy="8319358"/>
        </a:xfrm>
        <a:prstGeom prst="round2SameRect">
          <a:avLst/>
        </a:prstGeom>
        <a:solidFill>
          <a:schemeClr val="lt1">
            <a:alpha val="90000"/>
            <a:hueOff val="0"/>
            <a:satOff val="0"/>
            <a:lumOff val="0"/>
            <a:alphaOff val="0"/>
          </a:schemeClr>
        </a:solidFill>
        <a:ln w="15875" cap="rnd" cmpd="sng" algn="ctr">
          <a:solidFill>
            <a:schemeClr val="accent6">
              <a:alpha val="90000"/>
              <a:hueOff val="0"/>
              <a:satOff val="0"/>
              <a:lumOff val="0"/>
              <a:alphaOff val="-3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latin typeface="Times New Roman" panose="02020603050405020304" pitchFamily="18" charset="0"/>
              <a:cs typeface="Times New Roman" panose="02020603050405020304" pitchFamily="18" charset="0"/>
            </a:rPr>
            <a:t>Test Process</a:t>
          </a:r>
          <a:endParaRPr lang="en-US" sz="3000" kern="1200" dirty="0">
            <a:latin typeface="Times New Roman" panose="02020603050405020304" pitchFamily="18" charset="0"/>
            <a:cs typeface="Times New Roman" panose="02020603050405020304" pitchFamily="18" charset="0"/>
          </a:endParaRPr>
        </a:p>
      </dsp:txBody>
      <dsp:txXfrm rot="-5400000">
        <a:off x="596042" y="2221163"/>
        <a:ext cx="8292340" cy="499431"/>
      </dsp:txXfrm>
    </dsp:sp>
    <dsp:sp modelId="{236D6144-0BFF-495E-8D5E-5DA9576C763B}">
      <dsp:nvSpPr>
        <dsp:cNvPr id="0" name=""/>
        <dsp:cNvSpPr/>
      </dsp:nvSpPr>
      <dsp:spPr>
        <a:xfrm rot="5400000">
          <a:off x="-127723" y="3052632"/>
          <a:ext cx="851487" cy="596041"/>
        </a:xfrm>
        <a:prstGeom prst="chevron">
          <a:avLst/>
        </a:prstGeom>
        <a:solidFill>
          <a:schemeClr val="accent6">
            <a:alpha val="90000"/>
            <a:hueOff val="0"/>
            <a:satOff val="0"/>
            <a:lumOff val="0"/>
            <a:alphaOff val="-40000"/>
          </a:schemeClr>
        </a:solidFill>
        <a:ln w="15875" cap="rnd"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Times New Roman" panose="02020603050405020304" pitchFamily="18" charset="0"/>
              <a:cs typeface="Times New Roman" panose="02020603050405020304" pitchFamily="18" charset="0"/>
            </a:rPr>
            <a:t>5</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rot="-5400000">
        <a:off x="1" y="3222930"/>
        <a:ext cx="596041" cy="255446"/>
      </dsp:txXfrm>
    </dsp:sp>
    <dsp:sp modelId="{28A22559-098A-4CA2-8CB2-C21F6FB08E47}">
      <dsp:nvSpPr>
        <dsp:cNvPr id="0" name=""/>
        <dsp:cNvSpPr/>
      </dsp:nvSpPr>
      <dsp:spPr>
        <a:xfrm rot="5400000">
          <a:off x="4478987" y="-958036"/>
          <a:ext cx="553467" cy="8319358"/>
        </a:xfrm>
        <a:prstGeom prst="round2SameRect">
          <a:avLst/>
        </a:prstGeom>
        <a:solidFill>
          <a:schemeClr val="lt1">
            <a:alpha val="90000"/>
            <a:hueOff val="0"/>
            <a:satOff val="0"/>
            <a:lumOff val="0"/>
            <a:alphaOff val="0"/>
          </a:schemeClr>
        </a:solidFill>
        <a:ln w="15875" cap="rnd" cmpd="sng" algn="ctr">
          <a:solidFill>
            <a:schemeClr val="accent6">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19050" rIns="19050" bIns="1905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smtClean="0">
              <a:latin typeface="Times New Roman" panose="02020603050405020304" pitchFamily="18" charset="0"/>
              <a:cs typeface="Times New Roman" panose="02020603050405020304" pitchFamily="18" charset="0"/>
            </a:rPr>
            <a:t>The Psychology of Testing</a:t>
          </a:r>
          <a:endParaRPr lang="en-US" sz="3000" kern="1200" dirty="0">
            <a:latin typeface="Times New Roman" panose="02020603050405020304" pitchFamily="18" charset="0"/>
            <a:cs typeface="Times New Roman" panose="02020603050405020304" pitchFamily="18" charset="0"/>
          </a:endParaRPr>
        </a:p>
      </dsp:txBody>
      <dsp:txXfrm rot="-5400000">
        <a:off x="596042" y="2951927"/>
        <a:ext cx="8292340" cy="49943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55" name="PlaceHolder 2"/>
          <p:cNvSpPr>
            <a:spLocks noGrp="1"/>
          </p:cNvSpPr>
          <p:nvPr>
            <p:ph/>
          </p:nvPr>
        </p:nvSpPr>
        <p:spPr>
          <a:xfrm>
            <a:off x="2589120" y="2133720"/>
            <a:ext cx="89150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56" name="PlaceHolder 3"/>
          <p:cNvSpPr>
            <a:spLocks noGrp="1"/>
          </p:cNvSpPr>
          <p:nvPr>
            <p:ph/>
          </p:nvPr>
        </p:nvSpPr>
        <p:spPr>
          <a:xfrm>
            <a:off x="2589120" y="4106520"/>
            <a:ext cx="89150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58" name="PlaceHolder 2"/>
          <p:cNvSpPr>
            <a:spLocks noGrp="1"/>
          </p:cNvSpPr>
          <p:nvPr>
            <p:ph/>
          </p:nvPr>
        </p:nvSpPr>
        <p:spPr>
          <a:xfrm>
            <a:off x="258912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59" name="PlaceHolder 3"/>
          <p:cNvSpPr>
            <a:spLocks noGrp="1"/>
          </p:cNvSpPr>
          <p:nvPr>
            <p:ph/>
          </p:nvPr>
        </p:nvSpPr>
        <p:spPr>
          <a:xfrm>
            <a:off x="715716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60" name="PlaceHolder 4"/>
          <p:cNvSpPr>
            <a:spLocks noGrp="1"/>
          </p:cNvSpPr>
          <p:nvPr>
            <p:ph/>
          </p:nvPr>
        </p:nvSpPr>
        <p:spPr>
          <a:xfrm>
            <a:off x="2589120" y="41065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61" name="PlaceHolder 5"/>
          <p:cNvSpPr>
            <a:spLocks noGrp="1"/>
          </p:cNvSpPr>
          <p:nvPr>
            <p:ph/>
          </p:nvPr>
        </p:nvSpPr>
        <p:spPr>
          <a:xfrm>
            <a:off x="7157160" y="41065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63" name="PlaceHolder 2"/>
          <p:cNvSpPr>
            <a:spLocks noGrp="1"/>
          </p:cNvSpPr>
          <p:nvPr>
            <p:ph/>
          </p:nvPr>
        </p:nvSpPr>
        <p:spPr>
          <a:xfrm>
            <a:off x="2589120" y="21337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64" name="PlaceHolder 3"/>
          <p:cNvSpPr>
            <a:spLocks noGrp="1"/>
          </p:cNvSpPr>
          <p:nvPr>
            <p:ph/>
          </p:nvPr>
        </p:nvSpPr>
        <p:spPr>
          <a:xfrm>
            <a:off x="5603400" y="21337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65" name="PlaceHolder 4"/>
          <p:cNvSpPr>
            <a:spLocks noGrp="1"/>
          </p:cNvSpPr>
          <p:nvPr>
            <p:ph/>
          </p:nvPr>
        </p:nvSpPr>
        <p:spPr>
          <a:xfrm>
            <a:off x="8617320" y="21337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66" name="PlaceHolder 5"/>
          <p:cNvSpPr>
            <a:spLocks noGrp="1"/>
          </p:cNvSpPr>
          <p:nvPr>
            <p:ph/>
          </p:nvPr>
        </p:nvSpPr>
        <p:spPr>
          <a:xfrm>
            <a:off x="2589120" y="41065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67" name="PlaceHolder 6"/>
          <p:cNvSpPr>
            <a:spLocks noGrp="1"/>
          </p:cNvSpPr>
          <p:nvPr>
            <p:ph/>
          </p:nvPr>
        </p:nvSpPr>
        <p:spPr>
          <a:xfrm>
            <a:off x="5603400" y="41065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68" name="PlaceHolder 7"/>
          <p:cNvSpPr>
            <a:spLocks noGrp="1"/>
          </p:cNvSpPr>
          <p:nvPr>
            <p:ph/>
          </p:nvPr>
        </p:nvSpPr>
        <p:spPr>
          <a:xfrm>
            <a:off x="8617320" y="41065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2589120" y="2133720"/>
            <a:ext cx="8915040" cy="3777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5" name="PlaceHolder 2"/>
          <p:cNvSpPr>
            <a:spLocks noGrp="1"/>
          </p:cNvSpPr>
          <p:nvPr>
            <p:ph/>
          </p:nvPr>
        </p:nvSpPr>
        <p:spPr>
          <a:xfrm>
            <a:off x="2589120" y="2133720"/>
            <a:ext cx="89150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07" name="PlaceHolder 2"/>
          <p:cNvSpPr>
            <a:spLocks noGrp="1"/>
          </p:cNvSpPr>
          <p:nvPr>
            <p:ph/>
          </p:nvPr>
        </p:nvSpPr>
        <p:spPr>
          <a:xfrm>
            <a:off x="2589120" y="2133720"/>
            <a:ext cx="43502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08" name="PlaceHolder 3"/>
          <p:cNvSpPr>
            <a:spLocks noGrp="1"/>
          </p:cNvSpPr>
          <p:nvPr>
            <p:ph/>
          </p:nvPr>
        </p:nvSpPr>
        <p:spPr>
          <a:xfrm>
            <a:off x="7157160" y="2133720"/>
            <a:ext cx="43502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2593080" y="624240"/>
            <a:ext cx="8911440" cy="5937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12" name="PlaceHolder 2"/>
          <p:cNvSpPr>
            <a:spLocks noGrp="1"/>
          </p:cNvSpPr>
          <p:nvPr>
            <p:ph/>
          </p:nvPr>
        </p:nvSpPr>
        <p:spPr>
          <a:xfrm>
            <a:off x="258912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13" name="PlaceHolder 3"/>
          <p:cNvSpPr>
            <a:spLocks noGrp="1"/>
          </p:cNvSpPr>
          <p:nvPr>
            <p:ph/>
          </p:nvPr>
        </p:nvSpPr>
        <p:spPr>
          <a:xfrm>
            <a:off x="7157160" y="2133720"/>
            <a:ext cx="43502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14" name="PlaceHolder 4"/>
          <p:cNvSpPr>
            <a:spLocks noGrp="1"/>
          </p:cNvSpPr>
          <p:nvPr>
            <p:ph/>
          </p:nvPr>
        </p:nvSpPr>
        <p:spPr>
          <a:xfrm>
            <a:off x="2589120" y="41065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2589120" y="2133720"/>
            <a:ext cx="8915040" cy="3777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16" name="PlaceHolder 2"/>
          <p:cNvSpPr>
            <a:spLocks noGrp="1"/>
          </p:cNvSpPr>
          <p:nvPr>
            <p:ph/>
          </p:nvPr>
        </p:nvSpPr>
        <p:spPr>
          <a:xfrm>
            <a:off x="2589120" y="2133720"/>
            <a:ext cx="43502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17" name="PlaceHolder 3"/>
          <p:cNvSpPr>
            <a:spLocks noGrp="1"/>
          </p:cNvSpPr>
          <p:nvPr>
            <p:ph/>
          </p:nvPr>
        </p:nvSpPr>
        <p:spPr>
          <a:xfrm>
            <a:off x="715716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18" name="PlaceHolder 4"/>
          <p:cNvSpPr>
            <a:spLocks noGrp="1"/>
          </p:cNvSpPr>
          <p:nvPr>
            <p:ph/>
          </p:nvPr>
        </p:nvSpPr>
        <p:spPr>
          <a:xfrm>
            <a:off x="7157160" y="41065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20" name="PlaceHolder 2"/>
          <p:cNvSpPr>
            <a:spLocks noGrp="1"/>
          </p:cNvSpPr>
          <p:nvPr>
            <p:ph/>
          </p:nvPr>
        </p:nvSpPr>
        <p:spPr>
          <a:xfrm>
            <a:off x="258912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21" name="PlaceHolder 3"/>
          <p:cNvSpPr>
            <a:spLocks noGrp="1"/>
          </p:cNvSpPr>
          <p:nvPr>
            <p:ph/>
          </p:nvPr>
        </p:nvSpPr>
        <p:spPr>
          <a:xfrm>
            <a:off x="715716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22" name="PlaceHolder 4"/>
          <p:cNvSpPr>
            <a:spLocks noGrp="1"/>
          </p:cNvSpPr>
          <p:nvPr>
            <p:ph/>
          </p:nvPr>
        </p:nvSpPr>
        <p:spPr>
          <a:xfrm>
            <a:off x="2589120" y="4106520"/>
            <a:ext cx="89150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24" name="PlaceHolder 2"/>
          <p:cNvSpPr>
            <a:spLocks noGrp="1"/>
          </p:cNvSpPr>
          <p:nvPr>
            <p:ph/>
          </p:nvPr>
        </p:nvSpPr>
        <p:spPr>
          <a:xfrm>
            <a:off x="2589120" y="2133720"/>
            <a:ext cx="89150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25" name="PlaceHolder 3"/>
          <p:cNvSpPr>
            <a:spLocks noGrp="1"/>
          </p:cNvSpPr>
          <p:nvPr>
            <p:ph/>
          </p:nvPr>
        </p:nvSpPr>
        <p:spPr>
          <a:xfrm>
            <a:off x="2589120" y="4106520"/>
            <a:ext cx="89150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27" name="PlaceHolder 2"/>
          <p:cNvSpPr>
            <a:spLocks noGrp="1"/>
          </p:cNvSpPr>
          <p:nvPr>
            <p:ph/>
          </p:nvPr>
        </p:nvSpPr>
        <p:spPr>
          <a:xfrm>
            <a:off x="258912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28" name="PlaceHolder 3"/>
          <p:cNvSpPr>
            <a:spLocks noGrp="1"/>
          </p:cNvSpPr>
          <p:nvPr>
            <p:ph/>
          </p:nvPr>
        </p:nvSpPr>
        <p:spPr>
          <a:xfrm>
            <a:off x="715716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29" name="PlaceHolder 4"/>
          <p:cNvSpPr>
            <a:spLocks noGrp="1"/>
          </p:cNvSpPr>
          <p:nvPr>
            <p:ph/>
          </p:nvPr>
        </p:nvSpPr>
        <p:spPr>
          <a:xfrm>
            <a:off x="2589120" y="41065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30" name="PlaceHolder 5"/>
          <p:cNvSpPr>
            <a:spLocks noGrp="1"/>
          </p:cNvSpPr>
          <p:nvPr>
            <p:ph/>
          </p:nvPr>
        </p:nvSpPr>
        <p:spPr>
          <a:xfrm>
            <a:off x="7157160" y="41065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132" name="PlaceHolder 2"/>
          <p:cNvSpPr>
            <a:spLocks noGrp="1"/>
          </p:cNvSpPr>
          <p:nvPr>
            <p:ph/>
          </p:nvPr>
        </p:nvSpPr>
        <p:spPr>
          <a:xfrm>
            <a:off x="2589120" y="21337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33" name="PlaceHolder 3"/>
          <p:cNvSpPr>
            <a:spLocks noGrp="1"/>
          </p:cNvSpPr>
          <p:nvPr>
            <p:ph/>
          </p:nvPr>
        </p:nvSpPr>
        <p:spPr>
          <a:xfrm>
            <a:off x="5603400" y="21337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34" name="PlaceHolder 4"/>
          <p:cNvSpPr>
            <a:spLocks noGrp="1"/>
          </p:cNvSpPr>
          <p:nvPr>
            <p:ph/>
          </p:nvPr>
        </p:nvSpPr>
        <p:spPr>
          <a:xfrm>
            <a:off x="8617320" y="21337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35" name="PlaceHolder 5"/>
          <p:cNvSpPr>
            <a:spLocks noGrp="1"/>
          </p:cNvSpPr>
          <p:nvPr>
            <p:ph/>
          </p:nvPr>
        </p:nvSpPr>
        <p:spPr>
          <a:xfrm>
            <a:off x="2589120" y="41065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36" name="PlaceHolder 6"/>
          <p:cNvSpPr>
            <a:spLocks noGrp="1"/>
          </p:cNvSpPr>
          <p:nvPr>
            <p:ph/>
          </p:nvPr>
        </p:nvSpPr>
        <p:spPr>
          <a:xfrm>
            <a:off x="5603400" y="41065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137" name="PlaceHolder 7"/>
          <p:cNvSpPr>
            <a:spLocks noGrp="1"/>
          </p:cNvSpPr>
          <p:nvPr>
            <p:ph/>
          </p:nvPr>
        </p:nvSpPr>
        <p:spPr>
          <a:xfrm>
            <a:off x="8617320" y="4106520"/>
            <a:ext cx="287028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6" name="PlaceHolder 2"/>
          <p:cNvSpPr>
            <a:spLocks noGrp="1"/>
          </p:cNvSpPr>
          <p:nvPr>
            <p:ph/>
          </p:nvPr>
        </p:nvSpPr>
        <p:spPr>
          <a:xfrm>
            <a:off x="2589120" y="2133720"/>
            <a:ext cx="89150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38" name="PlaceHolder 2"/>
          <p:cNvSpPr>
            <a:spLocks noGrp="1"/>
          </p:cNvSpPr>
          <p:nvPr>
            <p:ph/>
          </p:nvPr>
        </p:nvSpPr>
        <p:spPr>
          <a:xfrm>
            <a:off x="2589120" y="2133720"/>
            <a:ext cx="43502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39" name="PlaceHolder 3"/>
          <p:cNvSpPr>
            <a:spLocks noGrp="1"/>
          </p:cNvSpPr>
          <p:nvPr>
            <p:ph/>
          </p:nvPr>
        </p:nvSpPr>
        <p:spPr>
          <a:xfrm>
            <a:off x="7157160" y="2133720"/>
            <a:ext cx="43502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2593080" y="624240"/>
            <a:ext cx="8911440" cy="5937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43" name="PlaceHolder 2"/>
          <p:cNvSpPr>
            <a:spLocks noGrp="1"/>
          </p:cNvSpPr>
          <p:nvPr>
            <p:ph/>
          </p:nvPr>
        </p:nvSpPr>
        <p:spPr>
          <a:xfrm>
            <a:off x="258912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44" name="PlaceHolder 3"/>
          <p:cNvSpPr>
            <a:spLocks noGrp="1"/>
          </p:cNvSpPr>
          <p:nvPr>
            <p:ph/>
          </p:nvPr>
        </p:nvSpPr>
        <p:spPr>
          <a:xfrm>
            <a:off x="7157160" y="2133720"/>
            <a:ext cx="43502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45" name="PlaceHolder 4"/>
          <p:cNvSpPr>
            <a:spLocks noGrp="1"/>
          </p:cNvSpPr>
          <p:nvPr>
            <p:ph/>
          </p:nvPr>
        </p:nvSpPr>
        <p:spPr>
          <a:xfrm>
            <a:off x="2589120" y="41065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47" name="PlaceHolder 2"/>
          <p:cNvSpPr>
            <a:spLocks noGrp="1"/>
          </p:cNvSpPr>
          <p:nvPr>
            <p:ph/>
          </p:nvPr>
        </p:nvSpPr>
        <p:spPr>
          <a:xfrm>
            <a:off x="2589120" y="2133720"/>
            <a:ext cx="4350240" cy="377712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48" name="PlaceHolder 3"/>
          <p:cNvSpPr>
            <a:spLocks noGrp="1"/>
          </p:cNvSpPr>
          <p:nvPr>
            <p:ph/>
          </p:nvPr>
        </p:nvSpPr>
        <p:spPr>
          <a:xfrm>
            <a:off x="715716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49" name="PlaceHolder 4"/>
          <p:cNvSpPr>
            <a:spLocks noGrp="1"/>
          </p:cNvSpPr>
          <p:nvPr>
            <p:ph/>
          </p:nvPr>
        </p:nvSpPr>
        <p:spPr>
          <a:xfrm>
            <a:off x="7157160" y="41065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593080" y="624240"/>
            <a:ext cx="8911440" cy="1280520"/>
          </a:xfrm>
          <a:prstGeom prst="rect">
            <a:avLst/>
          </a:prstGeom>
          <a:noFill/>
          <a:ln w="0">
            <a:noFill/>
          </a:ln>
        </p:spPr>
        <p:txBody>
          <a:bodyPr lIns="0" rIns="0" tIns="0" bIns="0" anchor="ctr">
            <a:noAutofit/>
          </a:bodyPr>
          <a:p>
            <a:endParaRPr b="0" lang="en-US" sz="1800" spc="-1" strike="noStrike">
              <a:solidFill>
                <a:srgbClr val="000000"/>
              </a:solidFill>
              <a:latin typeface="Century Gothic"/>
            </a:endParaRPr>
          </a:p>
        </p:txBody>
      </p:sp>
      <p:sp>
        <p:nvSpPr>
          <p:cNvPr id="51" name="PlaceHolder 2"/>
          <p:cNvSpPr>
            <a:spLocks noGrp="1"/>
          </p:cNvSpPr>
          <p:nvPr>
            <p:ph/>
          </p:nvPr>
        </p:nvSpPr>
        <p:spPr>
          <a:xfrm>
            <a:off x="258912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52" name="PlaceHolder 3"/>
          <p:cNvSpPr>
            <a:spLocks noGrp="1"/>
          </p:cNvSpPr>
          <p:nvPr>
            <p:ph/>
          </p:nvPr>
        </p:nvSpPr>
        <p:spPr>
          <a:xfrm>
            <a:off x="7157160" y="2133720"/>
            <a:ext cx="43502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
        <p:nvSpPr>
          <p:cNvPr id="53" name="PlaceHolder 4"/>
          <p:cNvSpPr>
            <a:spLocks noGrp="1"/>
          </p:cNvSpPr>
          <p:nvPr>
            <p:ph/>
          </p:nvPr>
        </p:nvSpPr>
        <p:spPr>
          <a:xfrm>
            <a:off x="2589120" y="4106520"/>
            <a:ext cx="8915040" cy="1801440"/>
          </a:xfrm>
          <a:prstGeom prst="rect">
            <a:avLst/>
          </a:prstGeom>
          <a:noFill/>
          <a:ln w="0">
            <a:noFill/>
          </a:ln>
        </p:spPr>
        <p:txBody>
          <a:bodyPr lIns="0" rIns="0" tIns="0" bIns="0" anchor="t">
            <a:normAutofit/>
          </a:bodyPr>
          <a:p>
            <a:endParaRPr b="0" lang="en-US" sz="1800" spc="-1" strike="noStrike">
              <a:solidFill>
                <a:srgbClr val="404040"/>
              </a:solidFill>
              <a:latin typeface="Century Gothic"/>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0" name="Group 22"/>
          <p:cNvGrpSpPr/>
          <p:nvPr/>
        </p:nvGrpSpPr>
        <p:grpSpPr>
          <a:xfrm>
            <a:off x="0" y="228600"/>
            <a:ext cx="2851200" cy="6638400"/>
            <a:chOff x="0" y="228600"/>
            <a:chExt cx="2851200" cy="6638400"/>
          </a:xfrm>
        </p:grpSpPr>
        <p:sp>
          <p:nvSpPr>
            <p:cNvPr id="1" name="Freeform 1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2" name="Freeform 1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3" name="Freeform 1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4" name="Freeform 1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5" name="Freeform 1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6" name="Freeform 1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7" name="Freeform 1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8" name="Freeform 1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9" name="Freeform 1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10" name="Freeform 2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11" name="Freeform 2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12" name="Freeform 2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13" name="Group 9"/>
          <p:cNvGrpSpPr/>
          <p:nvPr/>
        </p:nvGrpSpPr>
        <p:grpSpPr>
          <a:xfrm>
            <a:off x="27360" y="-720"/>
            <a:ext cx="2356200" cy="6853680"/>
            <a:chOff x="27360" y="-720"/>
            <a:chExt cx="2356200" cy="6853680"/>
          </a:xfrm>
        </p:grpSpPr>
        <p:sp>
          <p:nvSpPr>
            <p:cNvPr id="14" name="Freeform 27"/>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15" name="Freeform 28"/>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16" name="Freeform 29"/>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17" name="Freeform 30"/>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18" name="Freeform 31"/>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19" name="Freeform 32"/>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20" name="Freeform 33"/>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21" name="Freeform 34"/>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22" name="Freeform 35"/>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23" name="Freeform 36"/>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24" name="Freeform 37"/>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25" name="Freeform 38"/>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26" name="Rectangle 6"/>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7" name="PlaceHolder 1"/>
          <p:cNvSpPr>
            <a:spLocks noGrp="1"/>
          </p:cNvSpPr>
          <p:nvPr>
            <p:ph type="title"/>
          </p:nvPr>
        </p:nvSpPr>
        <p:spPr>
          <a:xfrm>
            <a:off x="2589120" y="2514600"/>
            <a:ext cx="8915040" cy="2262600"/>
          </a:xfrm>
          <a:prstGeom prst="rect">
            <a:avLst/>
          </a:prstGeom>
          <a:noFill/>
          <a:ln w="0">
            <a:noFill/>
          </a:ln>
        </p:spPr>
        <p:txBody>
          <a:bodyPr anchor="b">
            <a:normAutofit/>
          </a:bodyPr>
          <a:p>
            <a:pPr>
              <a:lnSpc>
                <a:spcPct val="100000"/>
              </a:lnSpc>
              <a:buNone/>
            </a:pPr>
            <a:r>
              <a:rPr b="0" lang="en-US" sz="5400" spc="-1" strike="noStrike">
                <a:solidFill>
                  <a:srgbClr val="262626"/>
                </a:solidFill>
                <a:latin typeface="Century Gothic"/>
              </a:rPr>
              <a:t>Click to edit Master title style</a:t>
            </a:r>
            <a:endParaRPr b="0" lang="en-US" sz="5400" spc="-1" strike="noStrike">
              <a:solidFill>
                <a:srgbClr val="000000"/>
              </a:solidFill>
              <a:latin typeface="Century Gothic"/>
            </a:endParaRPr>
          </a:p>
        </p:txBody>
      </p:sp>
      <p:sp>
        <p:nvSpPr>
          <p:cNvPr id="28" name="PlaceHolder 2"/>
          <p:cNvSpPr>
            <a:spLocks noGrp="1"/>
          </p:cNvSpPr>
          <p:nvPr>
            <p:ph type="dt"/>
          </p:nvPr>
        </p:nvSpPr>
        <p:spPr>
          <a:xfrm>
            <a:off x="10361520" y="6130440"/>
            <a:ext cx="1145880" cy="370080"/>
          </a:xfrm>
          <a:prstGeom prst="rect">
            <a:avLst/>
          </a:prstGeom>
          <a:noFill/>
          <a:ln w="0">
            <a:noFill/>
          </a:ln>
        </p:spPr>
        <p:txBody>
          <a:bodyPr anchor="ctr">
            <a:noAutofit/>
          </a:bodyPr>
          <a:p>
            <a:pPr algn="r">
              <a:lnSpc>
                <a:spcPct val="100000"/>
              </a:lnSpc>
              <a:buNone/>
            </a:pPr>
            <a:fld id="{4FF3B703-8F18-47B5-BD34-91A243AC821C}" type="datetime">
              <a:rPr b="0" lang="en-US" sz="900" spc="-1" strike="noStrike">
                <a:solidFill>
                  <a:srgbClr val="8b8b8b"/>
                </a:solidFill>
                <a:latin typeface="Century Gothic"/>
              </a:rPr>
              <a:t>7/27/22</a:t>
            </a:fld>
            <a:endParaRPr b="0" lang="en-US" sz="900" spc="-1" strike="noStrike">
              <a:latin typeface="Times New Roman"/>
            </a:endParaRPr>
          </a:p>
        </p:txBody>
      </p:sp>
      <p:sp>
        <p:nvSpPr>
          <p:cNvPr id="29" name="PlaceHolder 3"/>
          <p:cNvSpPr>
            <a:spLocks noGrp="1"/>
          </p:cNvSpPr>
          <p:nvPr>
            <p:ph type="ftr"/>
          </p:nvPr>
        </p:nvSpPr>
        <p:spPr>
          <a:xfrm>
            <a:off x="2589120" y="6135840"/>
            <a:ext cx="7619760" cy="364680"/>
          </a:xfrm>
          <a:prstGeom prst="rect">
            <a:avLst/>
          </a:prstGeom>
          <a:noFill/>
          <a:ln w="0">
            <a:noFill/>
          </a:ln>
        </p:spPr>
        <p:txBody>
          <a:bodyPr anchor="ctr">
            <a:noAutofit/>
          </a:bodyPr>
          <a:p>
            <a:endParaRPr b="0" lang="en-US" sz="2400" spc="-1" strike="noStrike">
              <a:latin typeface="Times New Roman"/>
            </a:endParaRPr>
          </a:p>
        </p:txBody>
      </p:sp>
      <p:sp>
        <p:nvSpPr>
          <p:cNvPr id="30" name="Freeform 6"/>
          <p:cNvSpPr/>
          <p:nvPr/>
        </p:nvSpPr>
        <p:spPr>
          <a:xfrm>
            <a:off x="0" y="4323960"/>
            <a:ext cx="1744200" cy="778320"/>
          </a:xfrm>
          <a:custGeom>
            <a:avLst/>
            <a:gdLst/>
            <a:ah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sp>
      <p:sp>
        <p:nvSpPr>
          <p:cNvPr id="31" name="PlaceHolder 4"/>
          <p:cNvSpPr>
            <a:spLocks noGrp="1"/>
          </p:cNvSpPr>
          <p:nvPr>
            <p:ph type="sldNum"/>
          </p:nvPr>
        </p:nvSpPr>
        <p:spPr>
          <a:xfrm>
            <a:off x="531720" y="4529520"/>
            <a:ext cx="779400" cy="364680"/>
          </a:xfrm>
          <a:prstGeom prst="rect">
            <a:avLst/>
          </a:prstGeom>
          <a:noFill/>
          <a:ln w="0">
            <a:noFill/>
          </a:ln>
        </p:spPr>
        <p:txBody>
          <a:bodyPr anchor="ctr">
            <a:noAutofit/>
          </a:bodyPr>
          <a:p>
            <a:pPr algn="r">
              <a:lnSpc>
                <a:spcPct val="100000"/>
              </a:lnSpc>
              <a:buNone/>
            </a:pPr>
            <a:fld id="{5DEDF438-E75C-4F38-B651-0E10788F43FF}" type="slidenum">
              <a:rPr b="0" lang="en-US" sz="2000" spc="-1" strike="noStrike">
                <a:solidFill>
                  <a:srgbClr val="feffff"/>
                </a:solidFill>
                <a:latin typeface="Century Gothic"/>
              </a:rPr>
              <a:t>&lt;number&gt;</a:t>
            </a:fld>
            <a:endParaRPr b="0" lang="en-US" sz="2000" spc="-1" strike="noStrike">
              <a:latin typeface="Times New Roman"/>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dfe7c4"/>
            </a:gs>
          </a:gsLst>
          <a:path path="circle">
            <a:fillToRect l="25000" t="25000" r="75000" b="75000"/>
          </a:path>
        </a:gradFill>
      </p:bgPr>
    </p:bg>
    <p:spTree>
      <p:nvGrpSpPr>
        <p:cNvPr id="1" name=""/>
        <p:cNvGrpSpPr/>
        <p:nvPr/>
      </p:nvGrpSpPr>
      <p:grpSpPr>
        <a:xfrm>
          <a:off x="0" y="0"/>
          <a:ext cx="0" cy="0"/>
          <a:chOff x="0" y="0"/>
          <a:chExt cx="0" cy="0"/>
        </a:xfrm>
      </p:grpSpPr>
      <p:grpSp>
        <p:nvGrpSpPr>
          <p:cNvPr id="69" name="Group 22"/>
          <p:cNvGrpSpPr/>
          <p:nvPr/>
        </p:nvGrpSpPr>
        <p:grpSpPr>
          <a:xfrm>
            <a:off x="0" y="228600"/>
            <a:ext cx="2851200" cy="6638400"/>
            <a:chOff x="0" y="228600"/>
            <a:chExt cx="2851200" cy="6638400"/>
          </a:xfrm>
        </p:grpSpPr>
        <p:sp>
          <p:nvSpPr>
            <p:cNvPr id="70" name="Freeform 11"/>
            <p:cNvSpPr/>
            <p:nvPr/>
          </p:nvSpPr>
          <p:spPr>
            <a:xfrm>
              <a:off x="0" y="2575080"/>
              <a:ext cx="100440" cy="625680"/>
            </a:xfrm>
            <a:custGeom>
              <a:avLst/>
              <a:gdLst/>
              <a:ah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sp>
        <p:sp>
          <p:nvSpPr>
            <p:cNvPr id="71" name="Freeform 12"/>
            <p:cNvSpPr/>
            <p:nvPr/>
          </p:nvSpPr>
          <p:spPr>
            <a:xfrm>
              <a:off x="128520" y="3156480"/>
              <a:ext cx="646200" cy="2322000"/>
            </a:xfrm>
            <a:custGeom>
              <a:avLst/>
              <a:gdLst/>
              <a:ah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sp>
        <p:sp>
          <p:nvSpPr>
            <p:cNvPr id="72" name="Freeform 13"/>
            <p:cNvSpPr/>
            <p:nvPr/>
          </p:nvSpPr>
          <p:spPr>
            <a:xfrm>
              <a:off x="807120" y="5447160"/>
              <a:ext cx="609120" cy="1419840"/>
            </a:xfrm>
            <a:custGeom>
              <a:avLst/>
              <a:gdLst/>
              <a:ah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sp>
        <p:sp>
          <p:nvSpPr>
            <p:cNvPr id="73" name="Freeform 14"/>
            <p:cNvSpPr/>
            <p:nvPr/>
          </p:nvSpPr>
          <p:spPr>
            <a:xfrm>
              <a:off x="959760" y="6503760"/>
              <a:ext cx="171000" cy="363240"/>
            </a:xfrm>
            <a:custGeom>
              <a:avLst/>
              <a:gdLst/>
              <a:ah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sp>
        <p:sp>
          <p:nvSpPr>
            <p:cNvPr id="74" name="Freeform 15"/>
            <p:cNvSpPr/>
            <p:nvPr/>
          </p:nvSpPr>
          <p:spPr>
            <a:xfrm>
              <a:off x="100800" y="3201120"/>
              <a:ext cx="821520" cy="3328200"/>
            </a:xfrm>
            <a:custGeom>
              <a:avLst/>
              <a:gdLst/>
              <a:ah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sp>
        <p:sp>
          <p:nvSpPr>
            <p:cNvPr id="75" name="Freeform 16"/>
            <p:cNvSpPr/>
            <p:nvPr/>
          </p:nvSpPr>
          <p:spPr>
            <a:xfrm>
              <a:off x="22320" y="228600"/>
              <a:ext cx="105840" cy="2927520"/>
            </a:xfrm>
            <a:custGeom>
              <a:avLst/>
              <a:gdLst/>
              <a:ah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sp>
        <p:sp>
          <p:nvSpPr>
            <p:cNvPr id="76" name="Freeform 17"/>
            <p:cNvSpPr/>
            <p:nvPr/>
          </p:nvSpPr>
          <p:spPr>
            <a:xfrm>
              <a:off x="78120" y="2944080"/>
              <a:ext cx="77760" cy="493560"/>
            </a:xfrm>
            <a:custGeom>
              <a:avLst/>
              <a:gdLst/>
              <a:ah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sp>
        <p:sp>
          <p:nvSpPr>
            <p:cNvPr id="77" name="Freeform 18"/>
            <p:cNvSpPr/>
            <p:nvPr/>
          </p:nvSpPr>
          <p:spPr>
            <a:xfrm>
              <a:off x="769680" y="5478840"/>
              <a:ext cx="189720" cy="1024560"/>
            </a:xfrm>
            <a:custGeom>
              <a:avLst/>
              <a:gdLst/>
              <a:ah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sp>
        <p:sp>
          <p:nvSpPr>
            <p:cNvPr id="78" name="Freeform 19"/>
            <p:cNvSpPr/>
            <p:nvPr/>
          </p:nvSpPr>
          <p:spPr>
            <a:xfrm>
              <a:off x="775440" y="1398960"/>
              <a:ext cx="2075760" cy="4047840"/>
            </a:xfrm>
            <a:custGeom>
              <a:avLst/>
              <a:gdLst/>
              <a:ah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sp>
        <p:sp>
          <p:nvSpPr>
            <p:cNvPr id="79" name="Freeform 20"/>
            <p:cNvSpPr/>
            <p:nvPr/>
          </p:nvSpPr>
          <p:spPr>
            <a:xfrm>
              <a:off x="922680" y="6530040"/>
              <a:ext cx="161640" cy="336960"/>
            </a:xfrm>
            <a:custGeom>
              <a:avLst/>
              <a:gdLst/>
              <a:ah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sp>
        <p:sp>
          <p:nvSpPr>
            <p:cNvPr id="80" name="Freeform 21"/>
            <p:cNvSpPr/>
            <p:nvPr/>
          </p:nvSpPr>
          <p:spPr>
            <a:xfrm>
              <a:off x="769680" y="5359320"/>
              <a:ext cx="37080" cy="221400"/>
            </a:xfrm>
            <a:custGeom>
              <a:avLst/>
              <a:gdLst/>
              <a:ah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sp>
        <p:sp>
          <p:nvSpPr>
            <p:cNvPr id="81" name="Freeform 22"/>
            <p:cNvSpPr/>
            <p:nvPr/>
          </p:nvSpPr>
          <p:spPr>
            <a:xfrm>
              <a:off x="849960" y="6244560"/>
              <a:ext cx="238320" cy="622080"/>
            </a:xfrm>
            <a:custGeom>
              <a:avLst/>
              <a:gdLst/>
              <a:ah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sp>
      </p:grpSp>
      <p:grpSp>
        <p:nvGrpSpPr>
          <p:cNvPr id="82" name="Group 9"/>
          <p:cNvGrpSpPr/>
          <p:nvPr/>
        </p:nvGrpSpPr>
        <p:grpSpPr>
          <a:xfrm>
            <a:off x="27360" y="-720"/>
            <a:ext cx="2356200" cy="6853680"/>
            <a:chOff x="27360" y="-720"/>
            <a:chExt cx="2356200" cy="6853680"/>
          </a:xfrm>
        </p:grpSpPr>
        <p:sp>
          <p:nvSpPr>
            <p:cNvPr id="83" name="Freeform 27"/>
            <p:cNvSpPr/>
            <p:nvPr/>
          </p:nvSpPr>
          <p:spPr>
            <a:xfrm>
              <a:off x="27360" y="-720"/>
              <a:ext cx="493920" cy="4400640"/>
            </a:xfrm>
            <a:custGeom>
              <a:avLst/>
              <a:gdLst/>
              <a:ah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sp>
        <p:sp>
          <p:nvSpPr>
            <p:cNvPr id="84" name="Freeform 28"/>
            <p:cNvSpPr/>
            <p:nvPr/>
          </p:nvSpPr>
          <p:spPr>
            <a:xfrm>
              <a:off x="550440" y="4316400"/>
              <a:ext cx="423000" cy="1580400"/>
            </a:xfrm>
            <a:custGeom>
              <a:avLst/>
              <a:gdLst/>
              <a:ah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sp>
        <p:sp>
          <p:nvSpPr>
            <p:cNvPr id="85" name="Freeform 29"/>
            <p:cNvSpPr/>
            <p:nvPr/>
          </p:nvSpPr>
          <p:spPr>
            <a:xfrm>
              <a:off x="1006200" y="5862600"/>
              <a:ext cx="430560" cy="990360"/>
            </a:xfrm>
            <a:custGeom>
              <a:avLst/>
              <a:gdLst/>
              <a:ah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sp>
        <p:sp>
          <p:nvSpPr>
            <p:cNvPr id="86" name="Freeform 30"/>
            <p:cNvSpPr/>
            <p:nvPr/>
          </p:nvSpPr>
          <p:spPr>
            <a:xfrm>
              <a:off x="521640" y="4364280"/>
              <a:ext cx="551520" cy="2235600"/>
            </a:xfrm>
            <a:custGeom>
              <a:avLst/>
              <a:gdLst/>
              <a:ah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sp>
        <p:sp>
          <p:nvSpPr>
            <p:cNvPr id="87" name="Freeform 31"/>
            <p:cNvSpPr/>
            <p:nvPr/>
          </p:nvSpPr>
          <p:spPr>
            <a:xfrm>
              <a:off x="468000" y="1289160"/>
              <a:ext cx="173880" cy="3026880"/>
            </a:xfrm>
            <a:custGeom>
              <a:avLst/>
              <a:gdLst/>
              <a:ah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sp>
        <p:sp>
          <p:nvSpPr>
            <p:cNvPr id="88" name="Freeform 32"/>
            <p:cNvSpPr/>
            <p:nvPr/>
          </p:nvSpPr>
          <p:spPr>
            <a:xfrm>
              <a:off x="1111680" y="6571440"/>
              <a:ext cx="133920" cy="281160"/>
            </a:xfrm>
            <a:custGeom>
              <a:avLst/>
              <a:gdLst/>
              <a:ah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sp>
        <p:sp>
          <p:nvSpPr>
            <p:cNvPr id="89" name="Freeform 33"/>
            <p:cNvSpPr/>
            <p:nvPr/>
          </p:nvSpPr>
          <p:spPr>
            <a:xfrm>
              <a:off x="502560" y="4107600"/>
              <a:ext cx="82080" cy="511200"/>
            </a:xfrm>
            <a:custGeom>
              <a:avLst/>
              <a:gdLst/>
              <a:ah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sp>
        <p:sp>
          <p:nvSpPr>
            <p:cNvPr id="90" name="Freeform 34"/>
            <p:cNvSpPr/>
            <p:nvPr/>
          </p:nvSpPr>
          <p:spPr>
            <a:xfrm>
              <a:off x="973800" y="3145680"/>
              <a:ext cx="1409760" cy="2716560"/>
            </a:xfrm>
            <a:custGeom>
              <a:avLst/>
              <a:gdLst/>
              <a:ah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sp>
        <p:sp>
          <p:nvSpPr>
            <p:cNvPr id="91" name="Freeform 35"/>
            <p:cNvSpPr/>
            <p:nvPr/>
          </p:nvSpPr>
          <p:spPr>
            <a:xfrm>
              <a:off x="1073520" y="6600240"/>
              <a:ext cx="120240" cy="252720"/>
            </a:xfrm>
            <a:custGeom>
              <a:avLst/>
              <a:gdLst/>
              <a:ah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sp>
        <p:sp>
          <p:nvSpPr>
            <p:cNvPr id="92" name="Freeform 36"/>
            <p:cNvSpPr/>
            <p:nvPr/>
          </p:nvSpPr>
          <p:spPr>
            <a:xfrm>
              <a:off x="973800" y="5897160"/>
              <a:ext cx="137520" cy="673920"/>
            </a:xfrm>
            <a:custGeom>
              <a:avLst/>
              <a:gdLst/>
              <a:ah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sp>
        <p:sp>
          <p:nvSpPr>
            <p:cNvPr id="93" name="Freeform 37"/>
            <p:cNvSpPr/>
            <p:nvPr/>
          </p:nvSpPr>
          <p:spPr>
            <a:xfrm>
              <a:off x="973800" y="5772600"/>
              <a:ext cx="37800" cy="227520"/>
            </a:xfrm>
            <a:custGeom>
              <a:avLst/>
              <a:gdLst/>
              <a:ah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sp>
        <p:sp>
          <p:nvSpPr>
            <p:cNvPr id="94" name="Freeform 38"/>
            <p:cNvSpPr/>
            <p:nvPr/>
          </p:nvSpPr>
          <p:spPr>
            <a:xfrm>
              <a:off x="1006200" y="6322680"/>
              <a:ext cx="210240" cy="530280"/>
            </a:xfrm>
            <a:custGeom>
              <a:avLst/>
              <a:gdLst/>
              <a:ah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sp>
      </p:grpSp>
      <p:sp>
        <p:nvSpPr>
          <p:cNvPr id="95" name="Rectangle 6"/>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6" name="PlaceHolder 1"/>
          <p:cNvSpPr>
            <a:spLocks noGrp="1"/>
          </p:cNvSpPr>
          <p:nvPr>
            <p:ph type="title"/>
          </p:nvPr>
        </p:nvSpPr>
        <p:spPr>
          <a:xfrm>
            <a:off x="2593080" y="624240"/>
            <a:ext cx="8911440" cy="1280520"/>
          </a:xfrm>
          <a:prstGeom prst="rect">
            <a:avLst/>
          </a:prstGeom>
          <a:noFill/>
          <a:ln w="0">
            <a:noFill/>
          </a:ln>
        </p:spPr>
        <p:txBody>
          <a:bodyPr anchor="t">
            <a:noAutofit/>
          </a:bodyPr>
          <a:p>
            <a:pPr>
              <a:lnSpc>
                <a:spcPct val="100000"/>
              </a:lnSpc>
              <a:buNone/>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7" name="PlaceHolder 2"/>
          <p:cNvSpPr>
            <a:spLocks noGrp="1"/>
          </p:cNvSpPr>
          <p:nvPr>
            <p:ph type="body"/>
          </p:nvPr>
        </p:nvSpPr>
        <p:spPr>
          <a:xfrm>
            <a:off x="2589120" y="2133720"/>
            <a:ext cx="8915040" cy="37771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840">
              <a:lnSpc>
                <a:spcPct val="100000"/>
              </a:lnSpc>
              <a:spcBef>
                <a:spcPts val="1001"/>
              </a:spcBef>
              <a:buClr>
                <a:srgbClr val="a53010"/>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600">
              <a:lnSpc>
                <a:spcPct val="100000"/>
              </a:lnSpc>
              <a:spcBef>
                <a:spcPts val="1001"/>
              </a:spcBef>
              <a:buClr>
                <a:srgbClr val="a53010"/>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60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600">
              <a:lnSpc>
                <a:spcPct val="100000"/>
              </a:lnSpc>
              <a:spcBef>
                <a:spcPts val="1001"/>
              </a:spcBef>
              <a:buClr>
                <a:srgbClr val="a53010"/>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
          <p:cNvSpPr>
            <a:spLocks noGrp="1"/>
          </p:cNvSpPr>
          <p:nvPr>
            <p:ph type="dt"/>
          </p:nvPr>
        </p:nvSpPr>
        <p:spPr>
          <a:xfrm>
            <a:off x="10361520" y="6130440"/>
            <a:ext cx="1145880" cy="370080"/>
          </a:xfrm>
          <a:prstGeom prst="rect">
            <a:avLst/>
          </a:prstGeom>
          <a:noFill/>
          <a:ln w="0">
            <a:noFill/>
          </a:ln>
        </p:spPr>
        <p:txBody>
          <a:bodyPr anchor="ctr">
            <a:noAutofit/>
          </a:bodyPr>
          <a:p>
            <a:pPr algn="r">
              <a:lnSpc>
                <a:spcPct val="100000"/>
              </a:lnSpc>
              <a:buNone/>
            </a:pPr>
            <a:fld id="{C7CA8B6D-DE8D-4003-817F-3C47D26E35C7}" type="datetime">
              <a:rPr b="0" lang="en-US" sz="900" spc="-1" strike="noStrike">
                <a:solidFill>
                  <a:srgbClr val="8b8b8b"/>
                </a:solidFill>
                <a:latin typeface="Century Gothic"/>
              </a:rPr>
              <a:t>7/27/22</a:t>
            </a:fld>
            <a:endParaRPr b="0" lang="en-US" sz="900" spc="-1" strike="noStrike">
              <a:latin typeface="Times New Roman"/>
            </a:endParaRPr>
          </a:p>
        </p:txBody>
      </p:sp>
      <p:sp>
        <p:nvSpPr>
          <p:cNvPr id="99" name="PlaceHolder 4"/>
          <p:cNvSpPr>
            <a:spLocks noGrp="1"/>
          </p:cNvSpPr>
          <p:nvPr>
            <p:ph type="ftr"/>
          </p:nvPr>
        </p:nvSpPr>
        <p:spPr>
          <a:xfrm>
            <a:off x="2589120" y="6135840"/>
            <a:ext cx="7619760" cy="364680"/>
          </a:xfrm>
          <a:prstGeom prst="rect">
            <a:avLst/>
          </a:prstGeom>
          <a:noFill/>
          <a:ln w="0">
            <a:noFill/>
          </a:ln>
        </p:spPr>
        <p:txBody>
          <a:bodyPr anchor="ctr">
            <a:noAutofit/>
          </a:bodyPr>
          <a:p>
            <a:endParaRPr b="0" lang="en-US" sz="2400" spc="-1" strike="noStrike">
              <a:latin typeface="Times New Roman"/>
            </a:endParaRPr>
          </a:p>
        </p:txBody>
      </p:sp>
      <p:sp>
        <p:nvSpPr>
          <p:cNvPr id="100" name="Freeform 11"/>
          <p:cNvSpPr/>
          <p:nvPr/>
        </p:nvSpPr>
        <p:spPr>
          <a:xfrm flipV="1">
            <a:off x="-3960" y="713880"/>
            <a:ext cx="1588320" cy="506880"/>
          </a:xfrm>
          <a:custGeom>
            <a:avLst/>
            <a:gdLst/>
            <a:ah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sp>
      <p:sp>
        <p:nvSpPr>
          <p:cNvPr id="101" name="PlaceHolder 5"/>
          <p:cNvSpPr>
            <a:spLocks noGrp="1"/>
          </p:cNvSpPr>
          <p:nvPr>
            <p:ph type="sldNum"/>
          </p:nvPr>
        </p:nvSpPr>
        <p:spPr>
          <a:xfrm>
            <a:off x="531720" y="787680"/>
            <a:ext cx="779400" cy="364680"/>
          </a:xfrm>
          <a:prstGeom prst="rect">
            <a:avLst/>
          </a:prstGeom>
          <a:noFill/>
          <a:ln w="0">
            <a:noFill/>
          </a:ln>
        </p:spPr>
        <p:txBody>
          <a:bodyPr anchor="ctr">
            <a:noAutofit/>
          </a:bodyPr>
          <a:p>
            <a:pPr algn="r">
              <a:lnSpc>
                <a:spcPct val="100000"/>
              </a:lnSpc>
              <a:buNone/>
            </a:pPr>
            <a:fld id="{56C30A6A-B6C2-4EE6-8BA4-4C5A6E8DA036}" type="slidenum">
              <a:rPr b="0" lang="en-US" sz="2000" spc="-1" strike="noStrike">
                <a:solidFill>
                  <a:srgbClr val="feffff"/>
                </a:solidFill>
                <a:latin typeface="Century Gothic"/>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2502720" y="1767240"/>
            <a:ext cx="8915040" cy="2199240"/>
          </a:xfrm>
          <a:prstGeom prst="rect">
            <a:avLst/>
          </a:prstGeom>
          <a:noFill/>
          <a:ln w="0">
            <a:noFill/>
          </a:ln>
        </p:spPr>
        <p:txBody>
          <a:bodyPr anchor="b">
            <a:normAutofit/>
          </a:bodyPr>
          <a:p>
            <a:pPr algn="ctr">
              <a:lnSpc>
                <a:spcPct val="100000"/>
              </a:lnSpc>
              <a:buNone/>
            </a:pPr>
            <a:r>
              <a:rPr b="0" lang="en-US" sz="5400" spc="-1" strike="noStrike">
                <a:solidFill>
                  <a:srgbClr val="00b0f0"/>
                </a:solidFill>
                <a:latin typeface="Times New Roman"/>
              </a:rPr>
              <a:t>Chapter 1</a:t>
            </a:r>
            <a:br/>
            <a:r>
              <a:rPr b="0" lang="en-US" sz="5400" spc="-1" strike="noStrike">
                <a:solidFill>
                  <a:srgbClr val="00b0f0"/>
                </a:solidFill>
                <a:latin typeface="Times New Roman"/>
              </a:rPr>
              <a:t>Fundamentals of Testing</a:t>
            </a:r>
            <a:endParaRPr b="0" lang="zxx" sz="5400" spc="-1" strike="noStrike">
              <a:solidFill>
                <a:srgbClr val="000000"/>
              </a:solidFill>
              <a:latin typeface="Century Gothic"/>
            </a:endParaRPr>
          </a:p>
        </p:txBody>
      </p:sp>
      <p:sp>
        <p:nvSpPr>
          <p:cNvPr id="139" name="PlaceHolder 2"/>
          <p:cNvSpPr>
            <a:spLocks noGrp="1"/>
          </p:cNvSpPr>
          <p:nvPr>
            <p:ph type="subTitle"/>
          </p:nvPr>
        </p:nvSpPr>
        <p:spPr>
          <a:xfrm>
            <a:off x="8721720" y="4576320"/>
            <a:ext cx="2001600" cy="403200"/>
          </a:xfrm>
          <a:prstGeom prst="rect">
            <a:avLst/>
          </a:prstGeom>
          <a:noFill/>
          <a:ln w="0">
            <a:noFill/>
          </a:ln>
        </p:spPr>
        <p:txBody>
          <a:bodyPr anchor="t">
            <a:normAutofit/>
          </a:bodyPr>
          <a:p>
            <a:pPr>
              <a:lnSpc>
                <a:spcPct val="100000"/>
              </a:lnSpc>
              <a:spcBef>
                <a:spcPts val="1001"/>
              </a:spcBef>
              <a:buNone/>
              <a:tabLst>
                <a:tab algn="l" pos="0"/>
              </a:tabLst>
            </a:pPr>
            <a:r>
              <a:rPr b="0" i="1" lang="en-US" sz="1800" spc="-1" strike="noStrike">
                <a:solidFill>
                  <a:srgbClr val="a65e12"/>
                </a:solidFill>
                <a:latin typeface="Century Gothic"/>
              </a:rPr>
              <a:t>Author: PVQuang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1.2 Why is Testing Necessary?</a:t>
            </a:r>
            <a:endParaRPr b="0" lang="zxx" sz="3600" spc="-1" strike="noStrike">
              <a:latin typeface="Arial"/>
            </a:endParaRPr>
          </a:p>
        </p:txBody>
      </p:sp>
      <p:sp>
        <p:nvSpPr>
          <p:cNvPr id="162" name="PlaceHolder 1"/>
          <p:cNvSpPr>
            <a:spLocks noGrp="1"/>
          </p:cNvSpPr>
          <p:nvPr>
            <p:ph/>
          </p:nvPr>
        </p:nvSpPr>
        <p:spPr>
          <a:xfrm>
            <a:off x="2589120" y="1725840"/>
            <a:ext cx="531792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Quality Assurance and Testing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000000"/>
                </a:solidFill>
                <a:latin typeface="Times New Roman"/>
              </a:rPr>
              <a:t>QA is typically focused on adherence to proper </a:t>
            </a:r>
            <a:r>
              <a:rPr b="0" lang="en-US" sz="2400" spc="-1" strike="noStrike" u="sng">
                <a:solidFill>
                  <a:srgbClr val="000000"/>
                </a:solidFill>
                <a:uFillTx/>
                <a:latin typeface="Times New Roman"/>
              </a:rPr>
              <a:t>processes</a:t>
            </a:r>
            <a:r>
              <a:rPr b="0" lang="en-US" sz="2400" spc="-1" strike="noStrike">
                <a:solidFill>
                  <a:srgbClr val="000000"/>
                </a:solidFill>
                <a:latin typeface="Times New Roman"/>
              </a:rPr>
              <a:t>, provide confidence that the appropriate levels of quality will be achieved</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000000"/>
                </a:solidFill>
                <a:latin typeface="Times New Roman"/>
              </a:rPr>
              <a:t>QC involves various activities, including </a:t>
            </a:r>
            <a:r>
              <a:rPr b="0" lang="en-US" sz="2400" spc="-1" strike="noStrike" u="sng">
                <a:solidFill>
                  <a:srgbClr val="000000"/>
                </a:solidFill>
                <a:uFillTx/>
                <a:latin typeface="Times New Roman"/>
              </a:rPr>
              <a:t>test activities</a:t>
            </a:r>
            <a:r>
              <a:rPr b="0" lang="en-US" sz="2400" spc="-1" strike="noStrike">
                <a:solidFill>
                  <a:srgbClr val="000000"/>
                </a:solidFill>
                <a:latin typeface="Times New Roman"/>
              </a:rPr>
              <a:t>, support the achievement of appropriate levels of quality </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000000"/>
                </a:solidFill>
                <a:latin typeface="Times New Roman"/>
              </a:rPr>
              <a:t>=&gt; QA and testing are not the same, but they are related.</a:t>
            </a:r>
            <a:endParaRPr b="0" lang="zxx" sz="2400" spc="-1" strike="noStrike">
              <a:solidFill>
                <a:srgbClr val="404040"/>
              </a:solidFill>
              <a:latin typeface="Century Gothic"/>
            </a:endParaRPr>
          </a:p>
          <a:p>
            <a:pPr>
              <a:lnSpc>
                <a:spcPct val="100000"/>
              </a:lnSpc>
              <a:spcBef>
                <a:spcPts val="1001"/>
              </a:spcBef>
              <a:buNone/>
              <a:tabLst>
                <a:tab algn="l" pos="0"/>
              </a:tabLst>
            </a:pPr>
            <a:endParaRPr b="0" lang="zxx" sz="2400" spc="-1" strike="noStrike">
              <a:solidFill>
                <a:srgbClr val="404040"/>
              </a:solidFill>
              <a:latin typeface="Century Gothic"/>
            </a:endParaRPr>
          </a:p>
        </p:txBody>
      </p:sp>
      <p:pic>
        <p:nvPicPr>
          <p:cNvPr id="163" name="Picture 7" descr=""/>
          <p:cNvPicPr/>
          <p:nvPr/>
        </p:nvPicPr>
        <p:blipFill>
          <a:blip r:embed="rId1"/>
          <a:stretch/>
        </p:blipFill>
        <p:spPr>
          <a:xfrm>
            <a:off x="7907760" y="2183400"/>
            <a:ext cx="4170240" cy="38754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1.2 Why is Testing Necessary?</a:t>
            </a:r>
            <a:endParaRPr b="0" lang="zxx" sz="3600" spc="-1" strike="noStrike">
              <a:latin typeface="Arial"/>
            </a:endParaRPr>
          </a:p>
        </p:txBody>
      </p:sp>
      <p:sp>
        <p:nvSpPr>
          <p:cNvPr id="165" name="PlaceHolder 1"/>
          <p:cNvSpPr>
            <a:spLocks noGrp="1"/>
          </p:cNvSpPr>
          <p:nvPr>
            <p:ph/>
          </p:nvPr>
        </p:nvSpPr>
        <p:spPr>
          <a:xfrm>
            <a:off x="2589120" y="1725840"/>
            <a:ext cx="888552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Error, defect, and failure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i="1" lang="en-US" sz="2400" spc="-1" strike="noStrike" u="sng">
                <a:solidFill>
                  <a:srgbClr val="000000"/>
                </a:solidFill>
                <a:uFillTx/>
                <a:latin typeface="Times New Roman"/>
              </a:rPr>
              <a:t>Error</a:t>
            </a:r>
            <a:r>
              <a:rPr b="0" lang="en-US" sz="2400" spc="-1" strike="noStrike">
                <a:solidFill>
                  <a:srgbClr val="000000"/>
                </a:solidFill>
                <a:latin typeface="Times New Roman"/>
              </a:rPr>
              <a:t> (</a:t>
            </a:r>
            <a:r>
              <a:rPr b="0" i="1" lang="en-US" sz="2400" spc="-1" strike="noStrike" u="sng">
                <a:solidFill>
                  <a:srgbClr val="000000"/>
                </a:solidFill>
                <a:uFillTx/>
                <a:latin typeface="Times New Roman"/>
              </a:rPr>
              <a:t>mistake</a:t>
            </a:r>
            <a:r>
              <a:rPr b="0" lang="en-US" sz="2400" spc="-1" strike="noStrike">
                <a:solidFill>
                  <a:srgbClr val="000000"/>
                </a:solidFill>
                <a:latin typeface="Times New Roman"/>
              </a:rPr>
              <a:t>): A human action that produces an incorrect result.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i="1" lang="en-US" sz="2400" spc="-1" strike="noStrike" u="sng">
                <a:solidFill>
                  <a:srgbClr val="000000"/>
                </a:solidFill>
                <a:uFillTx/>
                <a:latin typeface="Times New Roman"/>
              </a:rPr>
              <a:t>Defect</a:t>
            </a:r>
            <a:r>
              <a:rPr b="0" lang="en-US" sz="2400" spc="-1" strike="noStrike">
                <a:solidFill>
                  <a:srgbClr val="000000"/>
                </a:solidFill>
                <a:latin typeface="Times New Roman"/>
              </a:rPr>
              <a:t> (</a:t>
            </a:r>
            <a:r>
              <a:rPr b="0" i="1" lang="en-US" sz="2400" spc="-1" strike="noStrike" u="sng">
                <a:solidFill>
                  <a:srgbClr val="000000"/>
                </a:solidFill>
                <a:uFillTx/>
                <a:latin typeface="Times New Roman"/>
              </a:rPr>
              <a:t>fault/bug</a:t>
            </a:r>
            <a:r>
              <a:rPr b="0" lang="en-US" sz="2400" spc="-1" strike="noStrike">
                <a:solidFill>
                  <a:srgbClr val="000000"/>
                </a:solidFill>
                <a:latin typeface="Times New Roman"/>
              </a:rPr>
              <a:t>): An imperfection or deficiency in a work product where it does not meet its requirements or specifications. The result of an error.</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i="1" lang="en-US" sz="2400" spc="-1" strike="noStrike" u="sng">
                <a:solidFill>
                  <a:srgbClr val="000000"/>
                </a:solidFill>
                <a:uFillTx/>
                <a:latin typeface="Times New Roman"/>
              </a:rPr>
              <a:t>Failure</a:t>
            </a:r>
            <a:r>
              <a:rPr b="0" lang="en-US" sz="2400" spc="-1" strike="noStrike">
                <a:solidFill>
                  <a:srgbClr val="000000"/>
                </a:solidFill>
                <a:latin typeface="Times New Roman"/>
              </a:rPr>
              <a:t>: An event in which a component or system does not perform a required function within specified limits.</a:t>
            </a:r>
            <a:endParaRPr b="0" lang="zxx" sz="2400" spc="-1" strike="noStrike">
              <a:solidFill>
                <a:srgbClr val="404040"/>
              </a:solidFill>
              <a:latin typeface="Century Gothic"/>
            </a:endParaRPr>
          </a:p>
          <a:p>
            <a:pPr>
              <a:lnSpc>
                <a:spcPct val="100000"/>
              </a:lnSpc>
              <a:spcBef>
                <a:spcPts val="1001"/>
              </a:spcBef>
              <a:buNone/>
            </a:pPr>
            <a:endParaRPr b="0" lang="zxx" sz="2400" spc="-1" strike="noStrike">
              <a:solidFill>
                <a:srgbClr val="404040"/>
              </a:solidFill>
              <a:latin typeface="Century Gothic"/>
            </a:endParaRPr>
          </a:p>
        </p:txBody>
      </p:sp>
      <p:pic>
        <p:nvPicPr>
          <p:cNvPr id="166" name="Picture 2" descr="Recording incidents"/>
          <p:cNvPicPr/>
          <p:nvPr/>
        </p:nvPicPr>
        <p:blipFill>
          <a:blip r:embed="rId1"/>
          <a:stretch/>
        </p:blipFill>
        <p:spPr>
          <a:xfrm>
            <a:off x="4173840" y="4894920"/>
            <a:ext cx="5974560" cy="1807920"/>
          </a:xfrm>
          <a:prstGeom prst="rect">
            <a:avLst/>
          </a:prstGeom>
          <a:ln w="0">
            <a:noFill/>
          </a:ln>
        </p:spPr>
      </p:pic>
    </p:spTree>
  </p:cSld>
  <mc:AlternateContent>
    <mc:Choice Requires="p14">
      <p:transition spd="slow" p14:dur="2000"/>
    </mc:Choice>
    <mc:Fallback>
      <p:transition spd="slow"/>
    </mc:Fallback>
  </mc:AlternateContent>
  <p:timing>
    <p:tnLst>
      <p:par>
        <p:cTn id="68" dur="indefinite" restart="never" nodeType="tmRoot">
          <p:childTnLst>
            <p:seq>
              <p:cTn id="69" dur="indefinite" nodeType="mainSeq">
                <p:childTnLst>
                  <p:par>
                    <p:cTn id="70" fill="hold">
                      <p:stCondLst>
                        <p:cond delay="indefinite"/>
                      </p:stCondLst>
                      <p:childTnLst>
                        <p:par>
                          <p:cTn id="71" fill="hold">
                            <p:stCondLst>
                              <p:cond delay="0"/>
                            </p:stCondLst>
                            <p:childTnLst>
                              <p:par>
                                <p:cTn id="72" nodeType="clickEffect" fill="hold" presetClass="entr" presetID="2" presetSubtype="4">
                                  <p:stCondLst>
                                    <p:cond delay="0"/>
                                  </p:stCondLst>
                                  <p:childTnLst>
                                    <p:set>
                                      <p:cBhvr>
                                        <p:cTn id="73" dur="1" fill="hold">
                                          <p:stCondLst>
                                            <p:cond delay="0"/>
                                          </p:stCondLst>
                                        </p:cTn>
                                        <p:tgtEl>
                                          <p:spTgt spid="166"/>
                                        </p:tgtEl>
                                        <p:attrNameLst>
                                          <p:attrName>style.visibility</p:attrName>
                                        </p:attrNameLst>
                                      </p:cBhvr>
                                      <p:to>
                                        <p:strVal val="visible"/>
                                      </p:to>
                                    </p:set>
                                    <p:anim calcmode="lin" valueType="num">
                                      <p:cBhvr additive="repl">
                                        <p:cTn id="74" dur="500" fill="hold"/>
                                        <p:tgtEl>
                                          <p:spTgt spid="166"/>
                                        </p:tgtEl>
                                        <p:attrNameLst>
                                          <p:attrName>ppt_x</p:attrName>
                                        </p:attrNameLst>
                                      </p:cBhvr>
                                      <p:tavLst>
                                        <p:tav tm="0">
                                          <p:val>
                                            <p:strVal val="#ppt_x"/>
                                          </p:val>
                                        </p:tav>
                                        <p:tav tm="100000">
                                          <p:val>
                                            <p:strVal val="#ppt_x"/>
                                          </p:val>
                                        </p:tav>
                                      </p:tavLst>
                                    </p:anim>
                                    <p:anim calcmode="lin" valueType="num">
                                      <p:cBhvr additive="repl">
                                        <p:cTn id="75"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1.2 Why is Testing Necessary?</a:t>
            </a:r>
            <a:endParaRPr b="0" lang="zxx" sz="3600" spc="-1" strike="noStrike">
              <a:latin typeface="Arial"/>
            </a:endParaRPr>
          </a:p>
        </p:txBody>
      </p:sp>
      <p:sp>
        <p:nvSpPr>
          <p:cNvPr id="168" name="PlaceHolder 1"/>
          <p:cNvSpPr>
            <a:spLocks noGrp="1"/>
          </p:cNvSpPr>
          <p:nvPr>
            <p:ph/>
          </p:nvPr>
        </p:nvSpPr>
        <p:spPr>
          <a:xfrm>
            <a:off x="2589120" y="1725840"/>
            <a:ext cx="515052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Root Causes of Defect and their Effects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i="1" lang="en-US" sz="2400" spc="-1" strike="noStrike" u="sng">
                <a:solidFill>
                  <a:srgbClr val="000000"/>
                </a:solidFill>
                <a:uFillTx/>
                <a:latin typeface="Times New Roman"/>
              </a:rPr>
              <a:t>Root causes of defects </a:t>
            </a:r>
            <a:r>
              <a:rPr b="0" lang="en-US" sz="2400" spc="-1" strike="noStrike">
                <a:solidFill>
                  <a:srgbClr val="000000"/>
                </a:solidFill>
                <a:latin typeface="Times New Roman"/>
              </a:rPr>
              <a:t>are the earliest actions or conditions that contributed to creating the defects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Identify root causes -&gt; reduce the  </a:t>
            </a:r>
            <a:r>
              <a:rPr b="0" lang="en-US" sz="2400" spc="-1" strike="noStrike">
                <a:solidFill>
                  <a:srgbClr val="000000"/>
                </a:solidFill>
                <a:latin typeface="Times New Roman"/>
              </a:rPr>
              <a:t>	</a:t>
            </a:r>
            <a:r>
              <a:rPr b="0" lang="en-US" sz="2400" spc="-1" strike="noStrike">
                <a:solidFill>
                  <a:srgbClr val="000000"/>
                </a:solidFill>
                <a:latin typeface="Times New Roman"/>
              </a:rPr>
              <a:t>occurrence of similar defects in the </a:t>
            </a:r>
            <a:r>
              <a:rPr b="0" lang="en-US" sz="2400" spc="-1" strike="noStrike">
                <a:solidFill>
                  <a:srgbClr val="000000"/>
                </a:solidFill>
                <a:latin typeface="Times New Roman"/>
              </a:rPr>
              <a:t>	</a:t>
            </a:r>
            <a:r>
              <a:rPr b="0" lang="en-US" sz="2400" spc="-1" strike="noStrike">
                <a:solidFill>
                  <a:srgbClr val="000000"/>
                </a:solidFill>
                <a:latin typeface="Times New Roman"/>
              </a:rPr>
              <a:t>future/prevent degrade defects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tabLst>
                <a:tab algn="l" pos="0"/>
              </a:tabLst>
            </a:pPr>
            <a:r>
              <a:rPr b="0" i="1" lang="en-US" sz="2400" spc="-1" strike="noStrike" u="sng">
                <a:solidFill>
                  <a:srgbClr val="000000"/>
                </a:solidFill>
                <a:uFillTx/>
                <a:latin typeface="Times New Roman"/>
              </a:rPr>
              <a:t>Effect:</a:t>
            </a:r>
            <a:r>
              <a:rPr b="0" lang="en-US" sz="2400" spc="-1" strike="noStrike">
                <a:solidFill>
                  <a:srgbClr val="000000"/>
                </a:solidFill>
                <a:latin typeface="Times New Roman"/>
              </a:rPr>
              <a:t> The result of the defects</a:t>
            </a:r>
            <a:endParaRPr b="0" lang="zxx" sz="2400" spc="-1" strike="noStrike">
              <a:solidFill>
                <a:srgbClr val="404040"/>
              </a:solidFill>
              <a:latin typeface="Century Gothic"/>
            </a:endParaRPr>
          </a:p>
        </p:txBody>
      </p:sp>
      <p:pic>
        <p:nvPicPr>
          <p:cNvPr id="169" name="Picture 2" descr=""/>
          <p:cNvPicPr/>
          <p:nvPr/>
        </p:nvPicPr>
        <p:blipFill>
          <a:blip r:embed="rId1"/>
          <a:stretch/>
        </p:blipFill>
        <p:spPr>
          <a:xfrm>
            <a:off x="7740360" y="2459880"/>
            <a:ext cx="4291560" cy="3052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1.3 Seven Testing Principles</a:t>
            </a:r>
            <a:endParaRPr b="0" lang="zxx" sz="3600" spc="-1" strike="noStrike">
              <a:latin typeface="Arial"/>
            </a:endParaRPr>
          </a:p>
        </p:txBody>
      </p:sp>
      <p:pic>
        <p:nvPicPr>
          <p:cNvPr id="171" name="Picture 3" descr=""/>
          <p:cNvPicPr/>
          <p:nvPr/>
        </p:nvPicPr>
        <p:blipFill>
          <a:blip r:embed="rId1"/>
          <a:stretch/>
        </p:blipFill>
        <p:spPr>
          <a:xfrm>
            <a:off x="5266800" y="2215440"/>
            <a:ext cx="2971440" cy="3695400"/>
          </a:xfrm>
          <a:prstGeom prst="rect">
            <a:avLst/>
          </a:prstGeom>
          <a:ln w="0">
            <a:noFill/>
          </a:ln>
        </p:spPr>
      </p:pic>
      <p:sp>
        <p:nvSpPr>
          <p:cNvPr id="172" name="Content Placeholder 2"/>
          <p:cNvSpPr/>
          <p:nvPr/>
        </p:nvSpPr>
        <p:spPr>
          <a:xfrm>
            <a:off x="8129880" y="2463120"/>
            <a:ext cx="3335760" cy="648000"/>
          </a:xfrm>
          <a:prstGeom prst="rect">
            <a:avLst/>
          </a:prstGeom>
          <a:noFill/>
          <a:ln w="0">
            <a:noFill/>
          </a:ln>
        </p:spPr>
        <p:style>
          <a:lnRef idx="0"/>
          <a:fillRef idx="0"/>
          <a:effectRef idx="0"/>
          <a:fontRef idx="minor"/>
        </p:style>
        <p:txBody>
          <a:bodyPr anchor="t">
            <a:normAutofit/>
          </a:bodyPr>
          <a:p>
            <a:pPr>
              <a:lnSpc>
                <a:spcPct val="100000"/>
              </a:lnSpc>
              <a:spcBef>
                <a:spcPts val="1001"/>
              </a:spcBef>
              <a:buNone/>
              <a:tabLst>
                <a:tab algn="l" pos="0"/>
              </a:tabLst>
            </a:pPr>
            <a:r>
              <a:rPr b="0" lang="en-US" sz="1800" spc="-1" strike="noStrike">
                <a:solidFill>
                  <a:srgbClr val="404040"/>
                </a:solidFill>
                <a:latin typeface="Times New Roman"/>
              </a:rPr>
              <a:t>Exhaustive testing is impossible</a:t>
            </a:r>
            <a:endParaRPr b="0" lang="zxx" sz="1800" spc="-1" strike="noStrike">
              <a:latin typeface="Arial"/>
            </a:endParaRPr>
          </a:p>
        </p:txBody>
      </p:sp>
      <p:sp>
        <p:nvSpPr>
          <p:cNvPr id="173" name="Content Placeholder 2"/>
          <p:cNvSpPr/>
          <p:nvPr/>
        </p:nvSpPr>
        <p:spPr>
          <a:xfrm>
            <a:off x="8020800" y="3105720"/>
            <a:ext cx="3444840" cy="648000"/>
          </a:xfrm>
          <a:prstGeom prst="rect">
            <a:avLst/>
          </a:prstGeom>
          <a:noFill/>
          <a:ln w="0">
            <a:noFill/>
          </a:ln>
        </p:spPr>
        <p:style>
          <a:lnRef idx="0"/>
          <a:fillRef idx="0"/>
          <a:effectRef idx="0"/>
          <a:fontRef idx="minor"/>
        </p:style>
        <p:txBody>
          <a:bodyPr anchor="t">
            <a:normAutofit/>
          </a:bodyPr>
          <a:p>
            <a:pPr>
              <a:lnSpc>
                <a:spcPct val="100000"/>
              </a:lnSpc>
              <a:spcBef>
                <a:spcPts val="1001"/>
              </a:spcBef>
              <a:buNone/>
              <a:tabLst>
                <a:tab algn="l" pos="0"/>
              </a:tabLst>
            </a:pPr>
            <a:r>
              <a:rPr b="0" lang="en-US" sz="1800" spc="-1" strike="noStrike">
                <a:solidFill>
                  <a:srgbClr val="404040"/>
                </a:solidFill>
                <a:latin typeface="Times New Roman"/>
              </a:rPr>
              <a:t>Early testing saves time and money</a:t>
            </a:r>
            <a:endParaRPr b="0" lang="zxx" sz="1800" spc="-1" strike="noStrike">
              <a:latin typeface="Arial"/>
            </a:endParaRPr>
          </a:p>
        </p:txBody>
      </p:sp>
      <p:sp>
        <p:nvSpPr>
          <p:cNvPr id="174" name="Content Placeholder 2"/>
          <p:cNvSpPr/>
          <p:nvPr/>
        </p:nvSpPr>
        <p:spPr>
          <a:xfrm>
            <a:off x="7574760" y="4184280"/>
            <a:ext cx="3444840" cy="648000"/>
          </a:xfrm>
          <a:prstGeom prst="rect">
            <a:avLst/>
          </a:prstGeom>
          <a:noFill/>
          <a:ln w="0">
            <a:noFill/>
          </a:ln>
        </p:spPr>
        <p:style>
          <a:lnRef idx="0"/>
          <a:fillRef idx="0"/>
          <a:effectRef idx="0"/>
          <a:fontRef idx="minor"/>
        </p:style>
        <p:txBody>
          <a:bodyPr anchor="t">
            <a:normAutofit/>
          </a:bodyPr>
          <a:p>
            <a:pPr>
              <a:lnSpc>
                <a:spcPct val="100000"/>
              </a:lnSpc>
              <a:spcBef>
                <a:spcPts val="1001"/>
              </a:spcBef>
              <a:buNone/>
              <a:tabLst>
                <a:tab algn="l" pos="0"/>
              </a:tabLst>
            </a:pPr>
            <a:r>
              <a:rPr b="0" lang="en-US" sz="1800" spc="-1" strike="noStrike">
                <a:solidFill>
                  <a:srgbClr val="404040"/>
                </a:solidFill>
                <a:latin typeface="Times New Roman"/>
              </a:rPr>
              <a:t>Defects cluster together</a:t>
            </a:r>
            <a:endParaRPr b="0" lang="zxx" sz="1800" spc="-1" strike="noStrike">
              <a:latin typeface="Arial"/>
            </a:endParaRPr>
          </a:p>
        </p:txBody>
      </p:sp>
      <p:sp>
        <p:nvSpPr>
          <p:cNvPr id="175" name="Content Placeholder 2"/>
          <p:cNvSpPr/>
          <p:nvPr/>
        </p:nvSpPr>
        <p:spPr>
          <a:xfrm>
            <a:off x="7341120" y="5592600"/>
            <a:ext cx="3444840" cy="648000"/>
          </a:xfrm>
          <a:prstGeom prst="rect">
            <a:avLst/>
          </a:prstGeom>
          <a:noFill/>
          <a:ln w="0">
            <a:noFill/>
          </a:ln>
        </p:spPr>
        <p:style>
          <a:lnRef idx="0"/>
          <a:fillRef idx="0"/>
          <a:effectRef idx="0"/>
          <a:fontRef idx="minor"/>
        </p:style>
        <p:txBody>
          <a:bodyPr anchor="t">
            <a:normAutofit/>
          </a:bodyPr>
          <a:p>
            <a:pPr>
              <a:lnSpc>
                <a:spcPct val="100000"/>
              </a:lnSpc>
              <a:spcBef>
                <a:spcPts val="1001"/>
              </a:spcBef>
              <a:buNone/>
              <a:tabLst>
                <a:tab algn="l" pos="0"/>
              </a:tabLst>
            </a:pPr>
            <a:r>
              <a:rPr b="0" lang="en-US" sz="1800" spc="-1" strike="noStrike">
                <a:solidFill>
                  <a:srgbClr val="404040"/>
                </a:solidFill>
                <a:latin typeface="Times New Roman"/>
              </a:rPr>
              <a:t>Beware of the pesticide paradox</a:t>
            </a:r>
            <a:endParaRPr b="0" lang="zxx" sz="1800" spc="-1" strike="noStrike">
              <a:latin typeface="Arial"/>
            </a:endParaRPr>
          </a:p>
        </p:txBody>
      </p:sp>
      <p:sp>
        <p:nvSpPr>
          <p:cNvPr id="176" name="Content Placeholder 2"/>
          <p:cNvSpPr/>
          <p:nvPr/>
        </p:nvSpPr>
        <p:spPr>
          <a:xfrm>
            <a:off x="2599560" y="5663520"/>
            <a:ext cx="3444840" cy="648000"/>
          </a:xfrm>
          <a:prstGeom prst="rect">
            <a:avLst/>
          </a:prstGeom>
          <a:noFill/>
          <a:ln w="0">
            <a:noFill/>
          </a:ln>
        </p:spPr>
        <p:style>
          <a:lnRef idx="0"/>
          <a:fillRef idx="0"/>
          <a:effectRef idx="0"/>
          <a:fontRef idx="minor"/>
        </p:style>
        <p:txBody>
          <a:bodyPr anchor="t">
            <a:normAutofit/>
          </a:bodyPr>
          <a:p>
            <a:pPr>
              <a:lnSpc>
                <a:spcPct val="100000"/>
              </a:lnSpc>
              <a:spcBef>
                <a:spcPts val="1001"/>
              </a:spcBef>
              <a:buNone/>
              <a:tabLst>
                <a:tab algn="l" pos="0"/>
              </a:tabLst>
            </a:pPr>
            <a:r>
              <a:rPr b="0" lang="en-US" sz="1800" spc="-1" strike="noStrike">
                <a:solidFill>
                  <a:srgbClr val="404040"/>
                </a:solidFill>
                <a:latin typeface="Times New Roman"/>
              </a:rPr>
              <a:t>Testing is context dependent</a:t>
            </a:r>
            <a:endParaRPr b="0" lang="zxx" sz="1800" spc="-1" strike="noStrike">
              <a:latin typeface="Arial"/>
            </a:endParaRPr>
          </a:p>
        </p:txBody>
      </p:sp>
      <p:sp>
        <p:nvSpPr>
          <p:cNvPr id="177" name="Content Placeholder 2"/>
          <p:cNvSpPr/>
          <p:nvPr/>
        </p:nvSpPr>
        <p:spPr>
          <a:xfrm>
            <a:off x="2975760" y="3577320"/>
            <a:ext cx="3444840" cy="648000"/>
          </a:xfrm>
          <a:prstGeom prst="rect">
            <a:avLst/>
          </a:prstGeom>
          <a:noFill/>
          <a:ln w="0">
            <a:noFill/>
          </a:ln>
        </p:spPr>
        <p:style>
          <a:lnRef idx="0"/>
          <a:fillRef idx="0"/>
          <a:effectRef idx="0"/>
          <a:fontRef idx="minor"/>
        </p:style>
        <p:txBody>
          <a:bodyPr anchor="t">
            <a:normAutofit/>
          </a:bodyPr>
          <a:p>
            <a:pPr>
              <a:lnSpc>
                <a:spcPct val="100000"/>
              </a:lnSpc>
              <a:spcBef>
                <a:spcPts val="1001"/>
              </a:spcBef>
              <a:buNone/>
              <a:tabLst>
                <a:tab algn="l" pos="0"/>
              </a:tabLst>
            </a:pPr>
            <a:r>
              <a:rPr b="0" lang="en-US" sz="1800" spc="-1" strike="noStrike">
                <a:solidFill>
                  <a:srgbClr val="404040"/>
                </a:solidFill>
                <a:latin typeface="Times New Roman"/>
              </a:rPr>
              <a:t>Absence-of-errors is a fallacy</a:t>
            </a:r>
            <a:endParaRPr b="0" lang="zxx" sz="1800" spc="-1" strike="noStrike">
              <a:latin typeface="Arial"/>
            </a:endParaRPr>
          </a:p>
        </p:txBody>
      </p:sp>
      <p:sp>
        <p:nvSpPr>
          <p:cNvPr id="178" name="Content Placeholder 2"/>
          <p:cNvSpPr/>
          <p:nvPr/>
        </p:nvSpPr>
        <p:spPr>
          <a:xfrm>
            <a:off x="2745360" y="2057400"/>
            <a:ext cx="3054240" cy="648000"/>
          </a:xfrm>
          <a:prstGeom prst="rect">
            <a:avLst/>
          </a:prstGeom>
          <a:noFill/>
          <a:ln w="0">
            <a:noFill/>
          </a:ln>
        </p:spPr>
        <p:style>
          <a:lnRef idx="0"/>
          <a:fillRef idx="0"/>
          <a:effectRef idx="0"/>
          <a:fontRef idx="minor"/>
        </p:style>
        <p:txBody>
          <a:bodyPr anchor="t">
            <a:normAutofit/>
          </a:bodyPr>
          <a:p>
            <a:pPr>
              <a:lnSpc>
                <a:spcPct val="100000"/>
              </a:lnSpc>
              <a:spcBef>
                <a:spcPts val="1001"/>
              </a:spcBef>
              <a:buNone/>
              <a:tabLst>
                <a:tab algn="l" pos="0"/>
              </a:tabLst>
            </a:pPr>
            <a:r>
              <a:rPr b="0" lang="en-US" sz="1800" spc="-1" strike="noStrike">
                <a:solidFill>
                  <a:srgbClr val="404040"/>
                </a:solidFill>
                <a:latin typeface="Times New Roman"/>
              </a:rPr>
              <a:t>Testing shows the presence of defects, not their absence</a:t>
            </a:r>
            <a:endParaRPr b="0" lang="zxx" sz="1800" spc="-1" strike="noStrike">
              <a:latin typeface="Arial"/>
            </a:endParaRPr>
          </a:p>
        </p:txBody>
      </p:sp>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fill="hold">
                      <p:stCondLst>
                        <p:cond delay="indefinite"/>
                      </p:stCondLst>
                      <p:childTnLst>
                        <p:par>
                          <p:cTn id="79" fill="hold">
                            <p:stCondLst>
                              <p:cond delay="0"/>
                            </p:stCondLst>
                            <p:childTnLst>
                              <p:par>
                                <p:cTn id="80" nodeType="clickEffect" fill="hold" presetClass="entr" presetID="2" presetSubtype="4">
                                  <p:stCondLst>
                                    <p:cond delay="0"/>
                                  </p:stCondLst>
                                  <p:childTnLst>
                                    <p:set>
                                      <p:cBhvr>
                                        <p:cTn id="81" dur="1" fill="hold">
                                          <p:stCondLst>
                                            <p:cond delay="0"/>
                                          </p:stCondLst>
                                        </p:cTn>
                                        <p:tgtEl>
                                          <p:spTgt spid="178"/>
                                        </p:tgtEl>
                                        <p:attrNameLst>
                                          <p:attrName>style.visibility</p:attrName>
                                        </p:attrNameLst>
                                      </p:cBhvr>
                                      <p:to>
                                        <p:strVal val="visible"/>
                                      </p:to>
                                    </p:set>
                                    <p:anim calcmode="lin" valueType="num">
                                      <p:cBhvr additive="repl">
                                        <p:cTn id="82" dur="500" fill="hold"/>
                                        <p:tgtEl>
                                          <p:spTgt spid="178"/>
                                        </p:tgtEl>
                                        <p:attrNameLst>
                                          <p:attrName>ppt_x</p:attrName>
                                        </p:attrNameLst>
                                      </p:cBhvr>
                                      <p:tavLst>
                                        <p:tav tm="0">
                                          <p:val>
                                            <p:strVal val="#ppt_x"/>
                                          </p:val>
                                        </p:tav>
                                        <p:tav tm="100000">
                                          <p:val>
                                            <p:strVal val="#ppt_x"/>
                                          </p:val>
                                        </p:tav>
                                      </p:tavLst>
                                    </p:anim>
                                    <p:anim calcmode="lin" valueType="num">
                                      <p:cBhvr additive="repl">
                                        <p:cTn id="83"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nodeType="clickEffect" fill="hold" presetClass="entr" presetID="2" presetSubtype="4">
                                  <p:stCondLst>
                                    <p:cond delay="0"/>
                                  </p:stCondLst>
                                  <p:childTnLst>
                                    <p:set>
                                      <p:cBhvr>
                                        <p:cTn id="87" dur="1" fill="hold">
                                          <p:stCondLst>
                                            <p:cond delay="0"/>
                                          </p:stCondLst>
                                        </p:cTn>
                                        <p:tgtEl>
                                          <p:spTgt spid="172"/>
                                        </p:tgtEl>
                                        <p:attrNameLst>
                                          <p:attrName>style.visibility</p:attrName>
                                        </p:attrNameLst>
                                      </p:cBhvr>
                                      <p:to>
                                        <p:strVal val="visible"/>
                                      </p:to>
                                    </p:set>
                                    <p:anim calcmode="lin" valueType="num">
                                      <p:cBhvr additive="repl">
                                        <p:cTn id="88" dur="500" fill="hold"/>
                                        <p:tgtEl>
                                          <p:spTgt spid="172"/>
                                        </p:tgtEl>
                                        <p:attrNameLst>
                                          <p:attrName>ppt_x</p:attrName>
                                        </p:attrNameLst>
                                      </p:cBhvr>
                                      <p:tavLst>
                                        <p:tav tm="0">
                                          <p:val>
                                            <p:strVal val="#ppt_x"/>
                                          </p:val>
                                        </p:tav>
                                        <p:tav tm="100000">
                                          <p:val>
                                            <p:strVal val="#ppt_x"/>
                                          </p:val>
                                        </p:tav>
                                      </p:tavLst>
                                    </p:anim>
                                    <p:anim calcmode="lin" valueType="num">
                                      <p:cBhvr additive="repl">
                                        <p:cTn id="89"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2" presetSubtype="4">
                                  <p:stCondLst>
                                    <p:cond delay="0"/>
                                  </p:stCondLst>
                                  <p:childTnLst>
                                    <p:set>
                                      <p:cBhvr>
                                        <p:cTn id="93" dur="1" fill="hold">
                                          <p:stCondLst>
                                            <p:cond delay="0"/>
                                          </p:stCondLst>
                                        </p:cTn>
                                        <p:tgtEl>
                                          <p:spTgt spid="173"/>
                                        </p:tgtEl>
                                        <p:attrNameLst>
                                          <p:attrName>style.visibility</p:attrName>
                                        </p:attrNameLst>
                                      </p:cBhvr>
                                      <p:to>
                                        <p:strVal val="visible"/>
                                      </p:to>
                                    </p:set>
                                    <p:anim calcmode="lin" valueType="num">
                                      <p:cBhvr additive="repl">
                                        <p:cTn id="94" dur="500" fill="hold"/>
                                        <p:tgtEl>
                                          <p:spTgt spid="173"/>
                                        </p:tgtEl>
                                        <p:attrNameLst>
                                          <p:attrName>ppt_x</p:attrName>
                                        </p:attrNameLst>
                                      </p:cBhvr>
                                      <p:tavLst>
                                        <p:tav tm="0">
                                          <p:val>
                                            <p:strVal val="#ppt_x"/>
                                          </p:val>
                                        </p:tav>
                                        <p:tav tm="100000">
                                          <p:val>
                                            <p:strVal val="#ppt_x"/>
                                          </p:val>
                                        </p:tav>
                                      </p:tavLst>
                                    </p:anim>
                                    <p:anim calcmode="lin" valueType="num">
                                      <p:cBhvr additive="repl">
                                        <p:cTn id="95"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nodeType="clickEffect" fill="hold" presetClass="entr" presetID="2" presetSubtype="4">
                                  <p:stCondLst>
                                    <p:cond delay="0"/>
                                  </p:stCondLst>
                                  <p:childTnLst>
                                    <p:set>
                                      <p:cBhvr>
                                        <p:cTn id="99" dur="1" fill="hold">
                                          <p:stCondLst>
                                            <p:cond delay="0"/>
                                          </p:stCondLst>
                                        </p:cTn>
                                        <p:tgtEl>
                                          <p:spTgt spid="174"/>
                                        </p:tgtEl>
                                        <p:attrNameLst>
                                          <p:attrName>style.visibility</p:attrName>
                                        </p:attrNameLst>
                                      </p:cBhvr>
                                      <p:to>
                                        <p:strVal val="visible"/>
                                      </p:to>
                                    </p:set>
                                    <p:anim calcmode="lin" valueType="num">
                                      <p:cBhvr additive="repl">
                                        <p:cTn id="100" dur="500" fill="hold"/>
                                        <p:tgtEl>
                                          <p:spTgt spid="174"/>
                                        </p:tgtEl>
                                        <p:attrNameLst>
                                          <p:attrName>ppt_x</p:attrName>
                                        </p:attrNameLst>
                                      </p:cBhvr>
                                      <p:tavLst>
                                        <p:tav tm="0">
                                          <p:val>
                                            <p:strVal val="#ppt_x"/>
                                          </p:val>
                                        </p:tav>
                                        <p:tav tm="100000">
                                          <p:val>
                                            <p:strVal val="#ppt_x"/>
                                          </p:val>
                                        </p:tav>
                                      </p:tavLst>
                                    </p:anim>
                                    <p:anim calcmode="lin" valueType="num">
                                      <p:cBhvr additive="repl">
                                        <p:cTn id="101" dur="500" fill="hold"/>
                                        <p:tgtEl>
                                          <p:spTgt spid="174"/>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2" presetSubtype="4">
                                  <p:stCondLst>
                                    <p:cond delay="0"/>
                                  </p:stCondLst>
                                  <p:childTnLst>
                                    <p:set>
                                      <p:cBhvr>
                                        <p:cTn id="105" dur="1" fill="hold">
                                          <p:stCondLst>
                                            <p:cond delay="0"/>
                                          </p:stCondLst>
                                        </p:cTn>
                                        <p:tgtEl>
                                          <p:spTgt spid="175"/>
                                        </p:tgtEl>
                                        <p:attrNameLst>
                                          <p:attrName>style.visibility</p:attrName>
                                        </p:attrNameLst>
                                      </p:cBhvr>
                                      <p:to>
                                        <p:strVal val="visible"/>
                                      </p:to>
                                    </p:set>
                                    <p:anim calcmode="lin" valueType="num">
                                      <p:cBhvr additive="repl">
                                        <p:cTn id="106" dur="500" fill="hold"/>
                                        <p:tgtEl>
                                          <p:spTgt spid="175"/>
                                        </p:tgtEl>
                                        <p:attrNameLst>
                                          <p:attrName>ppt_x</p:attrName>
                                        </p:attrNameLst>
                                      </p:cBhvr>
                                      <p:tavLst>
                                        <p:tav tm="0">
                                          <p:val>
                                            <p:strVal val="#ppt_x"/>
                                          </p:val>
                                        </p:tav>
                                        <p:tav tm="100000">
                                          <p:val>
                                            <p:strVal val="#ppt_x"/>
                                          </p:val>
                                        </p:tav>
                                      </p:tavLst>
                                    </p:anim>
                                    <p:anim calcmode="lin" valueType="num">
                                      <p:cBhvr additive="repl">
                                        <p:cTn id="107" dur="500" fill="hold"/>
                                        <p:tgtEl>
                                          <p:spTgt spid="175"/>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nodeType="clickEffect" fill="hold" presetClass="entr" presetID="2" presetSubtype="4">
                                  <p:stCondLst>
                                    <p:cond delay="0"/>
                                  </p:stCondLst>
                                  <p:childTnLst>
                                    <p:set>
                                      <p:cBhvr>
                                        <p:cTn id="111" dur="1" fill="hold">
                                          <p:stCondLst>
                                            <p:cond delay="0"/>
                                          </p:stCondLst>
                                        </p:cTn>
                                        <p:tgtEl>
                                          <p:spTgt spid="176"/>
                                        </p:tgtEl>
                                        <p:attrNameLst>
                                          <p:attrName>style.visibility</p:attrName>
                                        </p:attrNameLst>
                                      </p:cBhvr>
                                      <p:to>
                                        <p:strVal val="visible"/>
                                      </p:to>
                                    </p:set>
                                    <p:anim calcmode="lin" valueType="num">
                                      <p:cBhvr additive="repl">
                                        <p:cTn id="112" dur="500" fill="hold"/>
                                        <p:tgtEl>
                                          <p:spTgt spid="176"/>
                                        </p:tgtEl>
                                        <p:attrNameLst>
                                          <p:attrName>ppt_x</p:attrName>
                                        </p:attrNameLst>
                                      </p:cBhvr>
                                      <p:tavLst>
                                        <p:tav tm="0">
                                          <p:val>
                                            <p:strVal val="#ppt_x"/>
                                          </p:val>
                                        </p:tav>
                                        <p:tav tm="100000">
                                          <p:val>
                                            <p:strVal val="#ppt_x"/>
                                          </p:val>
                                        </p:tav>
                                      </p:tavLst>
                                    </p:anim>
                                    <p:anim calcmode="lin" valueType="num">
                                      <p:cBhvr additive="repl">
                                        <p:cTn id="113" dur="500" fill="hold"/>
                                        <p:tgtEl>
                                          <p:spTgt spid="176"/>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2" presetSubtype="4">
                                  <p:stCondLst>
                                    <p:cond delay="0"/>
                                  </p:stCondLst>
                                  <p:childTnLst>
                                    <p:set>
                                      <p:cBhvr>
                                        <p:cTn id="117" dur="1" fill="hold">
                                          <p:stCondLst>
                                            <p:cond delay="0"/>
                                          </p:stCondLst>
                                        </p:cTn>
                                        <p:tgtEl>
                                          <p:spTgt spid="177"/>
                                        </p:tgtEl>
                                        <p:attrNameLst>
                                          <p:attrName>style.visibility</p:attrName>
                                        </p:attrNameLst>
                                      </p:cBhvr>
                                      <p:to>
                                        <p:strVal val="visible"/>
                                      </p:to>
                                    </p:set>
                                    <p:anim calcmode="lin" valueType="num">
                                      <p:cBhvr additive="repl">
                                        <p:cTn id="118" dur="500" fill="hold"/>
                                        <p:tgtEl>
                                          <p:spTgt spid="177"/>
                                        </p:tgtEl>
                                        <p:attrNameLst>
                                          <p:attrName>ppt_x</p:attrName>
                                        </p:attrNameLst>
                                      </p:cBhvr>
                                      <p:tavLst>
                                        <p:tav tm="0">
                                          <p:val>
                                            <p:strVal val="#ppt_x"/>
                                          </p:val>
                                        </p:tav>
                                        <p:tav tm="100000">
                                          <p:val>
                                            <p:strVal val="#ppt_x"/>
                                          </p:val>
                                        </p:tav>
                                      </p:tavLst>
                                    </p:anim>
                                    <p:anim calcmode="lin" valueType="num">
                                      <p:cBhvr additive="repl">
                                        <p:cTn id="119" dur="500" fill="hold"/>
                                        <p:tgtEl>
                                          <p:spTgt spid="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80" name="PlaceHolder 1"/>
          <p:cNvSpPr>
            <a:spLocks noGrp="1"/>
          </p:cNvSpPr>
          <p:nvPr>
            <p:ph/>
          </p:nvPr>
        </p:nvSpPr>
        <p:spPr>
          <a:xfrm>
            <a:off x="2589120" y="1725840"/>
            <a:ext cx="891504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Process in Context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Contextual factors: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SDLC model and project methodologies being used</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Test levels and test types being considered</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Product and project risks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Business domain</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Operational constraints, including but not limited to: Budgets and resources, Timescales, Complexity, Contractual and regulatory requirements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Organizational policies and practices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Required internal and external standards </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82" name="PlaceHolder 1"/>
          <p:cNvSpPr>
            <a:spLocks noGrp="1"/>
          </p:cNvSpPr>
          <p:nvPr>
            <p:ph/>
          </p:nvPr>
        </p:nvSpPr>
        <p:spPr>
          <a:xfrm>
            <a:off x="2589120" y="1725840"/>
            <a:ext cx="458388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Activities and Tasks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A test process consists of the following main groups of activities: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Test planning</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Test monitoring and control</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Test analysis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Test design</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Test implementation</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Test execution</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tabLst>
                <a:tab algn="l" pos="0"/>
              </a:tabLst>
            </a:pPr>
            <a:r>
              <a:rPr b="0" lang="en-US" sz="2400" spc="-1" strike="noStrike">
                <a:solidFill>
                  <a:srgbClr val="404040"/>
                </a:solidFill>
                <a:latin typeface="Times New Roman"/>
              </a:rPr>
              <a:t>Test completion</a:t>
            </a:r>
            <a:endParaRPr b="0" lang="zxx" sz="2400" spc="-1" strike="noStrike">
              <a:solidFill>
                <a:srgbClr val="404040"/>
              </a:solidFill>
              <a:latin typeface="Century Gothic"/>
            </a:endParaRPr>
          </a:p>
        </p:txBody>
      </p:sp>
      <p:pic>
        <p:nvPicPr>
          <p:cNvPr id="183" name="Picture 2" descr="Software QA Concepts applied to Allergy Testing | by Mariia Hutsuk | Medium"/>
          <p:cNvPicPr/>
          <p:nvPr/>
        </p:nvPicPr>
        <p:blipFill>
          <a:blip r:embed="rId1"/>
          <a:stretch/>
        </p:blipFill>
        <p:spPr>
          <a:xfrm>
            <a:off x="7173360" y="1725840"/>
            <a:ext cx="4639320" cy="4983840"/>
          </a:xfrm>
          <a:prstGeom prst="rect">
            <a:avLst/>
          </a:prstGeom>
          <a:ln w="0">
            <a:noFill/>
          </a:ln>
        </p:spPr>
      </p:pic>
    </p:spTree>
  </p:cSld>
  <mc:AlternateContent>
    <mc:Choice Requires="p14">
      <p:transition spd="slow" p14:dur="2000"/>
    </mc:Choice>
    <mc:Fallback>
      <p:transition spd="slow"/>
    </mc:Fallback>
  </mc:AlternateContent>
  <p:timing>
    <p:tnLst>
      <p:par>
        <p:cTn id="120" dur="indefinite" restart="never" nodeType="tmRoot">
          <p:childTnLst>
            <p:seq>
              <p:cTn id="121" dur="indefinite" nodeType="mainSeq">
                <p:childTnLst>
                  <p:par>
                    <p:cTn id="122" fill="hold">
                      <p:stCondLst>
                        <p:cond delay="indefinite"/>
                      </p:stCondLst>
                      <p:childTnLst>
                        <p:par>
                          <p:cTn id="123" fill="hold">
                            <p:stCondLst>
                              <p:cond delay="0"/>
                            </p:stCondLst>
                            <p:childTnLst>
                              <p:par>
                                <p:cTn id="124" nodeType="clickEffect" fill="hold" presetClass="entr" presetID="2" presetSubtype="4">
                                  <p:stCondLst>
                                    <p:cond delay="0"/>
                                  </p:stCondLst>
                                  <p:childTnLst>
                                    <p:set>
                                      <p:cBhvr>
                                        <p:cTn id="125" dur="1" fill="hold">
                                          <p:stCondLst>
                                            <p:cond delay="0"/>
                                          </p:stCondLst>
                                        </p:cTn>
                                        <p:tgtEl>
                                          <p:spTgt spid="183"/>
                                        </p:tgtEl>
                                        <p:attrNameLst>
                                          <p:attrName>style.visibility</p:attrName>
                                        </p:attrNameLst>
                                      </p:cBhvr>
                                      <p:to>
                                        <p:strVal val="visible"/>
                                      </p:to>
                                    </p:set>
                                    <p:anim calcmode="lin" valueType="num">
                                      <p:cBhvr additive="repl">
                                        <p:cTn id="126" dur="500" fill="hold"/>
                                        <p:tgtEl>
                                          <p:spTgt spid="183"/>
                                        </p:tgtEl>
                                        <p:attrNameLst>
                                          <p:attrName>ppt_x</p:attrName>
                                        </p:attrNameLst>
                                      </p:cBhvr>
                                      <p:tavLst>
                                        <p:tav tm="0">
                                          <p:val>
                                            <p:strVal val="#ppt_x"/>
                                          </p:val>
                                        </p:tav>
                                        <p:tav tm="100000">
                                          <p:val>
                                            <p:strVal val="#ppt_x"/>
                                          </p:val>
                                        </p:tav>
                                      </p:tavLst>
                                    </p:anim>
                                    <p:anim calcmode="lin" valueType="num">
                                      <p:cBhvr additive="repl">
                                        <p:cTn id="127" dur="500" fill="hold"/>
                                        <p:tgtEl>
                                          <p:spTgt spid="1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85" name="PlaceHolder 1"/>
          <p:cNvSpPr>
            <a:spLocks noGrp="1"/>
          </p:cNvSpPr>
          <p:nvPr>
            <p:ph/>
          </p:nvPr>
        </p:nvSpPr>
        <p:spPr>
          <a:xfrm>
            <a:off x="2589120" y="1725840"/>
            <a:ext cx="855072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planning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 </a:t>
            </a:r>
            <a:r>
              <a:rPr b="0" lang="en-US" sz="2400" spc="-1" strike="noStrike">
                <a:solidFill>
                  <a:srgbClr val="404040"/>
                </a:solidFill>
                <a:latin typeface="Times New Roman"/>
              </a:rPr>
              <a:t>Determine the scope and risks and identify the objectives of testing </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 </a:t>
            </a:r>
            <a:r>
              <a:rPr b="0" lang="en-US" sz="2400" spc="-1" strike="noStrike">
                <a:solidFill>
                  <a:srgbClr val="404040"/>
                </a:solidFill>
                <a:latin typeface="Times New Roman"/>
              </a:rPr>
              <a:t>Determine the test approach (techniques, test items, coverage, identifying and interfacing with the teams involved in testing)</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 </a:t>
            </a:r>
            <a:r>
              <a:rPr b="0" lang="en-US" sz="2400" spc="-1" strike="noStrike">
                <a:solidFill>
                  <a:srgbClr val="404040"/>
                </a:solidFill>
                <a:latin typeface="Times New Roman"/>
              </a:rPr>
              <a:t>Implement the test policy and/or the test strategy</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 </a:t>
            </a:r>
            <a:r>
              <a:rPr b="0" lang="en-US" sz="2400" spc="-1" strike="noStrike">
                <a:solidFill>
                  <a:srgbClr val="404040"/>
                </a:solidFill>
                <a:latin typeface="Times New Roman"/>
              </a:rPr>
              <a:t>Determine the required test resources (e.g. people, test environment, PCs)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 </a:t>
            </a:r>
            <a:r>
              <a:rPr b="0" lang="en-US" sz="2400" spc="-1" strike="noStrike">
                <a:solidFill>
                  <a:srgbClr val="404040"/>
                </a:solidFill>
                <a:latin typeface="Times New Roman"/>
              </a:rPr>
              <a:t>Schedule test analysis and design tasks, test implementation, execution and evaluation</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 </a:t>
            </a:r>
            <a:r>
              <a:rPr b="0" lang="en-US" sz="2400" spc="-1" strike="noStrike">
                <a:solidFill>
                  <a:srgbClr val="404040"/>
                </a:solidFill>
                <a:latin typeface="Times New Roman"/>
              </a:rPr>
              <a:t>Determine the exit criteria </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87" name="PlaceHolder 1"/>
          <p:cNvSpPr>
            <a:spLocks noGrp="1"/>
          </p:cNvSpPr>
          <p:nvPr>
            <p:ph/>
          </p:nvPr>
        </p:nvSpPr>
        <p:spPr>
          <a:xfrm>
            <a:off x="2589120" y="1725840"/>
            <a:ext cx="843480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monitoring and control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Measure &amp; analyze the testing results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Monitor and document progress, test coverage and exit criteria</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Provide information on testing</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Initiate corrective actions: tighten exit criteria, add resource to fix, priority defect to fix</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Make decisions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89"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analysis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Analyzing the test basis appropriate to the test level being considered</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Evaluating the test basis and test items to identify defects such as: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 Ambiguities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 Omissions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 Inconsistencies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 Inaccuracies</a:t>
            </a:r>
            <a:endParaRPr b="0" lang="zxx" sz="2400" spc="-1" strike="noStrike">
              <a:solidFill>
                <a:srgbClr val="404040"/>
              </a:solidFill>
              <a:latin typeface="Century Gothic"/>
            </a:endParaRPr>
          </a:p>
          <a:p>
            <a:pPr marL="399960">
              <a:lnSpc>
                <a:spcPct val="100000"/>
              </a:lnSpc>
              <a:spcBef>
                <a:spcPts val="1001"/>
              </a:spcBef>
              <a:buNone/>
              <a:tabLst>
                <a:tab algn="l" pos="0"/>
              </a:tabLst>
            </a:pPr>
            <a:r>
              <a:rPr b="0" lang="en-US" sz="2200" spc="-1" strike="noStrike">
                <a:solidFill>
                  <a:srgbClr val="404040"/>
                </a:solidFill>
                <a:latin typeface="Times New Roman"/>
              </a:rPr>
              <a:t> </a:t>
            </a:r>
            <a:r>
              <a:rPr b="0" lang="en-US" sz="2200" spc="-1" strike="noStrike">
                <a:solidFill>
                  <a:srgbClr val="404040"/>
                </a:solidFill>
                <a:latin typeface="Times New Roman"/>
              </a:rPr>
              <a:t>+ Contradictions</a:t>
            </a:r>
            <a:endParaRPr b="0" lang="zxx" sz="2200" spc="-1" strike="noStrike">
              <a:solidFill>
                <a:srgbClr val="404040"/>
              </a:solidFill>
              <a:latin typeface="Century Gothic"/>
            </a:endParaRPr>
          </a:p>
          <a:p>
            <a:pPr marL="399960">
              <a:lnSpc>
                <a:spcPct val="100000"/>
              </a:lnSpc>
              <a:spcBef>
                <a:spcPts val="1001"/>
              </a:spcBef>
              <a:buNone/>
              <a:tabLst>
                <a:tab algn="l" pos="0"/>
              </a:tabLst>
            </a:pPr>
            <a:r>
              <a:rPr b="0" lang="en-US" sz="2200" spc="-1" strike="noStrike">
                <a:solidFill>
                  <a:srgbClr val="404040"/>
                </a:solidFill>
                <a:latin typeface="Times New Roman"/>
              </a:rPr>
              <a:t> </a:t>
            </a:r>
            <a:r>
              <a:rPr b="0" lang="en-US" sz="2200" spc="-1" strike="noStrike">
                <a:solidFill>
                  <a:srgbClr val="404040"/>
                </a:solidFill>
                <a:latin typeface="Times New Roman"/>
              </a:rPr>
              <a:t>+ Superfluous statements</a:t>
            </a:r>
            <a:endParaRPr b="0" lang="zxx" sz="22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tabLst>
                <a:tab algn="l" pos="0"/>
              </a:tabLst>
            </a:pPr>
            <a:r>
              <a:rPr b="0" lang="en-US" sz="2400" spc="-1" strike="noStrike">
                <a:solidFill>
                  <a:srgbClr val="404040"/>
                </a:solidFill>
                <a:latin typeface="Times New Roman"/>
              </a:rPr>
              <a:t>Identifying features and sets of features to be tested </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91"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analysis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Defining and prioritizing test conditions for each feature based on:</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 Analysis of the test basis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 Considering functional, non-functional and structural characteristics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 Business and technical factors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a:t>
            </a:r>
            <a:r>
              <a:rPr b="0" lang="en-US" sz="2400" spc="-1" strike="noStrike">
                <a:solidFill>
                  <a:srgbClr val="404040"/>
                </a:solidFill>
                <a:latin typeface="Times New Roman"/>
              </a:rPr>
              <a:t>+ Levels of risks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tabLst>
                <a:tab algn="l" pos="0"/>
              </a:tabLst>
            </a:pPr>
            <a:r>
              <a:rPr b="0" lang="en-US" sz="2400" spc="-1" strike="noStrike">
                <a:solidFill>
                  <a:srgbClr val="404040"/>
                </a:solidFill>
                <a:latin typeface="Times New Roman"/>
              </a:rPr>
              <a:t>Capturing bi-directional traceability between each element of the test basis and the associated test conditions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1905491038"/>
              </p:ext>
            </p:extLst>
          </p:nvPr>
        </p:nvGraphicFramePr>
        <p:xfrm>
          <a:off x="2589120" y="2133720"/>
          <a:ext cx="8915040" cy="37778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0" name="Title 1"/>
          <p:cNvSpPr/>
          <p:nvPr/>
        </p:nvSpPr>
        <p:spPr>
          <a:xfrm>
            <a:off x="2745360" y="776520"/>
            <a:ext cx="8911440" cy="1280520"/>
          </a:xfrm>
          <a:prstGeom prst="rect">
            <a:avLst/>
          </a:prstGeom>
          <a:noFill/>
          <a:ln w="0">
            <a:noFill/>
          </a:ln>
        </p:spPr>
        <p:style>
          <a:lnRef idx="2"/>
          <a:fillRef idx="0"/>
          <a:effectRef idx="0"/>
          <a:fontRef idx="minor"/>
        </p:style>
        <p:txBody>
          <a:bodyPr numCol="1" spcCol="1440" anchor="t">
            <a:normAutofit/>
          </a:bodyPr>
          <a:p>
            <a:pPr algn="ctr">
              <a:lnSpc>
                <a:spcPct val="100000"/>
              </a:lnSpc>
              <a:buNone/>
            </a:pPr>
            <a:r>
              <a:rPr b="0" lang="en-US" sz="3600" spc="-1" strike="noStrike">
                <a:solidFill>
                  <a:srgbClr val="00b0f0"/>
                </a:solidFill>
                <a:latin typeface="Times New Roman"/>
              </a:rPr>
              <a:t>Content</a:t>
            </a:r>
            <a:endParaRPr b="0" lang="zxx"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93"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design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Designing and prioritizing test cases and sets of test cases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Identifying necessary test data to support test conditions and test cases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Designing the test environment and identifying any required infrastructure and tools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Capturing bi-directional traceability between the test basis, test conditions, and test cases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95"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implementation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Developing and prioritizing test procedures/automated test scripts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Creating test suites from the test procedures/automated test scripts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Arranging the test suites within a test execution schedule in a way that results in efficient test execution</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Building the test environment (including, potentially, test harnesses, service virtualization, simulators, and other infrastructure items) and verifying that everything needed has been set up correctly</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97"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implementation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Preparing test data and ensuring it is properly loaded in the test environment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Verifying and updating bi-directional traceability between the test basis, test conditions, test cases, test procedures, and test suites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199"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execution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Recording the IDs and versions of the test item(s) or test object, test tool(s), and testware</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Executing tests either manually or by using test execution tools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Comparing actual results with expected results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Analyzing anomalies to establish their likely causes (e.g., failures may occur due to defects in the code, but false positives also may occur</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Reporting defects based on the failures observed</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201"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execution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Logging the outcome of test execution (e.g., pass, fail, blocked)</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Repeating test activities either as a result of action taken for an anomaly, or as part of the planned testing (e.g., execution of a corrected test, confirmation testing, and/or regression testing)</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Verifying and updating bi-directional traceability between the test basis, test conditions, test cases, test procedures, and test results. </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203"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completion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Checking whether all defect reports are closed, entering change requests or product backlog items for any defects that remain unresolved at the end of test execution</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Creating a test summary report to be communicated to stakeholders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Finalizing and archiving the test environment, the test data, the test infrastructure, and other testware for later reuse</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205" name="PlaceHolder 1"/>
          <p:cNvSpPr>
            <a:spLocks noGrp="1"/>
          </p:cNvSpPr>
          <p:nvPr>
            <p:ph/>
          </p:nvPr>
        </p:nvSpPr>
        <p:spPr>
          <a:xfrm>
            <a:off x="2589120" y="1725840"/>
            <a:ext cx="93747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completion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r>
              <a:rPr b="0" lang="en-US" sz="2400" spc="-1" strike="noStrike">
                <a:solidFill>
                  <a:srgbClr val="404040"/>
                </a:solidFill>
                <a:latin typeface="Times New Roman"/>
              </a:rPr>
              <a:t> has some major tasks: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Handing over the testware to the maintenance teams, other project teams, and/or other stakeholders who could benefit from its use</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Analyzing lessons learned from the completed test activities to determine changes needed for future iterations, releases, and projects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Using the information gathered to improve test process maturity</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graphicFrame>
        <p:nvGraphicFramePr>
          <p:cNvPr id="207" name="Table 5"/>
          <p:cNvGraphicFramePr/>
          <p:nvPr/>
        </p:nvGraphicFramePr>
        <p:xfrm>
          <a:off x="2860920" y="1523880"/>
          <a:ext cx="8679960" cy="2966400"/>
        </p:xfrm>
        <a:graphic>
          <a:graphicData uri="http://schemas.openxmlformats.org/drawingml/2006/table">
            <a:tbl>
              <a:tblPr/>
              <a:tblGrid>
                <a:gridCol w="2778480"/>
                <a:gridCol w="5901480"/>
              </a:tblGrid>
              <a:tr h="370800">
                <a:tc>
                  <a:txBody>
                    <a:bodyPr lIns="91080" rIns="91080" anchor="t">
                      <a:noAutofit/>
                    </a:bodyPr>
                    <a:p>
                      <a:pPr algn="ctr">
                        <a:lnSpc>
                          <a:spcPct val="100000"/>
                        </a:lnSpc>
                        <a:buNone/>
                      </a:pPr>
                      <a:r>
                        <a:rPr b="0" lang="en-US" sz="1800" spc="-1" strike="noStrike">
                          <a:solidFill>
                            <a:srgbClr val="ffffff"/>
                          </a:solidFill>
                          <a:latin typeface="Century Gothic"/>
                        </a:rPr>
                        <a:t>Test Process</a:t>
                      </a:r>
                      <a:endParaRPr b="0" lang="zxx" sz="18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a53010"/>
                    </a:solidFill>
                  </a:tcPr>
                </a:tc>
                <a:tc>
                  <a:txBody>
                    <a:bodyPr lIns="91080" rIns="91080" anchor="t">
                      <a:noAutofit/>
                    </a:bodyPr>
                    <a:p>
                      <a:pPr algn="ctr">
                        <a:lnSpc>
                          <a:spcPct val="100000"/>
                        </a:lnSpc>
                        <a:buNone/>
                      </a:pPr>
                      <a:r>
                        <a:rPr b="0" lang="en-US" sz="1800" spc="-1" strike="noStrike">
                          <a:solidFill>
                            <a:srgbClr val="ffffff"/>
                          </a:solidFill>
                          <a:latin typeface="Century Gothic"/>
                        </a:rPr>
                        <a:t>Test Work Products</a:t>
                      </a:r>
                      <a:endParaRPr b="0" lang="zxx" sz="18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a53010"/>
                    </a:solidFill>
                  </a:tcPr>
                </a:tc>
              </a:tr>
              <a:tr h="370800">
                <a:tc>
                  <a:txBody>
                    <a:bodyPr lIns="91080" rIns="91080" anchor="t">
                      <a:noAutofit/>
                    </a:bodyPr>
                    <a:p>
                      <a:pPr>
                        <a:lnSpc>
                          <a:spcPct val="100000"/>
                        </a:lnSpc>
                        <a:buNone/>
                      </a:pPr>
                      <a:r>
                        <a:rPr b="0" lang="en-US" sz="1300" spc="-1" strike="noStrike">
                          <a:solidFill>
                            <a:srgbClr val="000000"/>
                          </a:solidFill>
                          <a:latin typeface="Century Gothic"/>
                        </a:rPr>
                        <a:t>Test planning</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lIns="91080" rIns="91080" anchor="t">
                      <a:noAutofit/>
                    </a:bodyPr>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Plans</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r h="829080">
                <a:tc>
                  <a:txBody>
                    <a:bodyPr lIns="91080" rIns="91080" anchor="t">
                      <a:noAutofit/>
                    </a:bodyPr>
                    <a:p>
                      <a:pPr>
                        <a:lnSpc>
                          <a:spcPct val="100000"/>
                        </a:lnSpc>
                        <a:buNone/>
                      </a:pPr>
                      <a:r>
                        <a:rPr b="0" lang="en-US" sz="1300" spc="-1" strike="noStrike">
                          <a:solidFill>
                            <a:srgbClr val="000000"/>
                          </a:solidFill>
                          <a:latin typeface="Century Gothic"/>
                        </a:rPr>
                        <a:t>Test monitoring and control</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lIns="91080" rIns="91080" anchor="t">
                      <a:noAutofit/>
                    </a:bodyPr>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progress reports</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summary reports</a:t>
                      </a:r>
                      <a:endParaRPr b="0" lang="zxx" sz="1300" spc="-1" strike="noStrike">
                        <a:latin typeface="Arial"/>
                      </a:endParaRPr>
                    </a:p>
                    <a:p>
                      <a:pPr marL="285840" indent="-285840">
                        <a:lnSpc>
                          <a:spcPct val="100000"/>
                        </a:lnSpc>
                        <a:buClr>
                          <a:srgbClr val="000000"/>
                        </a:buClr>
                        <a:buFont typeface="Wingdings" charset="2"/>
                        <a:buChar char=""/>
                      </a:pPr>
                      <a:r>
                        <a:rPr b="0" lang="en-GB" sz="1300" spc="-1" strike="noStrike">
                          <a:solidFill>
                            <a:srgbClr val="000000"/>
                          </a:solidFill>
                          <a:latin typeface="Century Gothic"/>
                        </a:rPr>
                        <a:t>Test Management Report (task completion, resource allocation and usage, and effort)</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r>
              <a:tr h="370800">
                <a:tc>
                  <a:txBody>
                    <a:bodyPr lIns="91080" rIns="91080" anchor="t">
                      <a:noAutofit/>
                    </a:bodyPr>
                    <a:p>
                      <a:pPr>
                        <a:lnSpc>
                          <a:spcPct val="100000"/>
                        </a:lnSpc>
                        <a:buNone/>
                      </a:pPr>
                      <a:r>
                        <a:rPr b="0" lang="en-US" sz="1300" spc="-1" strike="noStrike">
                          <a:solidFill>
                            <a:srgbClr val="000000"/>
                          </a:solidFill>
                          <a:latin typeface="Century Gothic"/>
                        </a:rPr>
                        <a:t>Test analysis </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lIns="91080" rIns="91080" anchor="t">
                      <a:noAutofit/>
                    </a:bodyPr>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conditions (defined and prioritized)</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r h="829080">
                <a:tc>
                  <a:txBody>
                    <a:bodyPr lIns="91080" rIns="91080" anchor="t">
                      <a:noAutofit/>
                    </a:bodyPr>
                    <a:p>
                      <a:pPr>
                        <a:lnSpc>
                          <a:spcPct val="100000"/>
                        </a:lnSpc>
                        <a:buNone/>
                      </a:pPr>
                      <a:r>
                        <a:rPr b="0" lang="en-US" sz="1300" spc="-1" strike="noStrike">
                          <a:solidFill>
                            <a:srgbClr val="000000"/>
                          </a:solidFill>
                          <a:latin typeface="Century Gothic"/>
                        </a:rPr>
                        <a:t>Test design</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lIns="91080" rIns="91080" anchor="t">
                      <a:noAutofit/>
                    </a:bodyPr>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cases</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data</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Design of the test environment</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Identification of infrastructure and tools</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r>
              <a:tr h="644760">
                <a:tc>
                  <a:txBody>
                    <a:bodyPr lIns="91080" rIns="91080" anchor="t">
                      <a:noAutofit/>
                    </a:bodyPr>
                    <a:p>
                      <a:pPr>
                        <a:lnSpc>
                          <a:spcPct val="100000"/>
                        </a:lnSpc>
                        <a:buNone/>
                      </a:pPr>
                      <a:r>
                        <a:rPr b="0" lang="en-US" sz="1300" spc="-1" strike="noStrike">
                          <a:solidFill>
                            <a:srgbClr val="000000"/>
                          </a:solidFill>
                          <a:latin typeface="Century Gothic"/>
                        </a:rPr>
                        <a:t>Test implementation</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lIns="91080" rIns="91080" anchor="t">
                      <a:noAutofit/>
                    </a:bodyPr>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procedures (+sequencing)</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suites</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execution schedule</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r h="829080">
                <a:tc>
                  <a:txBody>
                    <a:bodyPr lIns="91080" rIns="91080" anchor="t">
                      <a:noAutofit/>
                    </a:bodyPr>
                    <a:p>
                      <a:pPr>
                        <a:lnSpc>
                          <a:spcPct val="100000"/>
                        </a:lnSpc>
                        <a:buNone/>
                      </a:pPr>
                      <a:r>
                        <a:rPr b="0" lang="en-US" sz="1300" spc="-1" strike="noStrike">
                          <a:solidFill>
                            <a:srgbClr val="000000"/>
                          </a:solidFill>
                          <a:latin typeface="Century Gothic"/>
                        </a:rPr>
                        <a:t>Test execution</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c>
                  <a:txBody>
                    <a:bodyPr lIns="91080" rIns="91080" anchor="t">
                      <a:noAutofit/>
                    </a:bodyPr>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result/Test status: ready to run, pass, fail, blocked…</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Defect reports</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Documentation about which test item(s), test object(s), test tools, and testware were involved in the testing</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f0e7e7"/>
                    </a:solidFill>
                  </a:tcPr>
                </a:tc>
              </a:tr>
              <a:tr h="829080">
                <a:tc>
                  <a:txBody>
                    <a:bodyPr lIns="91080" rIns="91080" anchor="t">
                      <a:noAutofit/>
                    </a:bodyPr>
                    <a:p>
                      <a:pPr>
                        <a:lnSpc>
                          <a:spcPct val="100000"/>
                        </a:lnSpc>
                        <a:buNone/>
                      </a:pPr>
                      <a:r>
                        <a:rPr b="0" lang="en-US" sz="1300" spc="-1" strike="noStrike">
                          <a:solidFill>
                            <a:srgbClr val="000000"/>
                          </a:solidFill>
                          <a:latin typeface="Century Gothic"/>
                        </a:rPr>
                        <a:t>Test completion</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c>
                  <a:txBody>
                    <a:bodyPr lIns="91080" rIns="91080" anchor="t">
                      <a:noAutofit/>
                    </a:bodyPr>
                    <a:p>
                      <a:pPr marL="285840" indent="-285840">
                        <a:lnSpc>
                          <a:spcPct val="100000"/>
                        </a:lnSpc>
                        <a:buClr>
                          <a:srgbClr val="000000"/>
                        </a:buClr>
                        <a:buFont typeface="Wingdings" charset="2"/>
                        <a:buChar char=""/>
                      </a:pPr>
                      <a:r>
                        <a:rPr b="0" lang="en-US" sz="1300" spc="-1" strike="noStrike">
                          <a:solidFill>
                            <a:srgbClr val="000000"/>
                          </a:solidFill>
                          <a:latin typeface="Century Gothic"/>
                        </a:rPr>
                        <a:t>Test summary reports</a:t>
                      </a:r>
                      <a:endParaRPr b="0" lang="zxx" sz="1300" spc="-1" strike="noStrike">
                        <a:latin typeface="Arial"/>
                      </a:endParaRPr>
                    </a:p>
                    <a:p>
                      <a:pPr marL="285840" indent="-285840">
                        <a:lnSpc>
                          <a:spcPct val="100000"/>
                        </a:lnSpc>
                        <a:buClr>
                          <a:srgbClr val="000000"/>
                        </a:buClr>
                        <a:buFont typeface="Wingdings" charset="2"/>
                        <a:buChar char=""/>
                      </a:pPr>
                      <a:r>
                        <a:rPr b="0" lang="en-GB" sz="1300" spc="-1" strike="noStrike">
                          <a:solidFill>
                            <a:srgbClr val="000000"/>
                          </a:solidFill>
                          <a:latin typeface="Century Gothic"/>
                        </a:rPr>
                        <a:t>Action items for improvement of subsequent projects or iteration</a:t>
                      </a:r>
                      <a:endParaRPr b="0" lang="zxx" sz="1300" spc="-1" strike="noStrike">
                        <a:latin typeface="Arial"/>
                      </a:endParaRPr>
                    </a:p>
                    <a:p>
                      <a:pPr marL="285840" indent="-285840">
                        <a:lnSpc>
                          <a:spcPct val="100000"/>
                        </a:lnSpc>
                        <a:buClr>
                          <a:srgbClr val="000000"/>
                        </a:buClr>
                        <a:buFont typeface="Wingdings" charset="2"/>
                        <a:buChar char=""/>
                      </a:pPr>
                      <a:r>
                        <a:rPr b="0" lang="en-GB" sz="1300" spc="-1" strike="noStrike">
                          <a:solidFill>
                            <a:srgbClr val="000000"/>
                          </a:solidFill>
                          <a:latin typeface="Century Gothic"/>
                        </a:rPr>
                        <a:t>Change requests or product backlog items</a:t>
                      </a:r>
                      <a:endParaRPr b="0" lang="zxx" sz="1300" spc="-1" strike="noStrike">
                        <a:latin typeface="Arial"/>
                      </a:endParaRPr>
                    </a:p>
                    <a:p>
                      <a:pPr marL="285840" indent="-285840">
                        <a:lnSpc>
                          <a:spcPct val="100000"/>
                        </a:lnSpc>
                        <a:buClr>
                          <a:srgbClr val="000000"/>
                        </a:buClr>
                        <a:buFont typeface="Wingdings" charset="2"/>
                        <a:buChar char=""/>
                      </a:pPr>
                      <a:r>
                        <a:rPr b="0" lang="en-US" sz="1300" spc="-1" strike="noStrike">
                          <a:solidFill>
                            <a:srgbClr val="000000"/>
                          </a:solidFill>
                          <a:latin typeface="Century Gothic"/>
                        </a:rPr>
                        <a:t>Finalized testware.</a:t>
                      </a:r>
                      <a:endParaRPr b="0" lang="zxx" sz="1300" spc="-1" strike="noStrike">
                        <a:latin typeface="Arial"/>
                      </a:endParaRPr>
                    </a:p>
                  </a:txBody>
                  <a:tcPr anchor="t" marL="91080" marR="91080">
                    <a:lnL w="12240">
                      <a:solidFill>
                        <a:srgbClr val="ffffff"/>
                      </a:solidFill>
                    </a:lnL>
                    <a:lnR w="12240">
                      <a:solidFill>
                        <a:srgbClr val="ffffff"/>
                      </a:solidFill>
                    </a:lnR>
                    <a:lnT w="12240">
                      <a:solidFill>
                        <a:srgbClr val="ffffff"/>
                      </a:solidFill>
                    </a:lnT>
                    <a:lnB w="12240">
                      <a:solidFill>
                        <a:srgbClr val="ffffff"/>
                      </a:solidFill>
                    </a:lnB>
                    <a:solidFill>
                      <a:srgbClr val="e0cdcc"/>
                    </a:solidFill>
                  </a:tcPr>
                </a:tc>
              </a:tr>
            </a:tbl>
          </a:graphicData>
        </a:graphic>
      </p:graphicFrame>
    </p:spTree>
  </p:cSld>
  <mc:AlternateContent>
    <mc:Choice Requires="p14">
      <p:transition spd="slow" p14:dur="2000"/>
    </mc:Choice>
    <mc:Fallback>
      <p:transition spd="slow"/>
    </mc:Fallback>
  </mc:AlternateContent>
  <p:timing>
    <p:tnLst>
      <p:par>
        <p:cTn id="128" dur="indefinite" restart="never" nodeType="tmRoot">
          <p:childTnLst>
            <p:seq>
              <p:cTn id="129" dur="indefinite" nodeType="mainSeq">
                <p:childTnLst>
                  <p:par>
                    <p:cTn id="130" fill="hold">
                      <p:stCondLst>
                        <p:cond delay="indefinite"/>
                      </p:stCondLst>
                      <p:childTnLst>
                        <p:par>
                          <p:cTn id="131" fill="hold">
                            <p:stCondLst>
                              <p:cond delay="0"/>
                            </p:stCondLst>
                            <p:childTnLst>
                              <p:par>
                                <p:cTn id="132" nodeType="clickEffect" fill="hold" presetClass="entr" presetID="2" presetSubtype="4">
                                  <p:stCondLst>
                                    <p:cond delay="0"/>
                                  </p:stCondLst>
                                  <p:childTnLst>
                                    <p:set>
                                      <p:cBhvr>
                                        <p:cTn id="133" dur="1" fill="hold">
                                          <p:stCondLst>
                                            <p:cond delay="0"/>
                                          </p:stCondLst>
                                        </p:cTn>
                                        <p:tgtEl>
                                          <p:spTgt spid="207"/>
                                        </p:tgtEl>
                                        <p:attrNameLst>
                                          <p:attrName>style.visibility</p:attrName>
                                        </p:attrNameLst>
                                      </p:cBhvr>
                                      <p:to>
                                        <p:strVal val="visible"/>
                                      </p:to>
                                    </p:set>
                                    <p:anim calcmode="lin" valueType="num">
                                      <p:cBhvr additive="repl">
                                        <p:cTn id="134" dur="500" fill="hold"/>
                                        <p:tgtEl>
                                          <p:spTgt spid="207"/>
                                        </p:tgtEl>
                                        <p:attrNameLst>
                                          <p:attrName>ppt_x</p:attrName>
                                        </p:attrNameLst>
                                      </p:cBhvr>
                                      <p:tavLst>
                                        <p:tav tm="0">
                                          <p:val>
                                            <p:strVal val="#ppt_x"/>
                                          </p:val>
                                        </p:tav>
                                        <p:tav tm="100000">
                                          <p:val>
                                            <p:strVal val="#ppt_x"/>
                                          </p:val>
                                        </p:tav>
                                      </p:tavLst>
                                    </p:anim>
                                    <p:anim calcmode="lin" valueType="num">
                                      <p:cBhvr additive="repl">
                                        <p:cTn id="135" dur="500" fill="hold"/>
                                        <p:tgtEl>
                                          <p:spTgt spid="2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209" name="PlaceHolder 1"/>
          <p:cNvSpPr>
            <a:spLocks noGrp="1"/>
          </p:cNvSpPr>
          <p:nvPr>
            <p:ph/>
          </p:nvPr>
        </p:nvSpPr>
        <p:spPr>
          <a:xfrm>
            <a:off x="2589120" y="1725840"/>
            <a:ext cx="87051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Traceability between the Test Basis and Test Work Products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Traceability enables:</a:t>
            </a:r>
            <a:br/>
            <a:r>
              <a:rPr b="0" lang="en-US" sz="2400" spc="-1" strike="noStrike">
                <a:solidFill>
                  <a:srgbClr val="404040"/>
                </a:solidFill>
                <a:latin typeface="Times New Roman"/>
              </a:rPr>
              <a:t>+ Analyzing the impact of changes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Making testing auditable</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Meeting IT governance criteria</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Improving the understand ability of test progress reports and test summary reports to include the status of elements of the test basis (e.g., requirements that passed their tests, requirements that failed their tests, and requirements that have pending tests)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1.4 Test Process</a:t>
            </a:r>
            <a:endParaRPr b="0" lang="zxx" sz="3600" spc="-1" strike="noStrike">
              <a:latin typeface="Arial"/>
            </a:endParaRPr>
          </a:p>
        </p:txBody>
      </p:sp>
      <p:sp>
        <p:nvSpPr>
          <p:cNvPr id="211" name="PlaceHolder 1"/>
          <p:cNvSpPr>
            <a:spLocks noGrp="1"/>
          </p:cNvSpPr>
          <p:nvPr>
            <p:ph/>
          </p:nvPr>
        </p:nvSpPr>
        <p:spPr>
          <a:xfrm>
            <a:off x="2589120" y="1725840"/>
            <a:ext cx="87051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Traceability between the Test Basis and Test Work Products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Traceability enables:</a:t>
            </a:r>
            <a:br/>
            <a:r>
              <a:rPr b="0" lang="en-US" sz="2400" spc="-1" strike="noStrike">
                <a:solidFill>
                  <a:srgbClr val="404040"/>
                </a:solidFill>
                <a:latin typeface="Times New Roman"/>
              </a:rPr>
              <a:t>+ Relating the technical aspects of testing to stakeholders in terms that they can understand</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 Providing information to assess product quality, process capability, and project progress against business goals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1.1 What is Testing?</a:t>
            </a:r>
            <a:endParaRPr b="0" lang="zxx" sz="3600" spc="-1" strike="noStrike">
              <a:latin typeface="Arial"/>
            </a:endParaRPr>
          </a:p>
        </p:txBody>
      </p:sp>
      <p:sp>
        <p:nvSpPr>
          <p:cNvPr id="142" name="PlaceHolder 1"/>
          <p:cNvSpPr>
            <a:spLocks noGrp="1"/>
          </p:cNvSpPr>
          <p:nvPr>
            <p:ph/>
          </p:nvPr>
        </p:nvSpPr>
        <p:spPr>
          <a:xfrm>
            <a:off x="2615040" y="1721520"/>
            <a:ext cx="8915040" cy="37771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Testing</a:t>
            </a:r>
            <a:r>
              <a:rPr b="0" lang="en-US" sz="2400" spc="-1" strike="noStrike">
                <a:solidFill>
                  <a:srgbClr val="404040"/>
                </a:solidFill>
                <a:latin typeface="Times New Roman"/>
              </a:rPr>
              <a:t>: is the </a:t>
            </a:r>
            <a:r>
              <a:rPr b="0" i="1" lang="en-US" sz="2400" spc="-1" strike="noStrike" u="sng">
                <a:solidFill>
                  <a:srgbClr val="404040"/>
                </a:solidFill>
                <a:uFillTx/>
                <a:latin typeface="Times New Roman"/>
              </a:rPr>
              <a:t>process</a:t>
            </a:r>
            <a:r>
              <a:rPr b="0" lang="en-US" sz="2400" spc="-1" strike="noStrike">
                <a:solidFill>
                  <a:srgbClr val="404040"/>
                </a:solidFill>
                <a:latin typeface="Times New Roman"/>
              </a:rPr>
              <a:t> of exercising or </a:t>
            </a:r>
            <a:r>
              <a:rPr b="0" i="1" lang="en-US" sz="2400" spc="-1" strike="noStrike" u="sng">
                <a:solidFill>
                  <a:srgbClr val="404040"/>
                </a:solidFill>
                <a:uFillTx/>
                <a:latin typeface="Times New Roman"/>
              </a:rPr>
              <a:t>evaluating</a:t>
            </a:r>
            <a:r>
              <a:rPr b="0" lang="en-US" sz="2400" spc="-1" strike="noStrike">
                <a:solidFill>
                  <a:srgbClr val="404040"/>
                </a:solidFill>
                <a:latin typeface="Times New Roman"/>
              </a:rPr>
              <a:t> a system or system component by manual or automated means to </a:t>
            </a:r>
            <a:r>
              <a:rPr b="0" i="1" lang="en-US" sz="2400" spc="-1" strike="noStrike" u="sng">
                <a:solidFill>
                  <a:srgbClr val="404040"/>
                </a:solidFill>
                <a:uFillTx/>
                <a:latin typeface="Times New Roman"/>
              </a:rPr>
              <a:t>verify</a:t>
            </a:r>
            <a:r>
              <a:rPr b="0" lang="en-US" sz="2400" spc="-1" strike="noStrike">
                <a:solidFill>
                  <a:srgbClr val="404040"/>
                </a:solidFill>
                <a:latin typeface="Times New Roman"/>
              </a:rPr>
              <a:t> that </a:t>
            </a:r>
            <a:r>
              <a:rPr b="0" i="1" lang="en-US" sz="2400" spc="-1" strike="noStrike" u="sng">
                <a:solidFill>
                  <a:srgbClr val="404040"/>
                </a:solidFill>
                <a:uFillTx/>
                <a:latin typeface="Times New Roman"/>
              </a:rPr>
              <a:t>it satisfies specified requirements</a:t>
            </a:r>
            <a:r>
              <a:rPr b="0" lang="en-US" sz="2400" spc="-1" strike="noStrike">
                <a:solidFill>
                  <a:srgbClr val="404040"/>
                </a:solidFill>
                <a:latin typeface="Times New Roman"/>
              </a:rPr>
              <a:t> (IEEE)</a:t>
            </a:r>
            <a:endParaRPr b="0" lang="zxx" sz="2400" spc="-1" strike="noStrike">
              <a:solidFill>
                <a:srgbClr val="404040"/>
              </a:solidFill>
              <a:latin typeface="Century Gothic"/>
            </a:endParaRPr>
          </a:p>
          <a:p>
            <a:pPr>
              <a:lnSpc>
                <a:spcPct val="100000"/>
              </a:lnSpc>
              <a:spcBef>
                <a:spcPts val="1001"/>
              </a:spcBef>
              <a:buNone/>
            </a:pP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Testing</a:t>
            </a:r>
            <a:r>
              <a:rPr b="0" lang="en-US" sz="2400" spc="-1" strike="noStrike">
                <a:solidFill>
                  <a:srgbClr val="404040"/>
                </a:solidFill>
                <a:latin typeface="Times New Roman"/>
              </a:rPr>
              <a:t>: the </a:t>
            </a:r>
            <a:r>
              <a:rPr b="0" i="1" lang="en-US" sz="2400" spc="-1" strike="noStrike" u="sng">
                <a:solidFill>
                  <a:srgbClr val="404040"/>
                </a:solidFill>
                <a:uFillTx/>
                <a:latin typeface="Times New Roman"/>
              </a:rPr>
              <a:t>process</a:t>
            </a:r>
            <a:r>
              <a:rPr b="0" lang="en-US" sz="2400" spc="-1" strike="noStrike">
                <a:solidFill>
                  <a:srgbClr val="404040"/>
                </a:solidFill>
                <a:latin typeface="Times New Roman"/>
              </a:rPr>
              <a:t> consisting of all life cycle activities, both static and dynamic, concerned with planning, preparation and </a:t>
            </a:r>
            <a:r>
              <a:rPr b="0" i="1" lang="en-US" sz="2400" spc="-1" strike="noStrike" u="sng">
                <a:solidFill>
                  <a:srgbClr val="404040"/>
                </a:solidFill>
                <a:uFillTx/>
                <a:latin typeface="Times New Roman"/>
              </a:rPr>
              <a:t>evaluation</a:t>
            </a:r>
            <a:r>
              <a:rPr b="0" lang="en-US" sz="2400" spc="-1" strike="noStrike">
                <a:solidFill>
                  <a:srgbClr val="404040"/>
                </a:solidFill>
                <a:latin typeface="Times New Roman"/>
              </a:rPr>
              <a:t> of software product and related work products to </a:t>
            </a:r>
            <a:r>
              <a:rPr b="0" i="1" lang="en-US" sz="2400" spc="-1" strike="noStrike" u="sng">
                <a:solidFill>
                  <a:srgbClr val="404040"/>
                </a:solidFill>
                <a:uFillTx/>
                <a:latin typeface="Times New Roman"/>
              </a:rPr>
              <a:t>determine</a:t>
            </a:r>
            <a:r>
              <a:rPr b="0" lang="en-US" sz="2400" spc="-1" strike="noStrike">
                <a:solidFill>
                  <a:srgbClr val="404040"/>
                </a:solidFill>
                <a:latin typeface="Times New Roman"/>
              </a:rPr>
              <a:t> that they </a:t>
            </a:r>
            <a:r>
              <a:rPr b="0" i="1" lang="en-US" sz="2400" spc="-1" strike="noStrike" u="sng">
                <a:solidFill>
                  <a:srgbClr val="404040"/>
                </a:solidFill>
                <a:uFillTx/>
                <a:latin typeface="Times New Roman"/>
              </a:rPr>
              <a:t>satisfy specified requirements</a:t>
            </a:r>
            <a:r>
              <a:rPr b="0" lang="en-US" sz="2400" spc="-1" strike="noStrike">
                <a:solidFill>
                  <a:srgbClr val="404040"/>
                </a:solidFill>
                <a:latin typeface="Times New Roman"/>
              </a:rPr>
              <a:t>, to demonstrate that they are fit for purpose and to detect defects (ISTQB glossary)</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repl">
                                        <p:cTn id="7" dur="500" fill="hold"/>
                                        <p:tgtEl>
                                          <p:spTgt spid="142">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1.5 The Psychology of Testing</a:t>
            </a:r>
            <a:endParaRPr b="0" lang="zxx" sz="3600" spc="-1" strike="noStrike">
              <a:latin typeface="Arial"/>
            </a:endParaRPr>
          </a:p>
        </p:txBody>
      </p:sp>
      <p:sp>
        <p:nvSpPr>
          <p:cNvPr id="213" name="PlaceHolder 1"/>
          <p:cNvSpPr>
            <a:spLocks noGrp="1"/>
          </p:cNvSpPr>
          <p:nvPr>
            <p:ph/>
          </p:nvPr>
        </p:nvSpPr>
        <p:spPr>
          <a:xfrm>
            <a:off x="2589120" y="1725840"/>
            <a:ext cx="87051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Human Psychology and Testing (</a:t>
            </a:r>
            <a:r>
              <a:rPr b="0" i="1" lang="en-US" sz="2400" spc="-1" strike="noStrike" u="sng">
                <a:solidFill>
                  <a:srgbClr val="00b0f0"/>
                </a:solidFill>
                <a:uFillTx/>
                <a:latin typeface="Times New Roman"/>
              </a:rPr>
              <a:t>K1</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000000"/>
                </a:solidFill>
                <a:latin typeface="Times New Roman"/>
              </a:rPr>
              <a:t>An element of human psychology called confirmation bias can make it difficult to accept information that disagrees with currently held beliefs.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000000"/>
                </a:solidFill>
                <a:latin typeface="Times New Roman"/>
              </a:rPr>
              <a:t>Some ways to communicate well: </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 Start with collaboration and teamwork rather than battles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 Stay objective and factual, not focused on the person</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 Try to understand how the other person feels and the reasons they may react negatively to the information</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000000"/>
                </a:solidFill>
                <a:latin typeface="Times New Roman"/>
              </a:rPr>
              <a:t>	</a:t>
            </a:r>
            <a:r>
              <a:rPr b="0" lang="en-US" sz="2400" spc="-1" strike="noStrike">
                <a:solidFill>
                  <a:srgbClr val="000000"/>
                </a:solidFill>
                <a:latin typeface="Times New Roman"/>
              </a:rPr>
              <a:t>+ Be sure the other person understood what you have said</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1.5 The Psychology of Testing</a:t>
            </a:r>
            <a:endParaRPr b="0" lang="zxx" sz="3600" spc="-1" strike="noStrike">
              <a:latin typeface="Arial"/>
            </a:endParaRPr>
          </a:p>
        </p:txBody>
      </p:sp>
      <p:sp>
        <p:nvSpPr>
          <p:cNvPr id="215" name="PlaceHolder 1"/>
          <p:cNvSpPr>
            <a:spLocks noGrp="1"/>
          </p:cNvSpPr>
          <p:nvPr>
            <p:ph/>
          </p:nvPr>
        </p:nvSpPr>
        <p:spPr>
          <a:xfrm>
            <a:off x="2589120" y="1725840"/>
            <a:ext cx="87051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Tester’s and Developer’s Mindsets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i="1" lang="en-US" sz="2400" spc="-1" strike="noStrike" u="sng">
                <a:solidFill>
                  <a:srgbClr val="404040"/>
                </a:solidFill>
                <a:uFillTx/>
                <a:latin typeface="Times New Roman"/>
              </a:rPr>
              <a:t>Tester’s mindset:</a:t>
            </a:r>
            <a:r>
              <a:rPr b="0" i="1" lang="en-US" sz="2400" spc="-1" strike="noStrike">
                <a:solidFill>
                  <a:srgbClr val="404040"/>
                </a:solidFill>
                <a:latin typeface="Times New Roman"/>
              </a:rPr>
              <a:t> </a:t>
            </a:r>
            <a:r>
              <a:rPr b="0" lang="en-US" sz="2400" spc="-1" strike="noStrike">
                <a:solidFill>
                  <a:srgbClr val="404040"/>
                </a:solidFill>
                <a:latin typeface="Times New Roman"/>
              </a:rPr>
              <a:t>curiosity, professional pessimism, a critical eye, attention to detail, and a motivation for good and positive communications and relationships. A tester’s mindset tends to grow and mature as the tester gains experience</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i="1" lang="en-US" sz="2400" spc="-1" strike="noStrike" u="sng">
                <a:solidFill>
                  <a:srgbClr val="404040"/>
                </a:solidFill>
                <a:uFillTx/>
                <a:latin typeface="Times New Roman"/>
              </a:rPr>
              <a:t>Developer’s mindset:</a:t>
            </a:r>
            <a:r>
              <a:rPr b="0" i="1" lang="en-US" sz="2400" spc="-1" strike="noStrike">
                <a:solidFill>
                  <a:srgbClr val="404040"/>
                </a:solidFill>
                <a:latin typeface="Times New Roman"/>
              </a:rPr>
              <a:t> </a:t>
            </a:r>
            <a:r>
              <a:rPr b="0" lang="en-US" sz="2400" spc="-1" strike="noStrike">
                <a:solidFill>
                  <a:srgbClr val="404040"/>
                </a:solidFill>
                <a:latin typeface="Times New Roman"/>
              </a:rPr>
              <a:t>often more interested in designing and building solutions than in contemplating what might be wrong with those solutions</a:t>
            </a:r>
            <a:endParaRPr b="0" lang="zxx" sz="2400" spc="-1" strike="noStrike">
              <a:solidFill>
                <a:srgbClr val="404040"/>
              </a:solidFill>
              <a:latin typeface="Century Gothic"/>
            </a:endParaRPr>
          </a:p>
          <a:p>
            <a:pPr>
              <a:lnSpc>
                <a:spcPct val="100000"/>
              </a:lnSpc>
              <a:spcBef>
                <a:spcPts val="1001"/>
              </a:spcBef>
              <a:buNone/>
            </a:pP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Terms/Glossary</a:t>
            </a:r>
            <a:endParaRPr b="0" lang="zxx" sz="3600" spc="-1" strike="noStrike">
              <a:latin typeface="Arial"/>
            </a:endParaRPr>
          </a:p>
        </p:txBody>
      </p:sp>
      <p:sp>
        <p:nvSpPr>
          <p:cNvPr id="217" name="PlaceHolder 1"/>
          <p:cNvSpPr>
            <a:spLocks noGrp="1"/>
          </p:cNvSpPr>
          <p:nvPr>
            <p:ph/>
          </p:nvPr>
        </p:nvSpPr>
        <p:spPr>
          <a:xfrm>
            <a:off x="2589120" y="1725840"/>
            <a:ext cx="87051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basis: </a:t>
            </a:r>
            <a:r>
              <a:rPr b="0" lang="en-US" sz="2400" spc="-1" strike="noStrike">
                <a:solidFill>
                  <a:srgbClr val="000000"/>
                </a:solidFill>
                <a:latin typeface="Times New Roman"/>
              </a:rPr>
              <a:t>All documents from which the requirements of a component or system can be inferred. The documentation on which test cases are based. </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condition: </a:t>
            </a:r>
            <a:r>
              <a:rPr b="0" lang="en-US" sz="2400" spc="-1" strike="noStrike">
                <a:solidFill>
                  <a:srgbClr val="000000"/>
                </a:solidFill>
                <a:latin typeface="Times New Roman"/>
              </a:rPr>
              <a:t>An item or event of a component or system that could be verified by one or more test cases, e.g. a function, transaction, feature, quality attribute, or structural element.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case: </a:t>
            </a:r>
            <a:r>
              <a:rPr b="0" lang="en-US" sz="2400" spc="-1" strike="noStrike">
                <a:solidFill>
                  <a:srgbClr val="000000"/>
                </a:solidFill>
                <a:latin typeface="Times New Roman"/>
              </a:rPr>
              <a:t>A set of input values, execution preconditions, expected results, and execution post conditions developed for a particular objective or test condition, such as to exercise a particular program path or to verify compliance with a specific requirement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plan</a:t>
            </a:r>
            <a:r>
              <a:rPr b="0" lang="en-US" sz="2400" spc="-1" strike="noStrike">
                <a:solidFill>
                  <a:srgbClr val="000000"/>
                </a:solidFill>
                <a:latin typeface="Times New Roman"/>
              </a:rPr>
              <a:t>: A document describing the scope, approach, resources, and schedule of intended test activities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Terms/Glossary</a:t>
            </a:r>
            <a:endParaRPr b="0" lang="zxx" sz="3600" spc="-1" strike="noStrike">
              <a:latin typeface="Arial"/>
            </a:endParaRPr>
          </a:p>
        </p:txBody>
      </p:sp>
      <p:sp>
        <p:nvSpPr>
          <p:cNvPr id="219" name="PlaceHolder 1"/>
          <p:cNvSpPr>
            <a:spLocks noGrp="1"/>
          </p:cNvSpPr>
          <p:nvPr>
            <p:ph/>
          </p:nvPr>
        </p:nvSpPr>
        <p:spPr>
          <a:xfrm>
            <a:off x="2589120" y="1725840"/>
            <a:ext cx="870516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planning</a:t>
            </a:r>
            <a:r>
              <a:rPr b="0" lang="en-US" sz="2400" spc="-1" strike="noStrike">
                <a:solidFill>
                  <a:srgbClr val="000000"/>
                </a:solidFill>
                <a:latin typeface="Times New Roman"/>
              </a:rPr>
              <a:t>: The activity of establishing or updating a test plan</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control</a:t>
            </a:r>
            <a:r>
              <a:rPr b="0" lang="en-US" sz="2400" spc="-1" strike="noStrike">
                <a:solidFill>
                  <a:srgbClr val="000000"/>
                </a:solidFill>
                <a:latin typeface="Times New Roman"/>
              </a:rPr>
              <a:t>: A test management task that deals with developing and applying a set of corrective actions to get a test project on track when monitoring shows a deviation from what was planned</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Approach</a:t>
            </a:r>
            <a:r>
              <a:rPr b="0" lang="en-US" sz="2400" spc="-1" strike="noStrike">
                <a:solidFill>
                  <a:srgbClr val="000000"/>
                </a:solidFill>
                <a:latin typeface="Times New Roman"/>
              </a:rPr>
              <a:t>: the implementation of the test strategy for a specific project. </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Testware</a:t>
            </a:r>
            <a:r>
              <a:rPr b="0" lang="en-US" sz="2400" spc="-1" strike="noStrike">
                <a:solidFill>
                  <a:srgbClr val="000000"/>
                </a:solidFill>
                <a:latin typeface="Times New Roman"/>
              </a:rPr>
              <a:t>: includes test cases, test plans, test data, etc.. </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strategy</a:t>
            </a:r>
            <a:r>
              <a:rPr b="0" lang="en-US" sz="2400" spc="-1" strike="noStrike">
                <a:solidFill>
                  <a:srgbClr val="000000"/>
                </a:solidFill>
                <a:latin typeface="Times New Roman"/>
              </a:rPr>
              <a:t>: A high-level description of the test types to be performed and the testing for a program (one or more projects)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 policy</a:t>
            </a:r>
            <a:r>
              <a:rPr b="0" lang="en-US" sz="2400" spc="-1" strike="noStrike">
                <a:solidFill>
                  <a:srgbClr val="000000"/>
                </a:solidFill>
                <a:latin typeface="Times New Roman"/>
              </a:rPr>
              <a:t>: A high level document describing the principles, approach and major objectives of the organization regarding testing</a:t>
            </a:r>
            <a:endParaRPr b="0" lang="zxx" sz="2400" spc="-1" strike="noStrike">
              <a:solidFill>
                <a:srgbClr val="404040"/>
              </a:solidFill>
              <a:latin typeface="Century Gothic"/>
            </a:endParaRPr>
          </a:p>
          <a:p>
            <a:pPr>
              <a:lnSpc>
                <a:spcPct val="100000"/>
              </a:lnSpc>
              <a:spcBef>
                <a:spcPts val="1001"/>
              </a:spcBef>
              <a:buNone/>
            </a:pP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0" name="Content Placeholder 4" descr=""/>
          <p:cNvPicPr/>
          <p:nvPr/>
        </p:nvPicPr>
        <p:blipFill>
          <a:blip r:embed="rId1"/>
          <a:stretch/>
        </p:blipFill>
        <p:spPr>
          <a:xfrm>
            <a:off x="2593080" y="960840"/>
            <a:ext cx="8444880" cy="55414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1.1 What is Testing?</a:t>
            </a:r>
            <a:endParaRPr b="0" lang="zxx" sz="3600" spc="-1" strike="noStrike">
              <a:latin typeface="Arial"/>
            </a:endParaRPr>
          </a:p>
        </p:txBody>
      </p:sp>
      <p:sp>
        <p:nvSpPr>
          <p:cNvPr id="144" name="PlaceHolder 1"/>
          <p:cNvSpPr>
            <a:spLocks noGrp="1"/>
          </p:cNvSpPr>
          <p:nvPr>
            <p:ph/>
          </p:nvPr>
        </p:nvSpPr>
        <p:spPr>
          <a:xfrm>
            <a:off x="2589120" y="1725840"/>
            <a:ext cx="891504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Typical Objectives of Testing (</a:t>
            </a:r>
            <a:r>
              <a:rPr b="0" i="1" lang="en-US" sz="2400" spc="-1" strike="noStrike" u="sng">
                <a:solidFill>
                  <a:srgbClr val="00b0f0"/>
                </a:solidFill>
                <a:uFillTx/>
                <a:latin typeface="Times New Roman"/>
              </a:rPr>
              <a:t>K1</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pPr>
            <a:r>
              <a:rPr b="0" lang="en-US" sz="2400" spc="-1" strike="noStrike">
                <a:solidFill>
                  <a:srgbClr val="404040"/>
                </a:solidFill>
                <a:latin typeface="Times New Roman"/>
              </a:rPr>
              <a:t>To prevent defects by Evaluate Work Products </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pPr>
            <a:r>
              <a:rPr b="0" lang="en-US" sz="2400" spc="-1" strike="noStrike">
                <a:solidFill>
                  <a:srgbClr val="404040"/>
                </a:solidFill>
                <a:latin typeface="Times New Roman"/>
              </a:rPr>
              <a:t>To verify whether all specified requirements have been fulfilled</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pPr>
            <a:r>
              <a:rPr b="0" lang="en-US" sz="2400" spc="-1" strike="noStrike">
                <a:solidFill>
                  <a:srgbClr val="404040"/>
                </a:solidFill>
                <a:latin typeface="Times New Roman"/>
              </a:rPr>
              <a:t>To check whether the test object is complete and validate it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pPr>
            <a:r>
              <a:rPr b="0" lang="en-US" sz="2400" spc="-1" strike="noStrike">
                <a:solidFill>
                  <a:srgbClr val="404040"/>
                </a:solidFill>
                <a:latin typeface="Times New Roman"/>
              </a:rPr>
              <a:t>To build confidence in the level of quality of the test object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pPr>
            <a:r>
              <a:rPr b="0" lang="en-US" sz="2400" spc="-1" strike="noStrike">
                <a:solidFill>
                  <a:srgbClr val="404040"/>
                </a:solidFill>
                <a:latin typeface="Times New Roman"/>
              </a:rPr>
              <a:t>To find defects and failures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pPr>
            <a:r>
              <a:rPr b="0" lang="en-US" sz="2400" spc="-1" strike="noStrike">
                <a:solidFill>
                  <a:srgbClr val="404040"/>
                </a:solidFill>
                <a:latin typeface="Times New Roman"/>
              </a:rPr>
              <a:t>To provide sufficient information to stakeholders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pPr>
            <a:r>
              <a:rPr b="0" lang="en-US" sz="2400" spc="-1" strike="noStrike">
                <a:solidFill>
                  <a:srgbClr val="404040"/>
                </a:solidFill>
                <a:latin typeface="Times New Roman"/>
              </a:rPr>
              <a:t>To comply with contractual, legal, or regulatory requirements or standards, and/or to verify the test object’s compliance with such requirements or standards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2" presetSubtype="4">
                                  <p:stCondLst>
                                    <p:cond delay="0"/>
                                  </p:stCondLst>
                                  <p:childTnLst>
                                    <p:set>
                                      <p:cBhvr>
                                        <p:cTn id="18" dur="1" fill="hold">
                                          <p:stCondLst>
                                            <p:cond delay="0"/>
                                          </p:stCondLst>
                                        </p:cTn>
                                        <p:tgtEl>
                                          <p:spTgt spid="144">
                                            <p:txEl>
                                              <p:pRg st="1" end="1"/>
                                            </p:txEl>
                                          </p:spTgt>
                                        </p:tgtEl>
                                        <p:attrNameLst>
                                          <p:attrName>style.visibility</p:attrName>
                                        </p:attrNameLst>
                                      </p:cBhvr>
                                      <p:to>
                                        <p:strVal val="visible"/>
                                      </p:to>
                                    </p:set>
                                    <p:anim calcmode="lin" valueType="num">
                                      <p:cBhvr additive="repl">
                                        <p:cTn id="19" dur="500" fill="hold"/>
                                        <p:tgtEl>
                                          <p:spTgt spid="144">
                                            <p:txEl>
                                              <p:pRg st="1" end="1"/>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144">
                                            <p:txEl>
                                              <p:pRg st="1" end="1"/>
                                            </p:txEl>
                                          </p:spTgt>
                                        </p:tgtEl>
                                        <p:attrNameLst>
                                          <p:attrName>ppt_y</p:attrName>
                                        </p:attrNameLst>
                                      </p:cBhvr>
                                      <p:tavLst>
                                        <p:tav tm="0">
                                          <p:val>
                                            <p:strVal val="1+#ppt_h/2"/>
                                          </p:val>
                                        </p:tav>
                                        <p:tav tm="100000">
                                          <p:val>
                                            <p:strVal val="#ppt_y"/>
                                          </p:val>
                                        </p:tav>
                                      </p:tavLst>
                                    </p:anim>
                                  </p:childTnLst>
                                </p:cTn>
                              </p:par>
                              <p:par>
                                <p:cTn id="21" nodeType="withEffect" fill="hold" presetClass="entr" presetID="2" presetSubtype="4">
                                  <p:stCondLst>
                                    <p:cond delay="0"/>
                                  </p:stCondLst>
                                  <p:childTnLst>
                                    <p:set>
                                      <p:cBhvr>
                                        <p:cTn id="22" dur="1" fill="hold">
                                          <p:stCondLst>
                                            <p:cond delay="0"/>
                                          </p:stCondLst>
                                        </p:cTn>
                                        <p:tgtEl>
                                          <p:spTgt spid="144">
                                            <p:txEl>
                                              <p:pRg st="2" end="2"/>
                                            </p:txEl>
                                          </p:spTgt>
                                        </p:tgtEl>
                                        <p:attrNameLst>
                                          <p:attrName>style.visibility</p:attrName>
                                        </p:attrNameLst>
                                      </p:cBhvr>
                                      <p:to>
                                        <p:strVal val="visible"/>
                                      </p:to>
                                    </p:set>
                                    <p:anim calcmode="lin" valueType="num">
                                      <p:cBhvr additive="repl">
                                        <p:cTn id="23" dur="500" fill="hold"/>
                                        <p:tgtEl>
                                          <p:spTgt spid="144">
                                            <p:txEl>
                                              <p:pRg st="2" end="2"/>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144">
                                            <p:txEl>
                                              <p:pRg st="2" end="2"/>
                                            </p:txEl>
                                          </p:spTgt>
                                        </p:tgtEl>
                                        <p:attrNameLst>
                                          <p:attrName>ppt_y</p:attrName>
                                        </p:attrNameLst>
                                      </p:cBhvr>
                                      <p:tavLst>
                                        <p:tav tm="0">
                                          <p:val>
                                            <p:strVal val="1+#ppt_h/2"/>
                                          </p:val>
                                        </p:tav>
                                        <p:tav tm="100000">
                                          <p:val>
                                            <p:strVal val="#ppt_y"/>
                                          </p:val>
                                        </p:tav>
                                      </p:tavLst>
                                    </p:anim>
                                  </p:childTnLst>
                                </p:cTn>
                              </p:par>
                              <p:par>
                                <p:cTn id="25" nodeType="withEffect" fill="hold" presetClass="entr" presetID="2" presetSubtype="4">
                                  <p:stCondLst>
                                    <p:cond delay="0"/>
                                  </p:stCondLst>
                                  <p:childTnLst>
                                    <p:set>
                                      <p:cBhvr>
                                        <p:cTn id="26" dur="1" fill="hold">
                                          <p:stCondLst>
                                            <p:cond delay="0"/>
                                          </p:stCondLst>
                                        </p:cTn>
                                        <p:tgtEl>
                                          <p:spTgt spid="144">
                                            <p:txEl>
                                              <p:pRg st="3" end="3"/>
                                            </p:txEl>
                                          </p:spTgt>
                                        </p:tgtEl>
                                        <p:attrNameLst>
                                          <p:attrName>style.visibility</p:attrName>
                                        </p:attrNameLst>
                                      </p:cBhvr>
                                      <p:to>
                                        <p:strVal val="visible"/>
                                      </p:to>
                                    </p:set>
                                    <p:anim calcmode="lin" valueType="num">
                                      <p:cBhvr additive="repl">
                                        <p:cTn id="27" dur="500" fill="hold"/>
                                        <p:tgtEl>
                                          <p:spTgt spid="144">
                                            <p:txEl>
                                              <p:pRg st="3" end="3"/>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144">
                                            <p:txEl>
                                              <p:pRg st="3" end="3"/>
                                            </p:txEl>
                                          </p:spTgt>
                                        </p:tgtEl>
                                        <p:attrNameLst>
                                          <p:attrName>ppt_y</p:attrName>
                                        </p:attrNameLst>
                                      </p:cBhvr>
                                      <p:tavLst>
                                        <p:tav tm="0">
                                          <p:val>
                                            <p:strVal val="1+#ppt_h/2"/>
                                          </p:val>
                                        </p:tav>
                                        <p:tav tm="100000">
                                          <p:val>
                                            <p:strVal val="#ppt_y"/>
                                          </p:val>
                                        </p:tav>
                                      </p:tavLst>
                                    </p:anim>
                                  </p:childTnLst>
                                </p:cTn>
                              </p:par>
                              <p:par>
                                <p:cTn id="29" nodeType="withEffect" fill="hold" presetClass="entr" presetID="2" presetSubtype="4">
                                  <p:stCondLst>
                                    <p:cond delay="0"/>
                                  </p:stCondLst>
                                  <p:childTnLst>
                                    <p:set>
                                      <p:cBhvr>
                                        <p:cTn id="30" dur="1" fill="hold">
                                          <p:stCondLst>
                                            <p:cond delay="0"/>
                                          </p:stCondLst>
                                        </p:cTn>
                                        <p:tgtEl>
                                          <p:spTgt spid="144">
                                            <p:txEl>
                                              <p:pRg st="4" end="4"/>
                                            </p:txEl>
                                          </p:spTgt>
                                        </p:tgtEl>
                                        <p:attrNameLst>
                                          <p:attrName>style.visibility</p:attrName>
                                        </p:attrNameLst>
                                      </p:cBhvr>
                                      <p:to>
                                        <p:strVal val="visible"/>
                                      </p:to>
                                    </p:set>
                                    <p:anim calcmode="lin" valueType="num">
                                      <p:cBhvr additive="repl">
                                        <p:cTn id="31" dur="500" fill="hold"/>
                                        <p:tgtEl>
                                          <p:spTgt spid="144">
                                            <p:txEl>
                                              <p:pRg st="4" end="4"/>
                                            </p:txEl>
                                          </p:spTgt>
                                        </p:tgtEl>
                                        <p:attrNameLst>
                                          <p:attrName>ppt_x</p:attrName>
                                        </p:attrNameLst>
                                      </p:cBhvr>
                                      <p:tavLst>
                                        <p:tav tm="0">
                                          <p:val>
                                            <p:strVal val="#ppt_x"/>
                                          </p:val>
                                        </p:tav>
                                        <p:tav tm="100000">
                                          <p:val>
                                            <p:strVal val="#ppt_x"/>
                                          </p:val>
                                        </p:tav>
                                      </p:tavLst>
                                    </p:anim>
                                    <p:anim calcmode="lin" valueType="num">
                                      <p:cBhvr additive="repl">
                                        <p:cTn id="32" dur="500" fill="hold"/>
                                        <p:tgtEl>
                                          <p:spTgt spid="144">
                                            <p:txEl>
                                              <p:pRg st="4" end="4"/>
                                            </p:txEl>
                                          </p:spTgt>
                                        </p:tgtEl>
                                        <p:attrNameLst>
                                          <p:attrName>ppt_y</p:attrName>
                                        </p:attrNameLst>
                                      </p:cBhvr>
                                      <p:tavLst>
                                        <p:tav tm="0">
                                          <p:val>
                                            <p:strVal val="1+#ppt_h/2"/>
                                          </p:val>
                                        </p:tav>
                                        <p:tav tm="100000">
                                          <p:val>
                                            <p:strVal val="#ppt_y"/>
                                          </p:val>
                                        </p:tav>
                                      </p:tavLst>
                                    </p:anim>
                                  </p:childTnLst>
                                </p:cTn>
                              </p:par>
                              <p:par>
                                <p:cTn id="33" nodeType="withEffect" fill="hold" presetClass="entr" presetID="2" presetSubtype="4">
                                  <p:stCondLst>
                                    <p:cond delay="0"/>
                                  </p:stCondLst>
                                  <p:childTnLst>
                                    <p:set>
                                      <p:cBhvr>
                                        <p:cTn id="34" dur="1" fill="hold">
                                          <p:stCondLst>
                                            <p:cond delay="0"/>
                                          </p:stCondLst>
                                        </p:cTn>
                                        <p:tgtEl>
                                          <p:spTgt spid="144">
                                            <p:txEl>
                                              <p:pRg st="5" end="5"/>
                                            </p:txEl>
                                          </p:spTgt>
                                        </p:tgtEl>
                                        <p:attrNameLst>
                                          <p:attrName>style.visibility</p:attrName>
                                        </p:attrNameLst>
                                      </p:cBhvr>
                                      <p:to>
                                        <p:strVal val="visible"/>
                                      </p:to>
                                    </p:set>
                                    <p:anim calcmode="lin" valueType="num">
                                      <p:cBhvr additive="repl">
                                        <p:cTn id="35" dur="500" fill="hold"/>
                                        <p:tgtEl>
                                          <p:spTgt spid="144">
                                            <p:txEl>
                                              <p:pRg st="5" end="5"/>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144">
                                            <p:txEl>
                                              <p:pRg st="5" end="5"/>
                                            </p:txEl>
                                          </p:spTgt>
                                        </p:tgtEl>
                                        <p:attrNameLst>
                                          <p:attrName>ppt_y</p:attrName>
                                        </p:attrNameLst>
                                      </p:cBhvr>
                                      <p:tavLst>
                                        <p:tav tm="0">
                                          <p:val>
                                            <p:strVal val="1+#ppt_h/2"/>
                                          </p:val>
                                        </p:tav>
                                        <p:tav tm="100000">
                                          <p:val>
                                            <p:strVal val="#ppt_y"/>
                                          </p:val>
                                        </p:tav>
                                      </p:tavLst>
                                    </p:anim>
                                  </p:childTnLst>
                                </p:cTn>
                              </p:par>
                              <p:par>
                                <p:cTn id="37" nodeType="withEffect" fill="hold" presetClass="entr" presetID="2" presetSubtype="4">
                                  <p:stCondLst>
                                    <p:cond delay="0"/>
                                  </p:stCondLst>
                                  <p:childTnLst>
                                    <p:set>
                                      <p:cBhvr>
                                        <p:cTn id="38" dur="1" fill="hold">
                                          <p:stCondLst>
                                            <p:cond delay="0"/>
                                          </p:stCondLst>
                                        </p:cTn>
                                        <p:tgtEl>
                                          <p:spTgt spid="144">
                                            <p:txEl>
                                              <p:pRg st="6" end="6"/>
                                            </p:txEl>
                                          </p:spTgt>
                                        </p:tgtEl>
                                        <p:attrNameLst>
                                          <p:attrName>style.visibility</p:attrName>
                                        </p:attrNameLst>
                                      </p:cBhvr>
                                      <p:to>
                                        <p:strVal val="visible"/>
                                      </p:to>
                                    </p:set>
                                    <p:anim calcmode="lin" valueType="num">
                                      <p:cBhvr additive="repl">
                                        <p:cTn id="39" dur="500" fill="hold"/>
                                        <p:tgtEl>
                                          <p:spTgt spid="144">
                                            <p:txEl>
                                              <p:pRg st="6" end="6"/>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144">
                                            <p:txEl>
                                              <p:pRg st="6" end="6"/>
                                            </p:txEl>
                                          </p:spTgt>
                                        </p:tgtEl>
                                        <p:attrNameLst>
                                          <p:attrName>ppt_y</p:attrName>
                                        </p:attrNameLst>
                                      </p:cBhvr>
                                      <p:tavLst>
                                        <p:tav tm="0">
                                          <p:val>
                                            <p:strVal val="1+#ppt_h/2"/>
                                          </p:val>
                                        </p:tav>
                                        <p:tav tm="100000">
                                          <p:val>
                                            <p:strVal val="#ppt_y"/>
                                          </p:val>
                                        </p:tav>
                                      </p:tavLst>
                                    </p:anim>
                                  </p:childTnLst>
                                </p:cTn>
                              </p:par>
                              <p:par>
                                <p:cTn id="41" nodeType="withEffect" fill="hold" presetClass="entr" presetID="2" presetSubtype="4">
                                  <p:stCondLst>
                                    <p:cond delay="0"/>
                                  </p:stCondLst>
                                  <p:childTnLst>
                                    <p:set>
                                      <p:cBhvr>
                                        <p:cTn id="42" dur="1" fill="hold">
                                          <p:stCondLst>
                                            <p:cond delay="0"/>
                                          </p:stCondLst>
                                        </p:cTn>
                                        <p:tgtEl>
                                          <p:spTgt spid="144">
                                            <p:txEl>
                                              <p:pRg st="7" end="7"/>
                                            </p:txEl>
                                          </p:spTgt>
                                        </p:tgtEl>
                                        <p:attrNameLst>
                                          <p:attrName>style.visibility</p:attrName>
                                        </p:attrNameLst>
                                      </p:cBhvr>
                                      <p:to>
                                        <p:strVal val="visible"/>
                                      </p:to>
                                    </p:set>
                                    <p:anim calcmode="lin" valueType="num">
                                      <p:cBhvr additive="repl">
                                        <p:cTn id="43" dur="500" fill="hold"/>
                                        <p:tgtEl>
                                          <p:spTgt spid="144">
                                            <p:txEl>
                                              <p:pRg st="7" end="7"/>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14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1.1 What is Testing?</a:t>
            </a:r>
            <a:endParaRPr b="0" lang="zxx" sz="3600" spc="-1" strike="noStrike">
              <a:latin typeface="Arial"/>
            </a:endParaRPr>
          </a:p>
        </p:txBody>
      </p:sp>
      <p:sp>
        <p:nvSpPr>
          <p:cNvPr id="146" name="PlaceHolder 1"/>
          <p:cNvSpPr>
            <a:spLocks noGrp="1"/>
          </p:cNvSpPr>
          <p:nvPr>
            <p:ph/>
          </p:nvPr>
        </p:nvSpPr>
        <p:spPr>
          <a:xfrm>
            <a:off x="2589120" y="1725840"/>
            <a:ext cx="960228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Typical Objectives of Testing (</a:t>
            </a:r>
            <a:r>
              <a:rPr b="0" i="1" lang="en-US" sz="2400" spc="-1" strike="noStrike" u="sng">
                <a:solidFill>
                  <a:srgbClr val="00b0f0"/>
                </a:solidFill>
                <a:uFillTx/>
                <a:latin typeface="Times New Roman"/>
              </a:rPr>
              <a:t>K1</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Arial"/>
              <a:buChar char="•"/>
            </a:pPr>
            <a:r>
              <a:rPr b="0" lang="en-US" sz="2400" spc="-1" strike="noStrike">
                <a:solidFill>
                  <a:srgbClr val="404040"/>
                </a:solidFill>
                <a:latin typeface="Times New Roman"/>
              </a:rPr>
              <a:t>Example:</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1. Which of the following is </a:t>
            </a:r>
            <a:r>
              <a:rPr b="1" lang="en-US" sz="2400" spc="-1" strike="noStrike">
                <a:solidFill>
                  <a:srgbClr val="404040"/>
                </a:solidFill>
                <a:latin typeface="Times New Roman"/>
              </a:rPr>
              <a:t>NOT</a:t>
            </a:r>
            <a:r>
              <a:rPr b="0" lang="en-US" sz="2400" spc="-1" strike="noStrike">
                <a:solidFill>
                  <a:srgbClr val="404040"/>
                </a:solidFill>
                <a:latin typeface="Times New Roman"/>
              </a:rPr>
              <a:t> a reasonable test objective?</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A. To find faults in the software</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B. To prove that the software has no faults</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C. To give confidence in the software</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D. To find performance problems</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1.1 What is Testing?</a:t>
            </a:r>
            <a:endParaRPr b="0" lang="zxx" sz="3600" spc="-1" strike="noStrike">
              <a:latin typeface="Arial"/>
            </a:endParaRPr>
          </a:p>
        </p:txBody>
      </p:sp>
      <p:sp>
        <p:nvSpPr>
          <p:cNvPr id="148" name="PlaceHolder 1"/>
          <p:cNvSpPr>
            <a:spLocks noGrp="1"/>
          </p:cNvSpPr>
          <p:nvPr>
            <p:ph/>
          </p:nvPr>
        </p:nvSpPr>
        <p:spPr>
          <a:xfrm>
            <a:off x="2589120" y="1725840"/>
            <a:ext cx="891504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Testing vs debugging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a:lnSpc>
                <a:spcPct val="100000"/>
              </a:lnSpc>
              <a:spcBef>
                <a:spcPts val="1001"/>
              </a:spcBef>
              <a:buNone/>
            </a:pPr>
            <a:endParaRPr b="0" lang="zxx" sz="2400" spc="-1" strike="noStrike">
              <a:solidFill>
                <a:srgbClr val="404040"/>
              </a:solidFill>
              <a:latin typeface="Century Gothic"/>
            </a:endParaRPr>
          </a:p>
        </p:txBody>
      </p:sp>
      <p:pic>
        <p:nvPicPr>
          <p:cNvPr id="149" name="Picture 2" descr=""/>
          <p:cNvPicPr/>
          <p:nvPr/>
        </p:nvPicPr>
        <p:blipFill>
          <a:blip r:embed="rId1"/>
          <a:stretch/>
        </p:blipFill>
        <p:spPr>
          <a:xfrm>
            <a:off x="2982960" y="2366640"/>
            <a:ext cx="7474320" cy="3973320"/>
          </a:xfrm>
          <a:prstGeom prst="rect">
            <a:avLst/>
          </a:prstGeom>
          <a:ln w="0">
            <a:noFill/>
          </a:ln>
        </p:spPr>
      </p:pic>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fill="hold">
                      <p:stCondLst>
                        <p:cond delay="indefinite"/>
                      </p:stCondLst>
                      <p:childTnLst>
                        <p:par>
                          <p:cTn id="48" fill="hold">
                            <p:stCondLst>
                              <p:cond delay="0"/>
                            </p:stCondLst>
                            <p:childTnLst>
                              <p:par>
                                <p:cTn id="49" nodeType="clickEffect" fill="hold" presetClass="entr" presetID="2" presetSubtype="4">
                                  <p:stCondLst>
                                    <p:cond delay="0"/>
                                  </p:stCondLst>
                                  <p:childTnLst>
                                    <p:set>
                                      <p:cBhvr>
                                        <p:cTn id="50" dur="1" fill="hold">
                                          <p:stCondLst>
                                            <p:cond delay="0"/>
                                          </p:stCondLst>
                                        </p:cTn>
                                        <p:tgtEl>
                                          <p:spTgt spid="149"/>
                                        </p:tgtEl>
                                        <p:attrNameLst>
                                          <p:attrName>style.visibility</p:attrName>
                                        </p:attrNameLst>
                                      </p:cBhvr>
                                      <p:to>
                                        <p:strVal val="visible"/>
                                      </p:to>
                                    </p:set>
                                    <p:anim calcmode="lin" valueType="num">
                                      <p:cBhvr additive="repl">
                                        <p:cTn id="51" dur="500" fill="hold"/>
                                        <p:tgtEl>
                                          <p:spTgt spid="149"/>
                                        </p:tgtEl>
                                        <p:attrNameLst>
                                          <p:attrName>ppt_x</p:attrName>
                                        </p:attrNameLst>
                                      </p:cBhvr>
                                      <p:tavLst>
                                        <p:tav tm="0">
                                          <p:val>
                                            <p:strVal val="#ppt_x"/>
                                          </p:val>
                                        </p:tav>
                                        <p:tav tm="100000">
                                          <p:val>
                                            <p:strVal val="#ppt_x"/>
                                          </p:val>
                                        </p:tav>
                                      </p:tavLst>
                                    </p:anim>
                                    <p:anim calcmode="lin" valueType="num">
                                      <p:cBhvr additive="repl">
                                        <p:cTn id="52"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1.1 What is Testing?</a:t>
            </a:r>
            <a:endParaRPr b="0" lang="zxx" sz="3600" spc="-1" strike="noStrike">
              <a:latin typeface="Arial"/>
            </a:endParaRPr>
          </a:p>
        </p:txBody>
      </p:sp>
      <p:sp>
        <p:nvSpPr>
          <p:cNvPr id="151" name="PlaceHolder 1"/>
          <p:cNvSpPr>
            <a:spLocks noGrp="1"/>
          </p:cNvSpPr>
          <p:nvPr>
            <p:ph/>
          </p:nvPr>
        </p:nvSpPr>
        <p:spPr>
          <a:xfrm>
            <a:off x="2589120" y="1725840"/>
            <a:ext cx="891504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Testing vs debugging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000000"/>
                </a:solidFill>
                <a:latin typeface="Times New Roman"/>
              </a:rPr>
              <a:t>Example:</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1.</a:t>
            </a:r>
            <a:r>
              <a:rPr b="0" lang="en-US" sz="2400" spc="-1" strike="noStrike">
                <a:solidFill>
                  <a:srgbClr val="404040"/>
                </a:solidFill>
                <a:latin typeface="Times New Roman"/>
              </a:rPr>
              <a:t>	</a:t>
            </a:r>
            <a:r>
              <a:rPr b="0" lang="en-US" sz="2400" spc="-1" strike="noStrike">
                <a:solidFill>
                  <a:srgbClr val="404040"/>
                </a:solidFill>
                <a:latin typeface="Times New Roman"/>
              </a:rPr>
              <a:t>Which of the following is an example of debugging?</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A.</a:t>
            </a:r>
            <a:r>
              <a:rPr b="0" lang="en-US" sz="2400" spc="-1" strike="noStrike">
                <a:solidFill>
                  <a:srgbClr val="404040"/>
                </a:solidFill>
                <a:latin typeface="Times New Roman"/>
              </a:rPr>
              <a:t>	</a:t>
            </a:r>
            <a:r>
              <a:rPr b="0" lang="en-US" sz="2400" spc="-1" strike="noStrike">
                <a:solidFill>
                  <a:srgbClr val="404040"/>
                </a:solidFill>
                <a:latin typeface="Times New Roman"/>
              </a:rPr>
              <a:t>A tester finds a defect and reports it</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B.</a:t>
            </a:r>
            <a:r>
              <a:rPr b="0" lang="en-US" sz="2400" spc="-1" strike="noStrike">
                <a:solidFill>
                  <a:srgbClr val="404040"/>
                </a:solidFill>
                <a:latin typeface="Times New Roman"/>
              </a:rPr>
              <a:t>	</a:t>
            </a:r>
            <a:r>
              <a:rPr b="0" lang="en-US" sz="2400" spc="-1" strike="noStrike">
                <a:solidFill>
                  <a:srgbClr val="404040"/>
                </a:solidFill>
                <a:latin typeface="Times New Roman"/>
              </a:rPr>
              <a:t>A developer finds and fixes a defect</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C.</a:t>
            </a:r>
            <a:r>
              <a:rPr b="0" lang="en-US" sz="2400" spc="-1" strike="noStrike">
                <a:solidFill>
                  <a:srgbClr val="404040"/>
                </a:solidFill>
                <a:latin typeface="Times New Roman"/>
              </a:rPr>
              <a:t>	</a:t>
            </a:r>
            <a:r>
              <a:rPr b="0" lang="en-US" sz="2400" spc="-1" strike="noStrike">
                <a:solidFill>
                  <a:srgbClr val="404040"/>
                </a:solidFill>
                <a:latin typeface="Times New Roman"/>
              </a:rPr>
              <a:t>A tester retests a fix from the developer and finds a regression</a:t>
            </a:r>
            <a:endParaRPr b="0" lang="zxx" sz="2400" spc="-1" strike="noStrike">
              <a:solidFill>
                <a:srgbClr val="404040"/>
              </a:solidFill>
              <a:latin typeface="Century Gothic"/>
            </a:endParaRPr>
          </a:p>
          <a:p>
            <a:pPr>
              <a:lnSpc>
                <a:spcPct val="100000"/>
              </a:lnSpc>
              <a:spcBef>
                <a:spcPts val="1001"/>
              </a:spcBef>
              <a:buNone/>
              <a:tabLst>
                <a:tab algn="l" pos="0"/>
              </a:tabLst>
            </a:pPr>
            <a:r>
              <a:rPr b="0" lang="en-US" sz="2400" spc="-1" strike="noStrike">
                <a:solidFill>
                  <a:srgbClr val="404040"/>
                </a:solidFill>
                <a:latin typeface="Times New Roman"/>
              </a:rPr>
              <a:t>D.</a:t>
            </a:r>
            <a:r>
              <a:rPr b="0" lang="en-US" sz="2400" spc="-1" strike="noStrike">
                <a:solidFill>
                  <a:srgbClr val="404040"/>
                </a:solidFill>
                <a:latin typeface="Times New Roman"/>
              </a:rPr>
              <a:t>	</a:t>
            </a:r>
            <a:r>
              <a:rPr b="0" lang="en-US" sz="2400" spc="-1" strike="noStrike">
                <a:solidFill>
                  <a:srgbClr val="404040"/>
                </a:solidFill>
                <a:latin typeface="Times New Roman"/>
              </a:rPr>
              <a:t>A developer performs unit testing</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1.2 Why is Testing Necessary?</a:t>
            </a:r>
            <a:endParaRPr b="0" lang="zxx" sz="3600" spc="-1" strike="noStrike">
              <a:latin typeface="Arial"/>
            </a:endParaRPr>
          </a:p>
        </p:txBody>
      </p:sp>
      <p:sp>
        <p:nvSpPr>
          <p:cNvPr id="153" name="PlaceHolder 1"/>
          <p:cNvSpPr>
            <a:spLocks noGrp="1"/>
          </p:cNvSpPr>
          <p:nvPr>
            <p:ph/>
          </p:nvPr>
        </p:nvSpPr>
        <p:spPr>
          <a:xfrm>
            <a:off x="2589120" y="1725840"/>
            <a:ext cx="8915040" cy="4790520"/>
          </a:xfrm>
          <a:prstGeom prst="rect">
            <a:avLst/>
          </a:prstGeom>
          <a:noFill/>
          <a:ln w="0">
            <a:noFill/>
          </a:ln>
        </p:spPr>
        <p:txBody>
          <a:bodyPr anchor="t">
            <a:noAutofit/>
          </a:bodyPr>
          <a:p>
            <a:pPr>
              <a:lnSpc>
                <a:spcPct val="100000"/>
              </a:lnSpc>
              <a:spcBef>
                <a:spcPts val="1001"/>
              </a:spcBef>
              <a:buNone/>
              <a:tabLst>
                <a:tab algn="l" pos="0"/>
              </a:tabLst>
            </a:pPr>
            <a:endParaRPr b="0" lang="zxx" sz="1800" spc="-1" strike="noStrike">
              <a:solidFill>
                <a:srgbClr val="404040"/>
              </a:solidFill>
              <a:latin typeface="Century Gothic"/>
            </a:endParaRPr>
          </a:p>
          <a:p>
            <a:pPr>
              <a:lnSpc>
                <a:spcPct val="100000"/>
              </a:lnSpc>
              <a:spcBef>
                <a:spcPts val="1001"/>
              </a:spcBef>
              <a:buNone/>
              <a:tabLst>
                <a:tab algn="l" pos="0"/>
              </a:tabLst>
            </a:pPr>
            <a:endParaRPr b="0" lang="zxx" sz="1800" spc="-1" strike="noStrike">
              <a:solidFill>
                <a:srgbClr val="404040"/>
              </a:solidFill>
              <a:latin typeface="Century Gothic"/>
            </a:endParaRPr>
          </a:p>
        </p:txBody>
      </p:sp>
      <p:sp>
        <p:nvSpPr>
          <p:cNvPr id="154" name="Content Placeholder 2"/>
          <p:cNvSpPr/>
          <p:nvPr/>
        </p:nvSpPr>
        <p:spPr>
          <a:xfrm>
            <a:off x="2589120" y="1899360"/>
            <a:ext cx="3805200" cy="2152440"/>
          </a:xfrm>
          <a:prstGeom prst="rect">
            <a:avLst/>
          </a:prstGeom>
          <a:noFill/>
          <a:ln w="0">
            <a:noFill/>
          </a:ln>
        </p:spPr>
        <p:style>
          <a:lnRef idx="0"/>
          <a:fillRef idx="0"/>
          <a:effectRef idx="0"/>
          <a:fontRef idx="minor"/>
        </p:style>
        <p:txBody>
          <a:bodyPr anchor="t">
            <a:normAutofit/>
          </a:bodyPr>
          <a:p>
            <a:pPr>
              <a:lnSpc>
                <a:spcPct val="100000"/>
              </a:lnSpc>
              <a:spcBef>
                <a:spcPts val="1001"/>
              </a:spcBef>
              <a:buNone/>
              <a:tabLst>
                <a:tab algn="l" pos="0"/>
              </a:tabLst>
            </a:pPr>
            <a:r>
              <a:rPr b="0" lang="en-US" sz="1800" spc="-1" strike="noStrike">
                <a:solidFill>
                  <a:srgbClr val="000000"/>
                </a:solidFill>
                <a:latin typeface="Times New Roman"/>
              </a:rPr>
              <a:t>In May 1992, Pepsi fan a promotion in the Philippines.</a:t>
            </a:r>
            <a:endParaRPr b="0" lang="zxx" sz="1800" spc="-1" strike="noStrike">
              <a:latin typeface="Arial"/>
            </a:endParaRPr>
          </a:p>
          <a:p>
            <a:pPr>
              <a:lnSpc>
                <a:spcPct val="100000"/>
              </a:lnSpc>
              <a:spcBef>
                <a:spcPts val="1001"/>
              </a:spcBef>
              <a:buNone/>
              <a:tabLst>
                <a:tab algn="l" pos="0"/>
              </a:tabLst>
            </a:pPr>
            <a:r>
              <a:rPr b="0" lang="en-US" sz="1800" spc="-1" strike="noStrike">
                <a:solidFill>
                  <a:srgbClr val="000000"/>
                </a:solidFill>
                <a:latin typeface="Times New Roman"/>
              </a:rPr>
              <a:t>Customers could win </a:t>
            </a:r>
            <a:r>
              <a:rPr b="0" lang="en-US" sz="1800" spc="-1" strike="noStrike">
                <a:solidFill>
                  <a:srgbClr val="0070c0"/>
                </a:solidFill>
                <a:latin typeface="Times New Roman"/>
              </a:rPr>
              <a:t>a million pesos </a:t>
            </a:r>
            <a:r>
              <a:rPr b="0" lang="en-US" sz="1800" spc="-1" strike="noStrike">
                <a:solidFill>
                  <a:srgbClr val="000000"/>
                </a:solidFill>
                <a:latin typeface="Times New Roman"/>
              </a:rPr>
              <a:t>(approx. $40,000) if they bought a bottle of Pepsi and found number </a:t>
            </a:r>
            <a:r>
              <a:rPr b="0" i="1" lang="en-US" sz="1800" spc="-1" strike="noStrike" u="sng">
                <a:solidFill>
                  <a:srgbClr val="0070c0"/>
                </a:solidFill>
                <a:uFillTx/>
                <a:latin typeface="Times New Roman"/>
              </a:rPr>
              <a:t>349</a:t>
            </a:r>
            <a:r>
              <a:rPr b="0" lang="en-US" sz="1800" spc="-1" strike="noStrike">
                <a:solidFill>
                  <a:srgbClr val="000000"/>
                </a:solidFill>
                <a:latin typeface="Times New Roman"/>
              </a:rPr>
              <a:t> stamped on the underside of the bottle cap.</a:t>
            </a:r>
            <a:endParaRPr b="0" lang="zxx" sz="1800" spc="-1" strike="noStrike">
              <a:latin typeface="Arial"/>
            </a:endParaRPr>
          </a:p>
        </p:txBody>
      </p:sp>
      <p:pic>
        <p:nvPicPr>
          <p:cNvPr id="155" name="Picture 6" descr=""/>
          <p:cNvPicPr/>
          <p:nvPr/>
        </p:nvPicPr>
        <p:blipFill>
          <a:blip r:embed="rId1"/>
          <a:stretch/>
        </p:blipFill>
        <p:spPr>
          <a:xfrm>
            <a:off x="6817320" y="1902960"/>
            <a:ext cx="4712760" cy="2314080"/>
          </a:xfrm>
          <a:prstGeom prst="rect">
            <a:avLst/>
          </a:prstGeom>
          <a:ln w="0">
            <a:noFill/>
          </a:ln>
        </p:spPr>
      </p:pic>
      <p:pic>
        <p:nvPicPr>
          <p:cNvPr id="156" name="Picture 7" descr=""/>
          <p:cNvPicPr/>
          <p:nvPr/>
        </p:nvPicPr>
        <p:blipFill>
          <a:blip r:embed="rId2"/>
          <a:stretch/>
        </p:blipFill>
        <p:spPr>
          <a:xfrm>
            <a:off x="2598840" y="4237560"/>
            <a:ext cx="3786120" cy="2414160"/>
          </a:xfrm>
          <a:prstGeom prst="rect">
            <a:avLst/>
          </a:prstGeom>
          <a:ln w="0">
            <a:noFill/>
          </a:ln>
        </p:spPr>
      </p:pic>
      <p:sp>
        <p:nvSpPr>
          <p:cNvPr id="157" name="Rectangle 8"/>
          <p:cNvSpPr/>
          <p:nvPr/>
        </p:nvSpPr>
        <p:spPr>
          <a:xfrm>
            <a:off x="6817320" y="4306320"/>
            <a:ext cx="4895640" cy="11876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Unfortunately, </a:t>
            </a:r>
            <a:r>
              <a:rPr b="0" lang="en-US" sz="1800" spc="-1" strike="noStrike">
                <a:solidFill>
                  <a:srgbClr val="0070c0"/>
                </a:solidFill>
                <a:latin typeface="Times New Roman"/>
              </a:rPr>
              <a:t>due to a software error</a:t>
            </a:r>
            <a:r>
              <a:rPr b="0" lang="en-US" sz="1800" spc="-1" strike="noStrike">
                <a:solidFill>
                  <a:srgbClr val="000000"/>
                </a:solidFill>
                <a:latin typeface="Times New Roman"/>
              </a:rPr>
              <a:t>, 800,000 bottle caps were produced with number 349 instead of one, which was an equivalent of </a:t>
            </a:r>
            <a:r>
              <a:rPr b="0" lang="en-US" sz="1800" spc="-1" strike="noStrike">
                <a:solidFill>
                  <a:srgbClr val="0070c0"/>
                </a:solidFill>
                <a:latin typeface="Times New Roman"/>
              </a:rPr>
              <a:t>$32 billion </a:t>
            </a:r>
            <a:r>
              <a:rPr b="0" lang="en-US" sz="1800" spc="-1" strike="noStrike">
                <a:solidFill>
                  <a:srgbClr val="000000"/>
                </a:solidFill>
                <a:latin typeface="Times New Roman"/>
              </a:rPr>
              <a:t>in prize money.</a:t>
            </a:r>
            <a:endParaRPr b="0" lang="zxx" sz="1800" spc="-1" strike="noStrike">
              <a:latin typeface="Arial"/>
            </a:endParaRPr>
          </a:p>
        </p:txBody>
      </p:sp>
      <p:sp>
        <p:nvSpPr>
          <p:cNvPr id="158" name="Rectangle 9"/>
          <p:cNvSpPr/>
          <p:nvPr/>
        </p:nvSpPr>
        <p:spPr>
          <a:xfrm>
            <a:off x="6817320" y="5758560"/>
            <a:ext cx="489564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rPr>
              <a:t>What was originally earmarked to be a promotion with </a:t>
            </a:r>
            <a:r>
              <a:rPr b="0" lang="en-US" sz="1800" spc="-1" strike="noStrike">
                <a:solidFill>
                  <a:srgbClr val="ff0000"/>
                </a:solidFill>
                <a:latin typeface="Times New Roman"/>
              </a:rPr>
              <a:t>$2 million </a:t>
            </a:r>
            <a:r>
              <a:rPr b="0" lang="en-US" sz="1800" spc="-1" strike="noStrike">
                <a:solidFill>
                  <a:srgbClr val="000000"/>
                </a:solidFill>
                <a:latin typeface="Times New Roman"/>
              </a:rPr>
              <a:t>in total prizes ballooned to </a:t>
            </a:r>
            <a:r>
              <a:rPr b="0" lang="en-US" sz="1800" spc="-1" strike="noStrike">
                <a:solidFill>
                  <a:srgbClr val="ff0000"/>
                </a:solidFill>
                <a:latin typeface="Times New Roman"/>
              </a:rPr>
              <a:t>$10 million</a:t>
            </a:r>
            <a:r>
              <a:rPr b="0" lang="en-US" sz="1800" spc="-1" strike="noStrike">
                <a:solidFill>
                  <a:srgbClr val="000000"/>
                </a:solidFill>
                <a:latin typeface="Times New Roman"/>
              </a:rPr>
              <a:t>.</a:t>
            </a:r>
            <a:endParaRPr b="0" lang="zxx" sz="18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21" presetSubtype="1">
                                  <p:stCondLst>
                                    <p:cond delay="0"/>
                                  </p:stCondLst>
                                  <p:childTnLst>
                                    <p:set>
                                      <p:cBhvr>
                                        <p:cTn id="58" dur="1" fill="hold">
                                          <p:stCondLst>
                                            <p:cond delay="0"/>
                                          </p:stCondLst>
                                        </p:cTn>
                                        <p:tgtEl>
                                          <p:spTgt spid="157"/>
                                        </p:tgtEl>
                                        <p:attrNameLst>
                                          <p:attrName>style.visibility</p:attrName>
                                        </p:attrNameLst>
                                      </p:cBhvr>
                                      <p:to>
                                        <p:strVal val="visible"/>
                                      </p:to>
                                    </p:set>
                                    <p:animEffect filter="wheel(1)" transition="in">
                                      <p:cBhvr additive="repl">
                                        <p:cTn id="59" dur="2000"/>
                                        <p:tgtEl>
                                          <p:spTgt spid="157"/>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21" presetSubtype="1">
                                  <p:stCondLst>
                                    <p:cond delay="0"/>
                                  </p:stCondLst>
                                  <p:childTnLst>
                                    <p:set>
                                      <p:cBhvr>
                                        <p:cTn id="63" dur="1" fill="hold">
                                          <p:stCondLst>
                                            <p:cond delay="0"/>
                                          </p:stCondLst>
                                        </p:cTn>
                                        <p:tgtEl>
                                          <p:spTgt spid="156"/>
                                        </p:tgtEl>
                                        <p:attrNameLst>
                                          <p:attrName>style.visibility</p:attrName>
                                        </p:attrNameLst>
                                      </p:cBhvr>
                                      <p:to>
                                        <p:strVal val="visible"/>
                                      </p:to>
                                    </p:set>
                                    <p:animEffect filter="wheel(1)" transition="in">
                                      <p:cBhvr additive="repl">
                                        <p:cTn id="64" dur="2000"/>
                                        <p:tgtEl>
                                          <p:spTgt spid="156"/>
                                        </p:tgtEl>
                                      </p:cBhvr>
                                    </p:animEffect>
                                  </p:childTnLst>
                                </p:cTn>
                              </p:par>
                              <p:par>
                                <p:cTn id="65" nodeType="withEffect" fill="hold" presetClass="entr" presetID="21" presetSubtype="1">
                                  <p:stCondLst>
                                    <p:cond delay="0"/>
                                  </p:stCondLst>
                                  <p:childTnLst>
                                    <p:set>
                                      <p:cBhvr>
                                        <p:cTn id="66" dur="1" fill="hold">
                                          <p:stCondLst>
                                            <p:cond delay="0"/>
                                          </p:stCondLst>
                                        </p:cTn>
                                        <p:tgtEl>
                                          <p:spTgt spid="158"/>
                                        </p:tgtEl>
                                        <p:attrNameLst>
                                          <p:attrName>style.visibility</p:attrName>
                                        </p:attrNameLst>
                                      </p:cBhvr>
                                      <p:to>
                                        <p:strVal val="visible"/>
                                      </p:to>
                                    </p:set>
                                    <p:animEffect filter="wheel(1)" transition="in">
                                      <p:cBhvr additive="repl">
                                        <p:cTn id="67" dur="2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itle 1"/>
          <p:cNvSpPr/>
          <p:nvPr/>
        </p:nvSpPr>
        <p:spPr>
          <a:xfrm>
            <a:off x="2745360" y="776520"/>
            <a:ext cx="8911440" cy="1280520"/>
          </a:xfrm>
          <a:prstGeom prst="rect">
            <a:avLst/>
          </a:prstGeom>
          <a:noFill/>
          <a:ln w="0">
            <a:noFill/>
          </a:ln>
        </p:spPr>
        <p:style>
          <a:lnRef idx="0"/>
          <a:fillRef idx="0"/>
          <a:effectRef idx="0"/>
          <a:fontRef idx="minor"/>
        </p:style>
        <p:txBody>
          <a:bodyPr anchor="t">
            <a:normAutofit/>
          </a:bodyPr>
          <a:p>
            <a:pPr algn="ctr">
              <a:lnSpc>
                <a:spcPct val="100000"/>
              </a:lnSpc>
              <a:buNone/>
            </a:pPr>
            <a:r>
              <a:rPr b="0" lang="en-US" sz="3600" spc="-1" strike="noStrike">
                <a:solidFill>
                  <a:srgbClr val="00b0f0"/>
                </a:solidFill>
                <a:latin typeface="Times New Roman"/>
              </a:rPr>
              <a:t>1.2 Why is Testing Necessary?</a:t>
            </a:r>
            <a:endParaRPr b="0" lang="zxx" sz="3600" spc="-1" strike="noStrike">
              <a:latin typeface="Arial"/>
            </a:endParaRPr>
          </a:p>
        </p:txBody>
      </p:sp>
      <p:sp>
        <p:nvSpPr>
          <p:cNvPr id="160" name="PlaceHolder 1"/>
          <p:cNvSpPr>
            <a:spLocks noGrp="1"/>
          </p:cNvSpPr>
          <p:nvPr>
            <p:ph/>
          </p:nvPr>
        </p:nvSpPr>
        <p:spPr>
          <a:xfrm>
            <a:off x="2589120" y="1725840"/>
            <a:ext cx="8915040" cy="4790520"/>
          </a:xfrm>
          <a:prstGeom prst="rect">
            <a:avLst/>
          </a:prstGeom>
          <a:noFill/>
          <a:ln w="0">
            <a:noFill/>
          </a:ln>
        </p:spPr>
        <p:txBody>
          <a:bodyPr anchor="t">
            <a:noAutofit/>
          </a:bodyPr>
          <a:p>
            <a:pPr marL="343080" indent="-343080">
              <a:lnSpc>
                <a:spcPct val="100000"/>
              </a:lnSpc>
              <a:spcBef>
                <a:spcPts val="1001"/>
              </a:spcBef>
              <a:buClr>
                <a:srgbClr val="a53010"/>
              </a:buClr>
              <a:buFont typeface="Wingdings 3" charset="2"/>
              <a:buChar char=""/>
            </a:pPr>
            <a:r>
              <a:rPr b="0" lang="en-US" sz="2400" spc="-1" strike="noStrike">
                <a:solidFill>
                  <a:srgbClr val="ff0000"/>
                </a:solidFill>
                <a:latin typeface="Times New Roman"/>
              </a:rPr>
              <a:t>How testing contributes to higher quality?  (</a:t>
            </a:r>
            <a:r>
              <a:rPr b="0" i="1" lang="en-US" sz="2400" spc="-1" strike="noStrike" u="sng">
                <a:solidFill>
                  <a:srgbClr val="00b0f0"/>
                </a:solidFill>
                <a:uFillTx/>
                <a:latin typeface="Times New Roman"/>
              </a:rPr>
              <a:t>K2</a:t>
            </a:r>
            <a:r>
              <a:rPr b="0" lang="en-US" sz="2400" spc="-1" strike="noStrike">
                <a:solidFill>
                  <a:srgbClr val="ff0000"/>
                </a:solidFill>
                <a:latin typeface="Times New Roman"/>
              </a:rPr>
              <a: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Being involved in requirements reviews or user story refinement could detect defects in these work products.</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Working together with system designers while the system is being designed can increase each party’s understanding of the design and how to test it.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Working together with developers while the code is under development can increase each party’s understanding of the code and how to test it.</a:t>
            </a:r>
            <a:endParaRPr b="0" lang="zxx" sz="2400" spc="-1" strike="noStrike">
              <a:solidFill>
                <a:srgbClr val="404040"/>
              </a:solidFill>
              <a:latin typeface="Century Gothic"/>
            </a:endParaRPr>
          </a:p>
          <a:p>
            <a:pPr marL="343080" indent="-343080">
              <a:lnSpc>
                <a:spcPct val="100000"/>
              </a:lnSpc>
              <a:spcBef>
                <a:spcPts val="1001"/>
              </a:spcBef>
              <a:buClr>
                <a:srgbClr val="a53010"/>
              </a:buClr>
              <a:buFont typeface="Wingdings" charset="2"/>
              <a:buChar char=""/>
            </a:pPr>
            <a:r>
              <a:rPr b="0" lang="en-US" sz="2400" spc="-1" strike="noStrike">
                <a:solidFill>
                  <a:srgbClr val="404040"/>
                </a:solidFill>
                <a:latin typeface="Times New Roman"/>
              </a:rPr>
              <a:t>Verify and validate the software prior to release can detect failures that might otherwise have been missed, and support the process of removing the defects that caused the failures (i.e., debugging)</a:t>
            </a:r>
            <a:endParaRPr b="0" lang="zxx"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8892</TotalTime>
  <Application>LibreOffice/7.2.5.2$Windows_X86_64 LibreOffice_project/499f9727c189e6ef3471021d6132d4c694f357e5</Application>
  <AppVersion>15.0000</AppVersion>
  <Words>2053</Words>
  <Paragraphs>233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2022-04-05T05:10:36Z</dcterms:created>
  <dc:creator>Nguyen Thi Hong (FHM.CMS)</dc:creator>
  <dc:description/>
  <dc:language>en-US</dc:language>
  <cp:lastModifiedBy/>
  <dcterms:modified xsi:type="dcterms:W3CDTF">2022-07-27T08:49:19Z</dcterms:modified>
  <cp:revision>67</cp:revision>
  <dc:subject/>
  <dc:title>Chapter 1 - Fundamentals of Testing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34</vt:i4>
  </property>
</Properties>
</file>