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80" r:id="rId6"/>
    <p:sldId id="261" r:id="rId7"/>
    <p:sldId id="262" r:id="rId8"/>
    <p:sldId id="263" r:id="rId9"/>
    <p:sldId id="264" r:id="rId10"/>
    <p:sldId id="265" r:id="rId11"/>
    <p:sldId id="284" r:id="rId12"/>
    <p:sldId id="281" r:id="rId13"/>
    <p:sldId id="266" r:id="rId14"/>
    <p:sldId id="267" r:id="rId15"/>
    <p:sldId id="298" r:id="rId16"/>
    <p:sldId id="268" r:id="rId17"/>
    <p:sldId id="269" r:id="rId18"/>
    <p:sldId id="282" r:id="rId19"/>
    <p:sldId id="270" r:id="rId20"/>
    <p:sldId id="271" r:id="rId21"/>
    <p:sldId id="272" r:id="rId22"/>
    <p:sldId id="273" r:id="rId23"/>
    <p:sldId id="274" r:id="rId24"/>
    <p:sldId id="283" r:id="rId25"/>
    <p:sldId id="285" r:id="rId26"/>
    <p:sldId id="275" r:id="rId27"/>
    <p:sldId id="276" r:id="rId28"/>
    <p:sldId id="286" r:id="rId29"/>
    <p:sldId id="277" r:id="rId30"/>
    <p:sldId id="287" r:id="rId31"/>
    <p:sldId id="278" r:id="rId32"/>
    <p:sldId id="290" r:id="rId33"/>
    <p:sldId id="300" r:id="rId34"/>
    <p:sldId id="291" r:id="rId35"/>
    <p:sldId id="292" r:id="rId36"/>
    <p:sldId id="297" r:id="rId37"/>
    <p:sldId id="288" r:id="rId38"/>
    <p:sldId id="289" r:id="rId39"/>
    <p:sldId id="293" r:id="rId40"/>
    <p:sldId id="294" r:id="rId41"/>
    <p:sldId id="295" r:id="rId42"/>
    <p:sldId id="296"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DC06DB-516D-4BC5-A5C2-4C362E5D6C3B}"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6F5D93D9-07B7-4626-84CE-7319447B2F23}">
      <dgm:prSet phldrT="[Text]" custT="1"/>
      <dgm:spPr>
        <a:solidFill>
          <a:schemeClr val="accent1">
            <a:lumMod val="20000"/>
            <a:lumOff val="80000"/>
          </a:schemeClr>
        </a:solidFill>
      </dgm:spPr>
      <dgm:t>
        <a:bodyPr/>
        <a:lstStyle/>
        <a:p>
          <a:r>
            <a:rPr lang="en-US" altLang="en-US" sz="1800" b="0" dirty="0">
              <a:solidFill>
                <a:schemeClr val="tx1"/>
              </a:solidFill>
              <a:latin typeface="Times New Roman" panose="02020603050405020304" pitchFamily="18" charset="0"/>
              <a:cs typeface="Times New Roman" panose="02020603050405020304" pitchFamily="18" charset="0"/>
            </a:rPr>
            <a:t>Test Organization</a:t>
          </a:r>
          <a:endParaRPr lang="en-US" sz="1800" b="0" dirty="0">
            <a:solidFill>
              <a:schemeClr val="tx1"/>
            </a:solidFill>
            <a:latin typeface="Times New Roman" panose="02020603050405020304" pitchFamily="18" charset="0"/>
            <a:cs typeface="Times New Roman" panose="02020603050405020304" pitchFamily="18" charset="0"/>
          </a:endParaRPr>
        </a:p>
      </dgm:t>
    </dgm:pt>
    <dgm:pt modelId="{1A92F10F-61D6-47F6-BC17-BA02638CE268}" type="parTrans" cxnId="{D34A978A-B185-4090-992D-C9C35AADCA88}">
      <dgm:prSet/>
      <dgm:spPr/>
      <dgm:t>
        <a:bodyPr/>
        <a:lstStyle/>
        <a:p>
          <a:endParaRPr lang="en-US"/>
        </a:p>
      </dgm:t>
    </dgm:pt>
    <dgm:pt modelId="{F31730F1-D3DF-4DB0-9BE9-136C1687E1FD}" type="sibTrans" cxnId="{D34A978A-B185-4090-992D-C9C35AADCA88}">
      <dgm:prSet/>
      <dgm:spPr/>
      <dgm:t>
        <a:bodyPr/>
        <a:lstStyle/>
        <a:p>
          <a:endParaRPr lang="en-US"/>
        </a:p>
      </dgm:t>
    </dgm:pt>
    <dgm:pt modelId="{29BC38F1-7482-4A23-8DBA-C4FCB3560535}">
      <dgm:prSet phldrT="[Text]" custT="1"/>
      <dgm:spPr>
        <a:solidFill>
          <a:schemeClr val="accent1">
            <a:lumMod val="60000"/>
            <a:lumOff val="40000"/>
          </a:schemeClr>
        </a:solidFill>
      </dgm:spPr>
      <dgm:t>
        <a:bodyPr/>
        <a:lstStyle/>
        <a:p>
          <a:r>
            <a:rPr lang="en-US" altLang="en-US" sz="1800" b="0" dirty="0">
              <a:solidFill>
                <a:schemeClr val="tx1"/>
              </a:solidFill>
              <a:latin typeface="Times New Roman" panose="02020603050405020304" pitchFamily="18" charset="0"/>
              <a:cs typeface="Times New Roman" panose="02020603050405020304" pitchFamily="18" charset="0"/>
            </a:rPr>
            <a:t>Risks and Testing </a:t>
          </a:r>
          <a:endParaRPr lang="en-US" sz="1800" b="0" dirty="0">
            <a:solidFill>
              <a:schemeClr val="tx1"/>
            </a:solidFill>
            <a:latin typeface="Times New Roman" panose="02020603050405020304" pitchFamily="18" charset="0"/>
            <a:cs typeface="Times New Roman" panose="02020603050405020304" pitchFamily="18" charset="0"/>
          </a:endParaRPr>
        </a:p>
      </dgm:t>
    </dgm:pt>
    <dgm:pt modelId="{1CA76213-8D0B-4177-A47C-B121AF51B7A9}" type="parTrans" cxnId="{B7D3B13B-F5DD-4272-ADE5-9F0D747A0B94}">
      <dgm:prSet/>
      <dgm:spPr/>
      <dgm:t>
        <a:bodyPr/>
        <a:lstStyle/>
        <a:p>
          <a:endParaRPr lang="en-US"/>
        </a:p>
      </dgm:t>
    </dgm:pt>
    <dgm:pt modelId="{C3F59154-FDAC-437A-AC47-7EC40247A21C}" type="sibTrans" cxnId="{B7D3B13B-F5DD-4272-ADE5-9F0D747A0B94}">
      <dgm:prSet/>
      <dgm:spPr/>
      <dgm:t>
        <a:bodyPr/>
        <a:lstStyle/>
        <a:p>
          <a:endParaRPr lang="en-US"/>
        </a:p>
      </dgm:t>
    </dgm:pt>
    <dgm:pt modelId="{652EED5C-A839-4C1D-9D4B-10E7D407611C}">
      <dgm:prSet phldrT="[Text]" custT="1"/>
      <dgm:spPr>
        <a:solidFill>
          <a:schemeClr val="accent1">
            <a:lumMod val="40000"/>
            <a:lumOff val="60000"/>
          </a:schemeClr>
        </a:solidFill>
      </dgm:spPr>
      <dgm:t>
        <a:bodyPr/>
        <a:lstStyle/>
        <a:p>
          <a:r>
            <a:rPr lang="en-US" altLang="en-US" sz="1800" b="0" dirty="0">
              <a:solidFill>
                <a:schemeClr val="tx1"/>
              </a:solidFill>
              <a:latin typeface="Times New Roman" panose="02020603050405020304" pitchFamily="18" charset="0"/>
              <a:cs typeface="Times New Roman" panose="02020603050405020304" pitchFamily="18" charset="0"/>
            </a:rPr>
            <a:t>Defect Management</a:t>
          </a:r>
          <a:endParaRPr lang="en-US" sz="1800" b="0" dirty="0">
            <a:solidFill>
              <a:schemeClr val="tx1"/>
            </a:solidFill>
            <a:latin typeface="Times New Roman" panose="02020603050405020304" pitchFamily="18" charset="0"/>
            <a:cs typeface="Times New Roman" panose="02020603050405020304" pitchFamily="18" charset="0"/>
          </a:endParaRPr>
        </a:p>
      </dgm:t>
    </dgm:pt>
    <dgm:pt modelId="{0734733F-19B7-43D2-8518-B59944B93DF0}" type="parTrans" cxnId="{1FEA1959-F473-46CC-8A1A-7D7A8AAB0802}">
      <dgm:prSet/>
      <dgm:spPr/>
      <dgm:t>
        <a:bodyPr/>
        <a:lstStyle/>
        <a:p>
          <a:endParaRPr lang="en-US"/>
        </a:p>
      </dgm:t>
    </dgm:pt>
    <dgm:pt modelId="{56D99C8E-DDD8-42B0-B497-EFAF2442E765}" type="sibTrans" cxnId="{1FEA1959-F473-46CC-8A1A-7D7A8AAB0802}">
      <dgm:prSet/>
      <dgm:spPr/>
      <dgm:t>
        <a:bodyPr/>
        <a:lstStyle/>
        <a:p>
          <a:endParaRPr lang="en-US"/>
        </a:p>
      </dgm:t>
    </dgm:pt>
    <dgm:pt modelId="{1D80A1D6-FE86-4601-9FAC-938D97503654}">
      <dgm:prSet phldrT="[Text]" custT="1"/>
      <dgm:spPr/>
      <dgm:t>
        <a:bodyPr/>
        <a:lstStyle/>
        <a:p>
          <a:r>
            <a:rPr lang="en-US" altLang="en-US" sz="1800" b="0" dirty="0">
              <a:solidFill>
                <a:schemeClr val="tx1"/>
              </a:solidFill>
              <a:latin typeface="Times New Roman" panose="02020603050405020304" pitchFamily="18" charset="0"/>
              <a:cs typeface="Times New Roman" panose="02020603050405020304" pitchFamily="18" charset="0"/>
            </a:rPr>
            <a:t>Configuration Management </a:t>
          </a:r>
          <a:endParaRPr lang="en-US" sz="1800" b="0" dirty="0">
            <a:solidFill>
              <a:schemeClr val="tx1"/>
            </a:solidFill>
            <a:latin typeface="Times New Roman" panose="02020603050405020304" pitchFamily="18" charset="0"/>
            <a:cs typeface="Times New Roman" panose="02020603050405020304" pitchFamily="18" charset="0"/>
          </a:endParaRPr>
        </a:p>
      </dgm:t>
    </dgm:pt>
    <dgm:pt modelId="{0BBDE739-82D9-4D53-A0D3-EF94E207A5A4}" type="parTrans" cxnId="{FC7B7842-D152-413B-B781-FF95DE0FFC27}">
      <dgm:prSet/>
      <dgm:spPr/>
      <dgm:t>
        <a:bodyPr/>
        <a:lstStyle/>
        <a:p>
          <a:endParaRPr lang="en-US"/>
        </a:p>
      </dgm:t>
    </dgm:pt>
    <dgm:pt modelId="{FB06ECA6-601D-4318-B743-0256B627EDF1}" type="sibTrans" cxnId="{FC7B7842-D152-413B-B781-FF95DE0FFC27}">
      <dgm:prSet/>
      <dgm:spPr/>
      <dgm:t>
        <a:bodyPr/>
        <a:lstStyle/>
        <a:p>
          <a:endParaRPr lang="en-US"/>
        </a:p>
      </dgm:t>
    </dgm:pt>
    <dgm:pt modelId="{8C0B13DD-428E-4330-9B1E-80C6409F8672}">
      <dgm:prSet phldrT="[Text]" custT="1"/>
      <dgm:spPr>
        <a:solidFill>
          <a:schemeClr val="accent1">
            <a:lumMod val="40000"/>
            <a:lumOff val="60000"/>
          </a:schemeClr>
        </a:solidFill>
      </dgm:spPr>
      <dgm:t>
        <a:bodyPr/>
        <a:lstStyle/>
        <a:p>
          <a:r>
            <a:rPr lang="en-GB" altLang="en-US" sz="1800" b="0" dirty="0">
              <a:solidFill>
                <a:schemeClr val="tx1"/>
              </a:solidFill>
              <a:latin typeface="Times New Roman" panose="02020603050405020304" pitchFamily="18" charset="0"/>
              <a:cs typeface="Times New Roman" panose="02020603050405020304" pitchFamily="18" charset="0"/>
            </a:rPr>
            <a:t>Test Planning and Estimation </a:t>
          </a:r>
          <a:endParaRPr lang="en-US" sz="1800" b="0" dirty="0">
            <a:solidFill>
              <a:schemeClr val="tx1"/>
            </a:solidFill>
            <a:latin typeface="Times New Roman" panose="02020603050405020304" pitchFamily="18" charset="0"/>
            <a:cs typeface="Times New Roman" panose="02020603050405020304" pitchFamily="18" charset="0"/>
          </a:endParaRPr>
        </a:p>
      </dgm:t>
    </dgm:pt>
    <dgm:pt modelId="{A56162AE-5822-497E-B771-DF994CEB2139}" type="parTrans" cxnId="{0A24AD63-9C76-415C-AEF0-C44A53AB56EC}">
      <dgm:prSet/>
      <dgm:spPr/>
      <dgm:t>
        <a:bodyPr/>
        <a:lstStyle/>
        <a:p>
          <a:endParaRPr lang="en-US"/>
        </a:p>
      </dgm:t>
    </dgm:pt>
    <dgm:pt modelId="{9F6AE1B4-7E8F-4327-9964-D0E838ADD6C8}" type="sibTrans" cxnId="{0A24AD63-9C76-415C-AEF0-C44A53AB56EC}">
      <dgm:prSet/>
      <dgm:spPr/>
      <dgm:t>
        <a:bodyPr/>
        <a:lstStyle/>
        <a:p>
          <a:endParaRPr lang="en-US"/>
        </a:p>
      </dgm:t>
    </dgm:pt>
    <dgm:pt modelId="{B7C5F405-FC32-42C8-9D7C-6D147E22F63C}">
      <dgm:prSet phldrT="[Text]" custT="1"/>
      <dgm:spPr>
        <a:solidFill>
          <a:schemeClr val="accent1">
            <a:lumMod val="60000"/>
            <a:lumOff val="40000"/>
          </a:schemeClr>
        </a:solidFill>
      </dgm:spPr>
      <dgm:t>
        <a:bodyPr/>
        <a:lstStyle/>
        <a:p>
          <a:r>
            <a:rPr lang="en-GB" altLang="en-US" sz="1800" b="0" dirty="0">
              <a:solidFill>
                <a:schemeClr val="tx1"/>
              </a:solidFill>
              <a:latin typeface="Times New Roman" panose="02020603050405020304" pitchFamily="18" charset="0"/>
              <a:cs typeface="Times New Roman" panose="02020603050405020304" pitchFamily="18" charset="0"/>
            </a:rPr>
            <a:t>Test Monitoring and Control</a:t>
          </a:r>
          <a:endParaRPr lang="en-US" sz="1800" b="0" dirty="0">
            <a:solidFill>
              <a:schemeClr val="tx1"/>
            </a:solidFill>
            <a:latin typeface="Times New Roman" panose="02020603050405020304" pitchFamily="18" charset="0"/>
            <a:cs typeface="Times New Roman" panose="02020603050405020304" pitchFamily="18" charset="0"/>
          </a:endParaRPr>
        </a:p>
      </dgm:t>
    </dgm:pt>
    <dgm:pt modelId="{0CBFED94-0CE5-4AB6-BB70-A31103F6834C}" type="parTrans" cxnId="{E8EA9BA5-5488-4292-93DE-A660A5D4CCE9}">
      <dgm:prSet/>
      <dgm:spPr/>
      <dgm:t>
        <a:bodyPr/>
        <a:lstStyle/>
        <a:p>
          <a:endParaRPr lang="en-US"/>
        </a:p>
      </dgm:t>
    </dgm:pt>
    <dgm:pt modelId="{B42F994F-3303-44F8-BF0E-4BDB20784E6B}" type="sibTrans" cxnId="{E8EA9BA5-5488-4292-93DE-A660A5D4CCE9}">
      <dgm:prSet/>
      <dgm:spPr/>
      <dgm:t>
        <a:bodyPr/>
        <a:lstStyle/>
        <a:p>
          <a:endParaRPr lang="en-US"/>
        </a:p>
      </dgm:t>
    </dgm:pt>
    <dgm:pt modelId="{170687C4-F0AB-414F-A648-CDD485007147}" type="pres">
      <dgm:prSet presAssocID="{68DC06DB-516D-4BC5-A5C2-4C362E5D6C3B}" presName="Name0" presStyleCnt="0">
        <dgm:presLayoutVars>
          <dgm:chMax val="7"/>
          <dgm:chPref val="7"/>
          <dgm:dir/>
        </dgm:presLayoutVars>
      </dgm:prSet>
      <dgm:spPr/>
      <dgm:t>
        <a:bodyPr/>
        <a:lstStyle/>
        <a:p>
          <a:endParaRPr lang="en-US"/>
        </a:p>
      </dgm:t>
    </dgm:pt>
    <dgm:pt modelId="{E2E81DB8-0F54-42D1-B385-401DCC798EB3}" type="pres">
      <dgm:prSet presAssocID="{68DC06DB-516D-4BC5-A5C2-4C362E5D6C3B}" presName="Name1" presStyleCnt="0"/>
      <dgm:spPr/>
    </dgm:pt>
    <dgm:pt modelId="{19D65BE2-73AC-46DA-8332-5E46B9653D74}" type="pres">
      <dgm:prSet presAssocID="{68DC06DB-516D-4BC5-A5C2-4C362E5D6C3B}" presName="cycle" presStyleCnt="0"/>
      <dgm:spPr/>
    </dgm:pt>
    <dgm:pt modelId="{C23FA7B5-08BF-4667-9F07-6BE5DA66E98C}" type="pres">
      <dgm:prSet presAssocID="{68DC06DB-516D-4BC5-A5C2-4C362E5D6C3B}" presName="srcNode" presStyleLbl="node1" presStyleIdx="0" presStyleCnt="6"/>
      <dgm:spPr/>
    </dgm:pt>
    <dgm:pt modelId="{664B937F-F802-491A-BC95-81892FAFD359}" type="pres">
      <dgm:prSet presAssocID="{68DC06DB-516D-4BC5-A5C2-4C362E5D6C3B}" presName="conn" presStyleLbl="parChTrans1D2" presStyleIdx="0" presStyleCnt="1"/>
      <dgm:spPr/>
      <dgm:t>
        <a:bodyPr/>
        <a:lstStyle/>
        <a:p>
          <a:endParaRPr lang="en-US"/>
        </a:p>
      </dgm:t>
    </dgm:pt>
    <dgm:pt modelId="{45D45D96-2490-4F88-935B-9BF7F5886DD3}" type="pres">
      <dgm:prSet presAssocID="{68DC06DB-516D-4BC5-A5C2-4C362E5D6C3B}" presName="extraNode" presStyleLbl="node1" presStyleIdx="0" presStyleCnt="6"/>
      <dgm:spPr/>
    </dgm:pt>
    <dgm:pt modelId="{B74CF5F6-0DD0-4190-BBA6-5096D132AA53}" type="pres">
      <dgm:prSet presAssocID="{68DC06DB-516D-4BC5-A5C2-4C362E5D6C3B}" presName="dstNode" presStyleLbl="node1" presStyleIdx="0" presStyleCnt="6"/>
      <dgm:spPr/>
    </dgm:pt>
    <dgm:pt modelId="{A01C75C6-0D10-409C-A643-D0BB2FAFA473}" type="pres">
      <dgm:prSet presAssocID="{6F5D93D9-07B7-4626-84CE-7319447B2F23}" presName="text_1" presStyleLbl="node1" presStyleIdx="0" presStyleCnt="6">
        <dgm:presLayoutVars>
          <dgm:bulletEnabled val="1"/>
        </dgm:presLayoutVars>
      </dgm:prSet>
      <dgm:spPr/>
      <dgm:t>
        <a:bodyPr/>
        <a:lstStyle/>
        <a:p>
          <a:endParaRPr lang="en-US"/>
        </a:p>
      </dgm:t>
    </dgm:pt>
    <dgm:pt modelId="{605C0C2B-55FE-4289-A8D4-ED0727990B35}" type="pres">
      <dgm:prSet presAssocID="{6F5D93D9-07B7-4626-84CE-7319447B2F23}" presName="accent_1" presStyleCnt="0"/>
      <dgm:spPr/>
    </dgm:pt>
    <dgm:pt modelId="{88B39E84-1031-47D3-BF4F-4A925BF657D1}" type="pres">
      <dgm:prSet presAssocID="{6F5D93D9-07B7-4626-84CE-7319447B2F23}" presName="accentRepeatNode" presStyleLbl="solidFgAcc1" presStyleIdx="0" presStyleCnt="6"/>
      <dgm:spPr/>
    </dgm:pt>
    <dgm:pt modelId="{03DD0983-9848-4D2C-8FFE-62E28D78253C}" type="pres">
      <dgm:prSet presAssocID="{8C0B13DD-428E-4330-9B1E-80C6409F8672}" presName="text_2" presStyleLbl="node1" presStyleIdx="1" presStyleCnt="6">
        <dgm:presLayoutVars>
          <dgm:bulletEnabled val="1"/>
        </dgm:presLayoutVars>
      </dgm:prSet>
      <dgm:spPr/>
      <dgm:t>
        <a:bodyPr/>
        <a:lstStyle/>
        <a:p>
          <a:endParaRPr lang="en-US"/>
        </a:p>
      </dgm:t>
    </dgm:pt>
    <dgm:pt modelId="{83BBFAAA-D337-4D99-8742-7093620010D0}" type="pres">
      <dgm:prSet presAssocID="{8C0B13DD-428E-4330-9B1E-80C6409F8672}" presName="accent_2" presStyleCnt="0"/>
      <dgm:spPr/>
    </dgm:pt>
    <dgm:pt modelId="{F33435CA-24DC-49FB-BA3F-2D7570691444}" type="pres">
      <dgm:prSet presAssocID="{8C0B13DD-428E-4330-9B1E-80C6409F8672}" presName="accentRepeatNode" presStyleLbl="solidFgAcc1" presStyleIdx="1" presStyleCnt="6"/>
      <dgm:spPr/>
    </dgm:pt>
    <dgm:pt modelId="{CB4DF274-A32B-4774-85D4-33774FED3935}" type="pres">
      <dgm:prSet presAssocID="{B7C5F405-FC32-42C8-9D7C-6D147E22F63C}" presName="text_3" presStyleLbl="node1" presStyleIdx="2" presStyleCnt="6">
        <dgm:presLayoutVars>
          <dgm:bulletEnabled val="1"/>
        </dgm:presLayoutVars>
      </dgm:prSet>
      <dgm:spPr/>
      <dgm:t>
        <a:bodyPr/>
        <a:lstStyle/>
        <a:p>
          <a:endParaRPr lang="en-US"/>
        </a:p>
      </dgm:t>
    </dgm:pt>
    <dgm:pt modelId="{3212F92D-A442-4E52-A3D3-67584916E3EF}" type="pres">
      <dgm:prSet presAssocID="{B7C5F405-FC32-42C8-9D7C-6D147E22F63C}" presName="accent_3" presStyleCnt="0"/>
      <dgm:spPr/>
    </dgm:pt>
    <dgm:pt modelId="{D6C15229-1075-4026-81E4-2780C214419B}" type="pres">
      <dgm:prSet presAssocID="{B7C5F405-FC32-42C8-9D7C-6D147E22F63C}" presName="accentRepeatNode" presStyleLbl="solidFgAcc1" presStyleIdx="2" presStyleCnt="6"/>
      <dgm:spPr/>
    </dgm:pt>
    <dgm:pt modelId="{59E11995-4601-4678-A53A-5142457CA2B0}" type="pres">
      <dgm:prSet presAssocID="{1D80A1D6-FE86-4601-9FAC-938D97503654}" presName="text_4" presStyleLbl="node1" presStyleIdx="3" presStyleCnt="6">
        <dgm:presLayoutVars>
          <dgm:bulletEnabled val="1"/>
        </dgm:presLayoutVars>
      </dgm:prSet>
      <dgm:spPr/>
      <dgm:t>
        <a:bodyPr/>
        <a:lstStyle/>
        <a:p>
          <a:endParaRPr lang="en-US"/>
        </a:p>
      </dgm:t>
    </dgm:pt>
    <dgm:pt modelId="{160892A5-034F-40C0-995E-6C05D5FE30DD}" type="pres">
      <dgm:prSet presAssocID="{1D80A1D6-FE86-4601-9FAC-938D97503654}" presName="accent_4" presStyleCnt="0"/>
      <dgm:spPr/>
    </dgm:pt>
    <dgm:pt modelId="{A0D68F29-D54A-4204-9D1B-620BF1CA2ACD}" type="pres">
      <dgm:prSet presAssocID="{1D80A1D6-FE86-4601-9FAC-938D97503654}" presName="accentRepeatNode" presStyleLbl="solidFgAcc1" presStyleIdx="3" presStyleCnt="6"/>
      <dgm:spPr/>
    </dgm:pt>
    <dgm:pt modelId="{6B512480-F8A0-4401-B0EB-9BBD35771150}" type="pres">
      <dgm:prSet presAssocID="{29BC38F1-7482-4A23-8DBA-C4FCB3560535}" presName="text_5" presStyleLbl="node1" presStyleIdx="4" presStyleCnt="6">
        <dgm:presLayoutVars>
          <dgm:bulletEnabled val="1"/>
        </dgm:presLayoutVars>
      </dgm:prSet>
      <dgm:spPr/>
      <dgm:t>
        <a:bodyPr/>
        <a:lstStyle/>
        <a:p>
          <a:endParaRPr lang="en-US"/>
        </a:p>
      </dgm:t>
    </dgm:pt>
    <dgm:pt modelId="{AC705E6B-9190-4C98-82EF-006DB6B1BDCB}" type="pres">
      <dgm:prSet presAssocID="{29BC38F1-7482-4A23-8DBA-C4FCB3560535}" presName="accent_5" presStyleCnt="0"/>
      <dgm:spPr/>
    </dgm:pt>
    <dgm:pt modelId="{6673F440-1664-41C6-9ECE-882E6109EA15}" type="pres">
      <dgm:prSet presAssocID="{29BC38F1-7482-4A23-8DBA-C4FCB3560535}" presName="accentRepeatNode" presStyleLbl="solidFgAcc1" presStyleIdx="4" presStyleCnt="6"/>
      <dgm:spPr/>
    </dgm:pt>
    <dgm:pt modelId="{BEB3F588-A9A9-4D99-9D44-4AF7F83B3100}" type="pres">
      <dgm:prSet presAssocID="{652EED5C-A839-4C1D-9D4B-10E7D407611C}" presName="text_6" presStyleLbl="node1" presStyleIdx="5" presStyleCnt="6">
        <dgm:presLayoutVars>
          <dgm:bulletEnabled val="1"/>
        </dgm:presLayoutVars>
      </dgm:prSet>
      <dgm:spPr/>
      <dgm:t>
        <a:bodyPr/>
        <a:lstStyle/>
        <a:p>
          <a:endParaRPr lang="en-US"/>
        </a:p>
      </dgm:t>
    </dgm:pt>
    <dgm:pt modelId="{9840BDB5-AE2A-431A-AB38-35E24E100382}" type="pres">
      <dgm:prSet presAssocID="{652EED5C-A839-4C1D-9D4B-10E7D407611C}" presName="accent_6" presStyleCnt="0"/>
      <dgm:spPr/>
    </dgm:pt>
    <dgm:pt modelId="{686703BB-F99C-4AB4-AFAE-75DDDABB96DA}" type="pres">
      <dgm:prSet presAssocID="{652EED5C-A839-4C1D-9D4B-10E7D407611C}" presName="accentRepeatNode" presStyleLbl="solidFgAcc1" presStyleIdx="5" presStyleCnt="6"/>
      <dgm:spPr/>
    </dgm:pt>
  </dgm:ptLst>
  <dgm:cxnLst>
    <dgm:cxn modelId="{0AD1D714-25B1-4607-BC9D-C7DA9F3DA715}" type="presOf" srcId="{652EED5C-A839-4C1D-9D4B-10E7D407611C}" destId="{BEB3F588-A9A9-4D99-9D44-4AF7F83B3100}" srcOrd="0" destOrd="0" presId="urn:microsoft.com/office/officeart/2008/layout/VerticalCurvedList"/>
    <dgm:cxn modelId="{F61AC84B-429A-4C8E-A22D-CD6FCE91ADCB}" type="presOf" srcId="{68DC06DB-516D-4BC5-A5C2-4C362E5D6C3B}" destId="{170687C4-F0AB-414F-A648-CDD485007147}" srcOrd="0" destOrd="0" presId="urn:microsoft.com/office/officeart/2008/layout/VerticalCurvedList"/>
    <dgm:cxn modelId="{D6CC94D2-94A2-4ABF-9DB6-0C8BF6B5999B}" type="presOf" srcId="{F31730F1-D3DF-4DB0-9BE9-136C1687E1FD}" destId="{664B937F-F802-491A-BC95-81892FAFD359}" srcOrd="0" destOrd="0" presId="urn:microsoft.com/office/officeart/2008/layout/VerticalCurvedList"/>
    <dgm:cxn modelId="{E8EA9BA5-5488-4292-93DE-A660A5D4CCE9}" srcId="{68DC06DB-516D-4BC5-A5C2-4C362E5D6C3B}" destId="{B7C5F405-FC32-42C8-9D7C-6D147E22F63C}" srcOrd="2" destOrd="0" parTransId="{0CBFED94-0CE5-4AB6-BB70-A31103F6834C}" sibTransId="{B42F994F-3303-44F8-BF0E-4BDB20784E6B}"/>
    <dgm:cxn modelId="{9CF34703-4840-4C67-962F-8628ADB0B25B}" type="presOf" srcId="{B7C5F405-FC32-42C8-9D7C-6D147E22F63C}" destId="{CB4DF274-A32B-4774-85D4-33774FED3935}" srcOrd="0" destOrd="0" presId="urn:microsoft.com/office/officeart/2008/layout/VerticalCurvedList"/>
    <dgm:cxn modelId="{FC7B7842-D152-413B-B781-FF95DE0FFC27}" srcId="{68DC06DB-516D-4BC5-A5C2-4C362E5D6C3B}" destId="{1D80A1D6-FE86-4601-9FAC-938D97503654}" srcOrd="3" destOrd="0" parTransId="{0BBDE739-82D9-4D53-A0D3-EF94E207A5A4}" sibTransId="{FB06ECA6-601D-4318-B743-0256B627EDF1}"/>
    <dgm:cxn modelId="{FF0F296B-F616-4E6A-A49F-DB938846DBE3}" type="presOf" srcId="{29BC38F1-7482-4A23-8DBA-C4FCB3560535}" destId="{6B512480-F8A0-4401-B0EB-9BBD35771150}" srcOrd="0" destOrd="0" presId="urn:microsoft.com/office/officeart/2008/layout/VerticalCurvedList"/>
    <dgm:cxn modelId="{B7D3B13B-F5DD-4272-ADE5-9F0D747A0B94}" srcId="{68DC06DB-516D-4BC5-A5C2-4C362E5D6C3B}" destId="{29BC38F1-7482-4A23-8DBA-C4FCB3560535}" srcOrd="4" destOrd="0" parTransId="{1CA76213-8D0B-4177-A47C-B121AF51B7A9}" sibTransId="{C3F59154-FDAC-437A-AC47-7EC40247A21C}"/>
    <dgm:cxn modelId="{0A24AD63-9C76-415C-AEF0-C44A53AB56EC}" srcId="{68DC06DB-516D-4BC5-A5C2-4C362E5D6C3B}" destId="{8C0B13DD-428E-4330-9B1E-80C6409F8672}" srcOrd="1" destOrd="0" parTransId="{A56162AE-5822-497E-B771-DF994CEB2139}" sibTransId="{9F6AE1B4-7E8F-4327-9964-D0E838ADD6C8}"/>
    <dgm:cxn modelId="{D34A978A-B185-4090-992D-C9C35AADCA88}" srcId="{68DC06DB-516D-4BC5-A5C2-4C362E5D6C3B}" destId="{6F5D93D9-07B7-4626-84CE-7319447B2F23}" srcOrd="0" destOrd="0" parTransId="{1A92F10F-61D6-47F6-BC17-BA02638CE268}" sibTransId="{F31730F1-D3DF-4DB0-9BE9-136C1687E1FD}"/>
    <dgm:cxn modelId="{5DC9484C-69DB-4CFA-8252-7D05E1F8900E}" type="presOf" srcId="{8C0B13DD-428E-4330-9B1E-80C6409F8672}" destId="{03DD0983-9848-4D2C-8FFE-62E28D78253C}" srcOrd="0" destOrd="0" presId="urn:microsoft.com/office/officeart/2008/layout/VerticalCurvedList"/>
    <dgm:cxn modelId="{26D4272C-65A3-4AD8-B69E-E753B448885E}" type="presOf" srcId="{6F5D93D9-07B7-4626-84CE-7319447B2F23}" destId="{A01C75C6-0D10-409C-A643-D0BB2FAFA473}" srcOrd="0" destOrd="0" presId="urn:microsoft.com/office/officeart/2008/layout/VerticalCurvedList"/>
    <dgm:cxn modelId="{357CC28C-512E-4713-A8A6-DD84D8E73DF1}" type="presOf" srcId="{1D80A1D6-FE86-4601-9FAC-938D97503654}" destId="{59E11995-4601-4678-A53A-5142457CA2B0}" srcOrd="0" destOrd="0" presId="urn:microsoft.com/office/officeart/2008/layout/VerticalCurvedList"/>
    <dgm:cxn modelId="{1FEA1959-F473-46CC-8A1A-7D7A8AAB0802}" srcId="{68DC06DB-516D-4BC5-A5C2-4C362E5D6C3B}" destId="{652EED5C-A839-4C1D-9D4B-10E7D407611C}" srcOrd="5" destOrd="0" parTransId="{0734733F-19B7-43D2-8518-B59944B93DF0}" sibTransId="{56D99C8E-DDD8-42B0-B497-EFAF2442E765}"/>
    <dgm:cxn modelId="{767D4C63-7FF5-4F25-A68A-F8B6A9FBEF8B}" type="presParOf" srcId="{170687C4-F0AB-414F-A648-CDD485007147}" destId="{E2E81DB8-0F54-42D1-B385-401DCC798EB3}" srcOrd="0" destOrd="0" presId="urn:microsoft.com/office/officeart/2008/layout/VerticalCurvedList"/>
    <dgm:cxn modelId="{923E32CD-9D0A-4E77-B6FE-DC76ACD4CB26}" type="presParOf" srcId="{E2E81DB8-0F54-42D1-B385-401DCC798EB3}" destId="{19D65BE2-73AC-46DA-8332-5E46B9653D74}" srcOrd="0" destOrd="0" presId="urn:microsoft.com/office/officeart/2008/layout/VerticalCurvedList"/>
    <dgm:cxn modelId="{BB9185F7-DBD9-4A08-8C94-1767DC092685}" type="presParOf" srcId="{19D65BE2-73AC-46DA-8332-5E46B9653D74}" destId="{C23FA7B5-08BF-4667-9F07-6BE5DA66E98C}" srcOrd="0" destOrd="0" presId="urn:microsoft.com/office/officeart/2008/layout/VerticalCurvedList"/>
    <dgm:cxn modelId="{EF7D3A6A-D803-4F93-967F-985E2402F7D5}" type="presParOf" srcId="{19D65BE2-73AC-46DA-8332-5E46B9653D74}" destId="{664B937F-F802-491A-BC95-81892FAFD359}" srcOrd="1" destOrd="0" presId="urn:microsoft.com/office/officeart/2008/layout/VerticalCurvedList"/>
    <dgm:cxn modelId="{EEAFD6A6-5E45-4F85-AAA3-2ED8BCC5A6C5}" type="presParOf" srcId="{19D65BE2-73AC-46DA-8332-5E46B9653D74}" destId="{45D45D96-2490-4F88-935B-9BF7F5886DD3}" srcOrd="2" destOrd="0" presId="urn:microsoft.com/office/officeart/2008/layout/VerticalCurvedList"/>
    <dgm:cxn modelId="{A0073A99-2BC1-4386-B8B4-E003100DA81C}" type="presParOf" srcId="{19D65BE2-73AC-46DA-8332-5E46B9653D74}" destId="{B74CF5F6-0DD0-4190-BBA6-5096D132AA53}" srcOrd="3" destOrd="0" presId="urn:microsoft.com/office/officeart/2008/layout/VerticalCurvedList"/>
    <dgm:cxn modelId="{7CC9109B-6A73-4B04-A8BA-D8BB70551F69}" type="presParOf" srcId="{E2E81DB8-0F54-42D1-B385-401DCC798EB3}" destId="{A01C75C6-0D10-409C-A643-D0BB2FAFA473}" srcOrd="1" destOrd="0" presId="urn:microsoft.com/office/officeart/2008/layout/VerticalCurvedList"/>
    <dgm:cxn modelId="{5CF6DE48-9A3A-4034-B2CC-543A10C5D338}" type="presParOf" srcId="{E2E81DB8-0F54-42D1-B385-401DCC798EB3}" destId="{605C0C2B-55FE-4289-A8D4-ED0727990B35}" srcOrd="2" destOrd="0" presId="urn:microsoft.com/office/officeart/2008/layout/VerticalCurvedList"/>
    <dgm:cxn modelId="{BBB8204A-9A55-4D70-8A69-59889D06F62C}" type="presParOf" srcId="{605C0C2B-55FE-4289-A8D4-ED0727990B35}" destId="{88B39E84-1031-47D3-BF4F-4A925BF657D1}" srcOrd="0" destOrd="0" presId="urn:microsoft.com/office/officeart/2008/layout/VerticalCurvedList"/>
    <dgm:cxn modelId="{FF0ABF09-3F48-4A4B-A53C-D8C0366F71B3}" type="presParOf" srcId="{E2E81DB8-0F54-42D1-B385-401DCC798EB3}" destId="{03DD0983-9848-4D2C-8FFE-62E28D78253C}" srcOrd="3" destOrd="0" presId="urn:microsoft.com/office/officeart/2008/layout/VerticalCurvedList"/>
    <dgm:cxn modelId="{4A2FE704-8A40-415A-80F8-A883305B932F}" type="presParOf" srcId="{E2E81DB8-0F54-42D1-B385-401DCC798EB3}" destId="{83BBFAAA-D337-4D99-8742-7093620010D0}" srcOrd="4" destOrd="0" presId="urn:microsoft.com/office/officeart/2008/layout/VerticalCurvedList"/>
    <dgm:cxn modelId="{77EAA47F-0827-483B-97B9-247C67286EC1}" type="presParOf" srcId="{83BBFAAA-D337-4D99-8742-7093620010D0}" destId="{F33435CA-24DC-49FB-BA3F-2D7570691444}" srcOrd="0" destOrd="0" presId="urn:microsoft.com/office/officeart/2008/layout/VerticalCurvedList"/>
    <dgm:cxn modelId="{CB75A332-9B6A-4932-8053-5A986C61448B}" type="presParOf" srcId="{E2E81DB8-0F54-42D1-B385-401DCC798EB3}" destId="{CB4DF274-A32B-4774-85D4-33774FED3935}" srcOrd="5" destOrd="0" presId="urn:microsoft.com/office/officeart/2008/layout/VerticalCurvedList"/>
    <dgm:cxn modelId="{6B190382-3D1E-4C80-8590-062FA5947D10}" type="presParOf" srcId="{E2E81DB8-0F54-42D1-B385-401DCC798EB3}" destId="{3212F92D-A442-4E52-A3D3-67584916E3EF}" srcOrd="6" destOrd="0" presId="urn:microsoft.com/office/officeart/2008/layout/VerticalCurvedList"/>
    <dgm:cxn modelId="{5CBEF923-623C-476A-B567-56DDDA67C80B}" type="presParOf" srcId="{3212F92D-A442-4E52-A3D3-67584916E3EF}" destId="{D6C15229-1075-4026-81E4-2780C214419B}" srcOrd="0" destOrd="0" presId="urn:microsoft.com/office/officeart/2008/layout/VerticalCurvedList"/>
    <dgm:cxn modelId="{C793D044-DDCE-42E2-BC89-87466091D923}" type="presParOf" srcId="{E2E81DB8-0F54-42D1-B385-401DCC798EB3}" destId="{59E11995-4601-4678-A53A-5142457CA2B0}" srcOrd="7" destOrd="0" presId="urn:microsoft.com/office/officeart/2008/layout/VerticalCurvedList"/>
    <dgm:cxn modelId="{08C9414F-8C2D-4961-8A21-5DFEA4EE4ACD}" type="presParOf" srcId="{E2E81DB8-0F54-42D1-B385-401DCC798EB3}" destId="{160892A5-034F-40C0-995E-6C05D5FE30DD}" srcOrd="8" destOrd="0" presId="urn:microsoft.com/office/officeart/2008/layout/VerticalCurvedList"/>
    <dgm:cxn modelId="{C319B653-3944-4AB3-B3A0-A890870F468D}" type="presParOf" srcId="{160892A5-034F-40C0-995E-6C05D5FE30DD}" destId="{A0D68F29-D54A-4204-9D1B-620BF1CA2ACD}" srcOrd="0" destOrd="0" presId="urn:microsoft.com/office/officeart/2008/layout/VerticalCurvedList"/>
    <dgm:cxn modelId="{D3348A90-8155-4DFA-873C-4A32D192F567}" type="presParOf" srcId="{E2E81DB8-0F54-42D1-B385-401DCC798EB3}" destId="{6B512480-F8A0-4401-B0EB-9BBD35771150}" srcOrd="9" destOrd="0" presId="urn:microsoft.com/office/officeart/2008/layout/VerticalCurvedList"/>
    <dgm:cxn modelId="{96C00611-F5EF-4925-BA7F-B900A1C6249C}" type="presParOf" srcId="{E2E81DB8-0F54-42D1-B385-401DCC798EB3}" destId="{AC705E6B-9190-4C98-82EF-006DB6B1BDCB}" srcOrd="10" destOrd="0" presId="urn:microsoft.com/office/officeart/2008/layout/VerticalCurvedList"/>
    <dgm:cxn modelId="{9153B66B-2EB9-47FA-B555-29B56AE86882}" type="presParOf" srcId="{AC705E6B-9190-4C98-82EF-006DB6B1BDCB}" destId="{6673F440-1664-41C6-9ECE-882E6109EA15}" srcOrd="0" destOrd="0" presId="urn:microsoft.com/office/officeart/2008/layout/VerticalCurvedList"/>
    <dgm:cxn modelId="{55176D0F-6908-4FF3-87B2-70EAA40AC075}" type="presParOf" srcId="{E2E81DB8-0F54-42D1-B385-401DCC798EB3}" destId="{BEB3F588-A9A9-4D99-9D44-4AF7F83B3100}" srcOrd="11" destOrd="0" presId="urn:microsoft.com/office/officeart/2008/layout/VerticalCurvedList"/>
    <dgm:cxn modelId="{BB3AA39A-AA31-4F15-AFA9-8C1880C4869D}" type="presParOf" srcId="{E2E81DB8-0F54-42D1-B385-401DCC798EB3}" destId="{9840BDB5-AE2A-431A-AB38-35E24E100382}" srcOrd="12" destOrd="0" presId="urn:microsoft.com/office/officeart/2008/layout/VerticalCurvedList"/>
    <dgm:cxn modelId="{704A1B43-5459-4E78-BC94-90BFE71C253E}" type="presParOf" srcId="{9840BDB5-AE2A-431A-AB38-35E24E100382}" destId="{686703BB-F99C-4AB4-AFAE-75DDDABB96DA}"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4B937F-F802-491A-BC95-81892FAFD359}">
      <dsp:nvSpPr>
        <dsp:cNvPr id="0" name=""/>
        <dsp:cNvSpPr/>
      </dsp:nvSpPr>
      <dsp:spPr>
        <a:xfrm>
          <a:off x="-4271043" y="-655258"/>
          <a:ext cx="5088768" cy="5088768"/>
        </a:xfrm>
        <a:prstGeom prst="blockArc">
          <a:avLst>
            <a:gd name="adj1" fmla="val 18900000"/>
            <a:gd name="adj2" fmla="val 2700000"/>
            <a:gd name="adj3" fmla="val 424"/>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1C75C6-0D10-409C-A643-D0BB2FAFA473}">
      <dsp:nvSpPr>
        <dsp:cNvPr id="0" name=""/>
        <dsp:cNvSpPr/>
      </dsp:nvSpPr>
      <dsp:spPr>
        <a:xfrm>
          <a:off x="305615" y="198962"/>
          <a:ext cx="8559111" cy="397774"/>
        </a:xfrm>
        <a:prstGeom prst="rect">
          <a:avLst/>
        </a:prstGeom>
        <a:solidFill>
          <a:schemeClr val="accent1">
            <a:lumMod val="20000"/>
            <a:lumOff val="8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5733" tIns="45720" rIns="45720" bIns="45720" numCol="1" spcCol="1270" anchor="ctr" anchorCtr="0">
          <a:noAutofit/>
        </a:bodyPr>
        <a:lstStyle/>
        <a:p>
          <a:pPr lvl="0" algn="l" defTabSz="800100">
            <a:lnSpc>
              <a:spcPct val="90000"/>
            </a:lnSpc>
            <a:spcBef>
              <a:spcPct val="0"/>
            </a:spcBef>
            <a:spcAft>
              <a:spcPct val="35000"/>
            </a:spcAft>
          </a:pPr>
          <a:r>
            <a:rPr lang="en-US" altLang="en-US" sz="1800" b="0" kern="1200" dirty="0">
              <a:solidFill>
                <a:schemeClr val="tx1"/>
              </a:solidFill>
              <a:latin typeface="Times New Roman" panose="02020603050405020304" pitchFamily="18" charset="0"/>
              <a:cs typeface="Times New Roman" panose="02020603050405020304" pitchFamily="18" charset="0"/>
            </a:rPr>
            <a:t>Test Organization</a:t>
          </a:r>
          <a:endParaRPr lang="en-US" sz="1800" b="0" kern="1200" dirty="0">
            <a:solidFill>
              <a:schemeClr val="tx1"/>
            </a:solidFill>
            <a:latin typeface="Times New Roman" panose="02020603050405020304" pitchFamily="18" charset="0"/>
            <a:cs typeface="Times New Roman" panose="02020603050405020304" pitchFamily="18" charset="0"/>
          </a:endParaRPr>
        </a:p>
      </dsp:txBody>
      <dsp:txXfrm>
        <a:off x="305615" y="198962"/>
        <a:ext cx="8559111" cy="397774"/>
      </dsp:txXfrm>
    </dsp:sp>
    <dsp:sp modelId="{88B39E84-1031-47D3-BF4F-4A925BF657D1}">
      <dsp:nvSpPr>
        <dsp:cNvPr id="0" name=""/>
        <dsp:cNvSpPr/>
      </dsp:nvSpPr>
      <dsp:spPr>
        <a:xfrm>
          <a:off x="57006" y="149240"/>
          <a:ext cx="497217" cy="497217"/>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3DD0983-9848-4D2C-8FFE-62E28D78253C}">
      <dsp:nvSpPr>
        <dsp:cNvPr id="0" name=""/>
        <dsp:cNvSpPr/>
      </dsp:nvSpPr>
      <dsp:spPr>
        <a:xfrm>
          <a:off x="632811" y="795548"/>
          <a:ext cx="8231914" cy="397774"/>
        </a:xfrm>
        <a:prstGeom prst="rect">
          <a:avLst/>
        </a:prstGeom>
        <a:solidFill>
          <a:schemeClr val="accent1">
            <a:lumMod val="40000"/>
            <a:lumOff val="6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5733" tIns="45720" rIns="45720" bIns="45720" numCol="1" spcCol="1270" anchor="ctr" anchorCtr="0">
          <a:noAutofit/>
        </a:bodyPr>
        <a:lstStyle/>
        <a:p>
          <a:pPr lvl="0" algn="l" defTabSz="800100">
            <a:lnSpc>
              <a:spcPct val="90000"/>
            </a:lnSpc>
            <a:spcBef>
              <a:spcPct val="0"/>
            </a:spcBef>
            <a:spcAft>
              <a:spcPct val="35000"/>
            </a:spcAft>
          </a:pPr>
          <a:r>
            <a:rPr lang="en-GB" altLang="en-US" sz="1800" b="0" kern="1200" dirty="0">
              <a:solidFill>
                <a:schemeClr val="tx1"/>
              </a:solidFill>
              <a:latin typeface="Times New Roman" panose="02020603050405020304" pitchFamily="18" charset="0"/>
              <a:cs typeface="Times New Roman" panose="02020603050405020304" pitchFamily="18" charset="0"/>
            </a:rPr>
            <a:t>Test Planning and Estimation </a:t>
          </a:r>
          <a:endParaRPr lang="en-US" sz="1800" b="0" kern="1200" dirty="0">
            <a:solidFill>
              <a:schemeClr val="tx1"/>
            </a:solidFill>
            <a:latin typeface="Times New Roman" panose="02020603050405020304" pitchFamily="18" charset="0"/>
            <a:cs typeface="Times New Roman" panose="02020603050405020304" pitchFamily="18" charset="0"/>
          </a:endParaRPr>
        </a:p>
      </dsp:txBody>
      <dsp:txXfrm>
        <a:off x="632811" y="795548"/>
        <a:ext cx="8231914" cy="397774"/>
      </dsp:txXfrm>
    </dsp:sp>
    <dsp:sp modelId="{F33435CA-24DC-49FB-BA3F-2D7570691444}">
      <dsp:nvSpPr>
        <dsp:cNvPr id="0" name=""/>
        <dsp:cNvSpPr/>
      </dsp:nvSpPr>
      <dsp:spPr>
        <a:xfrm>
          <a:off x="384203" y="745826"/>
          <a:ext cx="497217" cy="497217"/>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4DF274-A32B-4774-85D4-33774FED3935}">
      <dsp:nvSpPr>
        <dsp:cNvPr id="0" name=""/>
        <dsp:cNvSpPr/>
      </dsp:nvSpPr>
      <dsp:spPr>
        <a:xfrm>
          <a:off x="782430" y="1392133"/>
          <a:ext cx="8082295" cy="397774"/>
        </a:xfrm>
        <a:prstGeom prst="rect">
          <a:avLst/>
        </a:prstGeom>
        <a:solidFill>
          <a:schemeClr val="accent1">
            <a:lumMod val="60000"/>
            <a:lumOff val="4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5733" tIns="45720" rIns="45720" bIns="45720" numCol="1" spcCol="1270" anchor="ctr" anchorCtr="0">
          <a:noAutofit/>
        </a:bodyPr>
        <a:lstStyle/>
        <a:p>
          <a:pPr lvl="0" algn="l" defTabSz="800100">
            <a:lnSpc>
              <a:spcPct val="90000"/>
            </a:lnSpc>
            <a:spcBef>
              <a:spcPct val="0"/>
            </a:spcBef>
            <a:spcAft>
              <a:spcPct val="35000"/>
            </a:spcAft>
          </a:pPr>
          <a:r>
            <a:rPr lang="en-GB" altLang="en-US" sz="1800" b="0" kern="1200" dirty="0">
              <a:solidFill>
                <a:schemeClr val="tx1"/>
              </a:solidFill>
              <a:latin typeface="Times New Roman" panose="02020603050405020304" pitchFamily="18" charset="0"/>
              <a:cs typeface="Times New Roman" panose="02020603050405020304" pitchFamily="18" charset="0"/>
            </a:rPr>
            <a:t>Test Monitoring and Control</a:t>
          </a:r>
          <a:endParaRPr lang="en-US" sz="1800" b="0" kern="1200" dirty="0">
            <a:solidFill>
              <a:schemeClr val="tx1"/>
            </a:solidFill>
            <a:latin typeface="Times New Roman" panose="02020603050405020304" pitchFamily="18" charset="0"/>
            <a:cs typeface="Times New Roman" panose="02020603050405020304" pitchFamily="18" charset="0"/>
          </a:endParaRPr>
        </a:p>
      </dsp:txBody>
      <dsp:txXfrm>
        <a:off x="782430" y="1392133"/>
        <a:ext cx="8082295" cy="397774"/>
      </dsp:txXfrm>
    </dsp:sp>
    <dsp:sp modelId="{D6C15229-1075-4026-81E4-2780C214419B}">
      <dsp:nvSpPr>
        <dsp:cNvPr id="0" name=""/>
        <dsp:cNvSpPr/>
      </dsp:nvSpPr>
      <dsp:spPr>
        <a:xfrm>
          <a:off x="533821" y="1342412"/>
          <a:ext cx="497217" cy="497217"/>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9E11995-4601-4678-A53A-5142457CA2B0}">
      <dsp:nvSpPr>
        <dsp:cNvPr id="0" name=""/>
        <dsp:cNvSpPr/>
      </dsp:nvSpPr>
      <dsp:spPr>
        <a:xfrm>
          <a:off x="782430" y="1988341"/>
          <a:ext cx="8082295" cy="39777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5733" tIns="45720" rIns="45720" bIns="45720" numCol="1" spcCol="1270" anchor="ctr" anchorCtr="0">
          <a:noAutofit/>
        </a:bodyPr>
        <a:lstStyle/>
        <a:p>
          <a:pPr lvl="0" algn="l" defTabSz="800100">
            <a:lnSpc>
              <a:spcPct val="90000"/>
            </a:lnSpc>
            <a:spcBef>
              <a:spcPct val="0"/>
            </a:spcBef>
            <a:spcAft>
              <a:spcPct val="35000"/>
            </a:spcAft>
          </a:pPr>
          <a:r>
            <a:rPr lang="en-US" altLang="en-US" sz="1800" b="0" kern="1200" dirty="0">
              <a:solidFill>
                <a:schemeClr val="tx1"/>
              </a:solidFill>
              <a:latin typeface="Times New Roman" panose="02020603050405020304" pitchFamily="18" charset="0"/>
              <a:cs typeface="Times New Roman" panose="02020603050405020304" pitchFamily="18" charset="0"/>
            </a:rPr>
            <a:t>Configuration Management </a:t>
          </a:r>
          <a:endParaRPr lang="en-US" sz="1800" b="0" kern="1200" dirty="0">
            <a:solidFill>
              <a:schemeClr val="tx1"/>
            </a:solidFill>
            <a:latin typeface="Times New Roman" panose="02020603050405020304" pitchFamily="18" charset="0"/>
            <a:cs typeface="Times New Roman" panose="02020603050405020304" pitchFamily="18" charset="0"/>
          </a:endParaRPr>
        </a:p>
      </dsp:txBody>
      <dsp:txXfrm>
        <a:off x="782430" y="1988341"/>
        <a:ext cx="8082295" cy="397774"/>
      </dsp:txXfrm>
    </dsp:sp>
    <dsp:sp modelId="{A0D68F29-D54A-4204-9D1B-620BF1CA2ACD}">
      <dsp:nvSpPr>
        <dsp:cNvPr id="0" name=""/>
        <dsp:cNvSpPr/>
      </dsp:nvSpPr>
      <dsp:spPr>
        <a:xfrm>
          <a:off x="533821" y="1938620"/>
          <a:ext cx="497217" cy="497217"/>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B512480-F8A0-4401-B0EB-9BBD35771150}">
      <dsp:nvSpPr>
        <dsp:cNvPr id="0" name=""/>
        <dsp:cNvSpPr/>
      </dsp:nvSpPr>
      <dsp:spPr>
        <a:xfrm>
          <a:off x="632811" y="2584927"/>
          <a:ext cx="8231914" cy="397774"/>
        </a:xfrm>
        <a:prstGeom prst="rect">
          <a:avLst/>
        </a:prstGeom>
        <a:solidFill>
          <a:schemeClr val="accent1">
            <a:lumMod val="60000"/>
            <a:lumOff val="4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5733" tIns="45720" rIns="45720" bIns="45720" numCol="1" spcCol="1270" anchor="ctr" anchorCtr="0">
          <a:noAutofit/>
        </a:bodyPr>
        <a:lstStyle/>
        <a:p>
          <a:pPr lvl="0" algn="l" defTabSz="800100">
            <a:lnSpc>
              <a:spcPct val="90000"/>
            </a:lnSpc>
            <a:spcBef>
              <a:spcPct val="0"/>
            </a:spcBef>
            <a:spcAft>
              <a:spcPct val="35000"/>
            </a:spcAft>
          </a:pPr>
          <a:r>
            <a:rPr lang="en-US" altLang="en-US" sz="1800" b="0" kern="1200" dirty="0">
              <a:solidFill>
                <a:schemeClr val="tx1"/>
              </a:solidFill>
              <a:latin typeface="Times New Roman" panose="02020603050405020304" pitchFamily="18" charset="0"/>
              <a:cs typeface="Times New Roman" panose="02020603050405020304" pitchFamily="18" charset="0"/>
            </a:rPr>
            <a:t>Risks and Testing </a:t>
          </a:r>
          <a:endParaRPr lang="en-US" sz="1800" b="0" kern="1200" dirty="0">
            <a:solidFill>
              <a:schemeClr val="tx1"/>
            </a:solidFill>
            <a:latin typeface="Times New Roman" panose="02020603050405020304" pitchFamily="18" charset="0"/>
            <a:cs typeface="Times New Roman" panose="02020603050405020304" pitchFamily="18" charset="0"/>
          </a:endParaRPr>
        </a:p>
      </dsp:txBody>
      <dsp:txXfrm>
        <a:off x="632811" y="2584927"/>
        <a:ext cx="8231914" cy="397774"/>
      </dsp:txXfrm>
    </dsp:sp>
    <dsp:sp modelId="{6673F440-1664-41C6-9ECE-882E6109EA15}">
      <dsp:nvSpPr>
        <dsp:cNvPr id="0" name=""/>
        <dsp:cNvSpPr/>
      </dsp:nvSpPr>
      <dsp:spPr>
        <a:xfrm>
          <a:off x="384203" y="2535205"/>
          <a:ext cx="497217" cy="497217"/>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EB3F588-A9A9-4D99-9D44-4AF7F83B3100}">
      <dsp:nvSpPr>
        <dsp:cNvPr id="0" name=""/>
        <dsp:cNvSpPr/>
      </dsp:nvSpPr>
      <dsp:spPr>
        <a:xfrm>
          <a:off x="305615" y="3181513"/>
          <a:ext cx="8559111" cy="397774"/>
        </a:xfrm>
        <a:prstGeom prst="rect">
          <a:avLst/>
        </a:prstGeom>
        <a:solidFill>
          <a:schemeClr val="accent1">
            <a:lumMod val="40000"/>
            <a:lumOff val="6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5733" tIns="45720" rIns="45720" bIns="45720" numCol="1" spcCol="1270" anchor="ctr" anchorCtr="0">
          <a:noAutofit/>
        </a:bodyPr>
        <a:lstStyle/>
        <a:p>
          <a:pPr lvl="0" algn="l" defTabSz="800100">
            <a:lnSpc>
              <a:spcPct val="90000"/>
            </a:lnSpc>
            <a:spcBef>
              <a:spcPct val="0"/>
            </a:spcBef>
            <a:spcAft>
              <a:spcPct val="35000"/>
            </a:spcAft>
          </a:pPr>
          <a:r>
            <a:rPr lang="en-US" altLang="en-US" sz="1800" b="0" kern="1200" dirty="0">
              <a:solidFill>
                <a:schemeClr val="tx1"/>
              </a:solidFill>
              <a:latin typeface="Times New Roman" panose="02020603050405020304" pitchFamily="18" charset="0"/>
              <a:cs typeface="Times New Roman" panose="02020603050405020304" pitchFamily="18" charset="0"/>
            </a:rPr>
            <a:t>Defect Management</a:t>
          </a:r>
          <a:endParaRPr lang="en-US" sz="1800" b="0" kern="1200" dirty="0">
            <a:solidFill>
              <a:schemeClr val="tx1"/>
            </a:solidFill>
            <a:latin typeface="Times New Roman" panose="02020603050405020304" pitchFamily="18" charset="0"/>
            <a:cs typeface="Times New Roman" panose="02020603050405020304" pitchFamily="18" charset="0"/>
          </a:endParaRPr>
        </a:p>
      </dsp:txBody>
      <dsp:txXfrm>
        <a:off x="305615" y="3181513"/>
        <a:ext cx="8559111" cy="397774"/>
      </dsp:txXfrm>
    </dsp:sp>
    <dsp:sp modelId="{686703BB-F99C-4AB4-AFAE-75DDDABB96DA}">
      <dsp:nvSpPr>
        <dsp:cNvPr id="0" name=""/>
        <dsp:cNvSpPr/>
      </dsp:nvSpPr>
      <dsp:spPr>
        <a:xfrm>
          <a:off x="57006" y="3131791"/>
          <a:ext cx="497217" cy="497217"/>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5/16/2023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1217" y="1931831"/>
            <a:ext cx="11269014" cy="2845550"/>
          </a:xfrm>
        </p:spPr>
        <p:txBody>
          <a:bodyPr>
            <a:normAutofit/>
          </a:bodyPr>
          <a:lstStyle/>
          <a:p>
            <a:pPr algn="ctr"/>
            <a:r>
              <a:rPr lang="en-US" dirty="0">
                <a:solidFill>
                  <a:srgbClr val="00B0F0"/>
                </a:solidFill>
                <a:latin typeface="Times New Roman" panose="02020603050405020304" pitchFamily="18" charset="0"/>
                <a:cs typeface="Times New Roman" panose="02020603050405020304" pitchFamily="18" charset="0"/>
              </a:rPr>
              <a:t>Chapter 5</a:t>
            </a:r>
            <a:br>
              <a:rPr lang="en-US" dirty="0">
                <a:solidFill>
                  <a:srgbClr val="00B0F0"/>
                </a:solidFill>
                <a:latin typeface="Times New Roman" panose="02020603050405020304" pitchFamily="18" charset="0"/>
                <a:cs typeface="Times New Roman" panose="02020603050405020304" pitchFamily="18" charset="0"/>
              </a:rPr>
            </a:br>
            <a:r>
              <a:rPr lang="en-US" dirty="0">
                <a:solidFill>
                  <a:srgbClr val="00B0F0"/>
                </a:solidFill>
                <a:latin typeface="Times New Roman" panose="02020603050405020304" pitchFamily="18" charset="0"/>
                <a:cs typeface="Times New Roman" panose="02020603050405020304" pitchFamily="18" charset="0"/>
              </a:rPr>
              <a:t>Test Management</a:t>
            </a:r>
          </a:p>
        </p:txBody>
      </p:sp>
      <p:sp>
        <p:nvSpPr>
          <p:cNvPr id="3" name="Subtitle 2"/>
          <p:cNvSpPr>
            <a:spLocks noGrp="1"/>
          </p:cNvSpPr>
          <p:nvPr>
            <p:ph type="subTitle" idx="1"/>
          </p:nvPr>
        </p:nvSpPr>
        <p:spPr>
          <a:xfrm>
            <a:off x="2589213" y="5100034"/>
            <a:ext cx="8915399" cy="425004"/>
          </a:xfrm>
        </p:spPr>
        <p:txBody>
          <a:bodyPr/>
          <a:lstStyle/>
          <a:p>
            <a:pPr algn="r"/>
            <a:r>
              <a:rPr lang="en-US" i="1" dirty="0">
                <a:solidFill>
                  <a:schemeClr val="tx1"/>
                </a:solidFill>
              </a:rPr>
              <a:t>Author: </a:t>
            </a:r>
            <a:r>
              <a:rPr lang="en-US" i="1" dirty="0" smtClean="0">
                <a:solidFill>
                  <a:schemeClr val="tx1"/>
                </a:solidFill>
              </a:rPr>
              <a:t>PVANQUANG</a:t>
            </a:r>
            <a:endParaRPr lang="en-US" i="1" dirty="0">
              <a:solidFill>
                <a:schemeClr val="tx1"/>
              </a:solidFill>
            </a:endParaRPr>
          </a:p>
        </p:txBody>
      </p:sp>
    </p:spTree>
    <p:extLst>
      <p:ext uri="{BB962C8B-B14F-4D97-AF65-F5344CB8AC3E}">
        <p14:creationId xmlns:p14="http://schemas.microsoft.com/office/powerpoint/2010/main" val="2517258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322469" y="3587491"/>
            <a:ext cx="8911687" cy="86983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solidFill>
                  <a:srgbClr val="00B0F0"/>
                </a:solidFill>
                <a:latin typeface="Times New Roman" panose="02020603050405020304" pitchFamily="18" charset="0"/>
                <a:cs typeface="Times New Roman" panose="02020603050405020304" pitchFamily="18" charset="0"/>
              </a:rPr>
              <a:t>5.2 Test Planning and Estimation</a:t>
            </a:r>
          </a:p>
        </p:txBody>
      </p:sp>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4270593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599"/>
            <a:ext cx="8915400" cy="4318715"/>
          </a:xfrm>
        </p:spPr>
        <p:txBody>
          <a:bodyPr>
            <a:normAutofit fontScale="92500" lnSpcReduction="10000"/>
          </a:bodyPr>
          <a:lstStyle/>
          <a:p>
            <a:r>
              <a:rPr lang="en-US" dirty="0">
                <a:solidFill>
                  <a:srgbClr val="FF0000"/>
                </a:solidFill>
                <a:latin typeface="Times New Roman" panose="02020603050405020304" pitchFamily="18" charset="0"/>
                <a:cs typeface="Times New Roman" panose="02020603050405020304" pitchFamily="18" charset="0"/>
              </a:rPr>
              <a:t>Purpose &amp; content of a Test Plan </a:t>
            </a:r>
            <a:r>
              <a:rPr lang="en-US" dirty="0">
                <a:solidFill>
                  <a:srgbClr val="00B0F0"/>
                </a:solidFill>
                <a:latin typeface="Times New Roman" panose="02020603050405020304" pitchFamily="18" charset="0"/>
                <a:cs typeface="Times New Roman" panose="02020603050405020304" pitchFamily="18" charset="0"/>
              </a:rPr>
              <a:t>(K2)</a:t>
            </a:r>
          </a:p>
          <a:p>
            <a:pPr marL="0" indent="0">
              <a:buNone/>
            </a:pPr>
            <a:r>
              <a:rPr lang="en-US" dirty="0">
                <a:solidFill>
                  <a:schemeClr val="tx1"/>
                </a:solidFill>
                <a:latin typeface="Times New Roman" panose="02020603050405020304" pitchFamily="18" charset="0"/>
                <a:cs typeface="Times New Roman" panose="02020603050405020304" pitchFamily="18" charset="0"/>
              </a:rPr>
              <a:t>Test planning activities:</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Determining the scope, objectives, and risks of testing</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Defining the overall approach of testing</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Integrating and coordinating the test activities into the SLC</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Making decisions about what, who, how, when</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Scheduling of test analysis, design, implementation, execution, and evaluation activities, either on particular dates (e.g., in sequential development) or in the context of each iteration (e.g., in iterative development)</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Selecting metrics for test monitoring and control</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Budgeting for the test activities</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Determining the level of detail and structure for test documentation (e.g., by providing templates or example documents) </a:t>
            </a:r>
          </a:p>
        </p:txBody>
      </p:sp>
      <p:sp>
        <p:nvSpPr>
          <p:cNvPr id="4" name="Title 1"/>
          <p:cNvSpPr txBox="1">
            <a:spLocks/>
          </p:cNvSpPr>
          <p:nvPr/>
        </p:nvSpPr>
        <p:spPr>
          <a:xfrm>
            <a:off x="2592925" y="624110"/>
            <a:ext cx="8911687" cy="86983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solidFill>
                  <a:srgbClr val="00B0F0"/>
                </a:solidFill>
                <a:latin typeface="Times New Roman" panose="02020603050405020304" pitchFamily="18" charset="0"/>
                <a:cs typeface="Times New Roman" panose="02020603050405020304" pitchFamily="18" charset="0"/>
              </a:rPr>
              <a:t>5.2 Test Planning and Estimation</a:t>
            </a:r>
          </a:p>
        </p:txBody>
      </p:sp>
    </p:spTree>
    <p:extLst>
      <p:ext uri="{BB962C8B-B14F-4D97-AF65-F5344CB8AC3E}">
        <p14:creationId xmlns:p14="http://schemas.microsoft.com/office/powerpoint/2010/main" val="3225921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599"/>
            <a:ext cx="8915400" cy="4318715"/>
          </a:xfrm>
        </p:spPr>
        <p:txBody>
          <a:bodyPr>
            <a:normAutofit/>
          </a:bodyPr>
          <a:lstStyle/>
          <a:p>
            <a:r>
              <a:rPr lang="en-US" dirty="0">
                <a:solidFill>
                  <a:srgbClr val="FF0000"/>
                </a:solidFill>
                <a:latin typeface="Times New Roman" panose="02020603050405020304" pitchFamily="18" charset="0"/>
                <a:cs typeface="Times New Roman" panose="02020603050405020304" pitchFamily="18" charset="0"/>
              </a:rPr>
              <a:t>Test Strategy and Test Approach </a:t>
            </a:r>
            <a:r>
              <a:rPr lang="en-US" dirty="0">
                <a:solidFill>
                  <a:srgbClr val="00B0F0"/>
                </a:solidFill>
                <a:latin typeface="Times New Roman" panose="02020603050405020304" pitchFamily="18" charset="0"/>
                <a:cs typeface="Times New Roman" panose="02020603050405020304" pitchFamily="18" charset="0"/>
              </a:rPr>
              <a:t>(K2)</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Analytical: </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Based on an analysis of some factor (e.g., requirement or risk)</a:t>
            </a:r>
          </a:p>
          <a:p>
            <a:pPr lvl="1">
              <a:buFont typeface="Arial" panose="020B0604020202020204" pitchFamily="34" charset="0"/>
              <a:buChar char="•"/>
            </a:pPr>
            <a:r>
              <a:rPr lang="en-US" i="1" u="sng" dirty="0">
                <a:solidFill>
                  <a:prstClr val="black"/>
                </a:solidFill>
                <a:latin typeface="Times New Roman" panose="02020603050405020304" pitchFamily="18" charset="0"/>
                <a:cs typeface="Times New Roman" panose="02020603050405020304" pitchFamily="18" charset="0"/>
              </a:rPr>
              <a:t>Examples</a:t>
            </a:r>
            <a:r>
              <a:rPr lang="en-US" sz="1800" i="1" u="sng" dirty="0">
                <a:solidFill>
                  <a:prstClr val="black"/>
                </a:solidFill>
                <a:latin typeface="Times New Roman" panose="02020603050405020304" pitchFamily="18" charset="0"/>
                <a:cs typeface="Times New Roman" panose="02020603050405020304" pitchFamily="18" charset="0"/>
              </a:rPr>
              <a:t>:</a:t>
            </a:r>
            <a:r>
              <a:rPr lang="en-US" sz="1800" dirty="0">
                <a:solidFill>
                  <a:prstClr val="black"/>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Risk-based testing </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Model-Based: </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Based on some model of some required aspect of the product: a function, a business process, an internal structure, or a non-functional characteristic (e.g., reliability)</a:t>
            </a:r>
          </a:p>
          <a:p>
            <a:pPr lvl="1">
              <a:buFont typeface="Arial" panose="020B0604020202020204" pitchFamily="34" charset="0"/>
              <a:buChar char="•"/>
            </a:pPr>
            <a:r>
              <a:rPr lang="en-US" i="1" u="sng" dirty="0">
                <a:solidFill>
                  <a:schemeClr val="tx1"/>
                </a:solidFill>
                <a:latin typeface="Times New Roman" panose="02020603050405020304" pitchFamily="18" charset="0"/>
                <a:cs typeface="Times New Roman" panose="02020603050405020304" pitchFamily="18" charset="0"/>
              </a:rPr>
              <a:t>Examples:</a:t>
            </a:r>
            <a:r>
              <a:rPr lang="en-US" dirty="0">
                <a:solidFill>
                  <a:schemeClr val="tx1"/>
                </a:solidFill>
                <a:latin typeface="Times New Roman" panose="02020603050405020304" pitchFamily="18" charset="0"/>
                <a:cs typeface="Times New Roman" panose="02020603050405020304" pitchFamily="18" charset="0"/>
              </a:rPr>
              <a:t> business process models, state models, and reliability growth models</a:t>
            </a:r>
          </a:p>
        </p:txBody>
      </p:sp>
      <p:sp>
        <p:nvSpPr>
          <p:cNvPr id="4" name="Title 1"/>
          <p:cNvSpPr txBox="1">
            <a:spLocks/>
          </p:cNvSpPr>
          <p:nvPr/>
        </p:nvSpPr>
        <p:spPr>
          <a:xfrm>
            <a:off x="2592925" y="624110"/>
            <a:ext cx="8911687" cy="86983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solidFill>
                  <a:srgbClr val="00B0F0"/>
                </a:solidFill>
                <a:latin typeface="Times New Roman" panose="02020603050405020304" pitchFamily="18" charset="0"/>
                <a:cs typeface="Times New Roman" panose="02020603050405020304" pitchFamily="18" charset="0"/>
              </a:rPr>
              <a:t>5.2 Test Planning and Estimation</a:t>
            </a:r>
          </a:p>
        </p:txBody>
      </p:sp>
    </p:spTree>
    <p:extLst>
      <p:ext uri="{BB962C8B-B14F-4D97-AF65-F5344CB8AC3E}">
        <p14:creationId xmlns:p14="http://schemas.microsoft.com/office/powerpoint/2010/main" val="3006092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599"/>
            <a:ext cx="8915400" cy="4318715"/>
          </a:xfrm>
        </p:spPr>
        <p:txBody>
          <a:bodyPr>
            <a:normAutofit/>
          </a:bodyPr>
          <a:lstStyle/>
          <a:p>
            <a:r>
              <a:rPr lang="en-US" dirty="0">
                <a:solidFill>
                  <a:srgbClr val="FF0000"/>
                </a:solidFill>
                <a:latin typeface="Times New Roman" panose="02020603050405020304" pitchFamily="18" charset="0"/>
                <a:cs typeface="Times New Roman" panose="02020603050405020304" pitchFamily="18" charset="0"/>
              </a:rPr>
              <a:t>Test Strategy and Test Approach </a:t>
            </a:r>
            <a:r>
              <a:rPr lang="en-US" dirty="0">
                <a:solidFill>
                  <a:srgbClr val="00B0F0"/>
                </a:solidFill>
                <a:latin typeface="Times New Roman" panose="02020603050405020304" pitchFamily="18" charset="0"/>
                <a:cs typeface="Times New Roman" panose="02020603050405020304" pitchFamily="18" charset="0"/>
              </a:rPr>
              <a:t>(K2)</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Methodical: </a:t>
            </a:r>
          </a:p>
          <a:p>
            <a:pPr lvl="1">
              <a:buFont typeface="Arial" panose="020B0604020202020204" pitchFamily="34" charset="0"/>
              <a:buChar char="•"/>
            </a:pPr>
            <a:r>
              <a:rPr lang="en-US" i="1" dirty="0">
                <a:solidFill>
                  <a:schemeClr val="tx1"/>
                </a:solidFill>
                <a:latin typeface="Times New Roman" panose="02020603050405020304" pitchFamily="18" charset="0"/>
                <a:cs typeface="Times New Roman" panose="02020603050405020304" pitchFamily="18" charset="0"/>
              </a:rPr>
              <a:t>Relies on making systematic use of some predefined set of tests or test conditions</a:t>
            </a:r>
            <a:r>
              <a:rPr lang="en-US" dirty="0">
                <a:solidFill>
                  <a:schemeClr val="tx1"/>
                </a:solidFill>
                <a:latin typeface="Times New Roman" panose="02020603050405020304" pitchFamily="18" charset="0"/>
                <a:cs typeface="Times New Roman" panose="02020603050405020304" pitchFamily="18" charset="0"/>
              </a:rPr>
              <a:t>: a taxonomy of common or likely types of failures, a list of important quality characteristics, or company-wide look-and-feel standards for mobile apps or web pages</a:t>
            </a:r>
          </a:p>
          <a:p>
            <a:pPr lvl="1">
              <a:buFont typeface="Arial" panose="020B0604020202020204" pitchFamily="34" charset="0"/>
              <a:buChar char="•"/>
            </a:pPr>
            <a:r>
              <a:rPr lang="en-US" i="1" u="sng" dirty="0">
                <a:solidFill>
                  <a:prstClr val="black"/>
                </a:solidFill>
                <a:latin typeface="Times New Roman" panose="02020603050405020304" pitchFamily="18" charset="0"/>
                <a:cs typeface="Times New Roman" panose="02020603050405020304" pitchFamily="18" charset="0"/>
              </a:rPr>
              <a:t>Examples </a:t>
            </a:r>
            <a:r>
              <a:rPr lang="en-US" dirty="0">
                <a:solidFill>
                  <a:schemeClr val="tx1"/>
                </a:solidFill>
                <a:latin typeface="Times New Roman" panose="02020603050405020304" pitchFamily="18" charset="0"/>
                <a:cs typeface="Times New Roman" panose="02020603050405020304" pitchFamily="18" charset="0"/>
              </a:rPr>
              <a:t>: Checklist based</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Process-compliant (or standard-compliant): </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Involves analyzing, designing, and implementing tests based on external </a:t>
            </a:r>
            <a:r>
              <a:rPr lang="en-US" i="1" dirty="0">
                <a:solidFill>
                  <a:schemeClr val="tx1"/>
                </a:solidFill>
                <a:latin typeface="Times New Roman" panose="02020603050405020304" pitchFamily="18" charset="0"/>
                <a:cs typeface="Times New Roman" panose="02020603050405020304" pitchFamily="18" charset="0"/>
              </a:rPr>
              <a:t>rules and standards</a:t>
            </a:r>
            <a:r>
              <a:rPr lang="en-US" dirty="0">
                <a:solidFill>
                  <a:schemeClr val="tx1"/>
                </a:solidFill>
                <a:latin typeface="Times New Roman" panose="02020603050405020304" pitchFamily="18" charset="0"/>
                <a:cs typeface="Times New Roman" panose="02020603050405020304" pitchFamily="18" charset="0"/>
              </a:rPr>
              <a:t>: those specified by industry-specific standards, by process documentation, by the rigorous identification and use of the test basis, or by any process or standard imposed on or by the organization</a:t>
            </a:r>
          </a:p>
        </p:txBody>
      </p:sp>
      <p:sp>
        <p:nvSpPr>
          <p:cNvPr id="4" name="Title 1"/>
          <p:cNvSpPr txBox="1">
            <a:spLocks/>
          </p:cNvSpPr>
          <p:nvPr/>
        </p:nvSpPr>
        <p:spPr>
          <a:xfrm>
            <a:off x="2592925" y="624110"/>
            <a:ext cx="8911687" cy="86983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solidFill>
                  <a:srgbClr val="00B0F0"/>
                </a:solidFill>
                <a:latin typeface="Times New Roman" panose="02020603050405020304" pitchFamily="18" charset="0"/>
                <a:cs typeface="Times New Roman" panose="02020603050405020304" pitchFamily="18" charset="0"/>
              </a:rPr>
              <a:t>5.2 Test Planning and Estimation</a:t>
            </a:r>
          </a:p>
        </p:txBody>
      </p:sp>
    </p:spTree>
    <p:extLst>
      <p:ext uri="{BB962C8B-B14F-4D97-AF65-F5344CB8AC3E}">
        <p14:creationId xmlns:p14="http://schemas.microsoft.com/office/powerpoint/2010/main" val="2488379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599"/>
            <a:ext cx="8915400" cy="4318715"/>
          </a:xfrm>
        </p:spPr>
        <p:txBody>
          <a:bodyPr>
            <a:normAutofit fontScale="92500" lnSpcReduction="10000"/>
          </a:bodyPr>
          <a:lstStyle/>
          <a:p>
            <a:r>
              <a:rPr lang="en-US" dirty="0">
                <a:solidFill>
                  <a:srgbClr val="FF0000"/>
                </a:solidFill>
                <a:latin typeface="Times New Roman" panose="02020603050405020304" pitchFamily="18" charset="0"/>
                <a:cs typeface="Times New Roman" panose="02020603050405020304" pitchFamily="18" charset="0"/>
              </a:rPr>
              <a:t>Test Strategy and Test Approach </a:t>
            </a:r>
            <a:r>
              <a:rPr lang="en-US" dirty="0">
                <a:solidFill>
                  <a:srgbClr val="00B0F0"/>
                </a:solidFill>
                <a:latin typeface="Times New Roman" panose="02020603050405020304" pitchFamily="18" charset="0"/>
                <a:cs typeface="Times New Roman" panose="02020603050405020304" pitchFamily="18" charset="0"/>
              </a:rPr>
              <a:t>(K2)</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Directed (or consultative): </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Driven primarily by the </a:t>
            </a:r>
            <a:r>
              <a:rPr lang="en-US" i="1" dirty="0">
                <a:solidFill>
                  <a:schemeClr val="tx1"/>
                </a:solidFill>
                <a:latin typeface="Times New Roman" panose="02020603050405020304" pitchFamily="18" charset="0"/>
                <a:cs typeface="Times New Roman" panose="02020603050405020304" pitchFamily="18" charset="0"/>
              </a:rPr>
              <a:t>advice, guidance, or instructions </a:t>
            </a:r>
            <a:r>
              <a:rPr lang="en-US" dirty="0">
                <a:solidFill>
                  <a:schemeClr val="tx1"/>
                </a:solidFill>
                <a:latin typeface="Times New Roman" panose="02020603050405020304" pitchFamily="18" charset="0"/>
                <a:cs typeface="Times New Roman" panose="02020603050405020304" pitchFamily="18" charset="0"/>
              </a:rPr>
              <a:t>of stakeholders, business domain experts, or technology experts, who may be outside the test team or outside the organization itself</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Regression-averse: </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Motivated by a desire to avoid regression of existing capabilities.</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Includes reuse of existing </a:t>
            </a:r>
            <a:r>
              <a:rPr lang="en-US" dirty="0" err="1">
                <a:solidFill>
                  <a:schemeClr val="tx1"/>
                </a:solidFill>
                <a:latin typeface="Times New Roman" panose="02020603050405020304" pitchFamily="18" charset="0"/>
                <a:cs typeface="Times New Roman" panose="02020603050405020304" pitchFamily="18" charset="0"/>
              </a:rPr>
              <a:t>testware</a:t>
            </a:r>
            <a:r>
              <a:rPr lang="en-US" dirty="0">
                <a:solidFill>
                  <a:schemeClr val="tx1"/>
                </a:solidFill>
                <a:latin typeface="Times New Roman" panose="02020603050405020304" pitchFamily="18" charset="0"/>
                <a:cs typeface="Times New Roman" panose="02020603050405020304" pitchFamily="18" charset="0"/>
              </a:rPr>
              <a:t> (especially test cases and test data), </a:t>
            </a:r>
            <a:r>
              <a:rPr lang="en-US" i="1" dirty="0">
                <a:solidFill>
                  <a:schemeClr val="tx1"/>
                </a:solidFill>
                <a:latin typeface="Times New Roman" panose="02020603050405020304" pitchFamily="18" charset="0"/>
                <a:cs typeface="Times New Roman" panose="02020603050405020304" pitchFamily="18" charset="0"/>
              </a:rPr>
              <a:t>extensive automation of regression tests</a:t>
            </a:r>
            <a:r>
              <a:rPr lang="en-US" dirty="0">
                <a:solidFill>
                  <a:schemeClr val="tx1"/>
                </a:solidFill>
                <a:latin typeface="Times New Roman" panose="02020603050405020304" pitchFamily="18" charset="0"/>
                <a:cs typeface="Times New Roman" panose="02020603050405020304" pitchFamily="18" charset="0"/>
              </a:rPr>
              <a:t>, and standard test suites</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Reactive</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Testing is reactive to the component or system being tested, and the events occurring during test execution, rather than being pre-planned (as the preceding strategies are)</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Tests are designed and implemented, and may immediately be executed in response to knowledge gained from prior test results</a:t>
            </a:r>
          </a:p>
          <a:p>
            <a:pPr lvl="1">
              <a:buFont typeface="Arial" panose="020B0604020202020204" pitchFamily="34" charset="0"/>
              <a:buChar char="•"/>
            </a:pPr>
            <a:r>
              <a:rPr lang="en-US" sz="1700" i="1" u="sng" dirty="0">
                <a:solidFill>
                  <a:prstClr val="black"/>
                </a:solidFill>
                <a:latin typeface="Times New Roman" panose="02020603050405020304" pitchFamily="18" charset="0"/>
                <a:cs typeface="Times New Roman" panose="02020603050405020304" pitchFamily="18" charset="0"/>
              </a:rPr>
              <a:t>Examples: </a:t>
            </a:r>
            <a:r>
              <a:rPr lang="en-US" dirty="0">
                <a:solidFill>
                  <a:schemeClr val="tx1"/>
                </a:solidFill>
                <a:latin typeface="Times New Roman" panose="02020603050405020304" pitchFamily="18" charset="0"/>
                <a:cs typeface="Times New Roman" panose="02020603050405020304" pitchFamily="18" charset="0"/>
              </a:rPr>
              <a:t>Exploratory testing</a:t>
            </a:r>
          </a:p>
          <a:p>
            <a:pPr>
              <a:buFont typeface="Arial" panose="020B0604020202020204" pitchFamily="34" charset="0"/>
              <a:buChar char="•"/>
            </a:pPr>
            <a:endParaRPr lang="en-US" dirty="0">
              <a:solidFill>
                <a:schemeClr val="tx1"/>
              </a:solidFill>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2592925" y="624110"/>
            <a:ext cx="8911687" cy="86983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solidFill>
                  <a:srgbClr val="00B0F0"/>
                </a:solidFill>
                <a:latin typeface="Times New Roman" panose="02020603050405020304" pitchFamily="18" charset="0"/>
                <a:cs typeface="Times New Roman" panose="02020603050405020304" pitchFamily="18" charset="0"/>
              </a:rPr>
              <a:t>5.2 Test Planning and Estimation</a:t>
            </a:r>
          </a:p>
        </p:txBody>
      </p:sp>
    </p:spTree>
    <p:extLst>
      <p:ext uri="{BB962C8B-B14F-4D97-AF65-F5344CB8AC3E}">
        <p14:creationId xmlns:p14="http://schemas.microsoft.com/office/powerpoint/2010/main" val="2838728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1493949"/>
            <a:ext cx="8915400" cy="5364051"/>
          </a:xfrm>
        </p:spPr>
        <p:txBody>
          <a:bodyPr>
            <a:normAutofit fontScale="92500" lnSpcReduction="20000"/>
          </a:bodyPr>
          <a:lstStyle/>
          <a:p>
            <a:r>
              <a:rPr lang="en-US" dirty="0">
                <a:solidFill>
                  <a:srgbClr val="FF0000"/>
                </a:solidFill>
                <a:latin typeface="Times New Roman" panose="02020603050405020304" pitchFamily="18" charset="0"/>
                <a:cs typeface="Times New Roman" panose="02020603050405020304" pitchFamily="18" charset="0"/>
              </a:rPr>
              <a:t>Test Strategy and Test Approach - Example </a:t>
            </a:r>
            <a:r>
              <a:rPr lang="en-US" dirty="0">
                <a:solidFill>
                  <a:srgbClr val="00B0F0"/>
                </a:solidFill>
                <a:latin typeface="Times New Roman" panose="02020603050405020304" pitchFamily="18" charset="0"/>
                <a:cs typeface="Times New Roman" panose="02020603050405020304" pitchFamily="18" charset="0"/>
              </a:rPr>
              <a:t>(K2)</a:t>
            </a:r>
          </a:p>
          <a:p>
            <a:pPr marL="0" indent="0">
              <a:buNone/>
            </a:pPr>
            <a:r>
              <a:rPr lang="en-US" dirty="0">
                <a:solidFill>
                  <a:schemeClr val="tx1"/>
                </a:solidFill>
                <a:latin typeface="Times New Roman" panose="02020603050405020304" pitchFamily="18" charset="0"/>
                <a:cs typeface="Times New Roman" panose="02020603050405020304" pitchFamily="18" charset="0"/>
              </a:rPr>
              <a:t>There are several test strategies. Which strategy (1-4) is characterized by which description (A-D) below?</a:t>
            </a:r>
          </a:p>
          <a:p>
            <a:pPr marL="0" indent="0">
              <a:buNone/>
            </a:pPr>
            <a:r>
              <a:rPr lang="en-US" dirty="0">
                <a:solidFill>
                  <a:schemeClr val="tx1"/>
                </a:solidFill>
                <a:latin typeface="Times New Roman" panose="02020603050405020304" pitchFamily="18" charset="0"/>
                <a:cs typeface="Times New Roman" panose="02020603050405020304" pitchFamily="18" charset="0"/>
              </a:rPr>
              <a:t>1. Analytical.</a:t>
            </a:r>
          </a:p>
          <a:p>
            <a:pPr marL="0" indent="0">
              <a:buNone/>
            </a:pPr>
            <a:r>
              <a:rPr lang="en-US" dirty="0">
                <a:solidFill>
                  <a:schemeClr val="tx1"/>
                </a:solidFill>
                <a:latin typeface="Times New Roman" panose="02020603050405020304" pitchFamily="18" charset="0"/>
                <a:cs typeface="Times New Roman" panose="02020603050405020304" pitchFamily="18" charset="0"/>
              </a:rPr>
              <a:t>2. Methodical.</a:t>
            </a:r>
          </a:p>
          <a:p>
            <a:pPr marL="0" indent="0">
              <a:buNone/>
            </a:pPr>
            <a:r>
              <a:rPr lang="en-US" dirty="0">
                <a:solidFill>
                  <a:schemeClr val="tx1"/>
                </a:solidFill>
                <a:latin typeface="Times New Roman" panose="02020603050405020304" pitchFamily="18" charset="0"/>
                <a:cs typeface="Times New Roman" panose="02020603050405020304" pitchFamily="18" charset="0"/>
              </a:rPr>
              <a:t>3. Model-based.</a:t>
            </a:r>
          </a:p>
          <a:p>
            <a:pPr marL="0" indent="0">
              <a:buNone/>
            </a:pPr>
            <a:r>
              <a:rPr lang="en-US" dirty="0">
                <a:solidFill>
                  <a:schemeClr val="tx1"/>
                </a:solidFill>
                <a:latin typeface="Times New Roman" panose="02020603050405020304" pitchFamily="18" charset="0"/>
                <a:cs typeface="Times New Roman" panose="02020603050405020304" pitchFamily="18" charset="0"/>
              </a:rPr>
              <a:t>4. Consultative.</a:t>
            </a:r>
          </a:p>
          <a:p>
            <a:pPr marL="0" indent="0">
              <a:buNone/>
            </a:pPr>
            <a:r>
              <a:rPr lang="en-US" dirty="0">
                <a:solidFill>
                  <a:schemeClr val="tx1"/>
                </a:solidFill>
                <a:latin typeface="Times New Roman" panose="02020603050405020304" pitchFamily="18" charset="0"/>
                <a:cs typeface="Times New Roman" panose="02020603050405020304" pitchFamily="18" charset="0"/>
              </a:rPr>
              <a:t>A. Tests are based on a state diagram of a required aspect of the product</a:t>
            </a:r>
          </a:p>
          <a:p>
            <a:pPr marL="0" indent="0">
              <a:buNone/>
            </a:pPr>
            <a:r>
              <a:rPr lang="en-US" dirty="0">
                <a:solidFill>
                  <a:schemeClr val="tx1"/>
                </a:solidFill>
                <a:latin typeface="Times New Roman" panose="02020603050405020304" pitchFamily="18" charset="0"/>
                <a:cs typeface="Times New Roman" panose="02020603050405020304" pitchFamily="18" charset="0"/>
              </a:rPr>
              <a:t>B. Tests are designed and prioritized based on the level of risk.</a:t>
            </a:r>
          </a:p>
          <a:p>
            <a:pPr marL="0" indent="0">
              <a:buNone/>
            </a:pPr>
            <a:r>
              <a:rPr lang="en-US" dirty="0">
                <a:solidFill>
                  <a:schemeClr val="tx1"/>
                </a:solidFill>
                <a:latin typeface="Times New Roman" panose="02020603050405020304" pitchFamily="18" charset="0"/>
                <a:cs typeface="Times New Roman" panose="02020603050405020304" pitchFamily="18" charset="0"/>
              </a:rPr>
              <a:t>C. Systematic use of some predefined set of test conditions.</a:t>
            </a:r>
          </a:p>
          <a:p>
            <a:pPr marL="0" indent="0">
              <a:buNone/>
            </a:pPr>
            <a:r>
              <a:rPr lang="en-US" dirty="0">
                <a:solidFill>
                  <a:schemeClr val="tx1"/>
                </a:solidFill>
                <a:latin typeface="Times New Roman" panose="02020603050405020304" pitchFamily="18" charset="0"/>
                <a:cs typeface="Times New Roman" panose="02020603050405020304" pitchFamily="18" charset="0"/>
              </a:rPr>
              <a:t>D. Tests are chosen based on the views of business domain experts.</a:t>
            </a:r>
          </a:p>
          <a:p>
            <a:pPr marL="0" indent="0">
              <a:buNone/>
            </a:pPr>
            <a:r>
              <a:rPr lang="en-US" dirty="0">
                <a:solidFill>
                  <a:schemeClr val="tx1"/>
                </a:solidFill>
                <a:latin typeface="Times New Roman" panose="02020603050405020304" pitchFamily="18" charset="0"/>
                <a:cs typeface="Times New Roman" panose="02020603050405020304" pitchFamily="18" charset="0"/>
              </a:rPr>
              <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a) 1D, 2B, 3A, 4C</a:t>
            </a:r>
          </a:p>
          <a:p>
            <a:pPr marL="0" indent="0">
              <a:buNone/>
            </a:pPr>
            <a:r>
              <a:rPr lang="en-US" dirty="0">
                <a:solidFill>
                  <a:schemeClr val="tx1"/>
                </a:solidFill>
                <a:latin typeface="Times New Roman" panose="02020603050405020304" pitchFamily="18" charset="0"/>
                <a:cs typeface="Times New Roman" panose="02020603050405020304" pitchFamily="18" charset="0"/>
              </a:rPr>
              <a:t>b) 1D, 2C, 3B, 4A</a:t>
            </a:r>
          </a:p>
          <a:p>
            <a:pPr marL="0" indent="0">
              <a:buNone/>
            </a:pPr>
            <a:r>
              <a:rPr lang="en-US" dirty="0">
                <a:solidFill>
                  <a:schemeClr val="tx1"/>
                </a:solidFill>
                <a:latin typeface="Times New Roman" panose="02020603050405020304" pitchFamily="18" charset="0"/>
                <a:cs typeface="Times New Roman" panose="02020603050405020304" pitchFamily="18" charset="0"/>
              </a:rPr>
              <a:t>c) 1A, 2C, 3D, 4A</a:t>
            </a:r>
          </a:p>
          <a:p>
            <a:pPr marL="0" indent="0">
              <a:buNone/>
            </a:pPr>
            <a:r>
              <a:rPr lang="en-US" dirty="0">
                <a:solidFill>
                  <a:schemeClr val="tx1"/>
                </a:solidFill>
                <a:latin typeface="Times New Roman" panose="02020603050405020304" pitchFamily="18" charset="0"/>
                <a:cs typeface="Times New Roman" panose="02020603050405020304" pitchFamily="18" charset="0"/>
              </a:rPr>
              <a:t>d) 1B, 2C, 3A, 3D </a:t>
            </a:r>
          </a:p>
        </p:txBody>
      </p:sp>
      <p:sp>
        <p:nvSpPr>
          <p:cNvPr id="4" name="Title 1"/>
          <p:cNvSpPr txBox="1">
            <a:spLocks/>
          </p:cNvSpPr>
          <p:nvPr/>
        </p:nvSpPr>
        <p:spPr>
          <a:xfrm>
            <a:off x="2592925" y="624110"/>
            <a:ext cx="8911687" cy="86983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solidFill>
                  <a:srgbClr val="00B0F0"/>
                </a:solidFill>
                <a:latin typeface="Times New Roman" panose="02020603050405020304" pitchFamily="18" charset="0"/>
                <a:cs typeface="Times New Roman" panose="02020603050405020304" pitchFamily="18" charset="0"/>
              </a:rPr>
              <a:t>5.2 Test Planning and Estimation</a:t>
            </a:r>
          </a:p>
        </p:txBody>
      </p:sp>
    </p:spTree>
    <p:extLst>
      <p:ext uri="{BB962C8B-B14F-4D97-AF65-F5344CB8AC3E}">
        <p14:creationId xmlns:p14="http://schemas.microsoft.com/office/powerpoint/2010/main" val="585132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1493949"/>
            <a:ext cx="8915400" cy="5364051"/>
          </a:xfrm>
        </p:spPr>
        <p:txBody>
          <a:bodyPr>
            <a:normAutofit fontScale="92500" lnSpcReduction="10000"/>
          </a:bodyPr>
          <a:lstStyle/>
          <a:p>
            <a:r>
              <a:rPr lang="en-US" dirty="0">
                <a:solidFill>
                  <a:srgbClr val="FF0000"/>
                </a:solidFill>
                <a:latin typeface="Times New Roman" panose="02020603050405020304" pitchFamily="18" charset="0"/>
                <a:cs typeface="Times New Roman" panose="02020603050405020304" pitchFamily="18" charset="0"/>
              </a:rPr>
              <a:t>Entry Criteria and Exit Criteria </a:t>
            </a:r>
            <a:r>
              <a:rPr lang="en-US" dirty="0">
                <a:solidFill>
                  <a:srgbClr val="00B0F0"/>
                </a:solidFill>
                <a:latin typeface="Times New Roman" panose="02020603050405020304" pitchFamily="18" charset="0"/>
                <a:cs typeface="Times New Roman" panose="02020603050405020304" pitchFamily="18" charset="0"/>
              </a:rPr>
              <a:t>(K2)</a:t>
            </a:r>
          </a:p>
          <a:p>
            <a:pPr marL="0" indent="0">
              <a:buNone/>
            </a:pPr>
            <a:r>
              <a:rPr lang="en-US" dirty="0">
                <a:solidFill>
                  <a:schemeClr val="tx1"/>
                </a:solidFill>
                <a:latin typeface="Times New Roman" panose="02020603050405020304" pitchFamily="18" charset="0"/>
                <a:cs typeface="Times New Roman" panose="02020603050405020304" pitchFamily="18" charset="0"/>
              </a:rPr>
              <a:t>When to safely start a test level or test phase?</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Availability of testable requirements, user stories, and/or models</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Availability of test items that have met the exit criteria for any prior test levels</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Availability of test environment</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Availability of necessary test tools</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Availability of test data and other necessary resources </a:t>
            </a:r>
          </a:p>
          <a:p>
            <a:pPr marL="0" indent="0">
              <a:buNone/>
            </a:pPr>
            <a:r>
              <a:rPr lang="en-US" dirty="0">
                <a:solidFill>
                  <a:schemeClr val="tx1"/>
                </a:solidFill>
                <a:latin typeface="Times New Roman" panose="02020603050405020304" pitchFamily="18" charset="0"/>
                <a:cs typeface="Times New Roman" panose="02020603050405020304" pitchFamily="18" charset="0"/>
              </a:rPr>
              <a:t>When to safely stop testing?</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Planned tests have been executed</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A defined level of coverage (e.g., of requirements, user stories, acceptance criteria, risks, code) has been achieved</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 number of unresolved defects is within an agreed limit</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 number of estimated remaining defects is sufficiently low</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 evaluated levels of reliability, performance efficiency, usability, security, and other relevant quality characteristics are sufficient </a:t>
            </a:r>
          </a:p>
          <a:p>
            <a:pPr>
              <a:buFont typeface="Arial" panose="020B0604020202020204" pitchFamily="34" charset="0"/>
              <a:buChar char="•"/>
            </a:pPr>
            <a:endParaRPr lang="en-US" dirty="0">
              <a:solidFill>
                <a:schemeClr val="tx1"/>
              </a:solidFill>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2592925" y="624110"/>
            <a:ext cx="8911687" cy="86983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solidFill>
                  <a:srgbClr val="00B0F0"/>
                </a:solidFill>
                <a:latin typeface="Times New Roman" panose="02020603050405020304" pitchFamily="18" charset="0"/>
                <a:cs typeface="Times New Roman" panose="02020603050405020304" pitchFamily="18" charset="0"/>
              </a:rPr>
              <a:t>5.2 Test Planning and Estimation</a:t>
            </a:r>
          </a:p>
        </p:txBody>
      </p:sp>
    </p:spTree>
    <p:extLst>
      <p:ext uri="{BB962C8B-B14F-4D97-AF65-F5344CB8AC3E}">
        <p14:creationId xmlns:p14="http://schemas.microsoft.com/office/powerpoint/2010/main" val="3293647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599"/>
            <a:ext cx="8915400" cy="4318715"/>
          </a:xfrm>
        </p:spPr>
        <p:txBody>
          <a:bodyPr>
            <a:normAutofit/>
          </a:bodyPr>
          <a:lstStyle/>
          <a:p>
            <a:r>
              <a:rPr lang="en-US" dirty="0">
                <a:solidFill>
                  <a:srgbClr val="FF0000"/>
                </a:solidFill>
                <a:latin typeface="Times New Roman" panose="02020603050405020304" pitchFamily="18" charset="0"/>
                <a:cs typeface="Times New Roman" panose="02020603050405020304" pitchFamily="18" charset="0"/>
              </a:rPr>
              <a:t>Test Execution Schedule </a:t>
            </a:r>
            <a:r>
              <a:rPr lang="en-US" dirty="0">
                <a:solidFill>
                  <a:srgbClr val="00B0F0"/>
                </a:solidFill>
                <a:latin typeface="Times New Roman" panose="02020603050405020304" pitchFamily="18" charset="0"/>
                <a:cs typeface="Times New Roman" panose="02020603050405020304" pitchFamily="18" charset="0"/>
              </a:rPr>
              <a:t>(K3)</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Test cases and test procedures are produced </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Assembled into test suites</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 test suites can be arranged in a test execution schedule that defines the order in which they are to be run</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 test execution schedule should take into account such factors as prioritization, dependencies, confirmation tests, regression tests, and the most efficient sequence for executing the tests</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Confirmation and regression tests must be prioritized as well, based on the importance of rapid feedback on changes, but here again dependencies may apply</a:t>
            </a:r>
          </a:p>
        </p:txBody>
      </p:sp>
      <p:sp>
        <p:nvSpPr>
          <p:cNvPr id="4" name="Title 1"/>
          <p:cNvSpPr txBox="1">
            <a:spLocks/>
          </p:cNvSpPr>
          <p:nvPr/>
        </p:nvSpPr>
        <p:spPr>
          <a:xfrm>
            <a:off x="2592925" y="624110"/>
            <a:ext cx="8911687" cy="86983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solidFill>
                  <a:srgbClr val="00B0F0"/>
                </a:solidFill>
                <a:latin typeface="Times New Roman" panose="02020603050405020304" pitchFamily="18" charset="0"/>
                <a:cs typeface="Times New Roman" panose="02020603050405020304" pitchFamily="18" charset="0"/>
              </a:rPr>
              <a:t>5.2 Test Planning and Estimation</a:t>
            </a:r>
          </a:p>
        </p:txBody>
      </p:sp>
    </p:spTree>
    <p:extLst>
      <p:ext uri="{BB962C8B-B14F-4D97-AF65-F5344CB8AC3E}">
        <p14:creationId xmlns:p14="http://schemas.microsoft.com/office/powerpoint/2010/main" val="38040139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599"/>
            <a:ext cx="8915400" cy="4318715"/>
          </a:xfrm>
        </p:spPr>
        <p:txBody>
          <a:bodyPr>
            <a:normAutofit fontScale="92500" lnSpcReduction="10000"/>
          </a:bodyPr>
          <a:lstStyle/>
          <a:p>
            <a:r>
              <a:rPr lang="en-US" dirty="0">
                <a:solidFill>
                  <a:srgbClr val="FF0000"/>
                </a:solidFill>
                <a:latin typeface="Times New Roman" panose="02020603050405020304" pitchFamily="18" charset="0"/>
                <a:cs typeface="Times New Roman" panose="02020603050405020304" pitchFamily="18" charset="0"/>
              </a:rPr>
              <a:t>Test Execution Schedule - Example </a:t>
            </a:r>
            <a:r>
              <a:rPr lang="en-US" dirty="0">
                <a:solidFill>
                  <a:srgbClr val="00B0F0"/>
                </a:solidFill>
                <a:latin typeface="Times New Roman" panose="02020603050405020304" pitchFamily="18" charset="0"/>
                <a:cs typeface="Times New Roman" panose="02020603050405020304" pitchFamily="18" charset="0"/>
              </a:rPr>
              <a:t>(K3)</a:t>
            </a:r>
          </a:p>
          <a:p>
            <a:pPr marL="0" indent="0">
              <a:buNone/>
            </a:pPr>
            <a:r>
              <a:rPr lang="en-US" dirty="0">
                <a:solidFill>
                  <a:schemeClr val="tx1"/>
                </a:solidFill>
                <a:latin typeface="Times New Roman" panose="02020603050405020304" pitchFamily="18" charset="0"/>
                <a:cs typeface="Times New Roman" panose="02020603050405020304" pitchFamily="18" charset="0"/>
              </a:rPr>
              <a:t>Consider the following test cases that are used to test an accounting system:</a:t>
            </a:r>
          </a:p>
          <a:p>
            <a:endParaRPr lang="en-US" dirty="0">
              <a:solidFill>
                <a:srgbClr val="00B0F0"/>
              </a:solidFill>
              <a:latin typeface="Times New Roman" panose="02020603050405020304" pitchFamily="18" charset="0"/>
              <a:cs typeface="Times New Roman" panose="02020603050405020304" pitchFamily="18" charset="0"/>
            </a:endParaRPr>
          </a:p>
          <a:p>
            <a:endParaRPr lang="en-US" dirty="0">
              <a:solidFill>
                <a:srgbClr val="00B0F0"/>
              </a:solidFill>
              <a:latin typeface="Times New Roman" panose="02020603050405020304" pitchFamily="18" charset="0"/>
              <a:cs typeface="Times New Roman" panose="02020603050405020304" pitchFamily="18" charset="0"/>
            </a:endParaRPr>
          </a:p>
          <a:p>
            <a:endParaRPr lang="en-US" dirty="0">
              <a:solidFill>
                <a:srgbClr val="00B0F0"/>
              </a:solidFill>
              <a:latin typeface="Times New Roman" panose="02020603050405020304" pitchFamily="18" charset="0"/>
              <a:cs typeface="Times New Roman" panose="02020603050405020304" pitchFamily="18" charset="0"/>
            </a:endParaRPr>
          </a:p>
          <a:p>
            <a:endParaRPr lang="en-US" dirty="0">
              <a:solidFill>
                <a:srgbClr val="00B0F0"/>
              </a:solidFill>
              <a:latin typeface="Times New Roman" panose="02020603050405020304" pitchFamily="18" charset="0"/>
              <a:cs typeface="Times New Roman" panose="02020603050405020304" pitchFamily="18" charset="0"/>
            </a:endParaRPr>
          </a:p>
          <a:p>
            <a:endParaRPr lang="en-US" dirty="0">
              <a:solidFill>
                <a:srgbClr val="00B0F0"/>
              </a:solidFill>
              <a:latin typeface="Times New Roman" panose="02020603050405020304" pitchFamily="18" charset="0"/>
              <a:cs typeface="Times New Roman" panose="02020603050405020304" pitchFamily="18" charset="0"/>
            </a:endParaRPr>
          </a:p>
          <a:p>
            <a:pPr marL="0" indent="0">
              <a:buNone/>
            </a:pPr>
            <a:r>
              <a:rPr lang="en-US" dirty="0">
                <a:solidFill>
                  <a:schemeClr val="tx1"/>
                </a:solidFill>
                <a:latin typeface="Times New Roman" panose="02020603050405020304" pitchFamily="18" charset="0"/>
                <a:cs typeface="Times New Roman" panose="02020603050405020304" pitchFamily="18" charset="0"/>
              </a:rPr>
              <a:t>Given this information, what is the proper order in which to execute these test cases?</a:t>
            </a:r>
          </a:p>
          <a:p>
            <a:pPr marL="0" indent="0">
              <a:buNone/>
            </a:pPr>
            <a:r>
              <a:rPr lang="en-US" dirty="0">
                <a:solidFill>
                  <a:schemeClr val="tx1"/>
                </a:solidFill>
                <a:latin typeface="Times New Roman" panose="02020603050405020304" pitchFamily="18" charset="0"/>
                <a:cs typeface="Times New Roman" panose="02020603050405020304" pitchFamily="18" charset="0"/>
              </a:rPr>
              <a:t>A - 3, 4, 5, 1, 2</a:t>
            </a:r>
          </a:p>
          <a:p>
            <a:pPr marL="0" indent="0">
              <a:buNone/>
            </a:pPr>
            <a:r>
              <a:rPr lang="en-US" dirty="0">
                <a:solidFill>
                  <a:schemeClr val="tx1"/>
                </a:solidFill>
                <a:latin typeface="Times New Roman" panose="02020603050405020304" pitchFamily="18" charset="0"/>
                <a:cs typeface="Times New Roman" panose="02020603050405020304" pitchFamily="18" charset="0"/>
              </a:rPr>
              <a:t>B - 1, 3, 2, 4, 5</a:t>
            </a:r>
          </a:p>
          <a:p>
            <a:pPr marL="0" indent="0">
              <a:buNone/>
            </a:pPr>
            <a:r>
              <a:rPr lang="en-US" dirty="0">
                <a:solidFill>
                  <a:schemeClr val="tx1"/>
                </a:solidFill>
                <a:latin typeface="Times New Roman" panose="02020603050405020304" pitchFamily="18" charset="0"/>
                <a:cs typeface="Times New Roman" panose="02020603050405020304" pitchFamily="18" charset="0"/>
              </a:rPr>
              <a:t>C- 5, 1, 3, 2, 4</a:t>
            </a:r>
          </a:p>
          <a:p>
            <a:pPr marL="0" indent="0">
              <a:buNone/>
            </a:pPr>
            <a:r>
              <a:rPr lang="en-US" dirty="0">
                <a:solidFill>
                  <a:schemeClr val="tx1"/>
                </a:solidFill>
                <a:latin typeface="Times New Roman" panose="02020603050405020304" pitchFamily="18" charset="0"/>
                <a:cs typeface="Times New Roman" panose="02020603050405020304" pitchFamily="18" charset="0"/>
              </a:rPr>
              <a:t>D- 1, 2, 4, 3, 5</a:t>
            </a:r>
          </a:p>
          <a:p>
            <a:endParaRPr lang="en-US" dirty="0">
              <a:solidFill>
                <a:srgbClr val="00B0F0"/>
              </a:solidFill>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2592925" y="624110"/>
            <a:ext cx="8911687" cy="86983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solidFill>
                  <a:srgbClr val="00B0F0"/>
                </a:solidFill>
                <a:latin typeface="Times New Roman" panose="02020603050405020304" pitchFamily="18" charset="0"/>
                <a:cs typeface="Times New Roman" panose="02020603050405020304" pitchFamily="18" charset="0"/>
              </a:rPr>
              <a:t>5.2 Test Planning and Estimation</a:t>
            </a:r>
          </a:p>
        </p:txBody>
      </p:sp>
      <p:pic>
        <p:nvPicPr>
          <p:cNvPr id="1028" name="Picture 3" descr="https://udemy-images.s3.amazonaws.com/redactor/raw/2018-09-12_13-53-06-90c194d5b695095324de183c7522721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2064" y="2940398"/>
            <a:ext cx="6134100"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945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599"/>
            <a:ext cx="8915400" cy="4318715"/>
          </a:xfrm>
        </p:spPr>
        <p:txBody>
          <a:bodyPr>
            <a:normAutofit/>
          </a:bodyPr>
          <a:lstStyle/>
          <a:p>
            <a:r>
              <a:rPr lang="en-US" dirty="0">
                <a:solidFill>
                  <a:srgbClr val="FF0000"/>
                </a:solidFill>
                <a:latin typeface="Times New Roman" panose="02020603050405020304" pitchFamily="18" charset="0"/>
                <a:cs typeface="Times New Roman" panose="02020603050405020304" pitchFamily="18" charset="0"/>
              </a:rPr>
              <a:t>Factors Influencing the Test Effort </a:t>
            </a:r>
            <a:r>
              <a:rPr lang="en-US" dirty="0">
                <a:solidFill>
                  <a:srgbClr val="00B0F0"/>
                </a:solidFill>
                <a:latin typeface="Times New Roman" panose="02020603050405020304" pitchFamily="18" charset="0"/>
                <a:cs typeface="Times New Roman" panose="02020603050405020304" pitchFamily="18" charset="0"/>
              </a:rPr>
              <a:t>(K1)</a:t>
            </a:r>
          </a:p>
          <a:p>
            <a:pPr marL="0" indent="0">
              <a:buNone/>
            </a:pPr>
            <a:r>
              <a:rPr lang="en-US" dirty="0">
                <a:solidFill>
                  <a:schemeClr val="tx1"/>
                </a:solidFill>
                <a:latin typeface="Times New Roman" panose="02020603050405020304" pitchFamily="18" charset="0"/>
                <a:cs typeface="Times New Roman" panose="02020603050405020304" pitchFamily="18" charset="0"/>
              </a:rPr>
              <a:t>Product characteristics</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 risks associated with the product</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 quality of the test basis </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 size of the product</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 complexity of the product domain</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 requirements for quality characteristics (e.g., security, reliability)</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 required level of detail for test documentation</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Requirements for legal and regulatory compliance </a:t>
            </a:r>
          </a:p>
        </p:txBody>
      </p:sp>
      <p:sp>
        <p:nvSpPr>
          <p:cNvPr id="4" name="Title 1"/>
          <p:cNvSpPr txBox="1">
            <a:spLocks/>
          </p:cNvSpPr>
          <p:nvPr/>
        </p:nvSpPr>
        <p:spPr>
          <a:xfrm>
            <a:off x="2592925" y="624110"/>
            <a:ext cx="8911687" cy="86983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solidFill>
                  <a:srgbClr val="00B0F0"/>
                </a:solidFill>
                <a:latin typeface="Times New Roman" panose="02020603050405020304" pitchFamily="18" charset="0"/>
                <a:cs typeface="Times New Roman" panose="02020603050405020304" pitchFamily="18" charset="0"/>
              </a:rPr>
              <a:t>5.2 Test Planning and Estimation</a:t>
            </a:r>
          </a:p>
        </p:txBody>
      </p:sp>
    </p:spTree>
    <p:extLst>
      <p:ext uri="{BB962C8B-B14F-4D97-AF65-F5344CB8AC3E}">
        <p14:creationId xmlns:p14="http://schemas.microsoft.com/office/powerpoint/2010/main" val="802233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69839"/>
          </a:xfrm>
        </p:spPr>
        <p:txBody>
          <a:bodyPr/>
          <a:lstStyle/>
          <a:p>
            <a:pPr algn="ctr"/>
            <a:r>
              <a:rPr lang="en-US" dirty="0">
                <a:solidFill>
                  <a:srgbClr val="00B0F0"/>
                </a:solidFill>
                <a:latin typeface="Times New Roman" panose="02020603050405020304" pitchFamily="18" charset="0"/>
                <a:cs typeface="Times New Roman" panose="02020603050405020304" pitchFamily="18" charset="0"/>
              </a:rPr>
              <a:t>Content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24930023"/>
              </p:ext>
            </p:extLst>
          </p:nvPr>
        </p:nvGraphicFramePr>
        <p:xfrm>
          <a:off x="2589213" y="2133600"/>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37192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599"/>
            <a:ext cx="8915400" cy="4318715"/>
          </a:xfrm>
        </p:spPr>
        <p:txBody>
          <a:bodyPr>
            <a:normAutofit/>
          </a:bodyPr>
          <a:lstStyle/>
          <a:p>
            <a:r>
              <a:rPr lang="en-US" dirty="0">
                <a:solidFill>
                  <a:srgbClr val="FF0000"/>
                </a:solidFill>
                <a:latin typeface="Times New Roman" panose="02020603050405020304" pitchFamily="18" charset="0"/>
                <a:cs typeface="Times New Roman" panose="02020603050405020304" pitchFamily="18" charset="0"/>
              </a:rPr>
              <a:t>Factors Influencing the Test Effort </a:t>
            </a:r>
            <a:r>
              <a:rPr lang="en-US" dirty="0">
                <a:solidFill>
                  <a:srgbClr val="00B0F0"/>
                </a:solidFill>
                <a:latin typeface="Times New Roman" panose="02020603050405020304" pitchFamily="18" charset="0"/>
                <a:cs typeface="Times New Roman" panose="02020603050405020304" pitchFamily="18" charset="0"/>
              </a:rPr>
              <a:t>(K1)</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Development process characteristics</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 stability and maturity of the organization</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 development model in use</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 test approach</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 tools used</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 test process</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Time pressure </a:t>
            </a:r>
          </a:p>
        </p:txBody>
      </p:sp>
      <p:sp>
        <p:nvSpPr>
          <p:cNvPr id="4" name="Title 1"/>
          <p:cNvSpPr txBox="1">
            <a:spLocks/>
          </p:cNvSpPr>
          <p:nvPr/>
        </p:nvSpPr>
        <p:spPr>
          <a:xfrm>
            <a:off x="2592925" y="624110"/>
            <a:ext cx="8911687" cy="86983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solidFill>
                  <a:srgbClr val="00B0F0"/>
                </a:solidFill>
                <a:latin typeface="Times New Roman" panose="02020603050405020304" pitchFamily="18" charset="0"/>
                <a:cs typeface="Times New Roman" panose="02020603050405020304" pitchFamily="18" charset="0"/>
              </a:rPr>
              <a:t>5.2 Test Planning and Estimation</a:t>
            </a:r>
          </a:p>
        </p:txBody>
      </p:sp>
    </p:spTree>
    <p:extLst>
      <p:ext uri="{BB962C8B-B14F-4D97-AF65-F5344CB8AC3E}">
        <p14:creationId xmlns:p14="http://schemas.microsoft.com/office/powerpoint/2010/main" val="7051430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599"/>
            <a:ext cx="8915400" cy="4318715"/>
          </a:xfrm>
        </p:spPr>
        <p:txBody>
          <a:bodyPr>
            <a:normAutofit/>
          </a:bodyPr>
          <a:lstStyle/>
          <a:p>
            <a:r>
              <a:rPr lang="en-US" dirty="0">
                <a:solidFill>
                  <a:srgbClr val="FF0000"/>
                </a:solidFill>
                <a:latin typeface="Times New Roman" panose="02020603050405020304" pitchFamily="18" charset="0"/>
                <a:cs typeface="Times New Roman" panose="02020603050405020304" pitchFamily="18" charset="0"/>
              </a:rPr>
              <a:t>Factors Influencing the Test Effort </a:t>
            </a:r>
            <a:r>
              <a:rPr lang="en-US" dirty="0">
                <a:solidFill>
                  <a:srgbClr val="00B0F0"/>
                </a:solidFill>
                <a:latin typeface="Times New Roman" panose="02020603050405020304" pitchFamily="18" charset="0"/>
                <a:cs typeface="Times New Roman" panose="02020603050405020304" pitchFamily="18" charset="0"/>
              </a:rPr>
              <a:t>(K1)</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People characteristics</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 skills and experience of the people involved, especially with similar projects and products (e.g., domain knowledge)</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Team cohesion and leadership </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Test results</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 number and severity of defects found</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 amount of rework required</a:t>
            </a:r>
          </a:p>
          <a:p>
            <a:pPr>
              <a:buFont typeface="Arial" panose="020B0604020202020204" pitchFamily="34" charset="0"/>
              <a:buChar char="•"/>
            </a:pPr>
            <a:endParaRPr lang="en-US" dirty="0">
              <a:solidFill>
                <a:schemeClr val="tx1"/>
              </a:solidFill>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2592925" y="624110"/>
            <a:ext cx="8911687" cy="86983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solidFill>
                  <a:srgbClr val="00B0F0"/>
                </a:solidFill>
                <a:latin typeface="Times New Roman" panose="02020603050405020304" pitchFamily="18" charset="0"/>
                <a:cs typeface="Times New Roman" panose="02020603050405020304" pitchFamily="18" charset="0"/>
              </a:rPr>
              <a:t>5.2 Test Planning and Estimation</a:t>
            </a:r>
          </a:p>
        </p:txBody>
      </p:sp>
    </p:spTree>
    <p:extLst>
      <p:ext uri="{BB962C8B-B14F-4D97-AF65-F5344CB8AC3E}">
        <p14:creationId xmlns:p14="http://schemas.microsoft.com/office/powerpoint/2010/main" val="21889235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599"/>
            <a:ext cx="8915400" cy="4318715"/>
          </a:xfrm>
        </p:spPr>
        <p:txBody>
          <a:bodyPr>
            <a:normAutofit/>
          </a:bodyPr>
          <a:lstStyle/>
          <a:p>
            <a:r>
              <a:rPr lang="en-US" dirty="0">
                <a:solidFill>
                  <a:srgbClr val="FF0000"/>
                </a:solidFill>
                <a:latin typeface="Times New Roman" panose="02020603050405020304" pitchFamily="18" charset="0"/>
                <a:cs typeface="Times New Roman" panose="02020603050405020304" pitchFamily="18" charset="0"/>
              </a:rPr>
              <a:t>Test Estimation Techniques  </a:t>
            </a:r>
            <a:r>
              <a:rPr lang="en-US" dirty="0">
                <a:solidFill>
                  <a:srgbClr val="00B0F0"/>
                </a:solidFill>
                <a:latin typeface="Times New Roman" panose="02020603050405020304" pitchFamily="18" charset="0"/>
                <a:cs typeface="Times New Roman" panose="02020603050405020304" pitchFamily="18" charset="0"/>
              </a:rPr>
              <a:t>(K2)</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Two of the most commonly used techniques are:</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M</a:t>
            </a:r>
            <a:r>
              <a:rPr lang="en-US" i="1" dirty="0">
                <a:solidFill>
                  <a:schemeClr val="tx1"/>
                </a:solidFill>
                <a:latin typeface="Times New Roman" panose="02020603050405020304" pitchFamily="18" charset="0"/>
                <a:cs typeface="Times New Roman" panose="02020603050405020304" pitchFamily="18" charset="0"/>
              </a:rPr>
              <a:t>etrics-based technique</a:t>
            </a:r>
            <a:r>
              <a:rPr lang="en-US" dirty="0">
                <a:solidFill>
                  <a:schemeClr val="tx1"/>
                </a:solidFill>
                <a:latin typeface="Times New Roman" panose="02020603050405020304" pitchFamily="18" charset="0"/>
                <a:cs typeface="Times New Roman" panose="02020603050405020304" pitchFamily="18" charset="0"/>
              </a:rPr>
              <a:t>: Estimating the test effort based on metrics of former similar projects, or based on typical values</a:t>
            </a:r>
          </a:p>
          <a:p>
            <a:pPr lvl="1">
              <a:buFont typeface="Arial" panose="020B0604020202020204" pitchFamily="34" charset="0"/>
              <a:buChar char="•"/>
            </a:pPr>
            <a:r>
              <a:rPr lang="en-US" i="1" dirty="0">
                <a:solidFill>
                  <a:schemeClr val="tx1"/>
                </a:solidFill>
                <a:latin typeface="Times New Roman" panose="02020603050405020304" pitchFamily="18" charset="0"/>
                <a:cs typeface="Times New Roman" panose="02020603050405020304" pitchFamily="18" charset="0"/>
              </a:rPr>
              <a:t>Expert-based technique</a:t>
            </a:r>
            <a:r>
              <a:rPr lang="en-US" dirty="0">
                <a:solidFill>
                  <a:schemeClr val="tx1"/>
                </a:solidFill>
                <a:latin typeface="Times New Roman" panose="02020603050405020304" pitchFamily="18" charset="0"/>
                <a:cs typeface="Times New Roman" panose="02020603050405020304" pitchFamily="18" charset="0"/>
              </a:rPr>
              <a:t>: Estimating the test effort based on the experience of the owners of the testing tasks or by experts</a:t>
            </a:r>
          </a:p>
          <a:p>
            <a:pPr marL="457200" lvl="1" indent="0">
              <a:buNone/>
            </a:pPr>
            <a:r>
              <a:rPr lang="en-US" dirty="0">
                <a:solidFill>
                  <a:schemeClr val="tx1"/>
                </a:solidFill>
                <a:latin typeface="Times New Roman" panose="02020603050405020304" pitchFamily="18" charset="0"/>
                <a:cs typeface="Times New Roman" panose="02020603050405020304" pitchFamily="18" charset="0"/>
              </a:rPr>
              <a:t>Example: Wideband Delphi</a:t>
            </a:r>
          </a:p>
        </p:txBody>
      </p:sp>
      <p:sp>
        <p:nvSpPr>
          <p:cNvPr id="4" name="Title 1"/>
          <p:cNvSpPr txBox="1">
            <a:spLocks/>
          </p:cNvSpPr>
          <p:nvPr/>
        </p:nvSpPr>
        <p:spPr>
          <a:xfrm>
            <a:off x="2592925" y="624110"/>
            <a:ext cx="8911687" cy="86983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solidFill>
                  <a:srgbClr val="00B0F0"/>
                </a:solidFill>
                <a:latin typeface="Times New Roman" panose="02020603050405020304" pitchFamily="18" charset="0"/>
                <a:cs typeface="Times New Roman" panose="02020603050405020304" pitchFamily="18" charset="0"/>
              </a:rPr>
              <a:t>5.2 Test Planning and Estimation</a:t>
            </a:r>
          </a:p>
        </p:txBody>
      </p:sp>
    </p:spTree>
    <p:extLst>
      <p:ext uri="{BB962C8B-B14F-4D97-AF65-F5344CB8AC3E}">
        <p14:creationId xmlns:p14="http://schemas.microsoft.com/office/powerpoint/2010/main" val="33422740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412621" y="3418826"/>
            <a:ext cx="8911687" cy="86983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solidFill>
                  <a:srgbClr val="00B0F0"/>
                </a:solidFill>
                <a:latin typeface="Times New Roman" panose="02020603050405020304" pitchFamily="18" charset="0"/>
                <a:cs typeface="Times New Roman" panose="02020603050405020304" pitchFamily="18" charset="0"/>
              </a:rPr>
              <a:t>5.3 Test Monitoring and Control</a:t>
            </a:r>
          </a:p>
        </p:txBody>
      </p:sp>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4865371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599"/>
            <a:ext cx="8915400" cy="4318715"/>
          </a:xfrm>
        </p:spPr>
        <p:txBody>
          <a:bodyPr>
            <a:normAutofit/>
          </a:bodyPr>
          <a:lstStyle/>
          <a:p>
            <a:r>
              <a:rPr lang="en-US" dirty="0">
                <a:solidFill>
                  <a:srgbClr val="FF0000"/>
                </a:solidFill>
                <a:latin typeface="Times New Roman" panose="02020603050405020304" pitchFamily="18" charset="0"/>
                <a:cs typeface="Times New Roman" panose="02020603050405020304" pitchFamily="18" charset="0"/>
              </a:rPr>
              <a:t>Metrics Used in Testing </a:t>
            </a:r>
            <a:r>
              <a:rPr lang="en-US" dirty="0">
                <a:solidFill>
                  <a:srgbClr val="00B0F0"/>
                </a:solidFill>
                <a:latin typeface="Times New Roman" panose="02020603050405020304" pitchFamily="18" charset="0"/>
                <a:cs typeface="Times New Roman" panose="02020603050405020304" pitchFamily="18" charset="0"/>
              </a:rPr>
              <a:t>(K1)</a:t>
            </a:r>
          </a:p>
          <a:p>
            <a:pPr lvl="0">
              <a:buClr>
                <a:srgbClr val="E78712"/>
              </a:buClr>
              <a:buFont typeface="Arial" panose="020B0604020202020204" pitchFamily="34" charset="0"/>
              <a:buChar char="•"/>
            </a:pPr>
            <a:r>
              <a:rPr lang="en-US" sz="1600" dirty="0">
                <a:solidFill>
                  <a:prstClr val="black"/>
                </a:solidFill>
                <a:latin typeface="Times New Roman" panose="02020603050405020304" pitchFamily="18" charset="0"/>
                <a:cs typeface="Times New Roman" panose="02020603050405020304" pitchFamily="18" charset="0"/>
              </a:rPr>
              <a:t>Metrics can be collected during and at the end of test activities in order to assess: </a:t>
            </a:r>
          </a:p>
          <a:p>
            <a:pPr lvl="1">
              <a:buClr>
                <a:srgbClr val="E78712"/>
              </a:buClr>
              <a:buFont typeface="Arial" panose="020B0604020202020204" pitchFamily="34" charset="0"/>
              <a:buChar char="•"/>
            </a:pPr>
            <a:r>
              <a:rPr lang="en-US" dirty="0">
                <a:solidFill>
                  <a:prstClr val="black"/>
                </a:solidFill>
                <a:latin typeface="Times New Roman" panose="02020603050405020304" pitchFamily="18" charset="0"/>
                <a:cs typeface="Times New Roman" panose="02020603050405020304" pitchFamily="18" charset="0"/>
              </a:rPr>
              <a:t>Progress against the planned schedule and budget</a:t>
            </a:r>
          </a:p>
          <a:p>
            <a:pPr lvl="1">
              <a:buClr>
                <a:srgbClr val="E78712"/>
              </a:buClr>
              <a:buFont typeface="Arial" panose="020B0604020202020204" pitchFamily="34" charset="0"/>
              <a:buChar char="•"/>
            </a:pPr>
            <a:r>
              <a:rPr lang="en-US" dirty="0">
                <a:solidFill>
                  <a:prstClr val="black"/>
                </a:solidFill>
                <a:latin typeface="Times New Roman" panose="02020603050405020304" pitchFamily="18" charset="0"/>
                <a:cs typeface="Times New Roman" panose="02020603050405020304" pitchFamily="18" charset="0"/>
              </a:rPr>
              <a:t>Current quality of the test object</a:t>
            </a:r>
          </a:p>
          <a:p>
            <a:pPr lvl="1">
              <a:buClr>
                <a:srgbClr val="E78712"/>
              </a:buClr>
              <a:buFont typeface="Arial" panose="020B0604020202020204" pitchFamily="34" charset="0"/>
              <a:buChar char="•"/>
            </a:pPr>
            <a:r>
              <a:rPr lang="en-US" dirty="0">
                <a:solidFill>
                  <a:prstClr val="black"/>
                </a:solidFill>
                <a:latin typeface="Times New Roman" panose="02020603050405020304" pitchFamily="18" charset="0"/>
                <a:cs typeface="Times New Roman" panose="02020603050405020304" pitchFamily="18" charset="0"/>
              </a:rPr>
              <a:t>Adequacy of the test approach</a:t>
            </a:r>
          </a:p>
          <a:p>
            <a:pPr lvl="1">
              <a:buClr>
                <a:srgbClr val="E78712"/>
              </a:buClr>
              <a:buFont typeface="Arial" panose="020B0604020202020204" pitchFamily="34" charset="0"/>
              <a:buChar char="•"/>
            </a:pPr>
            <a:r>
              <a:rPr lang="en-US" dirty="0">
                <a:solidFill>
                  <a:prstClr val="black"/>
                </a:solidFill>
                <a:latin typeface="Times New Roman" panose="02020603050405020304" pitchFamily="18" charset="0"/>
                <a:cs typeface="Times New Roman" panose="02020603050405020304" pitchFamily="18" charset="0"/>
              </a:rPr>
              <a:t>Effectiveness of the test activities with respect to the objectives</a:t>
            </a:r>
          </a:p>
          <a:p>
            <a:pPr lvl="1">
              <a:buFont typeface="Arial" panose="020B0604020202020204" pitchFamily="34" charset="0"/>
              <a:buChar char="•"/>
            </a:pPr>
            <a:endParaRPr lang="en-US" dirty="0">
              <a:solidFill>
                <a:schemeClr val="tx1"/>
              </a:solidFill>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2592925" y="624110"/>
            <a:ext cx="8911687" cy="86983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solidFill>
                  <a:srgbClr val="00B0F0"/>
                </a:solidFill>
                <a:latin typeface="Times New Roman" panose="02020603050405020304" pitchFamily="18" charset="0"/>
                <a:cs typeface="Times New Roman" panose="02020603050405020304" pitchFamily="18" charset="0"/>
              </a:rPr>
              <a:t>5.3 Test Monitoring and Control</a:t>
            </a:r>
          </a:p>
        </p:txBody>
      </p:sp>
    </p:spTree>
    <p:extLst>
      <p:ext uri="{BB962C8B-B14F-4D97-AF65-F5344CB8AC3E}">
        <p14:creationId xmlns:p14="http://schemas.microsoft.com/office/powerpoint/2010/main" val="34862662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599"/>
            <a:ext cx="8915400" cy="4318715"/>
          </a:xfrm>
        </p:spPr>
        <p:txBody>
          <a:bodyPr>
            <a:normAutofit lnSpcReduction="10000"/>
          </a:bodyPr>
          <a:lstStyle/>
          <a:p>
            <a:r>
              <a:rPr lang="en-US" dirty="0">
                <a:solidFill>
                  <a:srgbClr val="FF0000"/>
                </a:solidFill>
                <a:latin typeface="Times New Roman" panose="02020603050405020304" pitchFamily="18" charset="0"/>
                <a:cs typeface="Times New Roman" panose="02020603050405020304" pitchFamily="18" charset="0"/>
              </a:rPr>
              <a:t>Metrics Used in Testing </a:t>
            </a:r>
            <a:r>
              <a:rPr lang="en-US" dirty="0">
                <a:solidFill>
                  <a:srgbClr val="00B0F0"/>
                </a:solidFill>
                <a:latin typeface="Times New Roman" panose="02020603050405020304" pitchFamily="18" charset="0"/>
                <a:cs typeface="Times New Roman" panose="02020603050405020304" pitchFamily="18" charset="0"/>
              </a:rPr>
              <a:t>(K1)</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Common test metrics include</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Percentage of planned work done in test case preparation (or percentage of planned test cases implemented) </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Percentage of planned work done in test environment preparation </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Test case execution (e.g., number of test cases run/not run, test cases passed/failed, and/or test conditions passed/failed) </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Defect information (e.g., defect density, defects found and fixed, failure rate, and confirmation test results) </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Test coverage of requirements, user stories, acceptance criteria, risks, or code </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Task completion, resource allocation and usage, and effort </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Cost of testing, including the cost compared to the benefit of finding the next defect or the cost compared to the benefit of running the next test </a:t>
            </a:r>
          </a:p>
          <a:p>
            <a:pPr lvl="1">
              <a:buFont typeface="Arial" panose="020B0604020202020204" pitchFamily="34" charset="0"/>
              <a:buChar char="•"/>
            </a:pPr>
            <a:endParaRPr lang="en-US" dirty="0">
              <a:solidFill>
                <a:schemeClr val="tx1"/>
              </a:solidFill>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2592925" y="624110"/>
            <a:ext cx="8911687" cy="86983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solidFill>
                  <a:srgbClr val="00B0F0"/>
                </a:solidFill>
                <a:latin typeface="Times New Roman" panose="02020603050405020304" pitchFamily="18" charset="0"/>
                <a:cs typeface="Times New Roman" panose="02020603050405020304" pitchFamily="18" charset="0"/>
              </a:rPr>
              <a:t>5.3 Test Monitoring and Control</a:t>
            </a:r>
          </a:p>
        </p:txBody>
      </p:sp>
    </p:spTree>
    <p:extLst>
      <p:ext uri="{BB962C8B-B14F-4D97-AF65-F5344CB8AC3E}">
        <p14:creationId xmlns:p14="http://schemas.microsoft.com/office/powerpoint/2010/main" val="3302726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599"/>
            <a:ext cx="8915400" cy="4318715"/>
          </a:xfrm>
        </p:spPr>
        <p:txBody>
          <a:bodyPr>
            <a:normAutofit/>
          </a:bodyPr>
          <a:lstStyle/>
          <a:p>
            <a:r>
              <a:rPr lang="en-US" dirty="0">
                <a:solidFill>
                  <a:srgbClr val="FF0000"/>
                </a:solidFill>
                <a:latin typeface="Times New Roman" panose="02020603050405020304" pitchFamily="18" charset="0"/>
                <a:cs typeface="Times New Roman" panose="02020603050405020304" pitchFamily="18" charset="0"/>
              </a:rPr>
              <a:t>Purposes, Contents, and Audiences for Test Reports  </a:t>
            </a:r>
            <a:r>
              <a:rPr lang="en-US" dirty="0">
                <a:solidFill>
                  <a:srgbClr val="00B0F0"/>
                </a:solidFill>
                <a:latin typeface="Times New Roman" panose="02020603050405020304" pitchFamily="18" charset="0"/>
                <a:cs typeface="Times New Roman" panose="02020603050405020304" pitchFamily="18" charset="0"/>
              </a:rPr>
              <a:t>(K2)</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Summarize and communicate test activity information, both during and at the end of a test activity</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ISO standard (ISO/IEC/IEEE 29119-3)</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Test report prepared during a test activity: test progress report</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Test report prepared at the end of a test activity: test summary report</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Typical test progress reports may also include:</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 status of the test activities and progress against the test plan</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Factors impeding progress</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Testing planned for the next reporting period</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 quality of the test object</a:t>
            </a:r>
          </a:p>
          <a:p>
            <a:pPr lvl="1">
              <a:buFont typeface="Arial" panose="020B0604020202020204" pitchFamily="34" charset="0"/>
              <a:buChar char="•"/>
            </a:pPr>
            <a:endParaRPr lang="en-US" dirty="0">
              <a:solidFill>
                <a:schemeClr val="tx1"/>
              </a:solidFill>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2592925" y="624110"/>
            <a:ext cx="8911687" cy="86983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solidFill>
                  <a:srgbClr val="00B0F0"/>
                </a:solidFill>
                <a:latin typeface="Times New Roman" panose="02020603050405020304" pitchFamily="18" charset="0"/>
                <a:cs typeface="Times New Roman" panose="02020603050405020304" pitchFamily="18" charset="0"/>
              </a:rPr>
              <a:t>5.3 Test Monitoring and Control</a:t>
            </a:r>
          </a:p>
        </p:txBody>
      </p:sp>
    </p:spTree>
    <p:extLst>
      <p:ext uri="{BB962C8B-B14F-4D97-AF65-F5344CB8AC3E}">
        <p14:creationId xmlns:p14="http://schemas.microsoft.com/office/powerpoint/2010/main" val="23696608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1493949"/>
            <a:ext cx="8915400" cy="4958365"/>
          </a:xfrm>
        </p:spPr>
        <p:txBody>
          <a:bodyPr>
            <a:normAutofit fontScale="92500" lnSpcReduction="20000"/>
          </a:bodyPr>
          <a:lstStyle/>
          <a:p>
            <a:r>
              <a:rPr lang="en-US" dirty="0">
                <a:solidFill>
                  <a:srgbClr val="FF0000"/>
                </a:solidFill>
                <a:latin typeface="Times New Roman" panose="02020603050405020304" pitchFamily="18" charset="0"/>
                <a:cs typeface="Times New Roman" panose="02020603050405020304" pitchFamily="18" charset="0"/>
              </a:rPr>
              <a:t>Purposes, Contents, and Audiences for Test Reports  </a:t>
            </a:r>
            <a:r>
              <a:rPr lang="en-US" dirty="0">
                <a:solidFill>
                  <a:srgbClr val="00B0F0"/>
                </a:solidFill>
                <a:latin typeface="Times New Roman" panose="02020603050405020304" pitchFamily="18" charset="0"/>
                <a:cs typeface="Times New Roman" panose="02020603050405020304" pitchFamily="18" charset="0"/>
              </a:rPr>
              <a:t>(K2)</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Typical test summary reports may include</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Summary of testing performed</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Information on what occurred during a test period</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Deviations from plan, including deviations in schedule, duration, or effort of test activities</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Status of testing and product quality with respect to the exit criteria or definition of done</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Factors that have blocked or continue to block progress</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Metrics of defects, test cases, test coverage, activity progress, and resource consumption</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Residual risks</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Reusable test work products produced</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 contents of a test report will depending on </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Project</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Organizational requirements</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Software development lifecycle</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Test reports should be tailored based on the report’s audience</a:t>
            </a:r>
          </a:p>
          <a:p>
            <a:pPr>
              <a:buFont typeface="Arial" panose="020B0604020202020204" pitchFamily="34" charset="0"/>
              <a:buChar char="•"/>
            </a:pPr>
            <a:endParaRPr lang="en-US" dirty="0">
              <a:solidFill>
                <a:schemeClr val="tx1"/>
              </a:solidFill>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2592925" y="624110"/>
            <a:ext cx="8911687" cy="86983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solidFill>
                  <a:srgbClr val="00B0F0"/>
                </a:solidFill>
                <a:latin typeface="Times New Roman" panose="02020603050405020304" pitchFamily="18" charset="0"/>
                <a:cs typeface="Times New Roman" panose="02020603050405020304" pitchFamily="18" charset="0"/>
              </a:rPr>
              <a:t>5.3 Test Monitoring and Control</a:t>
            </a:r>
          </a:p>
        </p:txBody>
      </p:sp>
    </p:spTree>
    <p:extLst>
      <p:ext uri="{BB962C8B-B14F-4D97-AF65-F5344CB8AC3E}">
        <p14:creationId xmlns:p14="http://schemas.microsoft.com/office/powerpoint/2010/main" val="42933934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425499" y="3444584"/>
            <a:ext cx="8911687" cy="86983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solidFill>
                  <a:srgbClr val="00B0F0"/>
                </a:solidFill>
                <a:latin typeface="Times New Roman" panose="02020603050405020304" pitchFamily="18" charset="0"/>
                <a:cs typeface="Times New Roman" panose="02020603050405020304" pitchFamily="18" charset="0"/>
              </a:rPr>
              <a:t>5.4 Configuration Management </a:t>
            </a:r>
          </a:p>
        </p:txBody>
      </p:sp>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41370536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1493949"/>
            <a:ext cx="8915400" cy="4958365"/>
          </a:xfrm>
        </p:spPr>
        <p:txBody>
          <a:bodyPr>
            <a:normAutofit/>
          </a:bodyPr>
          <a:lstStyle/>
          <a:p>
            <a:r>
              <a:rPr lang="en-US" dirty="0">
                <a:solidFill>
                  <a:srgbClr val="FF0000"/>
                </a:solidFill>
                <a:latin typeface="Times New Roman" panose="02020603050405020304" pitchFamily="18" charset="0"/>
                <a:cs typeface="Times New Roman" panose="02020603050405020304" pitchFamily="18" charset="0"/>
              </a:rPr>
              <a:t>Configuration Management </a:t>
            </a:r>
            <a:r>
              <a:rPr lang="en-US" dirty="0">
                <a:solidFill>
                  <a:srgbClr val="00B0F0"/>
                </a:solidFill>
                <a:latin typeface="Times New Roman" panose="02020603050405020304" pitchFamily="18" charset="0"/>
                <a:cs typeface="Times New Roman" panose="02020603050405020304" pitchFamily="18" charset="0"/>
              </a:rPr>
              <a:t>(K2)</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Establish and maintain the integrity of the component/system, the </a:t>
            </a:r>
            <a:r>
              <a:rPr lang="en-US" dirty="0" err="1">
                <a:solidFill>
                  <a:schemeClr val="tx1"/>
                </a:solidFill>
                <a:latin typeface="Times New Roman" panose="02020603050405020304" pitchFamily="18" charset="0"/>
                <a:cs typeface="Times New Roman" panose="02020603050405020304" pitchFamily="18" charset="0"/>
              </a:rPr>
              <a:t>testware</a:t>
            </a:r>
            <a:r>
              <a:rPr lang="en-US" dirty="0">
                <a:solidFill>
                  <a:schemeClr val="tx1"/>
                </a:solidFill>
                <a:latin typeface="Times New Roman" panose="02020603050405020304" pitchFamily="18" charset="0"/>
                <a:cs typeface="Times New Roman" panose="02020603050405020304" pitchFamily="18" charset="0"/>
              </a:rPr>
              <a:t>, and their relationships to one another through the project and product lifecycle</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Configuration management may involve ensuring the following:</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All test items are uniquely identified, version controlled, tracked for changes, and related to each other</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All items of </a:t>
            </a:r>
            <a:r>
              <a:rPr lang="en-US" dirty="0" err="1">
                <a:solidFill>
                  <a:schemeClr val="tx1"/>
                </a:solidFill>
                <a:latin typeface="Times New Roman" panose="02020603050405020304" pitchFamily="18" charset="0"/>
                <a:cs typeface="Times New Roman" panose="02020603050405020304" pitchFamily="18" charset="0"/>
              </a:rPr>
              <a:t>testware</a:t>
            </a:r>
            <a:r>
              <a:rPr lang="en-US" dirty="0">
                <a:solidFill>
                  <a:schemeClr val="tx1"/>
                </a:solidFill>
                <a:latin typeface="Times New Roman" panose="02020603050405020304" pitchFamily="18" charset="0"/>
                <a:cs typeface="Times New Roman" panose="02020603050405020304" pitchFamily="18" charset="0"/>
              </a:rPr>
              <a:t> are uniquely identified, version controlled, tracked for changes, related to each other and related to versions of the test item(s) so that traceability can be maintained throughout the test process</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All identified documents and software items are referenced unambiguously in test documentation</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During test planning, configuration management procedures and infrastructure (tools) should be identified and implemented</a:t>
            </a:r>
          </a:p>
          <a:p>
            <a:pPr>
              <a:buFont typeface="Arial" panose="020B0604020202020204" pitchFamily="34" charset="0"/>
              <a:buChar char="•"/>
            </a:pPr>
            <a:endParaRPr lang="en-US" dirty="0">
              <a:solidFill>
                <a:schemeClr val="tx1"/>
              </a:solidFill>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2592925" y="624110"/>
            <a:ext cx="8911687" cy="86983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solidFill>
                  <a:srgbClr val="00B0F0"/>
                </a:solidFill>
                <a:latin typeface="Times New Roman" panose="02020603050405020304" pitchFamily="18" charset="0"/>
                <a:cs typeface="Times New Roman" panose="02020603050405020304" pitchFamily="18" charset="0"/>
              </a:rPr>
              <a:t>5.4 Configuration Management </a:t>
            </a:r>
          </a:p>
        </p:txBody>
      </p:sp>
    </p:spTree>
    <p:extLst>
      <p:ext uri="{BB962C8B-B14F-4D97-AF65-F5344CB8AC3E}">
        <p14:creationId xmlns:p14="http://schemas.microsoft.com/office/powerpoint/2010/main" val="87259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Independent Testing - Level </a:t>
            </a:r>
            <a:r>
              <a:rPr lang="en-US" dirty="0">
                <a:solidFill>
                  <a:srgbClr val="00B0F0"/>
                </a:solidFill>
                <a:latin typeface="Times New Roman" panose="02020603050405020304" pitchFamily="18" charset="0"/>
                <a:cs typeface="Times New Roman" panose="02020603050405020304" pitchFamily="18" charset="0"/>
              </a:rPr>
              <a:t>(K2)</a:t>
            </a:r>
          </a:p>
          <a:p>
            <a:pPr marL="0" indent="0">
              <a:buNone/>
            </a:pPr>
            <a:r>
              <a:rPr lang="en-US" dirty="0">
                <a:latin typeface="Times New Roman" panose="02020603050405020304" pitchFamily="18" charset="0"/>
                <a:cs typeface="Times New Roman" panose="02020603050405020304" pitchFamily="18" charset="0"/>
              </a:rPr>
              <a:t>(Low)</a:t>
            </a:r>
          </a:p>
          <a:p>
            <a:pPr marL="800100" lvl="1" indent="-342900">
              <a:buFont typeface="+mj-lt"/>
              <a:buAutoNum type="arabicPeriod"/>
            </a:pPr>
            <a:r>
              <a:rPr lang="en-US" dirty="0">
                <a:solidFill>
                  <a:srgbClr val="00B0F0"/>
                </a:solidFill>
                <a:latin typeface="Times New Roman" panose="02020603050405020304" pitchFamily="18" charset="0"/>
                <a:cs typeface="Times New Roman" panose="02020603050405020304" pitchFamily="18" charset="0"/>
              </a:rPr>
              <a:t>Developers</a:t>
            </a:r>
            <a:r>
              <a:rPr lang="en-US" dirty="0">
                <a:latin typeface="Times New Roman" panose="02020603050405020304" pitchFamily="18" charset="0"/>
                <a:cs typeface="Times New Roman" panose="02020603050405020304" pitchFamily="18" charset="0"/>
              </a:rPr>
              <a:t> testing their own code</a:t>
            </a:r>
          </a:p>
          <a:p>
            <a:pPr marL="800100" lvl="1" indent="-342900">
              <a:buFont typeface="+mj-lt"/>
              <a:buAutoNum type="arabicPeriod"/>
            </a:pPr>
            <a:r>
              <a:rPr lang="en-US" dirty="0">
                <a:latin typeface="Times New Roman" panose="02020603050405020304" pitchFamily="18" charset="0"/>
                <a:cs typeface="Times New Roman" panose="02020603050405020304" pitchFamily="18" charset="0"/>
              </a:rPr>
              <a:t>Independent developers/testers </a:t>
            </a:r>
            <a:r>
              <a:rPr lang="en-US" dirty="0">
                <a:solidFill>
                  <a:srgbClr val="00B0F0"/>
                </a:solidFill>
                <a:latin typeface="Times New Roman" panose="02020603050405020304" pitchFamily="18" charset="0"/>
                <a:cs typeface="Times New Roman" panose="02020603050405020304" pitchFamily="18" charset="0"/>
              </a:rPr>
              <a:t>within the development team </a:t>
            </a:r>
            <a:r>
              <a:rPr lang="en-US" dirty="0">
                <a:solidFill>
                  <a:schemeClr val="tx1"/>
                </a:solidFill>
                <a:latin typeface="Times New Roman" panose="02020603050405020304" pitchFamily="18" charset="0"/>
                <a:cs typeface="Times New Roman" panose="02020603050405020304" pitchFamily="18" charset="0"/>
              </a:rPr>
              <a:t>or the project team</a:t>
            </a:r>
          </a:p>
          <a:p>
            <a:pPr marL="800100" lvl="1" indent="-342900">
              <a:buFont typeface="+mj-lt"/>
              <a:buAutoNum type="arabicPeriod"/>
            </a:pPr>
            <a:r>
              <a:rPr lang="en-US" dirty="0">
                <a:latin typeface="Times New Roman" panose="02020603050405020304" pitchFamily="18" charset="0"/>
                <a:cs typeface="Times New Roman" panose="02020603050405020304" pitchFamily="18" charset="0"/>
              </a:rPr>
              <a:t>Independent </a:t>
            </a:r>
            <a:r>
              <a:rPr lang="en-US" dirty="0">
                <a:solidFill>
                  <a:srgbClr val="00B0F0"/>
                </a:solidFill>
                <a:latin typeface="Times New Roman" panose="02020603050405020304" pitchFamily="18" charset="0"/>
                <a:cs typeface="Times New Roman" panose="02020603050405020304" pitchFamily="18" charset="0"/>
              </a:rPr>
              <a:t>test team </a:t>
            </a:r>
            <a:r>
              <a:rPr lang="en-US" dirty="0">
                <a:latin typeface="Times New Roman" panose="02020603050405020304" pitchFamily="18" charset="0"/>
                <a:cs typeface="Times New Roman" panose="02020603050405020304" pitchFamily="18" charset="0"/>
              </a:rPr>
              <a:t>or group within the organization</a:t>
            </a:r>
          </a:p>
          <a:p>
            <a:pPr marL="800100" lvl="1" indent="-342900">
              <a:buFont typeface="+mj-lt"/>
              <a:buAutoNum type="arabicPeriod"/>
            </a:pPr>
            <a:r>
              <a:rPr lang="en-US" dirty="0">
                <a:latin typeface="Times New Roman" panose="02020603050405020304" pitchFamily="18" charset="0"/>
                <a:cs typeface="Times New Roman" panose="02020603050405020304" pitchFamily="18" charset="0"/>
              </a:rPr>
              <a:t>Independent testers from the business organization or </a:t>
            </a:r>
            <a:r>
              <a:rPr lang="en-US" dirty="0">
                <a:solidFill>
                  <a:srgbClr val="00B0F0"/>
                </a:solidFill>
                <a:latin typeface="Times New Roman" panose="02020603050405020304" pitchFamily="18" charset="0"/>
                <a:cs typeface="Times New Roman" panose="02020603050405020304" pitchFamily="18" charset="0"/>
              </a:rPr>
              <a:t>user community</a:t>
            </a:r>
          </a:p>
          <a:p>
            <a:pPr marL="800100" lvl="1" indent="-342900">
              <a:buFont typeface="+mj-lt"/>
              <a:buAutoNum type="arabicPeriod"/>
            </a:pPr>
            <a:r>
              <a:rPr lang="en-US" dirty="0">
                <a:latin typeface="Times New Roman" panose="02020603050405020304" pitchFamily="18" charset="0"/>
                <a:cs typeface="Times New Roman" panose="02020603050405020304" pitchFamily="18" charset="0"/>
              </a:rPr>
              <a:t>Independent testers outsourced or </a:t>
            </a:r>
            <a:r>
              <a:rPr lang="en-US" dirty="0">
                <a:solidFill>
                  <a:srgbClr val="00B0F0"/>
                </a:solidFill>
                <a:latin typeface="Times New Roman" panose="02020603050405020304" pitchFamily="18" charset="0"/>
                <a:cs typeface="Times New Roman" panose="02020603050405020304" pitchFamily="18" charset="0"/>
              </a:rPr>
              <a:t>external to the organization</a:t>
            </a:r>
          </a:p>
          <a:p>
            <a:pPr marL="0" indent="0">
              <a:buNone/>
            </a:pPr>
            <a:r>
              <a:rPr lang="en-US" dirty="0">
                <a:latin typeface="Times New Roman" panose="02020603050405020304" pitchFamily="18" charset="0"/>
                <a:cs typeface="Times New Roman" panose="02020603050405020304" pitchFamily="18" charset="0"/>
              </a:rPr>
              <a:t>(High)</a:t>
            </a:r>
          </a:p>
        </p:txBody>
      </p:sp>
      <p:sp>
        <p:nvSpPr>
          <p:cNvPr id="4" name="Title 1"/>
          <p:cNvSpPr txBox="1">
            <a:spLocks/>
          </p:cNvSpPr>
          <p:nvPr/>
        </p:nvSpPr>
        <p:spPr>
          <a:xfrm>
            <a:off x="2592925" y="624110"/>
            <a:ext cx="8911687" cy="86983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solidFill>
                  <a:srgbClr val="00B0F0"/>
                </a:solidFill>
                <a:latin typeface="Times New Roman" panose="02020603050405020304" pitchFamily="18" charset="0"/>
                <a:cs typeface="Times New Roman" panose="02020603050405020304" pitchFamily="18" charset="0"/>
              </a:rPr>
              <a:t>5.1 Test Organization</a:t>
            </a:r>
          </a:p>
        </p:txBody>
      </p:sp>
      <p:cxnSp>
        <p:nvCxnSpPr>
          <p:cNvPr id="8" name="Straight Arrow Connector 7"/>
          <p:cNvCxnSpPr/>
          <p:nvPr/>
        </p:nvCxnSpPr>
        <p:spPr>
          <a:xfrm flipH="1">
            <a:off x="2968519" y="2936383"/>
            <a:ext cx="32258" cy="1661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98197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425499" y="3444584"/>
            <a:ext cx="8911687" cy="86983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solidFill>
                  <a:srgbClr val="00B0F0"/>
                </a:solidFill>
                <a:latin typeface="Times New Roman" panose="02020603050405020304" pitchFamily="18" charset="0"/>
                <a:cs typeface="Times New Roman" panose="02020603050405020304" pitchFamily="18" charset="0"/>
              </a:rPr>
              <a:t>5.5 Risks and Testing</a:t>
            </a:r>
          </a:p>
        </p:txBody>
      </p:sp>
    </p:spTree>
    <p:extLst>
      <p:ext uri="{BB962C8B-B14F-4D97-AF65-F5344CB8AC3E}">
        <p14:creationId xmlns:p14="http://schemas.microsoft.com/office/powerpoint/2010/main" val="33243519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1493949"/>
            <a:ext cx="8915400" cy="5364051"/>
          </a:xfrm>
        </p:spPr>
        <p:txBody>
          <a:bodyPr>
            <a:normAutofit fontScale="92500" lnSpcReduction="20000"/>
          </a:bodyPr>
          <a:lstStyle/>
          <a:p>
            <a:r>
              <a:rPr lang="en-US" dirty="0">
                <a:solidFill>
                  <a:srgbClr val="FF0000"/>
                </a:solidFill>
                <a:latin typeface="Times New Roman" panose="02020603050405020304" pitchFamily="18" charset="0"/>
                <a:cs typeface="Times New Roman" panose="02020603050405020304" pitchFamily="18" charset="0"/>
              </a:rPr>
              <a:t>Definition of Risk </a:t>
            </a:r>
            <a:r>
              <a:rPr lang="en-US" dirty="0">
                <a:solidFill>
                  <a:srgbClr val="00B0F0"/>
                </a:solidFill>
                <a:latin typeface="Times New Roman" panose="02020603050405020304" pitchFamily="18" charset="0"/>
                <a:cs typeface="Times New Roman" panose="02020603050405020304" pitchFamily="18" charset="0"/>
              </a:rPr>
              <a:t>(K1)</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Risk involves the possibility of an event in the future which has negative consequences</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 level of risk is determined by the likelihood of the event and the impact (the harm) from that event</a:t>
            </a:r>
          </a:p>
          <a:p>
            <a:r>
              <a:rPr lang="en-US" dirty="0">
                <a:solidFill>
                  <a:srgbClr val="FF0000"/>
                </a:solidFill>
                <a:latin typeface="Times New Roman" panose="02020603050405020304" pitchFamily="18" charset="0"/>
                <a:cs typeface="Times New Roman" panose="02020603050405020304" pitchFamily="18" charset="0"/>
              </a:rPr>
              <a:t>Product and Project Risks</a:t>
            </a:r>
            <a:r>
              <a:rPr lang="en-US" dirty="0">
                <a:solidFill>
                  <a:schemeClr val="tx1"/>
                </a:solidFill>
                <a:latin typeface="Times New Roman" panose="02020603050405020304" pitchFamily="18" charset="0"/>
                <a:cs typeface="Times New Roman" panose="02020603050405020304" pitchFamily="18" charset="0"/>
              </a:rPr>
              <a:t>  </a:t>
            </a:r>
            <a:r>
              <a:rPr lang="en-US" dirty="0">
                <a:solidFill>
                  <a:srgbClr val="00B0F0"/>
                </a:solidFill>
                <a:latin typeface="Times New Roman" panose="02020603050405020304" pitchFamily="18" charset="0"/>
                <a:cs typeface="Times New Roman" panose="02020603050405020304" pitchFamily="18" charset="0"/>
              </a:rPr>
              <a:t>(K2)</a:t>
            </a:r>
          </a:p>
          <a:p>
            <a:pPr marL="0" indent="0">
              <a:buNone/>
            </a:pPr>
            <a:r>
              <a:rPr lang="en-US" dirty="0">
                <a:solidFill>
                  <a:schemeClr val="tx1"/>
                </a:solidFill>
                <a:latin typeface="Times New Roman" panose="02020603050405020304" pitchFamily="18" charset="0"/>
                <a:cs typeface="Times New Roman" panose="02020603050405020304" pitchFamily="18" charset="0"/>
              </a:rPr>
              <a:t>Product risk: </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Involves the possibility that a work product may fail to satisfy the legitimate needs of its users and/or stakeholders</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When the product risks are associated with specific quality characteristics of a product </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Product risks include:</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Software might not perform its intended functions according to the specification</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Software might not perform its intended functions according to user, customer, and/or stakeholder needs</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A system architecture may not adequately support some non-functional requirement(s)</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A particular computation may be performed incorrectly in some circumstances</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A loop control structure may be coded incorrectly</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Response-times may be inadequate for a high-performance transaction processing system</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User experience (UX) feedback might not meet product expectations</a:t>
            </a:r>
          </a:p>
          <a:p>
            <a:endParaRPr lang="en-US" dirty="0">
              <a:solidFill>
                <a:schemeClr val="tx1"/>
              </a:solidFill>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2592925" y="624110"/>
            <a:ext cx="8911687" cy="86983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solidFill>
                  <a:srgbClr val="00B0F0"/>
                </a:solidFill>
                <a:latin typeface="Times New Roman" panose="02020603050405020304" pitchFamily="18" charset="0"/>
                <a:cs typeface="Times New Roman" panose="02020603050405020304" pitchFamily="18" charset="0"/>
              </a:rPr>
              <a:t>5.5 Risks and Testing</a:t>
            </a:r>
          </a:p>
        </p:txBody>
      </p:sp>
    </p:spTree>
    <p:extLst>
      <p:ext uri="{BB962C8B-B14F-4D97-AF65-F5344CB8AC3E}">
        <p14:creationId xmlns:p14="http://schemas.microsoft.com/office/powerpoint/2010/main" val="40880414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1493949"/>
            <a:ext cx="8915400" cy="4958365"/>
          </a:xfrm>
        </p:spPr>
        <p:txBody>
          <a:bodyPr>
            <a:noAutofit/>
          </a:bodyPr>
          <a:lstStyle/>
          <a:p>
            <a:r>
              <a:rPr lang="en-US" dirty="0">
                <a:solidFill>
                  <a:srgbClr val="FF0000"/>
                </a:solidFill>
                <a:latin typeface="Times New Roman" panose="02020603050405020304" pitchFamily="18" charset="0"/>
                <a:cs typeface="Times New Roman" panose="02020603050405020304" pitchFamily="18" charset="0"/>
              </a:rPr>
              <a:t>Product and Project Risks</a:t>
            </a:r>
            <a:r>
              <a:rPr lang="en-US" dirty="0">
                <a:solidFill>
                  <a:schemeClr val="tx1"/>
                </a:solidFill>
                <a:latin typeface="Times New Roman" panose="02020603050405020304" pitchFamily="18" charset="0"/>
                <a:cs typeface="Times New Roman" panose="02020603050405020304" pitchFamily="18" charset="0"/>
              </a:rPr>
              <a:t>  </a:t>
            </a:r>
            <a:r>
              <a:rPr lang="en-US" dirty="0">
                <a:solidFill>
                  <a:srgbClr val="00B0F0"/>
                </a:solidFill>
                <a:latin typeface="Times New Roman" panose="02020603050405020304" pitchFamily="18" charset="0"/>
                <a:cs typeface="Times New Roman" panose="02020603050405020304" pitchFamily="18" charset="0"/>
              </a:rPr>
              <a:t>(K2)</a:t>
            </a:r>
          </a:p>
          <a:p>
            <a:pPr marL="0" indent="0">
              <a:buNone/>
            </a:pPr>
            <a:r>
              <a:rPr lang="en-US" dirty="0">
                <a:solidFill>
                  <a:schemeClr val="tx1"/>
                </a:solidFill>
                <a:latin typeface="Times New Roman" panose="02020603050405020304" pitchFamily="18" charset="0"/>
                <a:cs typeface="Times New Roman" panose="02020603050405020304" pitchFamily="18" charset="0"/>
              </a:rPr>
              <a:t>Project risk: </a:t>
            </a:r>
            <a:r>
              <a:rPr lang="en-US" sz="1600" dirty="0">
                <a:solidFill>
                  <a:schemeClr val="tx1"/>
                </a:solidFill>
                <a:latin typeface="Times New Roman" panose="02020603050405020304" pitchFamily="18" charset="0"/>
                <a:cs typeface="Times New Roman" panose="02020603050405020304" pitchFamily="18" charset="0"/>
              </a:rPr>
              <a:t>Involves situations that, should they occur, may have a negative effect on a project's ability to achieve its objectives</a:t>
            </a:r>
          </a:p>
          <a:p>
            <a:pPr>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Project risks include:</a:t>
            </a:r>
          </a:p>
          <a:p>
            <a:pPr lvl="1">
              <a:buFont typeface="Arial" panose="020B0604020202020204" pitchFamily="34" charset="0"/>
              <a:buChar char="•"/>
            </a:pPr>
            <a:r>
              <a:rPr lang="en-US" sz="1500" dirty="0">
                <a:solidFill>
                  <a:schemeClr val="tx1"/>
                </a:solidFill>
                <a:latin typeface="Times New Roman" panose="02020603050405020304" pitchFamily="18" charset="0"/>
                <a:cs typeface="Times New Roman" panose="02020603050405020304" pitchFamily="18" charset="0"/>
              </a:rPr>
              <a:t>Project issues: </a:t>
            </a:r>
          </a:p>
          <a:p>
            <a:pPr lvl="2">
              <a:buFont typeface="Arial" panose="020B0604020202020204" pitchFamily="34" charset="0"/>
              <a:buChar char="•"/>
            </a:pPr>
            <a:r>
              <a:rPr lang="en-US" sz="1500" dirty="0">
                <a:solidFill>
                  <a:schemeClr val="tx1"/>
                </a:solidFill>
                <a:latin typeface="Times New Roman" panose="02020603050405020304" pitchFamily="18" charset="0"/>
                <a:cs typeface="Times New Roman" panose="02020603050405020304" pitchFamily="18" charset="0"/>
              </a:rPr>
              <a:t>Delays may occur in delivery, task completion, or satisfaction of exit criteria/definition of done</a:t>
            </a:r>
          </a:p>
          <a:p>
            <a:pPr lvl="1">
              <a:buFont typeface="Arial" panose="020B0604020202020204" pitchFamily="34" charset="0"/>
              <a:buChar char="•"/>
            </a:pPr>
            <a:r>
              <a:rPr lang="en-US" sz="1500" dirty="0">
                <a:solidFill>
                  <a:schemeClr val="tx1"/>
                </a:solidFill>
                <a:latin typeface="Times New Roman" panose="02020603050405020304" pitchFamily="18" charset="0"/>
                <a:cs typeface="Times New Roman" panose="02020603050405020304" pitchFamily="18" charset="0"/>
              </a:rPr>
              <a:t>Organizational issues:</a:t>
            </a:r>
          </a:p>
          <a:p>
            <a:pPr lvl="2">
              <a:buFont typeface="Arial" panose="020B0604020202020204" pitchFamily="34" charset="0"/>
              <a:buChar char="•"/>
            </a:pPr>
            <a:r>
              <a:rPr lang="en-US" sz="1500" dirty="0">
                <a:solidFill>
                  <a:schemeClr val="tx1"/>
                </a:solidFill>
                <a:latin typeface="Times New Roman" panose="02020603050405020304" pitchFamily="18" charset="0"/>
                <a:cs typeface="Times New Roman" panose="02020603050405020304" pitchFamily="18" charset="0"/>
              </a:rPr>
              <a:t>Skills, training, staff may not be sufficient, personnel issues, </a:t>
            </a:r>
          </a:p>
          <a:p>
            <a:pPr lvl="2">
              <a:buFont typeface="Arial" panose="020B0604020202020204" pitchFamily="34" charset="0"/>
              <a:buChar char="•"/>
            </a:pPr>
            <a:r>
              <a:rPr lang="en-US" sz="1500" dirty="0">
                <a:solidFill>
                  <a:schemeClr val="tx1"/>
                </a:solidFill>
                <a:latin typeface="Times New Roman" panose="02020603050405020304" pitchFamily="18" charset="0"/>
                <a:cs typeface="Times New Roman" panose="02020603050405020304" pitchFamily="18" charset="0"/>
              </a:rPr>
              <a:t>Users, business staff, or subject matter experts may not be available due to conflicting business priorities</a:t>
            </a:r>
          </a:p>
          <a:p>
            <a:pPr lvl="1">
              <a:buFont typeface="Arial" panose="020B0604020202020204" pitchFamily="34" charset="0"/>
              <a:buChar char="•"/>
            </a:pPr>
            <a:r>
              <a:rPr lang="en-US" sz="1500" dirty="0">
                <a:solidFill>
                  <a:schemeClr val="tx1"/>
                </a:solidFill>
                <a:latin typeface="Times New Roman" panose="02020603050405020304" pitchFamily="18" charset="0"/>
                <a:cs typeface="Times New Roman" panose="02020603050405020304" pitchFamily="18" charset="0"/>
              </a:rPr>
              <a:t>Political issues:</a:t>
            </a:r>
          </a:p>
          <a:p>
            <a:pPr lvl="2">
              <a:buFont typeface="Arial" panose="020B0604020202020204" pitchFamily="34" charset="0"/>
              <a:buChar char="•"/>
            </a:pPr>
            <a:r>
              <a:rPr lang="en-US" sz="1500" dirty="0">
                <a:solidFill>
                  <a:schemeClr val="tx1"/>
                </a:solidFill>
                <a:latin typeface="Times New Roman" panose="02020603050405020304" pitchFamily="18" charset="0"/>
                <a:cs typeface="Times New Roman" panose="02020603050405020304" pitchFamily="18" charset="0"/>
              </a:rPr>
              <a:t>Testers may not communicate their needs and/or the test results adequately</a:t>
            </a:r>
          </a:p>
          <a:p>
            <a:pPr lvl="2">
              <a:buFont typeface="Arial" panose="020B0604020202020204" pitchFamily="34" charset="0"/>
              <a:buChar char="•"/>
            </a:pPr>
            <a:r>
              <a:rPr lang="en-US" sz="1500" dirty="0">
                <a:solidFill>
                  <a:schemeClr val="tx1"/>
                </a:solidFill>
                <a:latin typeface="Times New Roman" panose="02020603050405020304" pitchFamily="18" charset="0"/>
                <a:cs typeface="Times New Roman" panose="02020603050405020304" pitchFamily="18" charset="0"/>
              </a:rPr>
              <a:t>Developers, testers may fail to follow up on information found in testing and reviews</a:t>
            </a:r>
          </a:p>
          <a:p>
            <a:pPr lvl="1">
              <a:buFont typeface="Arial" panose="020B0604020202020204" pitchFamily="34" charset="0"/>
              <a:buChar char="•"/>
            </a:pPr>
            <a:r>
              <a:rPr lang="en-US" sz="1500" dirty="0">
                <a:solidFill>
                  <a:schemeClr val="tx1"/>
                </a:solidFill>
                <a:latin typeface="Times New Roman" panose="02020603050405020304" pitchFamily="18" charset="0"/>
                <a:cs typeface="Times New Roman" panose="02020603050405020304" pitchFamily="18" charset="0"/>
              </a:rPr>
              <a:t>Technical issues: Problems in defining the right requirements, requirements not met due to constraints…</a:t>
            </a:r>
          </a:p>
          <a:p>
            <a:pPr lvl="1">
              <a:buFont typeface="Arial" panose="020B0604020202020204" pitchFamily="34" charset="0"/>
              <a:buChar char="•"/>
            </a:pPr>
            <a:r>
              <a:rPr lang="en-US" sz="1500" dirty="0">
                <a:solidFill>
                  <a:schemeClr val="tx1"/>
                </a:solidFill>
                <a:latin typeface="Times New Roman" panose="02020603050405020304" pitchFamily="18" charset="0"/>
                <a:cs typeface="Times New Roman" panose="02020603050405020304" pitchFamily="18" charset="0"/>
              </a:rPr>
              <a:t>Supplier issues: Failure of third party, contractual issues…</a:t>
            </a:r>
          </a:p>
        </p:txBody>
      </p:sp>
      <p:sp>
        <p:nvSpPr>
          <p:cNvPr id="4" name="Title 1"/>
          <p:cNvSpPr txBox="1">
            <a:spLocks/>
          </p:cNvSpPr>
          <p:nvPr/>
        </p:nvSpPr>
        <p:spPr>
          <a:xfrm>
            <a:off x="2592925" y="624110"/>
            <a:ext cx="8911687" cy="86983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solidFill>
                  <a:srgbClr val="00B0F0"/>
                </a:solidFill>
                <a:latin typeface="Times New Roman" panose="02020603050405020304" pitchFamily="18" charset="0"/>
                <a:cs typeface="Times New Roman" panose="02020603050405020304" pitchFamily="18" charset="0"/>
              </a:rPr>
              <a:t>5.5 Risks and Testing</a:t>
            </a:r>
          </a:p>
        </p:txBody>
      </p:sp>
    </p:spTree>
    <p:extLst>
      <p:ext uri="{BB962C8B-B14F-4D97-AF65-F5344CB8AC3E}">
        <p14:creationId xmlns:p14="http://schemas.microsoft.com/office/powerpoint/2010/main" val="5142823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1493949"/>
            <a:ext cx="8915400" cy="4958365"/>
          </a:xfrm>
        </p:spPr>
        <p:txBody>
          <a:bodyPr>
            <a:noAutofit/>
          </a:bodyPr>
          <a:lstStyle/>
          <a:p>
            <a:r>
              <a:rPr lang="en-US" dirty="0">
                <a:solidFill>
                  <a:srgbClr val="FF0000"/>
                </a:solidFill>
                <a:latin typeface="Times New Roman" panose="02020603050405020304" pitchFamily="18" charset="0"/>
                <a:cs typeface="Times New Roman" panose="02020603050405020304" pitchFamily="18" charset="0"/>
              </a:rPr>
              <a:t>Product and Project Risks</a:t>
            </a:r>
            <a:r>
              <a:rPr lang="en-US" dirty="0">
                <a:solidFill>
                  <a:schemeClr val="tx1"/>
                </a:solidFill>
                <a:latin typeface="Times New Roman" panose="02020603050405020304" pitchFamily="18" charset="0"/>
                <a:cs typeface="Times New Roman" panose="02020603050405020304" pitchFamily="18" charset="0"/>
              </a:rPr>
              <a:t> - Example </a:t>
            </a:r>
            <a:r>
              <a:rPr lang="en-US" dirty="0">
                <a:solidFill>
                  <a:srgbClr val="00B0F0"/>
                </a:solidFill>
                <a:latin typeface="Times New Roman" panose="02020603050405020304" pitchFamily="18" charset="0"/>
                <a:cs typeface="Times New Roman" panose="02020603050405020304" pitchFamily="18" charset="0"/>
              </a:rPr>
              <a:t>(K2)</a:t>
            </a:r>
          </a:p>
          <a:p>
            <a:pPr marL="457200" lvl="1" indent="0">
              <a:buNone/>
            </a:pPr>
            <a:r>
              <a:rPr lang="en-US" dirty="0">
                <a:solidFill>
                  <a:schemeClr val="tx1"/>
                </a:solidFill>
                <a:latin typeface="Times New Roman" panose="02020603050405020304" pitchFamily="18" charset="0"/>
                <a:cs typeface="Times New Roman" panose="02020603050405020304" pitchFamily="18" charset="0"/>
              </a:rPr>
              <a:t>Which of the following are product risks?</a:t>
            </a:r>
          </a:p>
          <a:p>
            <a:pPr marL="457200" lvl="1" indent="0">
              <a:buNone/>
            </a:pPr>
            <a:r>
              <a:rPr lang="en-US" dirty="0">
                <a:solidFill>
                  <a:schemeClr val="tx1"/>
                </a:solidFill>
                <a:latin typeface="Times New Roman" panose="02020603050405020304" pitchFamily="18" charset="0"/>
                <a:cs typeface="Times New Roman" panose="02020603050405020304" pitchFamily="18" charset="0"/>
              </a:rPr>
              <a:t>a) Failure prone software delivered.</a:t>
            </a:r>
          </a:p>
          <a:p>
            <a:pPr marL="457200" lvl="1" indent="0">
              <a:buNone/>
            </a:pPr>
            <a:r>
              <a:rPr lang="en-US" dirty="0">
                <a:solidFill>
                  <a:schemeClr val="tx1"/>
                </a:solidFill>
                <a:latin typeface="Times New Roman" panose="02020603050405020304" pitchFamily="18" charset="0"/>
                <a:cs typeface="Times New Roman" panose="02020603050405020304" pitchFamily="18" charset="0"/>
              </a:rPr>
              <a:t>b) Software does not perform its intended functions.</a:t>
            </a:r>
          </a:p>
          <a:p>
            <a:pPr marL="457200" lvl="1" indent="0">
              <a:buNone/>
            </a:pPr>
            <a:r>
              <a:rPr lang="en-US" dirty="0">
                <a:solidFill>
                  <a:schemeClr val="tx1"/>
                </a:solidFill>
                <a:latin typeface="Times New Roman" panose="02020603050405020304" pitchFamily="18" charset="0"/>
                <a:cs typeface="Times New Roman" panose="02020603050405020304" pitchFamily="18" charset="0"/>
              </a:rPr>
              <a:t>c) Insufficient staff available for testing.</a:t>
            </a:r>
          </a:p>
          <a:p>
            <a:pPr marL="457200" lvl="1" indent="0">
              <a:buNone/>
            </a:pPr>
            <a:r>
              <a:rPr lang="en-US" dirty="0">
                <a:solidFill>
                  <a:schemeClr val="tx1"/>
                </a:solidFill>
                <a:latin typeface="Times New Roman" panose="02020603050405020304" pitchFamily="18" charset="0"/>
                <a:cs typeface="Times New Roman" panose="02020603050405020304" pitchFamily="18" charset="0"/>
              </a:rPr>
              <a:t>d) Test environment not ready on time.</a:t>
            </a:r>
          </a:p>
          <a:p>
            <a:pPr marL="457200" lvl="1" indent="0">
              <a:buNone/>
            </a:pPr>
            <a:r>
              <a:rPr lang="en-US" dirty="0">
                <a:solidFill>
                  <a:schemeClr val="tx1"/>
                </a:solidFill>
                <a:latin typeface="Times New Roman" panose="02020603050405020304" pitchFamily="18" charset="0"/>
                <a:cs typeface="Times New Roman" panose="02020603050405020304" pitchFamily="18" charset="0"/>
              </a:rPr>
              <a:t>e) Poor data integrity and quality.</a:t>
            </a:r>
          </a:p>
          <a:p>
            <a:pPr marL="457200" lvl="1" indent="0">
              <a:buNone/>
            </a:pPr>
            <a:r>
              <a:rPr lang="en-US" dirty="0">
                <a:solidFill>
                  <a:schemeClr val="tx1"/>
                </a:solidFill>
                <a:latin typeface="Times New Roman" panose="02020603050405020304" pitchFamily="18" charset="0"/>
                <a:cs typeface="Times New Roman" panose="02020603050405020304" pitchFamily="18" charset="0"/>
              </a:rPr>
              <a:t>A. b, c and e.</a:t>
            </a:r>
          </a:p>
          <a:p>
            <a:pPr marL="457200" lvl="1" indent="0">
              <a:buNone/>
            </a:pPr>
            <a:r>
              <a:rPr lang="en-US" dirty="0">
                <a:solidFill>
                  <a:schemeClr val="tx1"/>
                </a:solidFill>
                <a:latin typeface="Times New Roman" panose="02020603050405020304" pitchFamily="18" charset="0"/>
                <a:cs typeface="Times New Roman" panose="02020603050405020304" pitchFamily="18" charset="0"/>
              </a:rPr>
              <a:t>B. b, d and e.</a:t>
            </a:r>
          </a:p>
          <a:p>
            <a:pPr marL="457200" lvl="1" indent="0">
              <a:buNone/>
            </a:pPr>
            <a:r>
              <a:rPr lang="en-US" dirty="0">
                <a:solidFill>
                  <a:schemeClr val="tx1"/>
                </a:solidFill>
                <a:latin typeface="Times New Roman" panose="02020603050405020304" pitchFamily="18" charset="0"/>
                <a:cs typeface="Times New Roman" panose="02020603050405020304" pitchFamily="18" charset="0"/>
              </a:rPr>
              <a:t>C. a, b and e.</a:t>
            </a:r>
          </a:p>
          <a:p>
            <a:pPr marL="457200" lvl="1" indent="0">
              <a:buNone/>
            </a:pPr>
            <a:r>
              <a:rPr lang="en-US" dirty="0">
                <a:solidFill>
                  <a:schemeClr val="tx1"/>
                </a:solidFill>
                <a:latin typeface="Times New Roman" panose="02020603050405020304" pitchFamily="18" charset="0"/>
                <a:cs typeface="Times New Roman" panose="02020603050405020304" pitchFamily="18" charset="0"/>
              </a:rPr>
              <a:t>D. b, c and d.</a:t>
            </a:r>
          </a:p>
        </p:txBody>
      </p:sp>
      <p:sp>
        <p:nvSpPr>
          <p:cNvPr id="4" name="Title 1"/>
          <p:cNvSpPr txBox="1">
            <a:spLocks/>
          </p:cNvSpPr>
          <p:nvPr/>
        </p:nvSpPr>
        <p:spPr>
          <a:xfrm>
            <a:off x="2592925" y="624110"/>
            <a:ext cx="8911687" cy="86983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solidFill>
                  <a:srgbClr val="00B0F0"/>
                </a:solidFill>
                <a:latin typeface="Times New Roman" panose="02020603050405020304" pitchFamily="18" charset="0"/>
                <a:cs typeface="Times New Roman" panose="02020603050405020304" pitchFamily="18" charset="0"/>
              </a:rPr>
              <a:t>5.5 Risks and Testing</a:t>
            </a:r>
          </a:p>
        </p:txBody>
      </p:sp>
    </p:spTree>
    <p:extLst>
      <p:ext uri="{BB962C8B-B14F-4D97-AF65-F5344CB8AC3E}">
        <p14:creationId xmlns:p14="http://schemas.microsoft.com/office/powerpoint/2010/main" val="25352701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1493949"/>
            <a:ext cx="8915400" cy="4958365"/>
          </a:xfrm>
        </p:spPr>
        <p:txBody>
          <a:bodyPr>
            <a:noAutofit/>
          </a:bodyPr>
          <a:lstStyle/>
          <a:p>
            <a:r>
              <a:rPr lang="en-US" dirty="0">
                <a:solidFill>
                  <a:srgbClr val="FF0000"/>
                </a:solidFill>
                <a:latin typeface="Times New Roman" panose="02020603050405020304" pitchFamily="18" charset="0"/>
                <a:cs typeface="Times New Roman" panose="02020603050405020304" pitchFamily="18" charset="0"/>
              </a:rPr>
              <a:t>Risk-based Testing and Product Quality </a:t>
            </a:r>
            <a:r>
              <a:rPr lang="en-US" dirty="0">
                <a:solidFill>
                  <a:srgbClr val="00B0F0"/>
                </a:solidFill>
                <a:latin typeface="Times New Roman" panose="02020603050405020304" pitchFamily="18" charset="0"/>
                <a:cs typeface="Times New Roman" panose="02020603050405020304" pitchFamily="18" charset="0"/>
              </a:rPr>
              <a:t>(K2)</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Risk is used to focus the effort required during testing</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Testing may identify new risks</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Risk-based approach to testing provides proactive opportunities to reduce the levels of product risk</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In a risk-based approach, the results of product risk analysis are used to:</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Determine the test techniques to be used</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Determine the particular levels and types of testing to be performed</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Determine the extent of testing to be carried out</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Prioritize testing in an attempt to find the critical defects as early as possible</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Determine whether any activities in addition to testing could be employed to reduce risk</a:t>
            </a:r>
          </a:p>
        </p:txBody>
      </p:sp>
      <p:sp>
        <p:nvSpPr>
          <p:cNvPr id="4" name="Title 1"/>
          <p:cNvSpPr txBox="1">
            <a:spLocks/>
          </p:cNvSpPr>
          <p:nvPr/>
        </p:nvSpPr>
        <p:spPr>
          <a:xfrm>
            <a:off x="2592925" y="624110"/>
            <a:ext cx="8911687" cy="86983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solidFill>
                  <a:srgbClr val="00B0F0"/>
                </a:solidFill>
                <a:latin typeface="Times New Roman" panose="02020603050405020304" pitchFamily="18" charset="0"/>
                <a:cs typeface="Times New Roman" panose="02020603050405020304" pitchFamily="18" charset="0"/>
              </a:rPr>
              <a:t>5.5 Risks and Testing</a:t>
            </a:r>
          </a:p>
        </p:txBody>
      </p:sp>
    </p:spTree>
    <p:extLst>
      <p:ext uri="{BB962C8B-B14F-4D97-AF65-F5344CB8AC3E}">
        <p14:creationId xmlns:p14="http://schemas.microsoft.com/office/powerpoint/2010/main" val="21278792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1493949"/>
            <a:ext cx="8915400" cy="4958365"/>
          </a:xfrm>
        </p:spPr>
        <p:txBody>
          <a:bodyPr>
            <a:noAutofit/>
          </a:bodyPr>
          <a:lstStyle/>
          <a:p>
            <a:r>
              <a:rPr lang="en-US" dirty="0">
                <a:solidFill>
                  <a:srgbClr val="FF0000"/>
                </a:solidFill>
                <a:latin typeface="Times New Roman" panose="02020603050405020304" pitchFamily="18" charset="0"/>
                <a:cs typeface="Times New Roman" panose="02020603050405020304" pitchFamily="18" charset="0"/>
              </a:rPr>
              <a:t>Risk-based Testing and Product Quality </a:t>
            </a:r>
            <a:r>
              <a:rPr lang="en-US" dirty="0">
                <a:solidFill>
                  <a:srgbClr val="00B0F0"/>
                </a:solidFill>
                <a:latin typeface="Times New Roman" panose="02020603050405020304" pitchFamily="18" charset="0"/>
                <a:cs typeface="Times New Roman" panose="02020603050405020304" pitchFamily="18" charset="0"/>
              </a:rPr>
              <a:t>(K2)</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Risk management activities provide a disciplined approach to:</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Analyze what can go wrong (risks)</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Determine which risks are important to deal with</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Implement actions to mitigate those risks</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Make contingency plans to deal with the risks should they become actual events</a:t>
            </a:r>
          </a:p>
        </p:txBody>
      </p:sp>
      <p:sp>
        <p:nvSpPr>
          <p:cNvPr id="4" name="Title 1"/>
          <p:cNvSpPr txBox="1">
            <a:spLocks/>
          </p:cNvSpPr>
          <p:nvPr/>
        </p:nvSpPr>
        <p:spPr>
          <a:xfrm>
            <a:off x="2592925" y="624110"/>
            <a:ext cx="8911687" cy="86983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solidFill>
                  <a:srgbClr val="00B0F0"/>
                </a:solidFill>
                <a:latin typeface="Times New Roman" panose="02020603050405020304" pitchFamily="18" charset="0"/>
                <a:cs typeface="Times New Roman" panose="02020603050405020304" pitchFamily="18" charset="0"/>
              </a:rPr>
              <a:t>5.5 Risks and Testing</a:t>
            </a:r>
          </a:p>
        </p:txBody>
      </p:sp>
    </p:spTree>
    <p:extLst>
      <p:ext uri="{BB962C8B-B14F-4D97-AF65-F5344CB8AC3E}">
        <p14:creationId xmlns:p14="http://schemas.microsoft.com/office/powerpoint/2010/main" val="1369443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1493949"/>
            <a:ext cx="8915400" cy="4958365"/>
          </a:xfrm>
        </p:spPr>
        <p:txBody>
          <a:bodyPr>
            <a:noAutofit/>
          </a:bodyPr>
          <a:lstStyle/>
          <a:p>
            <a:r>
              <a:rPr lang="en-US" dirty="0">
                <a:solidFill>
                  <a:srgbClr val="FF0000"/>
                </a:solidFill>
                <a:latin typeface="Times New Roman" panose="02020603050405020304" pitchFamily="18" charset="0"/>
                <a:cs typeface="Times New Roman" panose="02020603050405020304" pitchFamily="18" charset="0"/>
              </a:rPr>
              <a:t>Risks and Testing - Example </a:t>
            </a:r>
            <a:endParaRPr lang="en-US" dirty="0">
              <a:solidFill>
                <a:srgbClr val="00B0F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Example 1:</a:t>
            </a:r>
          </a:p>
          <a:p>
            <a:pPr marL="0" indent="0">
              <a:buNone/>
            </a:pPr>
            <a:r>
              <a:rPr lang="en-US" dirty="0">
                <a:solidFill>
                  <a:schemeClr val="tx1"/>
                </a:solidFill>
                <a:latin typeface="Times New Roman" panose="02020603050405020304" pitchFamily="18" charset="0"/>
                <a:cs typeface="Times New Roman" panose="02020603050405020304" pitchFamily="18" charset="0"/>
              </a:rPr>
              <a:t>	Which of the following BEST defines risk level?</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a) Risk level is calculated by adding together the probabilities of all problem situations and the financial harm that results from them.</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b) Risk level is estimated by multiplying the likelihood of a threat to the system by the chance that the threat will occur and will result in financial damage.</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c) Risk level is determined by a combination of the probability of an undesirable event and the expected impact of that event</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d) Risk level is the sum of all potential hazards to a system multiplied by the sum of all potential losses from that system.</a:t>
            </a:r>
          </a:p>
        </p:txBody>
      </p:sp>
      <p:sp>
        <p:nvSpPr>
          <p:cNvPr id="4" name="Title 1"/>
          <p:cNvSpPr txBox="1">
            <a:spLocks/>
          </p:cNvSpPr>
          <p:nvPr/>
        </p:nvSpPr>
        <p:spPr>
          <a:xfrm>
            <a:off x="2592925" y="624110"/>
            <a:ext cx="8911687" cy="86983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solidFill>
                  <a:srgbClr val="00B0F0"/>
                </a:solidFill>
                <a:latin typeface="Times New Roman" panose="02020603050405020304" pitchFamily="18" charset="0"/>
                <a:cs typeface="Times New Roman" panose="02020603050405020304" pitchFamily="18" charset="0"/>
              </a:rPr>
              <a:t>5.5 Risks and Testing</a:t>
            </a:r>
          </a:p>
        </p:txBody>
      </p:sp>
    </p:spTree>
    <p:extLst>
      <p:ext uri="{BB962C8B-B14F-4D97-AF65-F5344CB8AC3E}">
        <p14:creationId xmlns:p14="http://schemas.microsoft.com/office/powerpoint/2010/main" val="15556682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425499" y="3444584"/>
            <a:ext cx="8911687" cy="86983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solidFill>
                  <a:srgbClr val="00B0F0"/>
                </a:solidFill>
                <a:latin typeface="Times New Roman" panose="02020603050405020304" pitchFamily="18" charset="0"/>
                <a:cs typeface="Times New Roman" panose="02020603050405020304" pitchFamily="18" charset="0"/>
              </a:rPr>
              <a:t>5.6 Defect Management</a:t>
            </a:r>
          </a:p>
        </p:txBody>
      </p:sp>
    </p:spTree>
    <p:extLst>
      <p:ext uri="{BB962C8B-B14F-4D97-AF65-F5344CB8AC3E}">
        <p14:creationId xmlns:p14="http://schemas.microsoft.com/office/powerpoint/2010/main" val="352210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1493949"/>
            <a:ext cx="8915400" cy="4958365"/>
          </a:xfrm>
        </p:spPr>
        <p:txBody>
          <a:bodyPr>
            <a:normAutofit lnSpcReduction="10000"/>
          </a:bodyPr>
          <a:lstStyle/>
          <a:p>
            <a:r>
              <a:rPr lang="en-US" dirty="0">
                <a:solidFill>
                  <a:srgbClr val="FF0000"/>
                </a:solidFill>
                <a:latin typeface="Times New Roman" panose="02020603050405020304" pitchFamily="18" charset="0"/>
                <a:cs typeface="Times New Roman" panose="02020603050405020304" pitchFamily="18" charset="0"/>
              </a:rPr>
              <a:t>Defect Management  </a:t>
            </a:r>
            <a:r>
              <a:rPr lang="en-US" dirty="0">
                <a:solidFill>
                  <a:srgbClr val="00B0F0"/>
                </a:solidFill>
                <a:latin typeface="Times New Roman" panose="02020603050405020304" pitchFamily="18" charset="0"/>
                <a:cs typeface="Times New Roman" panose="02020603050405020304" pitchFamily="18" charset="0"/>
              </a:rPr>
              <a:t>(K3)</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Defects found during testing should be logged</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 way in which defects are logged depending on:</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Context of the component or system being tested</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Test level</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Software development lifecycle model</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Any defects identified should be investigated and should be tracked from discovery and classification to their resolution</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To manage all defects, an organization should establish a defect management process which includes a workflow and rules for classification</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Defects may be reported during coding, static analysis, reviews, or during dynamic testing, or use of a software product</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Defects may be reported for issues in code or working systems, or in any type of documentation</a:t>
            </a:r>
          </a:p>
        </p:txBody>
      </p:sp>
      <p:sp>
        <p:nvSpPr>
          <p:cNvPr id="4" name="Title 1"/>
          <p:cNvSpPr txBox="1">
            <a:spLocks/>
          </p:cNvSpPr>
          <p:nvPr/>
        </p:nvSpPr>
        <p:spPr>
          <a:xfrm>
            <a:off x="2592925" y="624110"/>
            <a:ext cx="8911687" cy="86983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solidFill>
                  <a:srgbClr val="00B0F0"/>
                </a:solidFill>
                <a:latin typeface="Times New Roman" panose="02020603050405020304" pitchFamily="18" charset="0"/>
                <a:cs typeface="Times New Roman" panose="02020603050405020304" pitchFamily="18" charset="0"/>
              </a:rPr>
              <a:t>5.6 Defect Management</a:t>
            </a:r>
          </a:p>
        </p:txBody>
      </p:sp>
    </p:spTree>
    <p:extLst>
      <p:ext uri="{BB962C8B-B14F-4D97-AF65-F5344CB8AC3E}">
        <p14:creationId xmlns:p14="http://schemas.microsoft.com/office/powerpoint/2010/main" val="31930603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1493949"/>
            <a:ext cx="8915400" cy="4958365"/>
          </a:xfrm>
        </p:spPr>
        <p:txBody>
          <a:bodyPr>
            <a:normAutofit/>
          </a:bodyPr>
          <a:lstStyle/>
          <a:p>
            <a:r>
              <a:rPr lang="en-US" dirty="0">
                <a:solidFill>
                  <a:srgbClr val="FF0000"/>
                </a:solidFill>
                <a:latin typeface="Times New Roman" panose="02020603050405020304" pitchFamily="18" charset="0"/>
                <a:cs typeface="Times New Roman" panose="02020603050405020304" pitchFamily="18" charset="0"/>
              </a:rPr>
              <a:t>Defect Management  </a:t>
            </a:r>
            <a:r>
              <a:rPr lang="en-US" dirty="0">
                <a:solidFill>
                  <a:srgbClr val="00B0F0"/>
                </a:solidFill>
                <a:latin typeface="Times New Roman" panose="02020603050405020304" pitchFamily="18" charset="0"/>
                <a:cs typeface="Times New Roman" panose="02020603050405020304" pitchFamily="18" charset="0"/>
              </a:rPr>
              <a:t>(K3)</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Typical defect reports have the following objectives:</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Provide developers and other parties with information about any adverse event that occurred, to enable them to identify specific effects, to isolate the problem with a minimal reproducing test, and to correct the potential defect(s), as needed or to otherwise resolve the problem</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Provide test managers a means of tracking the quality of the work product and the impact on the testing (e.g., if a lot of defects are reported, the testers will have spent a lot of time reporting them instead of running tests, and there will be more confirmation testing needed)</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Provide ideas for development and test process improvement</a:t>
            </a:r>
          </a:p>
        </p:txBody>
      </p:sp>
      <p:sp>
        <p:nvSpPr>
          <p:cNvPr id="4" name="Title 1"/>
          <p:cNvSpPr txBox="1">
            <a:spLocks/>
          </p:cNvSpPr>
          <p:nvPr/>
        </p:nvSpPr>
        <p:spPr>
          <a:xfrm>
            <a:off x="2592925" y="624110"/>
            <a:ext cx="8911687" cy="86983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solidFill>
                  <a:srgbClr val="00B0F0"/>
                </a:solidFill>
                <a:latin typeface="Times New Roman" panose="02020603050405020304" pitchFamily="18" charset="0"/>
                <a:cs typeface="Times New Roman" panose="02020603050405020304" pitchFamily="18" charset="0"/>
              </a:rPr>
              <a:t>5.6 Defect Management</a:t>
            </a:r>
          </a:p>
        </p:txBody>
      </p:sp>
    </p:spTree>
    <p:extLst>
      <p:ext uri="{BB962C8B-B14F-4D97-AF65-F5344CB8AC3E}">
        <p14:creationId xmlns:p14="http://schemas.microsoft.com/office/powerpoint/2010/main" val="492847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Independent Testing  - Benefits - Drawbacks </a:t>
            </a:r>
            <a:r>
              <a:rPr lang="en-US" dirty="0">
                <a:solidFill>
                  <a:srgbClr val="00B0F0"/>
                </a:solidFill>
                <a:latin typeface="Times New Roman" panose="02020603050405020304" pitchFamily="18" charset="0"/>
                <a:cs typeface="Times New Roman" panose="02020603050405020304" pitchFamily="18" charset="0"/>
              </a:rPr>
              <a:t>(K2)</a:t>
            </a:r>
          </a:p>
          <a:p>
            <a:pPr marL="0" indent="0">
              <a:buNone/>
            </a:pPr>
            <a:endParaRPr lang="en-US" dirty="0">
              <a:solidFill>
                <a:srgbClr val="00B0F0"/>
              </a:solidFill>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2592925" y="624110"/>
            <a:ext cx="8911687" cy="86983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solidFill>
                  <a:srgbClr val="00B0F0"/>
                </a:solidFill>
                <a:latin typeface="Times New Roman" panose="02020603050405020304" pitchFamily="18" charset="0"/>
                <a:cs typeface="Times New Roman" panose="02020603050405020304" pitchFamily="18" charset="0"/>
              </a:rPr>
              <a:t>5.1 Test Organization</a:t>
            </a:r>
          </a:p>
        </p:txBody>
      </p:sp>
      <p:graphicFrame>
        <p:nvGraphicFramePr>
          <p:cNvPr id="2" name="Table 1"/>
          <p:cNvGraphicFramePr>
            <a:graphicFrameLocks noGrp="1"/>
          </p:cNvGraphicFramePr>
          <p:nvPr>
            <p:extLst>
              <p:ext uri="{D42A27DB-BD31-4B8C-83A1-F6EECF244321}">
                <p14:modId xmlns:p14="http://schemas.microsoft.com/office/powerpoint/2010/main" val="482158933"/>
              </p:ext>
            </p:extLst>
          </p:nvPr>
        </p:nvGraphicFramePr>
        <p:xfrm>
          <a:off x="2589212" y="2818922"/>
          <a:ext cx="8128000" cy="3329237"/>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Benefits</a:t>
                      </a:r>
                    </a:p>
                  </a:txBody>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Drawbacks</a:t>
                      </a:r>
                    </a:p>
                  </a:txBody>
                  <a:tcPr/>
                </a:tc>
                <a:extLst>
                  <a:ext uri="{0D108BD9-81ED-4DB2-BD59-A6C34878D82A}">
                    <a16:rowId xmlns:a16="http://schemas.microsoft.com/office/drawing/2014/main" val="10000"/>
                  </a:ext>
                </a:extLst>
              </a:tr>
              <a:tr h="370840">
                <a:tc>
                  <a:txBody>
                    <a:bodyPr/>
                    <a:lstStyle/>
                    <a:p>
                      <a:pPr algn="l"/>
                      <a:r>
                        <a:rPr lang="en-US" b="0" dirty="0">
                          <a:solidFill>
                            <a:schemeClr val="tx1"/>
                          </a:solidFill>
                          <a:latin typeface="Times New Roman" panose="02020603050405020304" pitchFamily="18" charset="0"/>
                          <a:cs typeface="Times New Roman" panose="02020603050405020304" pitchFamily="18" charset="0"/>
                        </a:rPr>
                        <a:t>Recognize different kinds of failures compared to developers </a:t>
                      </a:r>
                    </a:p>
                  </a:txBody>
                  <a:tcPr/>
                </a:tc>
                <a:tc>
                  <a:txBody>
                    <a:bodyPr/>
                    <a:lstStyle/>
                    <a:p>
                      <a:pPr algn="l"/>
                      <a:r>
                        <a:rPr lang="en-US" b="0" dirty="0">
                          <a:solidFill>
                            <a:schemeClr val="tx1"/>
                          </a:solidFill>
                          <a:latin typeface="Times New Roman" panose="02020603050405020304" pitchFamily="18" charset="0"/>
                          <a:cs typeface="Times New Roman" panose="02020603050405020304" pitchFamily="18" charset="0"/>
                        </a:rPr>
                        <a:t>Isolation from the development team </a:t>
                      </a:r>
                    </a:p>
                  </a:txBody>
                  <a:tcPr/>
                </a:tc>
                <a:extLst>
                  <a:ext uri="{0D108BD9-81ED-4DB2-BD59-A6C34878D82A}">
                    <a16:rowId xmlns:a16="http://schemas.microsoft.com/office/drawing/2014/main" val="10001"/>
                  </a:ext>
                </a:extLst>
              </a:tr>
              <a:tr h="1205797">
                <a:tc>
                  <a:txBody>
                    <a:bodyPr/>
                    <a:lstStyle/>
                    <a:p>
                      <a:pPr algn="l"/>
                      <a:r>
                        <a:rPr lang="en-US" b="0" dirty="0">
                          <a:solidFill>
                            <a:schemeClr val="tx1"/>
                          </a:solidFill>
                          <a:latin typeface="Times New Roman" panose="02020603050405020304" pitchFamily="18" charset="0"/>
                          <a:cs typeface="Times New Roman" panose="02020603050405020304" pitchFamily="18" charset="0"/>
                        </a:rPr>
                        <a:t>Can verify, challenge, or disprove assumptions made by stakeholders during specification and implementation of the system</a:t>
                      </a:r>
                    </a:p>
                  </a:txBody>
                  <a:tcPr/>
                </a:tc>
                <a:tc>
                  <a:txBody>
                    <a:bodyPr/>
                    <a:lstStyle/>
                    <a:p>
                      <a:pPr algn="l"/>
                      <a:r>
                        <a:rPr lang="en-US" b="0" dirty="0">
                          <a:solidFill>
                            <a:schemeClr val="tx1"/>
                          </a:solidFill>
                          <a:latin typeface="Times New Roman" panose="02020603050405020304" pitchFamily="18" charset="0"/>
                          <a:cs typeface="Times New Roman" panose="02020603050405020304" pitchFamily="18" charset="0"/>
                        </a:rPr>
                        <a:t>Developers may lose a sense of responsibility for quality</a:t>
                      </a:r>
                    </a:p>
                  </a:txBody>
                  <a:tcPr/>
                </a:tc>
                <a:extLst>
                  <a:ext uri="{0D108BD9-81ED-4DB2-BD59-A6C34878D82A}">
                    <a16:rowId xmlns:a16="http://schemas.microsoft.com/office/drawing/2014/main" val="10002"/>
                  </a:ext>
                </a:extLst>
              </a:tr>
              <a:tr h="370840">
                <a:tc>
                  <a:txBody>
                    <a:bodyPr/>
                    <a:lstStyle/>
                    <a:p>
                      <a:pPr algn="ctr"/>
                      <a:endParaRPr lang="en-US" b="0">
                        <a:solidFill>
                          <a:schemeClr val="tx1"/>
                        </a:solidFill>
                        <a:latin typeface="Times New Roman" panose="02020603050405020304" pitchFamily="18" charset="0"/>
                        <a:cs typeface="Times New Roman" panose="02020603050405020304" pitchFamily="18" charset="0"/>
                      </a:endParaRPr>
                    </a:p>
                  </a:txBody>
                  <a:tcPr/>
                </a:tc>
                <a:tc>
                  <a:txBody>
                    <a:bodyPr/>
                    <a:lstStyle/>
                    <a:p>
                      <a:pPr algn="l"/>
                      <a:r>
                        <a:rPr lang="en-US" b="0" dirty="0">
                          <a:solidFill>
                            <a:schemeClr val="tx1"/>
                          </a:solidFill>
                          <a:latin typeface="Times New Roman" panose="02020603050405020304" pitchFamily="18" charset="0"/>
                          <a:cs typeface="Times New Roman" panose="02020603050405020304" pitchFamily="18" charset="0"/>
                        </a:rPr>
                        <a:t>May be seen as a bottleneck</a:t>
                      </a:r>
                    </a:p>
                  </a:txBody>
                  <a:tcPr/>
                </a:tc>
                <a:extLst>
                  <a:ext uri="{0D108BD9-81ED-4DB2-BD59-A6C34878D82A}">
                    <a16:rowId xmlns:a16="http://schemas.microsoft.com/office/drawing/2014/main" val="10003"/>
                  </a:ext>
                </a:extLst>
              </a:tr>
              <a:tr h="370840">
                <a:tc>
                  <a:txBody>
                    <a:bodyPr/>
                    <a:lstStyle/>
                    <a:p>
                      <a:pPr algn="ctr"/>
                      <a:endParaRPr 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a:r>
                        <a:rPr lang="en-US" b="0" dirty="0">
                          <a:solidFill>
                            <a:schemeClr val="tx1"/>
                          </a:solidFill>
                          <a:latin typeface="Times New Roman" panose="02020603050405020304" pitchFamily="18" charset="0"/>
                          <a:cs typeface="Times New Roman" panose="02020603050405020304" pitchFamily="18" charset="0"/>
                        </a:rPr>
                        <a:t>May lack some important information </a:t>
                      </a:r>
                    </a:p>
                  </a:txBody>
                  <a:tcPr/>
                </a:tc>
                <a:extLst>
                  <a:ext uri="{0D108BD9-81ED-4DB2-BD59-A6C34878D82A}">
                    <a16:rowId xmlns:a16="http://schemas.microsoft.com/office/drawing/2014/main" val="10004"/>
                  </a:ext>
                </a:extLst>
              </a:tr>
              <a:tr h="370840">
                <a:tc>
                  <a:txBody>
                    <a:bodyPr/>
                    <a:lstStyle/>
                    <a:p>
                      <a:pPr algn="ctr"/>
                      <a:endParaRPr lang="en-US" b="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endParaRPr lang="en-US"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8104066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1493949"/>
            <a:ext cx="8915400" cy="4958365"/>
          </a:xfrm>
        </p:spPr>
        <p:txBody>
          <a:bodyPr>
            <a:normAutofit/>
          </a:bodyPr>
          <a:lstStyle/>
          <a:p>
            <a:r>
              <a:rPr lang="en-US" dirty="0">
                <a:solidFill>
                  <a:srgbClr val="FF0000"/>
                </a:solidFill>
                <a:latin typeface="Times New Roman" panose="02020603050405020304" pitchFamily="18" charset="0"/>
                <a:cs typeface="Times New Roman" panose="02020603050405020304" pitchFamily="18" charset="0"/>
              </a:rPr>
              <a:t>Defect Management  </a:t>
            </a:r>
            <a:r>
              <a:rPr lang="en-US" dirty="0">
                <a:solidFill>
                  <a:srgbClr val="00B0F0"/>
                </a:solidFill>
                <a:latin typeface="Times New Roman" panose="02020603050405020304" pitchFamily="18" charset="0"/>
                <a:cs typeface="Times New Roman" panose="02020603050405020304" pitchFamily="18" charset="0"/>
              </a:rPr>
              <a:t>(K3)</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Incident report – Typical contents:</a:t>
            </a:r>
          </a:p>
          <a:p>
            <a:pPr lvl="1">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Identifier</a:t>
            </a:r>
          </a:p>
          <a:p>
            <a:pPr lvl="1">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Title and a short summary of the defect </a:t>
            </a:r>
          </a:p>
          <a:p>
            <a:pPr lvl="1">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Date of the defect report, issuing organization, and author</a:t>
            </a:r>
          </a:p>
          <a:p>
            <a:pPr lvl="1">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Identification of the test item (configuration item being tested) </a:t>
            </a:r>
          </a:p>
          <a:p>
            <a:pPr lvl="1">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The development lifecycle phase(s) in which the defect was observed</a:t>
            </a:r>
          </a:p>
          <a:p>
            <a:pPr lvl="1">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A description of the defect to enable reproduction and resolution, including logs, database dumps, screenshots, or recordings (if found during test execution)</a:t>
            </a:r>
          </a:p>
          <a:p>
            <a:pPr lvl="1">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Expected and actual results</a:t>
            </a:r>
          </a:p>
        </p:txBody>
      </p:sp>
      <p:sp>
        <p:nvSpPr>
          <p:cNvPr id="4" name="Title 1"/>
          <p:cNvSpPr txBox="1">
            <a:spLocks/>
          </p:cNvSpPr>
          <p:nvPr/>
        </p:nvSpPr>
        <p:spPr>
          <a:xfrm>
            <a:off x="2592925" y="624110"/>
            <a:ext cx="8911687" cy="86983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solidFill>
                  <a:srgbClr val="00B0F0"/>
                </a:solidFill>
                <a:latin typeface="Times New Roman" panose="02020603050405020304" pitchFamily="18" charset="0"/>
                <a:cs typeface="Times New Roman" panose="02020603050405020304" pitchFamily="18" charset="0"/>
              </a:rPr>
              <a:t>5.6 Defect Management</a:t>
            </a:r>
          </a:p>
        </p:txBody>
      </p:sp>
    </p:spTree>
    <p:extLst>
      <p:ext uri="{BB962C8B-B14F-4D97-AF65-F5344CB8AC3E}">
        <p14:creationId xmlns:p14="http://schemas.microsoft.com/office/powerpoint/2010/main" val="31995904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1493949"/>
            <a:ext cx="8915400" cy="4958365"/>
          </a:xfrm>
        </p:spPr>
        <p:txBody>
          <a:bodyPr>
            <a:normAutofit/>
          </a:bodyPr>
          <a:lstStyle/>
          <a:p>
            <a:r>
              <a:rPr lang="en-US" dirty="0">
                <a:solidFill>
                  <a:srgbClr val="FF0000"/>
                </a:solidFill>
                <a:latin typeface="Times New Roman" panose="02020603050405020304" pitchFamily="18" charset="0"/>
                <a:cs typeface="Times New Roman" panose="02020603050405020304" pitchFamily="18" charset="0"/>
              </a:rPr>
              <a:t>Defect Management  </a:t>
            </a:r>
            <a:r>
              <a:rPr lang="en-US" dirty="0">
                <a:solidFill>
                  <a:srgbClr val="00B0F0"/>
                </a:solidFill>
                <a:latin typeface="Times New Roman" panose="02020603050405020304" pitchFamily="18" charset="0"/>
                <a:cs typeface="Times New Roman" panose="02020603050405020304" pitchFamily="18" charset="0"/>
              </a:rPr>
              <a:t>(K3)</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Incident report – Typical contents:</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Scope or degree of impact (severity) of the defect on the interests of stakeholder(s)</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Urgency/priority to fix</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State of the defect report (e.g., open, deferred, duplicate, waiting to be fixed, awaiting confirmation testing, re-opened, closed)</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Conclusions, recommendations and approvals</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Global issues, such as other areas that may be affected by a change resulting from the defect</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Change history, such as the sequence of actions taken by project team members with respect to the defect to isolate, repair, and confirm it as fixed</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References, including the test case that revealed the problem</a:t>
            </a:r>
          </a:p>
        </p:txBody>
      </p:sp>
      <p:sp>
        <p:nvSpPr>
          <p:cNvPr id="4" name="Title 1"/>
          <p:cNvSpPr txBox="1">
            <a:spLocks/>
          </p:cNvSpPr>
          <p:nvPr/>
        </p:nvSpPr>
        <p:spPr>
          <a:xfrm>
            <a:off x="2592925" y="624110"/>
            <a:ext cx="8911687" cy="86983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solidFill>
                  <a:srgbClr val="00B0F0"/>
                </a:solidFill>
                <a:latin typeface="Times New Roman" panose="02020603050405020304" pitchFamily="18" charset="0"/>
                <a:cs typeface="Times New Roman" panose="02020603050405020304" pitchFamily="18" charset="0"/>
              </a:rPr>
              <a:t>5.6 Defect Management</a:t>
            </a:r>
          </a:p>
        </p:txBody>
      </p:sp>
    </p:spTree>
    <p:extLst>
      <p:ext uri="{BB962C8B-B14F-4D97-AF65-F5344CB8AC3E}">
        <p14:creationId xmlns:p14="http://schemas.microsoft.com/office/powerpoint/2010/main" val="23722942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1300766"/>
            <a:ext cx="8915400" cy="5557233"/>
          </a:xfrm>
        </p:spPr>
        <p:txBody>
          <a:bodyPr>
            <a:normAutofit fontScale="85000" lnSpcReduction="20000"/>
          </a:bodyPr>
          <a:lstStyle/>
          <a:p>
            <a:r>
              <a:rPr lang="en-US" dirty="0">
                <a:solidFill>
                  <a:srgbClr val="FF0000"/>
                </a:solidFill>
                <a:latin typeface="Times New Roman" panose="02020603050405020304" pitchFamily="18" charset="0"/>
                <a:cs typeface="Times New Roman" panose="02020603050405020304" pitchFamily="18" charset="0"/>
              </a:rPr>
              <a:t>Defect Management – Example  </a:t>
            </a:r>
            <a:r>
              <a:rPr lang="en-US" dirty="0">
                <a:solidFill>
                  <a:srgbClr val="00B0F0"/>
                </a:solidFill>
                <a:latin typeface="Times New Roman" panose="02020603050405020304" pitchFamily="18" charset="0"/>
                <a:cs typeface="Times New Roman" panose="02020603050405020304" pitchFamily="18" charset="0"/>
              </a:rPr>
              <a:t>(K3)</a:t>
            </a:r>
          </a:p>
          <a:p>
            <a:pPr marL="0" indent="0">
              <a:buNone/>
            </a:pPr>
            <a:r>
              <a:rPr lang="en-US" dirty="0">
                <a:solidFill>
                  <a:schemeClr val="tx1"/>
                </a:solidFill>
                <a:latin typeface="Times New Roman" panose="02020603050405020304" pitchFamily="18" charset="0"/>
                <a:cs typeface="Times New Roman" panose="02020603050405020304" pitchFamily="18" charset="0"/>
              </a:rPr>
              <a:t>You are performing system testing of a train booking system and have found that occasionally the system reports that there are no available trains when you believe that there should be, based on the test cases you have run. You have provided the development manager with a summary of the defect and the version of the system you are testing. The developers recognize the urgency of the defect and are now waiting for you to provide more details so that they can fix it.</a:t>
            </a:r>
          </a:p>
          <a:p>
            <a:pPr marL="0" indent="0">
              <a:buNone/>
            </a:pPr>
            <a:r>
              <a:rPr lang="en-US" dirty="0">
                <a:solidFill>
                  <a:schemeClr val="tx1"/>
                </a:solidFill>
                <a:latin typeface="Times New Roman" panose="02020603050405020304" pitchFamily="18" charset="0"/>
                <a:cs typeface="Times New Roman" panose="02020603050405020304" pitchFamily="18" charset="0"/>
              </a:rPr>
              <a:t>Given the following pieces of information:</a:t>
            </a:r>
          </a:p>
          <a:p>
            <a:pPr marL="0" indent="0">
              <a:buNone/>
            </a:pPr>
            <a:r>
              <a:rPr lang="en-US" dirty="0">
                <a:solidFill>
                  <a:schemeClr val="tx1"/>
                </a:solidFill>
                <a:latin typeface="Times New Roman" panose="02020603050405020304" pitchFamily="18" charset="0"/>
                <a:cs typeface="Times New Roman" panose="02020603050405020304" pitchFamily="18" charset="0"/>
              </a:rPr>
              <a:t>1. Degree of impact (severity) of the defect</a:t>
            </a:r>
          </a:p>
          <a:p>
            <a:pPr marL="0" indent="0">
              <a:buNone/>
            </a:pPr>
            <a:r>
              <a:rPr lang="en-US" dirty="0">
                <a:solidFill>
                  <a:schemeClr val="tx1"/>
                </a:solidFill>
                <a:latin typeface="Times New Roman" panose="02020603050405020304" pitchFamily="18" charset="0"/>
                <a:cs typeface="Times New Roman" panose="02020603050405020304" pitchFamily="18" charset="0"/>
              </a:rPr>
              <a:t>2. Identification of the test item</a:t>
            </a:r>
          </a:p>
          <a:p>
            <a:pPr marL="0" indent="0">
              <a:buNone/>
            </a:pPr>
            <a:r>
              <a:rPr lang="en-US" dirty="0">
                <a:solidFill>
                  <a:schemeClr val="tx1"/>
                </a:solidFill>
                <a:latin typeface="Times New Roman" panose="02020603050405020304" pitchFamily="18" charset="0"/>
                <a:cs typeface="Times New Roman" panose="02020603050405020304" pitchFamily="18" charset="0"/>
              </a:rPr>
              <a:t>3. Details of the test environment</a:t>
            </a:r>
          </a:p>
          <a:p>
            <a:pPr marL="0" indent="0">
              <a:buNone/>
            </a:pPr>
            <a:r>
              <a:rPr lang="en-US" dirty="0">
                <a:solidFill>
                  <a:schemeClr val="tx1"/>
                </a:solidFill>
                <a:latin typeface="Times New Roman" panose="02020603050405020304" pitchFamily="18" charset="0"/>
                <a:cs typeface="Times New Roman" panose="02020603050405020304" pitchFamily="18" charset="0"/>
              </a:rPr>
              <a:t>4. Urgency/priority to fix</a:t>
            </a:r>
          </a:p>
          <a:p>
            <a:pPr marL="0" indent="0">
              <a:buNone/>
            </a:pPr>
            <a:r>
              <a:rPr lang="en-US" dirty="0">
                <a:solidFill>
                  <a:schemeClr val="tx1"/>
                </a:solidFill>
                <a:latin typeface="Times New Roman" panose="02020603050405020304" pitchFamily="18" charset="0"/>
                <a:cs typeface="Times New Roman" panose="02020603050405020304" pitchFamily="18" charset="0"/>
              </a:rPr>
              <a:t>5. Actual results</a:t>
            </a:r>
          </a:p>
          <a:p>
            <a:pPr marL="0" indent="0">
              <a:buNone/>
            </a:pPr>
            <a:r>
              <a:rPr lang="en-US" dirty="0">
                <a:solidFill>
                  <a:schemeClr val="tx1"/>
                </a:solidFill>
                <a:latin typeface="Times New Roman" panose="02020603050405020304" pitchFamily="18" charset="0"/>
                <a:cs typeface="Times New Roman" panose="02020603050405020304" pitchFamily="18" charset="0"/>
              </a:rPr>
              <a:t>6. Reference to test case specification</a:t>
            </a:r>
          </a:p>
          <a:p>
            <a:pPr marL="0" indent="0">
              <a:buNone/>
            </a:pPr>
            <a:r>
              <a:rPr lang="en-US" dirty="0">
                <a:solidFill>
                  <a:schemeClr val="tx1"/>
                </a:solidFill>
                <a:latin typeface="Times New Roman" panose="02020603050405020304" pitchFamily="18" charset="0"/>
                <a:cs typeface="Times New Roman" panose="02020603050405020304" pitchFamily="18" charset="0"/>
              </a:rPr>
              <a:t>Apart from the description of the defect, which includes a database dump and screenshots, which of the pieces of information would be MOST useful to include in the initial defect report?</a:t>
            </a:r>
          </a:p>
          <a:p>
            <a:pPr>
              <a:buAutoNum type="alphaUcPeriod"/>
            </a:pPr>
            <a:r>
              <a:rPr lang="en-US" dirty="0">
                <a:solidFill>
                  <a:schemeClr val="tx1"/>
                </a:solidFill>
                <a:latin typeface="Times New Roman" panose="02020603050405020304" pitchFamily="18" charset="0"/>
                <a:cs typeface="Times New Roman" panose="02020603050405020304" pitchFamily="18" charset="0"/>
              </a:rPr>
              <a:t>1,2,6</a:t>
            </a:r>
          </a:p>
          <a:p>
            <a:pPr>
              <a:buAutoNum type="alphaUcPeriod"/>
            </a:pPr>
            <a:r>
              <a:rPr lang="en-US" dirty="0">
                <a:solidFill>
                  <a:schemeClr val="tx1"/>
                </a:solidFill>
                <a:latin typeface="Times New Roman" panose="02020603050405020304" pitchFamily="18" charset="0"/>
                <a:cs typeface="Times New Roman" panose="02020603050405020304" pitchFamily="18" charset="0"/>
              </a:rPr>
              <a:t>1,4,5,6</a:t>
            </a:r>
          </a:p>
          <a:p>
            <a:pPr>
              <a:buAutoNum type="alphaUcPeriod"/>
            </a:pPr>
            <a:r>
              <a:rPr lang="en-US" dirty="0">
                <a:solidFill>
                  <a:schemeClr val="tx1"/>
                </a:solidFill>
                <a:latin typeface="Times New Roman" panose="02020603050405020304" pitchFamily="18" charset="0"/>
                <a:cs typeface="Times New Roman" panose="02020603050405020304" pitchFamily="18" charset="0"/>
              </a:rPr>
              <a:t>2,3,4,5</a:t>
            </a:r>
          </a:p>
          <a:p>
            <a:pPr>
              <a:buAutoNum type="alphaUcPeriod"/>
            </a:pPr>
            <a:r>
              <a:rPr lang="en-US" dirty="0">
                <a:solidFill>
                  <a:schemeClr val="tx1"/>
                </a:solidFill>
                <a:latin typeface="Times New Roman" panose="02020603050405020304" pitchFamily="18" charset="0"/>
                <a:cs typeface="Times New Roman" panose="02020603050405020304" pitchFamily="18" charset="0"/>
              </a:rPr>
              <a:t>3,5,6</a:t>
            </a:r>
          </a:p>
        </p:txBody>
      </p:sp>
      <p:sp>
        <p:nvSpPr>
          <p:cNvPr id="4" name="Title 1"/>
          <p:cNvSpPr txBox="1">
            <a:spLocks/>
          </p:cNvSpPr>
          <p:nvPr/>
        </p:nvSpPr>
        <p:spPr>
          <a:xfrm>
            <a:off x="2592925" y="624110"/>
            <a:ext cx="8911687" cy="86983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solidFill>
                  <a:srgbClr val="00B0F0"/>
                </a:solidFill>
                <a:latin typeface="Times New Roman" panose="02020603050405020304" pitchFamily="18" charset="0"/>
                <a:cs typeface="Times New Roman" panose="02020603050405020304" pitchFamily="18" charset="0"/>
              </a:rPr>
              <a:t>5.6 Defect Management</a:t>
            </a:r>
          </a:p>
        </p:txBody>
      </p:sp>
    </p:spTree>
    <p:extLst>
      <p:ext uri="{BB962C8B-B14F-4D97-AF65-F5344CB8AC3E}">
        <p14:creationId xmlns:p14="http://schemas.microsoft.com/office/powerpoint/2010/main" val="1602203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4331594"/>
          </a:xfrm>
        </p:spPr>
        <p:txBody>
          <a:bodyPr>
            <a:normAutofit fontScale="92500" lnSpcReduction="20000"/>
          </a:bodyPr>
          <a:lstStyle/>
          <a:p>
            <a:r>
              <a:rPr lang="en-US" dirty="0">
                <a:solidFill>
                  <a:srgbClr val="FF0000"/>
                </a:solidFill>
                <a:latin typeface="Times New Roman" panose="02020603050405020304" pitchFamily="18" charset="0"/>
                <a:cs typeface="Times New Roman" panose="02020603050405020304" pitchFamily="18" charset="0"/>
              </a:rPr>
              <a:t>Independent Testing - Example </a:t>
            </a:r>
            <a:r>
              <a:rPr lang="en-US" dirty="0">
                <a:solidFill>
                  <a:srgbClr val="00B0F0"/>
                </a:solidFill>
                <a:latin typeface="Times New Roman" panose="02020603050405020304" pitchFamily="18" charset="0"/>
                <a:cs typeface="Times New Roman" panose="02020603050405020304" pitchFamily="18" charset="0"/>
              </a:rPr>
              <a:t>(K2)</a:t>
            </a:r>
          </a:p>
          <a:p>
            <a:pPr marL="0" indent="0">
              <a:buNone/>
            </a:pPr>
            <a:r>
              <a:rPr lang="en-US" dirty="0">
                <a:latin typeface="Times New Roman" panose="02020603050405020304" pitchFamily="18" charset="0"/>
                <a:cs typeface="Times New Roman" panose="02020603050405020304" pitchFamily="18" charset="0"/>
              </a:rPr>
              <a:t>Which of the following statements is correct about "Independent Testing"?</a:t>
            </a:r>
          </a:p>
          <a:p>
            <a:pPr marL="0" indent="0">
              <a:buNone/>
            </a:pPr>
            <a:r>
              <a:rPr lang="en-US" dirty="0">
                <a:latin typeface="Times New Roman" panose="02020603050405020304" pitchFamily="18" charset="0"/>
                <a:cs typeface="Times New Roman" panose="02020603050405020304" pitchFamily="18" charset="0"/>
              </a:rPr>
              <a:t>a. Using dependent testers is not effective at finding defects.</a:t>
            </a:r>
          </a:p>
          <a:p>
            <a:pPr marL="0" indent="0">
              <a:buNone/>
            </a:pPr>
            <a:r>
              <a:rPr lang="en-US" dirty="0">
                <a:latin typeface="Times New Roman" panose="02020603050405020304" pitchFamily="18" charset="0"/>
                <a:cs typeface="Times New Roman" panose="02020603050405020304" pitchFamily="18" charset="0"/>
              </a:rPr>
              <a:t>b. Testing independence means that the person who tests the software is different from the person who develops it.</a:t>
            </a:r>
          </a:p>
          <a:p>
            <a:pPr marL="0" indent="0">
              <a:buNone/>
            </a:pPr>
            <a:r>
              <a:rPr lang="en-US" dirty="0">
                <a:latin typeface="Times New Roman" panose="02020603050405020304" pitchFamily="18" charset="0"/>
                <a:cs typeface="Times New Roman" panose="02020603050405020304" pitchFamily="18" charset="0"/>
              </a:rPr>
              <a:t>c. No independent testers means that the testers are working from outside the organization.</a:t>
            </a:r>
          </a:p>
          <a:p>
            <a:pPr marL="0" indent="0">
              <a:buNone/>
            </a:pPr>
            <a:r>
              <a:rPr lang="en-US" dirty="0">
                <a:latin typeface="Times New Roman" panose="02020603050405020304" pitchFamily="18" charset="0"/>
                <a:cs typeface="Times New Roman" panose="02020603050405020304" pitchFamily="18" charset="0"/>
              </a:rPr>
              <a:t>d. One of the benefits of independent testing is that the testers recognize different kinds of failures.</a:t>
            </a:r>
          </a:p>
          <a:p>
            <a:pPr marL="0" indent="0">
              <a:buNone/>
            </a:pPr>
            <a:r>
              <a:rPr lang="en-US" dirty="0">
                <a:latin typeface="Times New Roman" panose="02020603050405020304" pitchFamily="18" charset="0"/>
                <a:cs typeface="Times New Roman" panose="02020603050405020304" pitchFamily="18" charset="0"/>
              </a:rPr>
              <a:t>e. One of the drawbacks of independent testing is that developers may lose the sense of responsibility for quality.</a:t>
            </a:r>
          </a:p>
          <a:p>
            <a:pPr marL="0" indent="0">
              <a:buNone/>
            </a:pPr>
            <a:r>
              <a:rPr lang="en-US" dirty="0">
                <a:latin typeface="Times New Roman" panose="02020603050405020304" pitchFamily="18" charset="0"/>
                <a:cs typeface="Times New Roman" panose="02020603050405020304" pitchFamily="18" charset="0"/>
              </a:rPr>
              <a:t>A- a, b, c are correct; d, e are incorrect</a:t>
            </a:r>
          </a:p>
          <a:p>
            <a:pPr marL="0" indent="0">
              <a:buNone/>
            </a:pPr>
            <a:r>
              <a:rPr lang="en-US" dirty="0">
                <a:latin typeface="Times New Roman" panose="02020603050405020304" pitchFamily="18" charset="0"/>
                <a:cs typeface="Times New Roman" panose="02020603050405020304" pitchFamily="18" charset="0"/>
              </a:rPr>
              <a:t>B- a, b are correct; c, d, e are incorrect</a:t>
            </a:r>
          </a:p>
          <a:p>
            <a:pPr marL="0" indent="0">
              <a:buNone/>
            </a:pPr>
            <a:r>
              <a:rPr lang="en-US" dirty="0">
                <a:latin typeface="Times New Roman" panose="02020603050405020304" pitchFamily="18" charset="0"/>
                <a:cs typeface="Times New Roman" panose="02020603050405020304" pitchFamily="18" charset="0"/>
              </a:rPr>
              <a:t>C- b, d, e are correct; a, c are incorrect</a:t>
            </a:r>
          </a:p>
          <a:p>
            <a:pPr marL="0" indent="0">
              <a:buNone/>
            </a:pPr>
            <a:r>
              <a:rPr lang="en-US" dirty="0">
                <a:latin typeface="Times New Roman" panose="02020603050405020304" pitchFamily="18" charset="0"/>
                <a:cs typeface="Times New Roman" panose="02020603050405020304" pitchFamily="18" charset="0"/>
              </a:rPr>
              <a:t>D- b, e are correct; a, c, d are incorrect</a:t>
            </a:r>
          </a:p>
        </p:txBody>
      </p:sp>
      <p:sp>
        <p:nvSpPr>
          <p:cNvPr id="4" name="Title 1"/>
          <p:cNvSpPr txBox="1">
            <a:spLocks/>
          </p:cNvSpPr>
          <p:nvPr/>
        </p:nvSpPr>
        <p:spPr>
          <a:xfrm>
            <a:off x="2592925" y="624110"/>
            <a:ext cx="8911687" cy="86983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solidFill>
                  <a:srgbClr val="00B0F0"/>
                </a:solidFill>
                <a:latin typeface="Times New Roman" panose="02020603050405020304" pitchFamily="18" charset="0"/>
                <a:cs typeface="Times New Roman" panose="02020603050405020304" pitchFamily="18" charset="0"/>
              </a:rPr>
              <a:t>5.1 Test Organization</a:t>
            </a:r>
          </a:p>
        </p:txBody>
      </p:sp>
    </p:spTree>
    <p:extLst>
      <p:ext uri="{BB962C8B-B14F-4D97-AF65-F5344CB8AC3E}">
        <p14:creationId xmlns:p14="http://schemas.microsoft.com/office/powerpoint/2010/main" val="3328157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599"/>
            <a:ext cx="8915400" cy="4318715"/>
          </a:xfrm>
        </p:spPr>
        <p:txBody>
          <a:bodyPr>
            <a:normAutofit/>
          </a:bodyPr>
          <a:lstStyle/>
          <a:p>
            <a:r>
              <a:rPr lang="en-US" dirty="0">
                <a:solidFill>
                  <a:srgbClr val="FF0000"/>
                </a:solidFill>
                <a:latin typeface="Times New Roman" panose="02020603050405020304" pitchFamily="18" charset="0"/>
                <a:cs typeface="Times New Roman" panose="02020603050405020304" pitchFamily="18" charset="0"/>
              </a:rPr>
              <a:t>Task of test manager </a:t>
            </a:r>
            <a:r>
              <a:rPr lang="en-US" dirty="0">
                <a:solidFill>
                  <a:srgbClr val="00B0F0"/>
                </a:solidFill>
                <a:latin typeface="Times New Roman" panose="02020603050405020304" pitchFamily="18" charset="0"/>
                <a:cs typeface="Times New Roman" panose="02020603050405020304" pitchFamily="18" charset="0"/>
              </a:rPr>
              <a:t>(K1)</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Develop or review a test policy and test strategy for the organization</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Plan the test activities by considering the context, and understanding the test objectives and risks</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Write and update the test plan(s)</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Coordinate the test plan(s) with project managers, product owners, and others</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Share testing perspectives with other project activities, such as integration planning</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Initiate the analysis, design, implementation, and execution of tests, monitor test progress and results, and check the status of exit criteria (or definition of done) and facilitate test completion activities</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Prepare and deliver test progress reports and test summary reports</a:t>
            </a:r>
          </a:p>
        </p:txBody>
      </p:sp>
      <p:sp>
        <p:nvSpPr>
          <p:cNvPr id="4" name="Title 1"/>
          <p:cNvSpPr txBox="1">
            <a:spLocks/>
          </p:cNvSpPr>
          <p:nvPr/>
        </p:nvSpPr>
        <p:spPr>
          <a:xfrm>
            <a:off x="2592925" y="624110"/>
            <a:ext cx="8911687" cy="86983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solidFill>
                  <a:srgbClr val="00B0F0"/>
                </a:solidFill>
                <a:latin typeface="Times New Roman" panose="02020603050405020304" pitchFamily="18" charset="0"/>
                <a:cs typeface="Times New Roman" panose="02020603050405020304" pitchFamily="18" charset="0"/>
              </a:rPr>
              <a:t>5.1 Test Organization</a:t>
            </a:r>
          </a:p>
        </p:txBody>
      </p:sp>
    </p:spTree>
    <p:extLst>
      <p:ext uri="{BB962C8B-B14F-4D97-AF65-F5344CB8AC3E}">
        <p14:creationId xmlns:p14="http://schemas.microsoft.com/office/powerpoint/2010/main" val="3434466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599"/>
            <a:ext cx="8915400" cy="4318715"/>
          </a:xfrm>
        </p:spPr>
        <p:txBody>
          <a:bodyPr>
            <a:normAutofit/>
          </a:bodyPr>
          <a:lstStyle/>
          <a:p>
            <a:r>
              <a:rPr lang="en-US" dirty="0">
                <a:solidFill>
                  <a:srgbClr val="FF0000"/>
                </a:solidFill>
                <a:latin typeface="Times New Roman" panose="02020603050405020304" pitchFamily="18" charset="0"/>
                <a:cs typeface="Times New Roman" panose="02020603050405020304" pitchFamily="18" charset="0"/>
              </a:rPr>
              <a:t>Test Management – General </a:t>
            </a:r>
            <a:r>
              <a:rPr lang="en-US" dirty="0">
                <a:solidFill>
                  <a:srgbClr val="00B0F0"/>
                </a:solidFill>
                <a:latin typeface="Times New Roman" panose="02020603050405020304" pitchFamily="18" charset="0"/>
                <a:cs typeface="Times New Roman" panose="02020603050405020304" pitchFamily="18" charset="0"/>
              </a:rPr>
              <a:t>(K1)</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Adapt planning based on test results and progress </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Support setting up the defect management system and adequate configuration management of </a:t>
            </a:r>
            <a:r>
              <a:rPr lang="en-US" dirty="0" err="1">
                <a:solidFill>
                  <a:schemeClr val="tx1"/>
                </a:solidFill>
                <a:latin typeface="Times New Roman" panose="02020603050405020304" pitchFamily="18" charset="0"/>
                <a:cs typeface="Times New Roman" panose="02020603050405020304" pitchFamily="18" charset="0"/>
              </a:rPr>
              <a:t>testware</a:t>
            </a:r>
            <a:endParaRPr lang="en-US"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Introduce suitable metrics for measuring test progress and evaluating the quality of the testing and the product</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Support the selection and implementation of tools to support the test process</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Decide about the implementation of test environment(s)</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Promote and advocate the testers, the test team, and the test profession within the organization</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Develop the skills and careers of testers (e.g., through training plans, performance evaluations, coaching, etc.) </a:t>
            </a:r>
          </a:p>
        </p:txBody>
      </p:sp>
      <p:sp>
        <p:nvSpPr>
          <p:cNvPr id="4" name="Title 1"/>
          <p:cNvSpPr txBox="1">
            <a:spLocks/>
          </p:cNvSpPr>
          <p:nvPr/>
        </p:nvSpPr>
        <p:spPr>
          <a:xfrm>
            <a:off x="2592925" y="624110"/>
            <a:ext cx="8911687" cy="86983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solidFill>
                  <a:srgbClr val="00B0F0"/>
                </a:solidFill>
                <a:latin typeface="Times New Roman" panose="02020603050405020304" pitchFamily="18" charset="0"/>
                <a:cs typeface="Times New Roman" panose="02020603050405020304" pitchFamily="18" charset="0"/>
              </a:rPr>
              <a:t>5.1 Test Organization</a:t>
            </a:r>
          </a:p>
        </p:txBody>
      </p:sp>
    </p:spTree>
    <p:extLst>
      <p:ext uri="{BB962C8B-B14F-4D97-AF65-F5344CB8AC3E}">
        <p14:creationId xmlns:p14="http://schemas.microsoft.com/office/powerpoint/2010/main" val="130717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599"/>
            <a:ext cx="8915400" cy="4318715"/>
          </a:xfrm>
        </p:spPr>
        <p:txBody>
          <a:bodyPr>
            <a:normAutofit lnSpcReduction="10000"/>
          </a:bodyPr>
          <a:lstStyle/>
          <a:p>
            <a:r>
              <a:rPr lang="en-US" dirty="0">
                <a:solidFill>
                  <a:srgbClr val="FF0000"/>
                </a:solidFill>
                <a:latin typeface="Times New Roman" panose="02020603050405020304" pitchFamily="18" charset="0"/>
                <a:cs typeface="Times New Roman" panose="02020603050405020304" pitchFamily="18" charset="0"/>
              </a:rPr>
              <a:t>Task of Tester </a:t>
            </a:r>
            <a:r>
              <a:rPr lang="en-US" dirty="0">
                <a:solidFill>
                  <a:srgbClr val="00B0F0"/>
                </a:solidFill>
                <a:latin typeface="Times New Roman" panose="02020603050405020304" pitchFamily="18" charset="0"/>
                <a:cs typeface="Times New Roman" panose="02020603050405020304" pitchFamily="18" charset="0"/>
              </a:rPr>
              <a:t>(K1)</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Review and contribute to test plans</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Analyze, review, and assess requirements, user stories and acceptance criteria, specifications, and models for testability </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Identify and document test conditions, and capture traceability between test cases, test conditions, and the test basis</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Design, set up, and verify test environment(s), often coordinating with system administration and network management</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Design and implement test cases and test procedures</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Prepare and acquire test data</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Create the detailed test execution schedule</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Execute tests, evaluate the results, and document deviations from expected results</a:t>
            </a:r>
          </a:p>
        </p:txBody>
      </p:sp>
      <p:sp>
        <p:nvSpPr>
          <p:cNvPr id="4" name="Title 1"/>
          <p:cNvSpPr txBox="1">
            <a:spLocks/>
          </p:cNvSpPr>
          <p:nvPr/>
        </p:nvSpPr>
        <p:spPr>
          <a:xfrm>
            <a:off x="2592925" y="624110"/>
            <a:ext cx="8911687" cy="86983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solidFill>
                  <a:srgbClr val="00B0F0"/>
                </a:solidFill>
                <a:latin typeface="Times New Roman" panose="02020603050405020304" pitchFamily="18" charset="0"/>
                <a:cs typeface="Times New Roman" panose="02020603050405020304" pitchFamily="18" charset="0"/>
              </a:rPr>
              <a:t>5.1 Test Organization</a:t>
            </a:r>
          </a:p>
        </p:txBody>
      </p:sp>
    </p:spTree>
    <p:extLst>
      <p:ext uri="{BB962C8B-B14F-4D97-AF65-F5344CB8AC3E}">
        <p14:creationId xmlns:p14="http://schemas.microsoft.com/office/powerpoint/2010/main" val="2667605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599"/>
            <a:ext cx="8915400" cy="4318715"/>
          </a:xfrm>
        </p:spPr>
        <p:txBody>
          <a:bodyPr>
            <a:normAutofit/>
          </a:bodyPr>
          <a:lstStyle/>
          <a:p>
            <a:r>
              <a:rPr lang="en-US" dirty="0">
                <a:solidFill>
                  <a:srgbClr val="FF0000"/>
                </a:solidFill>
                <a:latin typeface="Times New Roman" panose="02020603050405020304" pitchFamily="18" charset="0"/>
                <a:cs typeface="Times New Roman" panose="02020603050405020304" pitchFamily="18" charset="0"/>
              </a:rPr>
              <a:t>Tester task – General </a:t>
            </a:r>
            <a:r>
              <a:rPr lang="en-US" dirty="0">
                <a:solidFill>
                  <a:srgbClr val="00B0F0"/>
                </a:solidFill>
                <a:latin typeface="Times New Roman" panose="02020603050405020304" pitchFamily="18" charset="0"/>
                <a:cs typeface="Times New Roman" panose="02020603050405020304" pitchFamily="18" charset="0"/>
              </a:rPr>
              <a:t>(K1)</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Use appropriate tools to facilitate the test process</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Automate tests as needed (may be supported by a developer or a test automation expert)</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Evaluate non-functional characteristics such as performance efficiency, reliability, usability, security, compatibility, and portability</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Review tests developed by others</a:t>
            </a:r>
          </a:p>
        </p:txBody>
      </p:sp>
      <p:sp>
        <p:nvSpPr>
          <p:cNvPr id="4" name="Title 1"/>
          <p:cNvSpPr txBox="1">
            <a:spLocks/>
          </p:cNvSpPr>
          <p:nvPr/>
        </p:nvSpPr>
        <p:spPr>
          <a:xfrm>
            <a:off x="2592925" y="624110"/>
            <a:ext cx="8911687" cy="86983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solidFill>
                  <a:srgbClr val="00B0F0"/>
                </a:solidFill>
                <a:latin typeface="Times New Roman" panose="02020603050405020304" pitchFamily="18" charset="0"/>
                <a:cs typeface="Times New Roman" panose="02020603050405020304" pitchFamily="18" charset="0"/>
              </a:rPr>
              <a:t>5.1 Test Organization</a:t>
            </a:r>
          </a:p>
        </p:txBody>
      </p:sp>
    </p:spTree>
    <p:extLst>
      <p:ext uri="{BB962C8B-B14F-4D97-AF65-F5344CB8AC3E}">
        <p14:creationId xmlns:p14="http://schemas.microsoft.com/office/powerpoint/2010/main" val="26481633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14172</TotalTime>
  <Words>3768</Words>
  <Application>Microsoft Office PowerPoint</Application>
  <PresentationFormat>Widescreen</PresentationFormat>
  <Paragraphs>370</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Century Gothic</vt:lpstr>
      <vt:lpstr>Times New Roman</vt:lpstr>
      <vt:lpstr>Wingdings 3</vt:lpstr>
      <vt:lpstr>Wisp</vt:lpstr>
      <vt:lpstr>Chapter 5 Test Management</vt:lpstr>
      <vt:lpstr>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Test Management</dc:title>
  <dc:creator>flora anhdao</dc:creator>
  <cp:lastModifiedBy>Quang Phan Van</cp:lastModifiedBy>
  <cp:revision>34</cp:revision>
  <dcterms:created xsi:type="dcterms:W3CDTF">2022-05-16T04:39:12Z</dcterms:created>
  <dcterms:modified xsi:type="dcterms:W3CDTF">2023-05-16T15:10:02Z</dcterms:modified>
</cp:coreProperties>
</file>