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9" r:id="rId4"/>
    <p:sldId id="292" r:id="rId5"/>
    <p:sldId id="273" r:id="rId6"/>
    <p:sldId id="272" r:id="rId7"/>
    <p:sldId id="260" r:id="rId8"/>
    <p:sldId id="291" r:id="rId9"/>
    <p:sldId id="261" r:id="rId10"/>
    <p:sldId id="262" r:id="rId11"/>
    <p:sldId id="274" r:id="rId12"/>
    <p:sldId id="264" r:id="rId13"/>
    <p:sldId id="267" r:id="rId14"/>
    <p:sldId id="268" r:id="rId15"/>
    <p:sldId id="266" r:id="rId16"/>
    <p:sldId id="269" r:id="rId17"/>
    <p:sldId id="276" r:id="rId18"/>
    <p:sldId id="275" r:id="rId19"/>
    <p:sldId id="280" r:id="rId20"/>
    <p:sldId id="281" r:id="rId21"/>
    <p:sldId id="270" r:id="rId22"/>
    <p:sldId id="277" r:id="rId23"/>
    <p:sldId id="279" r:id="rId24"/>
    <p:sldId id="282" r:id="rId25"/>
    <p:sldId id="283" r:id="rId26"/>
    <p:sldId id="286" r:id="rId27"/>
    <p:sldId id="284" r:id="rId28"/>
    <p:sldId id="285" r:id="rId29"/>
    <p:sldId id="287" r:id="rId30"/>
    <p:sldId id="288" r:id="rId31"/>
    <p:sldId id="290" r:id="rId32"/>
    <p:sldId id="294" r:id="rId33"/>
    <p:sldId id="295" r:id="rId34"/>
    <p:sldId id="296" r:id="rId35"/>
    <p:sldId id="297" r:id="rId36"/>
    <p:sldId id="298" r:id="rId37"/>
    <p:sldId id="300" r:id="rId38"/>
    <p:sldId id="301" r:id="rId39"/>
    <p:sldId id="302" r:id="rId40"/>
    <p:sldId id="293" r:id="rId41"/>
    <p:sldId id="271" r:id="rId42"/>
    <p:sldId id="303" r:id="rId43"/>
    <p:sldId id="304" r:id="rId44"/>
    <p:sldId id="305"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416B93-5548-422A-A406-CB9C1E395C8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D75B97AB-6DC4-4EDF-9000-D72C92E4DD0C}">
      <dgm:prSet phldrT="[Text]"/>
      <dgm:spPr>
        <a:solidFill>
          <a:schemeClr val="accent1">
            <a:lumMod val="20000"/>
            <a:lumOff val="80000"/>
          </a:schemeClr>
        </a:solidFill>
      </dgm:spPr>
      <dgm:t>
        <a:bodyPr/>
        <a:lstStyle/>
        <a:p>
          <a:r>
            <a:rPr lang="en-US" altLang="en-US" dirty="0" smtClean="0">
              <a:solidFill>
                <a:schemeClr val="tx1"/>
              </a:solidFill>
              <a:latin typeface="Times New Roman" panose="02020603050405020304" pitchFamily="18" charset="0"/>
              <a:cs typeface="Times New Roman" panose="02020603050405020304" pitchFamily="18" charset="0"/>
            </a:rPr>
            <a:t>Software Development Lifecycle Models </a:t>
          </a:r>
          <a:endParaRPr lang="en-US" dirty="0">
            <a:solidFill>
              <a:schemeClr val="tx1"/>
            </a:solidFill>
            <a:latin typeface="Times New Roman" panose="02020603050405020304" pitchFamily="18" charset="0"/>
            <a:cs typeface="Times New Roman" panose="02020603050405020304" pitchFamily="18" charset="0"/>
          </a:endParaRPr>
        </a:p>
      </dgm:t>
    </dgm:pt>
    <dgm:pt modelId="{02A05046-076F-481E-8958-33047AFC1847}" type="parTrans" cxnId="{DFF07277-4D84-4B07-B19B-751D763982CA}">
      <dgm:prSet/>
      <dgm:spPr/>
      <dgm:t>
        <a:bodyPr/>
        <a:lstStyle/>
        <a:p>
          <a:endParaRPr lang="en-US"/>
        </a:p>
      </dgm:t>
    </dgm:pt>
    <dgm:pt modelId="{7DEE6E07-FBFC-4E9F-A584-A4521AB69D5B}" type="sibTrans" cxnId="{DFF07277-4D84-4B07-B19B-751D763982CA}">
      <dgm:prSet/>
      <dgm:spPr/>
      <dgm:t>
        <a:bodyPr/>
        <a:lstStyle/>
        <a:p>
          <a:endParaRPr lang="en-US"/>
        </a:p>
      </dgm:t>
    </dgm:pt>
    <dgm:pt modelId="{6242D348-7254-4506-9E4D-5F1D556F2EE7}">
      <dgm:prSet phldrT="[Text]"/>
      <dgm:spPr>
        <a:solidFill>
          <a:schemeClr val="accent1">
            <a:lumMod val="40000"/>
            <a:lumOff val="60000"/>
          </a:schemeClr>
        </a:solidFill>
      </dgm:spPr>
      <dgm:t>
        <a:bodyPr/>
        <a:lstStyle/>
        <a:p>
          <a:r>
            <a:rPr lang="en-US" altLang="en-US" dirty="0" smtClean="0">
              <a:solidFill>
                <a:schemeClr val="tx1"/>
              </a:solidFill>
              <a:latin typeface="Times New Roman" panose="02020603050405020304" pitchFamily="18" charset="0"/>
              <a:cs typeface="Times New Roman" panose="02020603050405020304" pitchFamily="18" charset="0"/>
            </a:rPr>
            <a:t>Test Levels </a:t>
          </a:r>
          <a:endParaRPr lang="en-US" dirty="0">
            <a:solidFill>
              <a:schemeClr val="tx1"/>
            </a:solidFill>
            <a:latin typeface="Times New Roman" panose="02020603050405020304" pitchFamily="18" charset="0"/>
            <a:cs typeface="Times New Roman" panose="02020603050405020304" pitchFamily="18" charset="0"/>
          </a:endParaRPr>
        </a:p>
      </dgm:t>
    </dgm:pt>
    <dgm:pt modelId="{4CC25624-B7D7-4A71-9639-B55D7EC22AA6}" type="parTrans" cxnId="{271FF490-A89A-4F24-934F-02E4879E2B71}">
      <dgm:prSet/>
      <dgm:spPr/>
      <dgm:t>
        <a:bodyPr/>
        <a:lstStyle/>
        <a:p>
          <a:endParaRPr lang="en-US"/>
        </a:p>
      </dgm:t>
    </dgm:pt>
    <dgm:pt modelId="{15B137C0-31A4-44EF-BE6E-30E929621382}" type="sibTrans" cxnId="{271FF490-A89A-4F24-934F-02E4879E2B71}">
      <dgm:prSet/>
      <dgm:spPr/>
      <dgm:t>
        <a:bodyPr/>
        <a:lstStyle/>
        <a:p>
          <a:endParaRPr lang="en-US"/>
        </a:p>
      </dgm:t>
    </dgm:pt>
    <dgm:pt modelId="{47B333F2-81BE-4635-AD99-A4922418995E}">
      <dgm:prSet phldrT="[Text]"/>
      <dgm:spPr>
        <a:solidFill>
          <a:schemeClr val="accent1">
            <a:lumMod val="60000"/>
            <a:lumOff val="40000"/>
          </a:schemeClr>
        </a:solidFill>
      </dgm:spPr>
      <dgm:t>
        <a:bodyPr/>
        <a:lstStyle/>
        <a:p>
          <a:r>
            <a:rPr lang="en-US" altLang="en-US" dirty="0" smtClean="0">
              <a:solidFill>
                <a:schemeClr val="tx1"/>
              </a:solidFill>
              <a:latin typeface="Times New Roman" panose="02020603050405020304" pitchFamily="18" charset="0"/>
              <a:cs typeface="Times New Roman" panose="02020603050405020304" pitchFamily="18" charset="0"/>
            </a:rPr>
            <a:t>Test Types</a:t>
          </a:r>
          <a:endParaRPr lang="en-US" dirty="0">
            <a:solidFill>
              <a:schemeClr val="tx1"/>
            </a:solidFill>
            <a:latin typeface="Times New Roman" panose="02020603050405020304" pitchFamily="18" charset="0"/>
            <a:cs typeface="Times New Roman" panose="02020603050405020304" pitchFamily="18" charset="0"/>
          </a:endParaRPr>
        </a:p>
      </dgm:t>
    </dgm:pt>
    <dgm:pt modelId="{FDA34D00-E281-4EA3-81DE-A63150516C3C}" type="parTrans" cxnId="{7BD7EEA2-E11A-454A-B15E-EEE3EF3E830D}">
      <dgm:prSet/>
      <dgm:spPr/>
      <dgm:t>
        <a:bodyPr/>
        <a:lstStyle/>
        <a:p>
          <a:endParaRPr lang="en-US"/>
        </a:p>
      </dgm:t>
    </dgm:pt>
    <dgm:pt modelId="{2884A4F0-6672-469E-93B4-0ABD233B0375}" type="sibTrans" cxnId="{7BD7EEA2-E11A-454A-B15E-EEE3EF3E830D}">
      <dgm:prSet/>
      <dgm:spPr/>
      <dgm:t>
        <a:bodyPr/>
        <a:lstStyle/>
        <a:p>
          <a:endParaRPr lang="en-US"/>
        </a:p>
      </dgm:t>
    </dgm:pt>
    <dgm:pt modelId="{0D13A8AE-BDDE-4B33-8DA6-6172A1F63FD2}">
      <dgm:prSet phldrT="[Text]"/>
      <dgm:spPr/>
      <dgm:t>
        <a:bodyPr/>
        <a:lstStyle/>
        <a:p>
          <a:r>
            <a:rPr lang="en-US" altLang="en-US" dirty="0" smtClean="0">
              <a:solidFill>
                <a:schemeClr val="tx1"/>
              </a:solidFill>
              <a:latin typeface="Times New Roman" panose="02020603050405020304" pitchFamily="18" charset="0"/>
              <a:cs typeface="Times New Roman" panose="02020603050405020304" pitchFamily="18" charset="0"/>
            </a:rPr>
            <a:t>Maintenance Testing</a:t>
          </a:r>
          <a:endParaRPr lang="en-US" dirty="0">
            <a:solidFill>
              <a:schemeClr val="tx1"/>
            </a:solidFill>
            <a:latin typeface="Times New Roman" panose="02020603050405020304" pitchFamily="18" charset="0"/>
            <a:cs typeface="Times New Roman" panose="02020603050405020304" pitchFamily="18" charset="0"/>
          </a:endParaRPr>
        </a:p>
      </dgm:t>
    </dgm:pt>
    <dgm:pt modelId="{47424A59-A0CE-4FF4-8B01-60B7F71574D9}" type="parTrans" cxnId="{9D8E69F1-B7E2-49F7-A602-FBCB331B56AC}">
      <dgm:prSet/>
      <dgm:spPr/>
      <dgm:t>
        <a:bodyPr/>
        <a:lstStyle/>
        <a:p>
          <a:endParaRPr lang="en-US"/>
        </a:p>
      </dgm:t>
    </dgm:pt>
    <dgm:pt modelId="{8F9C248A-EA7F-40F3-BDE6-0021B8AFDEB8}" type="sibTrans" cxnId="{9D8E69F1-B7E2-49F7-A602-FBCB331B56AC}">
      <dgm:prSet/>
      <dgm:spPr/>
      <dgm:t>
        <a:bodyPr/>
        <a:lstStyle/>
        <a:p>
          <a:endParaRPr lang="en-US"/>
        </a:p>
      </dgm:t>
    </dgm:pt>
    <dgm:pt modelId="{048A8E38-F1B9-41D6-A1B4-C5B401BB59E3}" type="pres">
      <dgm:prSet presAssocID="{4B416B93-5548-422A-A406-CB9C1E395C8A}" presName="Name0" presStyleCnt="0">
        <dgm:presLayoutVars>
          <dgm:chMax val="7"/>
          <dgm:chPref val="7"/>
          <dgm:dir/>
        </dgm:presLayoutVars>
      </dgm:prSet>
      <dgm:spPr/>
      <dgm:t>
        <a:bodyPr/>
        <a:lstStyle/>
        <a:p>
          <a:endParaRPr lang="en-US"/>
        </a:p>
      </dgm:t>
    </dgm:pt>
    <dgm:pt modelId="{D6946EC5-B9D4-4111-8E50-32355B2094AC}" type="pres">
      <dgm:prSet presAssocID="{4B416B93-5548-422A-A406-CB9C1E395C8A}" presName="Name1" presStyleCnt="0"/>
      <dgm:spPr/>
    </dgm:pt>
    <dgm:pt modelId="{B7BAC762-FF18-4769-AC7A-ECAA5D8C143E}" type="pres">
      <dgm:prSet presAssocID="{4B416B93-5548-422A-A406-CB9C1E395C8A}" presName="cycle" presStyleCnt="0"/>
      <dgm:spPr/>
    </dgm:pt>
    <dgm:pt modelId="{B396F2E4-2756-4D44-A77B-D65310638D40}" type="pres">
      <dgm:prSet presAssocID="{4B416B93-5548-422A-A406-CB9C1E395C8A}" presName="srcNode" presStyleLbl="node1" presStyleIdx="0" presStyleCnt="4"/>
      <dgm:spPr/>
    </dgm:pt>
    <dgm:pt modelId="{49FF8F30-7730-4F11-819A-B2151D8D8062}" type="pres">
      <dgm:prSet presAssocID="{4B416B93-5548-422A-A406-CB9C1E395C8A}" presName="conn" presStyleLbl="parChTrans1D2" presStyleIdx="0" presStyleCnt="1"/>
      <dgm:spPr/>
      <dgm:t>
        <a:bodyPr/>
        <a:lstStyle/>
        <a:p>
          <a:endParaRPr lang="en-US"/>
        </a:p>
      </dgm:t>
    </dgm:pt>
    <dgm:pt modelId="{5C31F174-77F8-445F-A702-25F2720B69A8}" type="pres">
      <dgm:prSet presAssocID="{4B416B93-5548-422A-A406-CB9C1E395C8A}" presName="extraNode" presStyleLbl="node1" presStyleIdx="0" presStyleCnt="4"/>
      <dgm:spPr/>
    </dgm:pt>
    <dgm:pt modelId="{488B355C-015E-4292-8A09-D64E579E72AD}" type="pres">
      <dgm:prSet presAssocID="{4B416B93-5548-422A-A406-CB9C1E395C8A}" presName="dstNode" presStyleLbl="node1" presStyleIdx="0" presStyleCnt="4"/>
      <dgm:spPr/>
    </dgm:pt>
    <dgm:pt modelId="{E0E7387B-FA9F-4209-A13C-8BCD00FEF16C}" type="pres">
      <dgm:prSet presAssocID="{D75B97AB-6DC4-4EDF-9000-D72C92E4DD0C}" presName="text_1" presStyleLbl="node1" presStyleIdx="0" presStyleCnt="4">
        <dgm:presLayoutVars>
          <dgm:bulletEnabled val="1"/>
        </dgm:presLayoutVars>
      </dgm:prSet>
      <dgm:spPr/>
      <dgm:t>
        <a:bodyPr/>
        <a:lstStyle/>
        <a:p>
          <a:endParaRPr lang="en-US"/>
        </a:p>
      </dgm:t>
    </dgm:pt>
    <dgm:pt modelId="{780CB0D4-8E4A-4777-AE24-C8AA304727D1}" type="pres">
      <dgm:prSet presAssocID="{D75B97AB-6DC4-4EDF-9000-D72C92E4DD0C}" presName="accent_1" presStyleCnt="0"/>
      <dgm:spPr/>
    </dgm:pt>
    <dgm:pt modelId="{A132F7D1-F31A-4081-AD17-B4B0C8461860}" type="pres">
      <dgm:prSet presAssocID="{D75B97AB-6DC4-4EDF-9000-D72C92E4DD0C}" presName="accentRepeatNode" presStyleLbl="solidFgAcc1" presStyleIdx="0" presStyleCnt="4"/>
      <dgm:spPr>
        <a:ln>
          <a:solidFill>
            <a:srgbClr val="00B0F0"/>
          </a:solidFill>
        </a:ln>
      </dgm:spPr>
    </dgm:pt>
    <dgm:pt modelId="{D2F0A1CB-E2B3-42ED-B633-678E42AAB9DE}" type="pres">
      <dgm:prSet presAssocID="{6242D348-7254-4506-9E4D-5F1D556F2EE7}" presName="text_2" presStyleLbl="node1" presStyleIdx="1" presStyleCnt="4">
        <dgm:presLayoutVars>
          <dgm:bulletEnabled val="1"/>
        </dgm:presLayoutVars>
      </dgm:prSet>
      <dgm:spPr/>
      <dgm:t>
        <a:bodyPr/>
        <a:lstStyle/>
        <a:p>
          <a:endParaRPr lang="en-US"/>
        </a:p>
      </dgm:t>
    </dgm:pt>
    <dgm:pt modelId="{5A978778-C549-413B-8E88-D35CE3E5FBBE}" type="pres">
      <dgm:prSet presAssocID="{6242D348-7254-4506-9E4D-5F1D556F2EE7}" presName="accent_2" presStyleCnt="0"/>
      <dgm:spPr/>
    </dgm:pt>
    <dgm:pt modelId="{06AA0FAE-F7C1-4DFF-9F6A-988C7C8520CD}" type="pres">
      <dgm:prSet presAssocID="{6242D348-7254-4506-9E4D-5F1D556F2EE7}" presName="accentRepeatNode" presStyleLbl="solidFgAcc1" presStyleIdx="1" presStyleCnt="4"/>
      <dgm:spPr>
        <a:ln>
          <a:solidFill>
            <a:srgbClr val="00B0F0"/>
          </a:solidFill>
        </a:ln>
      </dgm:spPr>
    </dgm:pt>
    <dgm:pt modelId="{1A90BF19-5CA4-48B1-A26E-176578BF8DEC}" type="pres">
      <dgm:prSet presAssocID="{47B333F2-81BE-4635-AD99-A4922418995E}" presName="text_3" presStyleLbl="node1" presStyleIdx="2" presStyleCnt="4">
        <dgm:presLayoutVars>
          <dgm:bulletEnabled val="1"/>
        </dgm:presLayoutVars>
      </dgm:prSet>
      <dgm:spPr/>
      <dgm:t>
        <a:bodyPr/>
        <a:lstStyle/>
        <a:p>
          <a:endParaRPr lang="en-US"/>
        </a:p>
      </dgm:t>
    </dgm:pt>
    <dgm:pt modelId="{9E812F5A-B775-48C2-ACD3-067D88D12C37}" type="pres">
      <dgm:prSet presAssocID="{47B333F2-81BE-4635-AD99-A4922418995E}" presName="accent_3" presStyleCnt="0"/>
      <dgm:spPr/>
    </dgm:pt>
    <dgm:pt modelId="{4C2F3E73-7518-4BE9-BEC4-CE6A98109D14}" type="pres">
      <dgm:prSet presAssocID="{47B333F2-81BE-4635-AD99-A4922418995E}" presName="accentRepeatNode" presStyleLbl="solidFgAcc1" presStyleIdx="2" presStyleCnt="4"/>
      <dgm:spPr>
        <a:ln>
          <a:solidFill>
            <a:srgbClr val="00B0F0"/>
          </a:solidFill>
        </a:ln>
      </dgm:spPr>
    </dgm:pt>
    <dgm:pt modelId="{BE7F1209-01D8-4E04-B9AF-4CEC9F3E947B}" type="pres">
      <dgm:prSet presAssocID="{0D13A8AE-BDDE-4B33-8DA6-6172A1F63FD2}" presName="text_4" presStyleLbl="node1" presStyleIdx="3" presStyleCnt="4">
        <dgm:presLayoutVars>
          <dgm:bulletEnabled val="1"/>
        </dgm:presLayoutVars>
      </dgm:prSet>
      <dgm:spPr/>
      <dgm:t>
        <a:bodyPr/>
        <a:lstStyle/>
        <a:p>
          <a:endParaRPr lang="en-US"/>
        </a:p>
      </dgm:t>
    </dgm:pt>
    <dgm:pt modelId="{7E782A6D-3DB2-44E8-8D2B-527C28A502FE}" type="pres">
      <dgm:prSet presAssocID="{0D13A8AE-BDDE-4B33-8DA6-6172A1F63FD2}" presName="accent_4" presStyleCnt="0"/>
      <dgm:spPr/>
    </dgm:pt>
    <dgm:pt modelId="{0E8CF210-1002-4835-A19D-7EC47FF89C85}" type="pres">
      <dgm:prSet presAssocID="{0D13A8AE-BDDE-4B33-8DA6-6172A1F63FD2}" presName="accentRepeatNode" presStyleLbl="solidFgAcc1" presStyleIdx="3" presStyleCnt="4"/>
      <dgm:spPr>
        <a:ln>
          <a:solidFill>
            <a:srgbClr val="00B0F0"/>
          </a:solidFill>
        </a:ln>
      </dgm:spPr>
    </dgm:pt>
  </dgm:ptLst>
  <dgm:cxnLst>
    <dgm:cxn modelId="{93936FFE-A373-4B80-90D3-C918748C9493}" type="presOf" srcId="{4B416B93-5548-422A-A406-CB9C1E395C8A}" destId="{048A8E38-F1B9-41D6-A1B4-C5B401BB59E3}" srcOrd="0" destOrd="0" presId="urn:microsoft.com/office/officeart/2008/layout/VerticalCurvedList"/>
    <dgm:cxn modelId="{EE29673E-9476-49D0-B0F5-EF1D0674D5AC}" type="presOf" srcId="{D75B97AB-6DC4-4EDF-9000-D72C92E4DD0C}" destId="{E0E7387B-FA9F-4209-A13C-8BCD00FEF16C}" srcOrd="0" destOrd="0" presId="urn:microsoft.com/office/officeart/2008/layout/VerticalCurvedList"/>
    <dgm:cxn modelId="{DFF07277-4D84-4B07-B19B-751D763982CA}" srcId="{4B416B93-5548-422A-A406-CB9C1E395C8A}" destId="{D75B97AB-6DC4-4EDF-9000-D72C92E4DD0C}" srcOrd="0" destOrd="0" parTransId="{02A05046-076F-481E-8958-33047AFC1847}" sibTransId="{7DEE6E07-FBFC-4E9F-A584-A4521AB69D5B}"/>
    <dgm:cxn modelId="{286E0EE0-4903-47E8-A954-1CE894926848}" type="presOf" srcId="{47B333F2-81BE-4635-AD99-A4922418995E}" destId="{1A90BF19-5CA4-48B1-A26E-176578BF8DEC}" srcOrd="0" destOrd="0" presId="urn:microsoft.com/office/officeart/2008/layout/VerticalCurvedList"/>
    <dgm:cxn modelId="{271FF490-A89A-4F24-934F-02E4879E2B71}" srcId="{4B416B93-5548-422A-A406-CB9C1E395C8A}" destId="{6242D348-7254-4506-9E4D-5F1D556F2EE7}" srcOrd="1" destOrd="0" parTransId="{4CC25624-B7D7-4A71-9639-B55D7EC22AA6}" sibTransId="{15B137C0-31A4-44EF-BE6E-30E929621382}"/>
    <dgm:cxn modelId="{ED834B58-7F8A-4DB7-B890-8425672777AC}" type="presOf" srcId="{6242D348-7254-4506-9E4D-5F1D556F2EE7}" destId="{D2F0A1CB-E2B3-42ED-B633-678E42AAB9DE}" srcOrd="0" destOrd="0" presId="urn:microsoft.com/office/officeart/2008/layout/VerticalCurvedList"/>
    <dgm:cxn modelId="{F555A2A8-E251-43F5-B087-9B44E46B6495}" type="presOf" srcId="{7DEE6E07-FBFC-4E9F-A584-A4521AB69D5B}" destId="{49FF8F30-7730-4F11-819A-B2151D8D8062}" srcOrd="0" destOrd="0" presId="urn:microsoft.com/office/officeart/2008/layout/VerticalCurvedList"/>
    <dgm:cxn modelId="{9D8E69F1-B7E2-49F7-A602-FBCB331B56AC}" srcId="{4B416B93-5548-422A-A406-CB9C1E395C8A}" destId="{0D13A8AE-BDDE-4B33-8DA6-6172A1F63FD2}" srcOrd="3" destOrd="0" parTransId="{47424A59-A0CE-4FF4-8B01-60B7F71574D9}" sibTransId="{8F9C248A-EA7F-40F3-BDE6-0021B8AFDEB8}"/>
    <dgm:cxn modelId="{7BD7EEA2-E11A-454A-B15E-EEE3EF3E830D}" srcId="{4B416B93-5548-422A-A406-CB9C1E395C8A}" destId="{47B333F2-81BE-4635-AD99-A4922418995E}" srcOrd="2" destOrd="0" parTransId="{FDA34D00-E281-4EA3-81DE-A63150516C3C}" sibTransId="{2884A4F0-6672-469E-93B4-0ABD233B0375}"/>
    <dgm:cxn modelId="{2ABE6929-909E-4938-AB77-0DF2FC0D17E8}" type="presOf" srcId="{0D13A8AE-BDDE-4B33-8DA6-6172A1F63FD2}" destId="{BE7F1209-01D8-4E04-B9AF-4CEC9F3E947B}" srcOrd="0" destOrd="0" presId="urn:microsoft.com/office/officeart/2008/layout/VerticalCurvedList"/>
    <dgm:cxn modelId="{669A1B3C-3E33-4D4F-B055-2F35DAE75567}" type="presParOf" srcId="{048A8E38-F1B9-41D6-A1B4-C5B401BB59E3}" destId="{D6946EC5-B9D4-4111-8E50-32355B2094AC}" srcOrd="0" destOrd="0" presId="urn:microsoft.com/office/officeart/2008/layout/VerticalCurvedList"/>
    <dgm:cxn modelId="{9F11F48C-59F4-429A-8C85-76EF065EA4B4}" type="presParOf" srcId="{D6946EC5-B9D4-4111-8E50-32355B2094AC}" destId="{B7BAC762-FF18-4769-AC7A-ECAA5D8C143E}" srcOrd="0" destOrd="0" presId="urn:microsoft.com/office/officeart/2008/layout/VerticalCurvedList"/>
    <dgm:cxn modelId="{3A1478D4-2520-40BA-A10B-BACF31101F18}" type="presParOf" srcId="{B7BAC762-FF18-4769-AC7A-ECAA5D8C143E}" destId="{B396F2E4-2756-4D44-A77B-D65310638D40}" srcOrd="0" destOrd="0" presId="urn:microsoft.com/office/officeart/2008/layout/VerticalCurvedList"/>
    <dgm:cxn modelId="{3BA20543-5391-4222-B43F-084D65437374}" type="presParOf" srcId="{B7BAC762-FF18-4769-AC7A-ECAA5D8C143E}" destId="{49FF8F30-7730-4F11-819A-B2151D8D8062}" srcOrd="1" destOrd="0" presId="urn:microsoft.com/office/officeart/2008/layout/VerticalCurvedList"/>
    <dgm:cxn modelId="{4CE22ABF-033D-4D79-8C80-980974B2F60B}" type="presParOf" srcId="{B7BAC762-FF18-4769-AC7A-ECAA5D8C143E}" destId="{5C31F174-77F8-445F-A702-25F2720B69A8}" srcOrd="2" destOrd="0" presId="urn:microsoft.com/office/officeart/2008/layout/VerticalCurvedList"/>
    <dgm:cxn modelId="{D708BB44-D446-49BD-B25D-55E287435EA4}" type="presParOf" srcId="{B7BAC762-FF18-4769-AC7A-ECAA5D8C143E}" destId="{488B355C-015E-4292-8A09-D64E579E72AD}" srcOrd="3" destOrd="0" presId="urn:microsoft.com/office/officeart/2008/layout/VerticalCurvedList"/>
    <dgm:cxn modelId="{A4529D4A-7DE7-4987-AB10-F8FFCB00DF79}" type="presParOf" srcId="{D6946EC5-B9D4-4111-8E50-32355B2094AC}" destId="{E0E7387B-FA9F-4209-A13C-8BCD00FEF16C}" srcOrd="1" destOrd="0" presId="urn:microsoft.com/office/officeart/2008/layout/VerticalCurvedList"/>
    <dgm:cxn modelId="{5FE55FA2-4CC3-4F33-9DF6-C9129C8A1E74}" type="presParOf" srcId="{D6946EC5-B9D4-4111-8E50-32355B2094AC}" destId="{780CB0D4-8E4A-4777-AE24-C8AA304727D1}" srcOrd="2" destOrd="0" presId="urn:microsoft.com/office/officeart/2008/layout/VerticalCurvedList"/>
    <dgm:cxn modelId="{6682482C-C4AC-4401-9E97-E13EA681CE0B}" type="presParOf" srcId="{780CB0D4-8E4A-4777-AE24-C8AA304727D1}" destId="{A132F7D1-F31A-4081-AD17-B4B0C8461860}" srcOrd="0" destOrd="0" presId="urn:microsoft.com/office/officeart/2008/layout/VerticalCurvedList"/>
    <dgm:cxn modelId="{5246F6D7-5674-465E-9080-4DAC955016C8}" type="presParOf" srcId="{D6946EC5-B9D4-4111-8E50-32355B2094AC}" destId="{D2F0A1CB-E2B3-42ED-B633-678E42AAB9DE}" srcOrd="3" destOrd="0" presId="urn:microsoft.com/office/officeart/2008/layout/VerticalCurvedList"/>
    <dgm:cxn modelId="{D812834D-44B0-4161-813D-E3F9521229D3}" type="presParOf" srcId="{D6946EC5-B9D4-4111-8E50-32355B2094AC}" destId="{5A978778-C549-413B-8E88-D35CE3E5FBBE}" srcOrd="4" destOrd="0" presId="urn:microsoft.com/office/officeart/2008/layout/VerticalCurvedList"/>
    <dgm:cxn modelId="{52D947DE-BEDB-49AE-98F6-088489B8D8EA}" type="presParOf" srcId="{5A978778-C549-413B-8E88-D35CE3E5FBBE}" destId="{06AA0FAE-F7C1-4DFF-9F6A-988C7C8520CD}" srcOrd="0" destOrd="0" presId="urn:microsoft.com/office/officeart/2008/layout/VerticalCurvedList"/>
    <dgm:cxn modelId="{30D768AD-B5A7-4412-8FCB-EE0BB1992CC3}" type="presParOf" srcId="{D6946EC5-B9D4-4111-8E50-32355B2094AC}" destId="{1A90BF19-5CA4-48B1-A26E-176578BF8DEC}" srcOrd="5" destOrd="0" presId="urn:microsoft.com/office/officeart/2008/layout/VerticalCurvedList"/>
    <dgm:cxn modelId="{DB990C52-EE7C-4E2C-A605-661E3843F059}" type="presParOf" srcId="{D6946EC5-B9D4-4111-8E50-32355B2094AC}" destId="{9E812F5A-B775-48C2-ACD3-067D88D12C37}" srcOrd="6" destOrd="0" presId="urn:microsoft.com/office/officeart/2008/layout/VerticalCurvedList"/>
    <dgm:cxn modelId="{11943374-A0F4-4568-AE1B-C28704D9EFA2}" type="presParOf" srcId="{9E812F5A-B775-48C2-ACD3-067D88D12C37}" destId="{4C2F3E73-7518-4BE9-BEC4-CE6A98109D14}" srcOrd="0" destOrd="0" presId="urn:microsoft.com/office/officeart/2008/layout/VerticalCurvedList"/>
    <dgm:cxn modelId="{B90643C1-FA73-47FC-AEBE-ADFD342F4CD1}" type="presParOf" srcId="{D6946EC5-B9D4-4111-8E50-32355B2094AC}" destId="{BE7F1209-01D8-4E04-B9AF-4CEC9F3E947B}" srcOrd="7" destOrd="0" presId="urn:microsoft.com/office/officeart/2008/layout/VerticalCurvedList"/>
    <dgm:cxn modelId="{C5BCB503-2600-4F37-AF7F-DEFC69775EB8}" type="presParOf" srcId="{D6946EC5-B9D4-4111-8E50-32355B2094AC}" destId="{7E782A6D-3DB2-44E8-8D2B-527C28A502FE}" srcOrd="8" destOrd="0" presId="urn:microsoft.com/office/officeart/2008/layout/VerticalCurvedList"/>
    <dgm:cxn modelId="{F38C28FD-3930-4568-9B13-4001059DFBDD}" type="presParOf" srcId="{7E782A6D-3DB2-44E8-8D2B-527C28A502FE}" destId="{0E8CF210-1002-4835-A19D-7EC47FF89C8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F8F30-7730-4F11-819A-B2151D8D8062}">
      <dsp:nvSpPr>
        <dsp:cNvPr id="0" name=""/>
        <dsp:cNvSpPr/>
      </dsp:nvSpPr>
      <dsp:spPr>
        <a:xfrm>
          <a:off x="-4271043" y="-655258"/>
          <a:ext cx="5088768" cy="5088768"/>
        </a:xfrm>
        <a:prstGeom prst="blockArc">
          <a:avLst>
            <a:gd name="adj1" fmla="val 18900000"/>
            <a:gd name="adj2" fmla="val 2700000"/>
            <a:gd name="adj3" fmla="val 424"/>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E7387B-FA9F-4209-A13C-8BCD00FEF16C}">
      <dsp:nvSpPr>
        <dsp:cNvPr id="0" name=""/>
        <dsp:cNvSpPr/>
      </dsp:nvSpPr>
      <dsp:spPr>
        <a:xfrm>
          <a:off x="428408" y="290471"/>
          <a:ext cx="8436317" cy="581245"/>
        </a:xfrm>
        <a:prstGeom prst="rect">
          <a:avLst/>
        </a:prstGeom>
        <a:solidFill>
          <a:schemeClr val="accent1">
            <a:lumMod val="20000"/>
            <a:lumOff val="8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1364" tIns="78740" rIns="78740" bIns="78740" numCol="1" spcCol="1270" anchor="ctr" anchorCtr="0">
          <a:noAutofit/>
        </a:bodyPr>
        <a:lstStyle/>
        <a:p>
          <a:pPr lvl="0" algn="l" defTabSz="1377950">
            <a:lnSpc>
              <a:spcPct val="90000"/>
            </a:lnSpc>
            <a:spcBef>
              <a:spcPct val="0"/>
            </a:spcBef>
            <a:spcAft>
              <a:spcPct val="35000"/>
            </a:spcAft>
          </a:pPr>
          <a:r>
            <a:rPr lang="en-US" altLang="en-US" sz="3100" kern="1200" dirty="0" smtClean="0">
              <a:solidFill>
                <a:schemeClr val="tx1"/>
              </a:solidFill>
              <a:latin typeface="Times New Roman" panose="02020603050405020304" pitchFamily="18" charset="0"/>
              <a:cs typeface="Times New Roman" panose="02020603050405020304" pitchFamily="18" charset="0"/>
            </a:rPr>
            <a:t>Software Development Lifecycle Models </a:t>
          </a:r>
          <a:endParaRPr lang="en-US" sz="3100" kern="1200" dirty="0">
            <a:solidFill>
              <a:schemeClr val="tx1"/>
            </a:solidFill>
            <a:latin typeface="Times New Roman" panose="02020603050405020304" pitchFamily="18" charset="0"/>
            <a:cs typeface="Times New Roman" panose="02020603050405020304" pitchFamily="18" charset="0"/>
          </a:endParaRPr>
        </a:p>
      </dsp:txBody>
      <dsp:txXfrm>
        <a:off x="428408" y="290471"/>
        <a:ext cx="8436317" cy="581245"/>
      </dsp:txXfrm>
    </dsp:sp>
    <dsp:sp modelId="{A132F7D1-F31A-4081-AD17-B4B0C8461860}">
      <dsp:nvSpPr>
        <dsp:cNvPr id="0" name=""/>
        <dsp:cNvSpPr/>
      </dsp:nvSpPr>
      <dsp:spPr>
        <a:xfrm>
          <a:off x="65129" y="217816"/>
          <a:ext cx="726557" cy="726557"/>
        </a:xfrm>
        <a:prstGeom prst="ellipse">
          <a:avLst/>
        </a:prstGeom>
        <a:solidFill>
          <a:schemeClr val="lt1">
            <a:hueOff val="0"/>
            <a:satOff val="0"/>
            <a:lumOff val="0"/>
            <a:alphaOff val="0"/>
          </a:schemeClr>
        </a:solidFill>
        <a:ln w="15875" cap="rnd" cmpd="sng" algn="ctr">
          <a:solidFill>
            <a:srgbClr val="00B0F0"/>
          </a:solidFill>
          <a:prstDash val="solid"/>
        </a:ln>
        <a:effectLst/>
      </dsp:spPr>
      <dsp:style>
        <a:lnRef idx="2">
          <a:scrgbClr r="0" g="0" b="0"/>
        </a:lnRef>
        <a:fillRef idx="1">
          <a:scrgbClr r="0" g="0" b="0"/>
        </a:fillRef>
        <a:effectRef idx="0">
          <a:scrgbClr r="0" g="0" b="0"/>
        </a:effectRef>
        <a:fontRef idx="minor"/>
      </dsp:style>
    </dsp:sp>
    <dsp:sp modelId="{D2F0A1CB-E2B3-42ED-B633-678E42AAB9DE}">
      <dsp:nvSpPr>
        <dsp:cNvPr id="0" name=""/>
        <dsp:cNvSpPr/>
      </dsp:nvSpPr>
      <dsp:spPr>
        <a:xfrm>
          <a:off x="761650" y="1162491"/>
          <a:ext cx="8103076" cy="581245"/>
        </a:xfrm>
        <a:prstGeom prst="rect">
          <a:avLst/>
        </a:prstGeom>
        <a:solidFill>
          <a:schemeClr val="accent1">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1364" tIns="78740" rIns="78740" bIns="78740" numCol="1" spcCol="1270" anchor="ctr" anchorCtr="0">
          <a:noAutofit/>
        </a:bodyPr>
        <a:lstStyle/>
        <a:p>
          <a:pPr lvl="0" algn="l" defTabSz="1377950">
            <a:lnSpc>
              <a:spcPct val="90000"/>
            </a:lnSpc>
            <a:spcBef>
              <a:spcPct val="0"/>
            </a:spcBef>
            <a:spcAft>
              <a:spcPct val="35000"/>
            </a:spcAft>
          </a:pPr>
          <a:r>
            <a:rPr lang="en-US" altLang="en-US" sz="3100" kern="1200" dirty="0" smtClean="0">
              <a:solidFill>
                <a:schemeClr val="tx1"/>
              </a:solidFill>
              <a:latin typeface="Times New Roman" panose="02020603050405020304" pitchFamily="18" charset="0"/>
              <a:cs typeface="Times New Roman" panose="02020603050405020304" pitchFamily="18" charset="0"/>
            </a:rPr>
            <a:t>Test Levels </a:t>
          </a:r>
          <a:endParaRPr lang="en-US" sz="3100" kern="1200" dirty="0">
            <a:solidFill>
              <a:schemeClr val="tx1"/>
            </a:solidFill>
            <a:latin typeface="Times New Roman" panose="02020603050405020304" pitchFamily="18" charset="0"/>
            <a:cs typeface="Times New Roman" panose="02020603050405020304" pitchFamily="18" charset="0"/>
          </a:endParaRPr>
        </a:p>
      </dsp:txBody>
      <dsp:txXfrm>
        <a:off x="761650" y="1162491"/>
        <a:ext cx="8103076" cy="581245"/>
      </dsp:txXfrm>
    </dsp:sp>
    <dsp:sp modelId="{06AA0FAE-F7C1-4DFF-9F6A-988C7C8520CD}">
      <dsp:nvSpPr>
        <dsp:cNvPr id="0" name=""/>
        <dsp:cNvSpPr/>
      </dsp:nvSpPr>
      <dsp:spPr>
        <a:xfrm>
          <a:off x="398371" y="1089836"/>
          <a:ext cx="726557" cy="726557"/>
        </a:xfrm>
        <a:prstGeom prst="ellipse">
          <a:avLst/>
        </a:prstGeom>
        <a:solidFill>
          <a:schemeClr val="lt1">
            <a:hueOff val="0"/>
            <a:satOff val="0"/>
            <a:lumOff val="0"/>
            <a:alphaOff val="0"/>
          </a:schemeClr>
        </a:solidFill>
        <a:ln w="15875" cap="rnd" cmpd="sng" algn="ctr">
          <a:solidFill>
            <a:srgbClr val="00B0F0"/>
          </a:solidFill>
          <a:prstDash val="solid"/>
        </a:ln>
        <a:effectLst/>
      </dsp:spPr>
      <dsp:style>
        <a:lnRef idx="2">
          <a:scrgbClr r="0" g="0" b="0"/>
        </a:lnRef>
        <a:fillRef idx="1">
          <a:scrgbClr r="0" g="0" b="0"/>
        </a:fillRef>
        <a:effectRef idx="0">
          <a:scrgbClr r="0" g="0" b="0"/>
        </a:effectRef>
        <a:fontRef idx="minor"/>
      </dsp:style>
    </dsp:sp>
    <dsp:sp modelId="{1A90BF19-5CA4-48B1-A26E-176578BF8DEC}">
      <dsp:nvSpPr>
        <dsp:cNvPr id="0" name=""/>
        <dsp:cNvSpPr/>
      </dsp:nvSpPr>
      <dsp:spPr>
        <a:xfrm>
          <a:off x="761650" y="2034512"/>
          <a:ext cx="8103076" cy="581245"/>
        </a:xfrm>
        <a:prstGeom prst="rect">
          <a:avLst/>
        </a:prstGeom>
        <a:solidFill>
          <a:schemeClr val="accent1">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1364" tIns="78740" rIns="78740" bIns="78740" numCol="1" spcCol="1270" anchor="ctr" anchorCtr="0">
          <a:noAutofit/>
        </a:bodyPr>
        <a:lstStyle/>
        <a:p>
          <a:pPr lvl="0" algn="l" defTabSz="1377950">
            <a:lnSpc>
              <a:spcPct val="90000"/>
            </a:lnSpc>
            <a:spcBef>
              <a:spcPct val="0"/>
            </a:spcBef>
            <a:spcAft>
              <a:spcPct val="35000"/>
            </a:spcAft>
          </a:pPr>
          <a:r>
            <a:rPr lang="en-US" altLang="en-US" sz="3100" kern="1200" dirty="0" smtClean="0">
              <a:solidFill>
                <a:schemeClr val="tx1"/>
              </a:solidFill>
              <a:latin typeface="Times New Roman" panose="02020603050405020304" pitchFamily="18" charset="0"/>
              <a:cs typeface="Times New Roman" panose="02020603050405020304" pitchFamily="18" charset="0"/>
            </a:rPr>
            <a:t>Test Types</a:t>
          </a:r>
          <a:endParaRPr lang="en-US" sz="3100" kern="1200" dirty="0">
            <a:solidFill>
              <a:schemeClr val="tx1"/>
            </a:solidFill>
            <a:latin typeface="Times New Roman" panose="02020603050405020304" pitchFamily="18" charset="0"/>
            <a:cs typeface="Times New Roman" panose="02020603050405020304" pitchFamily="18" charset="0"/>
          </a:endParaRPr>
        </a:p>
      </dsp:txBody>
      <dsp:txXfrm>
        <a:off x="761650" y="2034512"/>
        <a:ext cx="8103076" cy="581245"/>
      </dsp:txXfrm>
    </dsp:sp>
    <dsp:sp modelId="{4C2F3E73-7518-4BE9-BEC4-CE6A98109D14}">
      <dsp:nvSpPr>
        <dsp:cNvPr id="0" name=""/>
        <dsp:cNvSpPr/>
      </dsp:nvSpPr>
      <dsp:spPr>
        <a:xfrm>
          <a:off x="398371" y="1961856"/>
          <a:ext cx="726557" cy="726557"/>
        </a:xfrm>
        <a:prstGeom prst="ellipse">
          <a:avLst/>
        </a:prstGeom>
        <a:solidFill>
          <a:schemeClr val="lt1">
            <a:hueOff val="0"/>
            <a:satOff val="0"/>
            <a:lumOff val="0"/>
            <a:alphaOff val="0"/>
          </a:schemeClr>
        </a:solidFill>
        <a:ln w="15875" cap="rnd" cmpd="sng" algn="ctr">
          <a:solidFill>
            <a:srgbClr val="00B0F0"/>
          </a:solidFill>
          <a:prstDash val="solid"/>
        </a:ln>
        <a:effectLst/>
      </dsp:spPr>
      <dsp:style>
        <a:lnRef idx="2">
          <a:scrgbClr r="0" g="0" b="0"/>
        </a:lnRef>
        <a:fillRef idx="1">
          <a:scrgbClr r="0" g="0" b="0"/>
        </a:fillRef>
        <a:effectRef idx="0">
          <a:scrgbClr r="0" g="0" b="0"/>
        </a:effectRef>
        <a:fontRef idx="minor"/>
      </dsp:style>
    </dsp:sp>
    <dsp:sp modelId="{BE7F1209-01D8-4E04-B9AF-4CEC9F3E947B}">
      <dsp:nvSpPr>
        <dsp:cNvPr id="0" name=""/>
        <dsp:cNvSpPr/>
      </dsp:nvSpPr>
      <dsp:spPr>
        <a:xfrm>
          <a:off x="428408" y="2906532"/>
          <a:ext cx="8436317" cy="5812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1364" tIns="78740" rIns="78740" bIns="78740" numCol="1" spcCol="1270" anchor="ctr" anchorCtr="0">
          <a:noAutofit/>
        </a:bodyPr>
        <a:lstStyle/>
        <a:p>
          <a:pPr lvl="0" algn="l" defTabSz="1377950">
            <a:lnSpc>
              <a:spcPct val="90000"/>
            </a:lnSpc>
            <a:spcBef>
              <a:spcPct val="0"/>
            </a:spcBef>
            <a:spcAft>
              <a:spcPct val="35000"/>
            </a:spcAft>
          </a:pPr>
          <a:r>
            <a:rPr lang="en-US" altLang="en-US" sz="3100" kern="1200" dirty="0" smtClean="0">
              <a:solidFill>
                <a:schemeClr val="tx1"/>
              </a:solidFill>
              <a:latin typeface="Times New Roman" panose="02020603050405020304" pitchFamily="18" charset="0"/>
              <a:cs typeface="Times New Roman" panose="02020603050405020304" pitchFamily="18" charset="0"/>
            </a:rPr>
            <a:t>Maintenance Testing</a:t>
          </a:r>
          <a:endParaRPr lang="en-US" sz="3100" kern="1200" dirty="0">
            <a:solidFill>
              <a:schemeClr val="tx1"/>
            </a:solidFill>
            <a:latin typeface="Times New Roman" panose="02020603050405020304" pitchFamily="18" charset="0"/>
            <a:cs typeface="Times New Roman" panose="02020603050405020304" pitchFamily="18" charset="0"/>
          </a:endParaRPr>
        </a:p>
      </dsp:txBody>
      <dsp:txXfrm>
        <a:off x="428408" y="2906532"/>
        <a:ext cx="8436317" cy="581245"/>
      </dsp:txXfrm>
    </dsp:sp>
    <dsp:sp modelId="{0E8CF210-1002-4835-A19D-7EC47FF89C85}">
      <dsp:nvSpPr>
        <dsp:cNvPr id="0" name=""/>
        <dsp:cNvSpPr/>
      </dsp:nvSpPr>
      <dsp:spPr>
        <a:xfrm>
          <a:off x="65129" y="2833876"/>
          <a:ext cx="726557" cy="726557"/>
        </a:xfrm>
        <a:prstGeom prst="ellipse">
          <a:avLst/>
        </a:prstGeom>
        <a:solidFill>
          <a:schemeClr val="lt1">
            <a:hueOff val="0"/>
            <a:satOff val="0"/>
            <a:lumOff val="0"/>
            <a:alphaOff val="0"/>
          </a:schemeClr>
        </a:solidFill>
        <a:ln w="15875" cap="rnd" cmpd="sng" algn="ctr">
          <a:solidFill>
            <a:srgbClr val="00B0F0"/>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47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40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0087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820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4281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305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3314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121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815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3264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1777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6212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643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521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6664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500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520719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1217" y="1931831"/>
            <a:ext cx="11269014" cy="2845550"/>
          </a:xfrm>
        </p:spPr>
        <p:txBody>
          <a:bodyPr>
            <a:normAutofit/>
          </a:bodyPr>
          <a:lstStyle/>
          <a:p>
            <a:pPr algn="ctr"/>
            <a:r>
              <a:rPr lang="en-US" dirty="0" smtClean="0">
                <a:solidFill>
                  <a:srgbClr val="00B0F0"/>
                </a:solidFill>
                <a:latin typeface="Times New Roman" panose="02020603050405020304" pitchFamily="18" charset="0"/>
                <a:cs typeface="Times New Roman" panose="02020603050405020304" pitchFamily="18" charset="0"/>
              </a:rPr>
              <a:t>Chapter 2</a:t>
            </a:r>
            <a:br>
              <a:rPr lang="en-US" dirty="0" smtClean="0">
                <a:solidFill>
                  <a:srgbClr val="00B0F0"/>
                </a:solidFill>
                <a:latin typeface="Times New Roman" panose="02020603050405020304" pitchFamily="18" charset="0"/>
                <a:cs typeface="Times New Roman" panose="02020603050405020304" pitchFamily="18" charset="0"/>
              </a:rPr>
            </a:br>
            <a:r>
              <a:rPr lang="en-US" dirty="0" smtClean="0">
                <a:solidFill>
                  <a:srgbClr val="00B0F0"/>
                </a:solidFill>
                <a:latin typeface="Times New Roman" panose="02020603050405020304" pitchFamily="18" charset="0"/>
                <a:cs typeface="Times New Roman" panose="02020603050405020304" pitchFamily="18" charset="0"/>
              </a:rPr>
              <a:t>Testing </a:t>
            </a:r>
            <a:r>
              <a:rPr lang="en-US" dirty="0">
                <a:solidFill>
                  <a:srgbClr val="00B0F0"/>
                </a:solidFill>
                <a:latin typeface="Times New Roman" panose="02020603050405020304" pitchFamily="18" charset="0"/>
                <a:cs typeface="Times New Roman" panose="02020603050405020304" pitchFamily="18" charset="0"/>
              </a:rPr>
              <a:t>Throughout the Software Development Lifecycle </a:t>
            </a:r>
          </a:p>
        </p:txBody>
      </p:sp>
      <p:sp>
        <p:nvSpPr>
          <p:cNvPr id="3" name="Subtitle 2"/>
          <p:cNvSpPr>
            <a:spLocks noGrp="1"/>
          </p:cNvSpPr>
          <p:nvPr>
            <p:ph type="subTitle" idx="1"/>
          </p:nvPr>
        </p:nvSpPr>
        <p:spPr>
          <a:xfrm>
            <a:off x="2589213" y="5100034"/>
            <a:ext cx="8915399" cy="425004"/>
          </a:xfrm>
        </p:spPr>
        <p:txBody>
          <a:bodyPr/>
          <a:lstStyle/>
          <a:p>
            <a:pPr algn="r"/>
            <a:r>
              <a:rPr lang="en-US" i="1" dirty="0" smtClean="0">
                <a:solidFill>
                  <a:schemeClr val="tx1"/>
                </a:solidFill>
              </a:rPr>
              <a:t>Author: </a:t>
            </a:r>
            <a:r>
              <a:rPr lang="en-US" i="1" dirty="0" smtClean="0">
                <a:solidFill>
                  <a:schemeClr val="tx1"/>
                </a:solidFill>
              </a:rPr>
              <a:t>PVANQUANG</a:t>
            </a:r>
            <a:endParaRPr lang="en-US" i="1" dirty="0">
              <a:solidFill>
                <a:schemeClr val="tx1"/>
              </a:solidFill>
            </a:endParaRPr>
          </a:p>
        </p:txBody>
      </p:sp>
    </p:spTree>
    <p:extLst>
      <p:ext uri="{BB962C8B-B14F-4D97-AF65-F5344CB8AC3E}">
        <p14:creationId xmlns:p14="http://schemas.microsoft.com/office/powerpoint/2010/main" val="3200883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03797"/>
            <a:ext cx="8915400" cy="5203065"/>
          </a:xfrm>
        </p:spPr>
        <p:txBody>
          <a:bodyPr>
            <a:normAutofit/>
          </a:bodyPr>
          <a:lstStyle/>
          <a:p>
            <a:r>
              <a:rPr lang="en-US" dirty="0" smtClean="0">
                <a:solidFill>
                  <a:srgbClr val="FF0000"/>
                </a:solidFill>
                <a:latin typeface="Times New Roman" panose="02020603050405020304" pitchFamily="18" charset="0"/>
                <a:cs typeface="Times New Roman" panose="02020603050405020304" pitchFamily="18" charset="0"/>
              </a:rPr>
              <a:t>Component </a:t>
            </a:r>
            <a:r>
              <a:rPr lang="en-US" dirty="0">
                <a:solidFill>
                  <a:srgbClr val="FF0000"/>
                </a:solidFill>
                <a:latin typeface="Times New Roman" panose="02020603050405020304" pitchFamily="18" charset="0"/>
                <a:cs typeface="Times New Roman" panose="02020603050405020304" pitchFamily="18" charset="0"/>
              </a:rPr>
              <a:t>testing (unit testing/module testing/isolation 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focuses on components that are separately testable</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u="sng" dirty="0" smtClean="0">
                <a:latin typeface="Times New Roman" panose="02020603050405020304" pitchFamily="18" charset="0"/>
                <a:cs typeface="Times New Roman" panose="02020603050405020304" pitchFamily="18" charset="0"/>
              </a:rPr>
              <a:t>Objectives</a:t>
            </a:r>
            <a:r>
              <a:rPr lang="en-US" dirty="0" smtClean="0">
                <a:latin typeface="Times New Roman" panose="02020603050405020304" pitchFamily="18" charset="0"/>
                <a:cs typeface="Times New Roman" panose="02020603050405020304" pitchFamily="18" charset="0"/>
              </a:rPr>
              <a:t>: </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Reducing </a:t>
            </a:r>
            <a:r>
              <a:rPr lang="en-US" dirty="0">
                <a:latin typeface="Times New Roman" panose="02020603050405020304" pitchFamily="18" charset="0"/>
                <a:cs typeface="Times New Roman" panose="02020603050405020304" pitchFamily="18" charset="0"/>
              </a:rPr>
              <a:t>risk</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Verifying </a:t>
            </a:r>
            <a:r>
              <a:rPr lang="en-US" dirty="0">
                <a:latin typeface="Times New Roman" panose="02020603050405020304" pitchFamily="18" charset="0"/>
                <a:cs typeface="Times New Roman" panose="02020603050405020304" pitchFamily="18" charset="0"/>
              </a:rPr>
              <a:t>whether the functional and non-functional behaviors of the component are as designed and specified</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Building </a:t>
            </a:r>
            <a:r>
              <a:rPr lang="en-US" dirty="0">
                <a:latin typeface="Times New Roman" panose="02020603050405020304" pitchFamily="18" charset="0"/>
                <a:cs typeface="Times New Roman" panose="02020603050405020304" pitchFamily="18" charset="0"/>
              </a:rPr>
              <a:t>confidence in the component’s quality</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Finding </a:t>
            </a:r>
            <a:r>
              <a:rPr lang="en-US" dirty="0">
                <a:latin typeface="Times New Roman" panose="02020603050405020304" pitchFamily="18" charset="0"/>
                <a:cs typeface="Times New Roman" panose="02020603050405020304" pitchFamily="18" charset="0"/>
              </a:rPr>
              <a:t>defects in the component</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Preventing </a:t>
            </a:r>
            <a:r>
              <a:rPr lang="en-US" dirty="0">
                <a:latin typeface="Times New Roman" panose="02020603050405020304" pitchFamily="18" charset="0"/>
                <a:cs typeface="Times New Roman" panose="02020603050405020304" pitchFamily="18" charset="0"/>
              </a:rPr>
              <a:t>defects from escaping to higher test </a:t>
            </a:r>
            <a:r>
              <a:rPr lang="en-US" dirty="0" smtClean="0">
                <a:latin typeface="Times New Roman" panose="02020603050405020304" pitchFamily="18" charset="0"/>
                <a:cs typeface="Times New Roman" panose="02020603050405020304" pitchFamily="18" charset="0"/>
              </a:rPr>
              <a:t>levels</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2602" y="4830405"/>
            <a:ext cx="4588367" cy="194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422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03797"/>
            <a:ext cx="8915400" cy="5203065"/>
          </a:xfrm>
        </p:spPr>
        <p:txBody>
          <a:bodyPr>
            <a:normAutofit/>
          </a:bodyPr>
          <a:lstStyle/>
          <a:p>
            <a:r>
              <a:rPr lang="en-US" dirty="0" smtClean="0">
                <a:solidFill>
                  <a:srgbClr val="FF0000"/>
                </a:solidFill>
                <a:latin typeface="Times New Roman" panose="02020603050405020304" pitchFamily="18" charset="0"/>
                <a:cs typeface="Times New Roman" panose="02020603050405020304" pitchFamily="18" charset="0"/>
              </a:rPr>
              <a:t>Component </a:t>
            </a:r>
            <a:r>
              <a:rPr lang="en-US" dirty="0">
                <a:solidFill>
                  <a:srgbClr val="FF0000"/>
                </a:solidFill>
                <a:latin typeface="Times New Roman" panose="02020603050405020304" pitchFamily="18" charset="0"/>
                <a:cs typeface="Times New Roman" panose="02020603050405020304" pitchFamily="18" charset="0"/>
              </a:rPr>
              <a:t>testing (unit testing/module testing/isolation 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focuses on components that are separately testable</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u="sng" dirty="0" smtClean="0">
                <a:latin typeface="Times New Roman" panose="02020603050405020304" pitchFamily="18" charset="0"/>
                <a:cs typeface="Times New Roman" panose="02020603050405020304" pitchFamily="18" charset="0"/>
              </a:rPr>
              <a:t>Test basis</a:t>
            </a:r>
            <a:r>
              <a:rPr lang="en-US" dirty="0" smtClean="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	Detailed </a:t>
            </a:r>
            <a:r>
              <a:rPr lang="en-US" dirty="0">
                <a:latin typeface="Times New Roman" panose="02020603050405020304" pitchFamily="18" charset="0"/>
                <a:cs typeface="Times New Roman" panose="02020603050405020304" pitchFamily="18" charset="0"/>
              </a:rPr>
              <a:t>design</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	Code</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	Data </a:t>
            </a:r>
            <a:r>
              <a:rPr lang="en-US" dirty="0">
                <a:latin typeface="Times New Roman" panose="02020603050405020304" pitchFamily="18" charset="0"/>
                <a:cs typeface="Times New Roman" panose="02020603050405020304" pitchFamily="18" charset="0"/>
              </a:rPr>
              <a:t>model</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	Component </a:t>
            </a:r>
            <a:r>
              <a:rPr lang="en-US" dirty="0">
                <a:latin typeface="Times New Roman" panose="02020603050405020304" pitchFamily="18" charset="0"/>
                <a:cs typeface="Times New Roman" panose="02020603050405020304" pitchFamily="18" charset="0"/>
              </a:rPr>
              <a:t>specifications</a:t>
            </a:r>
          </a:p>
          <a:p>
            <a:pPr>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Type test objects</a:t>
            </a:r>
            <a:r>
              <a:rPr lang="en-US" dirty="0">
                <a:latin typeface="Times New Roman" panose="02020603050405020304" pitchFamily="18" charset="0"/>
                <a:cs typeface="Times New Roman" panose="02020603050405020304" pitchFamily="18" charset="0"/>
              </a:rPr>
              <a:t>: </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Components</a:t>
            </a:r>
            <a:r>
              <a:rPr lang="en-US" dirty="0">
                <a:latin typeface="Times New Roman" panose="02020603050405020304" pitchFamily="18" charset="0"/>
                <a:cs typeface="Times New Roman" panose="02020603050405020304" pitchFamily="18" charset="0"/>
              </a:rPr>
              <a:t>, units or modules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Code </a:t>
            </a:r>
            <a:r>
              <a:rPr lang="en-US" dirty="0">
                <a:latin typeface="Times New Roman" panose="02020603050405020304" pitchFamily="18" charset="0"/>
                <a:cs typeface="Times New Roman" panose="02020603050405020304" pitchFamily="18" charset="0"/>
              </a:rPr>
              <a:t>and data structures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Classes </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Database modules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871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03797"/>
            <a:ext cx="8915400" cy="5203065"/>
          </a:xfrm>
        </p:spPr>
        <p:txBody>
          <a:bodyPr>
            <a:normAutofit/>
          </a:bodyPr>
          <a:lstStyle/>
          <a:p>
            <a:r>
              <a:rPr lang="en-US" dirty="0" smtClean="0">
                <a:solidFill>
                  <a:srgbClr val="FF0000"/>
                </a:solidFill>
                <a:latin typeface="Times New Roman" panose="02020603050405020304" pitchFamily="18" charset="0"/>
                <a:cs typeface="Times New Roman" panose="02020603050405020304" pitchFamily="18" charset="0"/>
              </a:rPr>
              <a:t>Component </a:t>
            </a:r>
            <a:r>
              <a:rPr lang="en-US" dirty="0">
                <a:solidFill>
                  <a:srgbClr val="FF0000"/>
                </a:solidFill>
                <a:latin typeface="Times New Roman" panose="02020603050405020304" pitchFamily="18" charset="0"/>
                <a:cs typeface="Times New Roman" panose="02020603050405020304" pitchFamily="18" charset="0"/>
              </a:rPr>
              <a:t>testing (unit testing/module testing/isolation 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u="sng" dirty="0" smtClean="0">
                <a:latin typeface="Times New Roman" panose="02020603050405020304" pitchFamily="18" charset="0"/>
                <a:cs typeface="Times New Roman" panose="02020603050405020304" pitchFamily="18" charset="0"/>
              </a:rPr>
              <a:t>Typical </a:t>
            </a:r>
            <a:r>
              <a:rPr lang="en-US" b="1" u="sng" dirty="0">
                <a:latin typeface="Times New Roman" panose="02020603050405020304" pitchFamily="18" charset="0"/>
                <a:cs typeface="Times New Roman" panose="02020603050405020304" pitchFamily="18" charset="0"/>
              </a:rPr>
              <a:t>defects and failures:</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	Incorrect </a:t>
            </a:r>
            <a:r>
              <a:rPr lang="en-US" dirty="0">
                <a:latin typeface="Times New Roman" panose="02020603050405020304" pitchFamily="18" charset="0"/>
                <a:cs typeface="Times New Roman" panose="02020603050405020304" pitchFamily="18" charset="0"/>
              </a:rPr>
              <a:t>functionality (e.g., not as described in design specifications)</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	Data </a:t>
            </a:r>
            <a:r>
              <a:rPr lang="en-US" dirty="0">
                <a:latin typeface="Times New Roman" panose="02020603050405020304" pitchFamily="18" charset="0"/>
                <a:cs typeface="Times New Roman" panose="02020603050405020304" pitchFamily="18" charset="0"/>
              </a:rPr>
              <a:t>flow problems</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	Incorrect </a:t>
            </a:r>
            <a:r>
              <a:rPr lang="en-US" dirty="0">
                <a:latin typeface="Times New Roman" panose="02020603050405020304" pitchFamily="18" charset="0"/>
                <a:cs typeface="Times New Roman" panose="02020603050405020304" pitchFamily="18" charset="0"/>
              </a:rPr>
              <a:t>code and logic</a:t>
            </a:r>
          </a:p>
          <a:p>
            <a:pPr>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A</a:t>
            </a:r>
            <a:r>
              <a:rPr lang="en-US" b="1" u="sng" dirty="0" smtClean="0">
                <a:latin typeface="Times New Roman" panose="02020603050405020304" pitchFamily="18" charset="0"/>
                <a:cs typeface="Times New Roman" panose="02020603050405020304" pitchFamily="18" charset="0"/>
              </a:rPr>
              <a:t>pproaches </a:t>
            </a:r>
            <a:r>
              <a:rPr lang="en-US" b="1" u="sng" dirty="0">
                <a:latin typeface="Times New Roman" panose="02020603050405020304" pitchFamily="18" charset="0"/>
                <a:cs typeface="Times New Roman" panose="02020603050405020304" pitchFamily="18" charset="0"/>
              </a:rPr>
              <a:t>and responsibilities:</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	Usually </a:t>
            </a:r>
            <a:r>
              <a:rPr lang="en-US" dirty="0">
                <a:latin typeface="Times New Roman" panose="02020603050405020304" pitchFamily="18" charset="0"/>
                <a:cs typeface="Times New Roman" panose="02020603050405020304" pitchFamily="18" charset="0"/>
              </a:rPr>
              <a:t>performed by the developer who wrote the code</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	Tests can be written after the code</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	Test </a:t>
            </a:r>
            <a:r>
              <a:rPr lang="en-US" dirty="0">
                <a:latin typeface="Times New Roman" panose="02020603050405020304" pitchFamily="18" charset="0"/>
                <a:cs typeface="Times New Roman" panose="02020603050405020304" pitchFamily="18" charset="0"/>
              </a:rPr>
              <a:t>Driven Development (TDD</a:t>
            </a:r>
            <a:r>
              <a:rPr lang="en-US" dirty="0" smtClean="0">
                <a:latin typeface="Times New Roman" panose="02020603050405020304" pitchFamily="18" charset="0"/>
                <a:cs typeface="Times New Roman" panose="02020603050405020304" pitchFamily="18" charset="0"/>
              </a:rPr>
              <a:t>): first write tests, then write code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4472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03797"/>
            <a:ext cx="8915400" cy="520306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Integration </a:t>
            </a:r>
            <a:r>
              <a:rPr lang="en-US" dirty="0" smtClean="0">
                <a:solidFill>
                  <a:srgbClr val="FF0000"/>
                </a:solidFill>
                <a:latin typeface="Times New Roman" panose="02020603050405020304" pitchFamily="18" charset="0"/>
                <a:cs typeface="Times New Roman" panose="02020603050405020304" pitchFamily="18" charset="0"/>
              </a:rPr>
              <a:t>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b="1" u="sng" dirty="0" smtClean="0">
                <a:latin typeface="Times New Roman" panose="02020603050405020304" pitchFamily="18" charset="0"/>
                <a:cs typeface="Times New Roman" panose="02020603050405020304" pitchFamily="18" charset="0"/>
              </a:rPr>
              <a:t>Objectives</a:t>
            </a:r>
            <a:r>
              <a:rPr lang="en-US" dirty="0" smtClean="0">
                <a:latin typeface="Times New Roman" panose="02020603050405020304" pitchFamily="18" charset="0"/>
                <a:cs typeface="Times New Roman" panose="02020603050405020304" pitchFamily="18" charset="0"/>
              </a:rPr>
              <a:t>: </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Reducing risk</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	Verifying </a:t>
            </a:r>
            <a:r>
              <a:rPr lang="en-US" dirty="0">
                <a:latin typeface="Times New Roman" panose="02020603050405020304" pitchFamily="18" charset="0"/>
                <a:cs typeface="Times New Roman" panose="02020603050405020304" pitchFamily="18" charset="0"/>
              </a:rPr>
              <a:t>whether the functional and non-functional behaviors of the interfaces are as </a:t>
            </a:r>
            <a:r>
              <a:rPr lang="en-US" dirty="0" smtClean="0">
                <a:latin typeface="Times New Roman" panose="02020603050405020304" pitchFamily="18" charset="0"/>
                <a:cs typeface="Times New Roman" panose="02020603050405020304" pitchFamily="18" charset="0"/>
              </a:rPr>
              <a:t>	designed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specified</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	Building </a:t>
            </a:r>
            <a:r>
              <a:rPr lang="en-US" dirty="0">
                <a:latin typeface="Times New Roman" panose="02020603050405020304" pitchFamily="18" charset="0"/>
                <a:cs typeface="Times New Roman" panose="02020603050405020304" pitchFamily="18" charset="0"/>
              </a:rPr>
              <a:t>confidence in the quality of the </a:t>
            </a:r>
            <a:r>
              <a:rPr lang="en-US" dirty="0" smtClean="0">
                <a:latin typeface="Times New Roman" panose="02020603050405020304" pitchFamily="18" charset="0"/>
                <a:cs typeface="Times New Roman" panose="02020603050405020304" pitchFamily="18" charset="0"/>
              </a:rPr>
              <a:t>interfaces </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	Finding </a:t>
            </a:r>
            <a:r>
              <a:rPr lang="en-US" dirty="0">
                <a:latin typeface="Times New Roman" panose="02020603050405020304" pitchFamily="18" charset="0"/>
                <a:cs typeface="Times New Roman" panose="02020603050405020304" pitchFamily="18" charset="0"/>
              </a:rPr>
              <a:t>defects </a:t>
            </a: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interfaces, components, systems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Preventing </a:t>
            </a:r>
            <a:r>
              <a:rPr lang="en-US" dirty="0">
                <a:latin typeface="Times New Roman" panose="02020603050405020304" pitchFamily="18" charset="0"/>
                <a:cs typeface="Times New Roman" panose="02020603050405020304" pitchFamily="18" charset="0"/>
              </a:rPr>
              <a:t>defects from </a:t>
            </a:r>
            <a:r>
              <a:rPr lang="en-US" dirty="0" smtClean="0">
                <a:latin typeface="Times New Roman" panose="02020603050405020304" pitchFamily="18" charset="0"/>
                <a:cs typeface="Times New Roman" panose="02020603050405020304" pitchFamily="18" charset="0"/>
              </a:rPr>
              <a:t>getting into higher </a:t>
            </a:r>
            <a:r>
              <a:rPr lang="en-US" dirty="0">
                <a:latin typeface="Times New Roman" panose="02020603050405020304" pitchFamily="18" charset="0"/>
                <a:cs typeface="Times New Roman" panose="02020603050405020304" pitchFamily="18" charset="0"/>
              </a:rPr>
              <a:t>test levels </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There are multiple levels of integration testing: </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Component Integration Testing</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System Integration Testing</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109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03797"/>
            <a:ext cx="8915400" cy="520306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Integration </a:t>
            </a:r>
            <a:r>
              <a:rPr lang="en-US" dirty="0" smtClean="0">
                <a:solidFill>
                  <a:srgbClr val="FF0000"/>
                </a:solidFill>
                <a:latin typeface="Times New Roman" panose="02020603050405020304" pitchFamily="18" charset="0"/>
                <a:cs typeface="Times New Roman" panose="02020603050405020304" pitchFamily="18" charset="0"/>
              </a:rPr>
              <a:t>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Test </a:t>
            </a:r>
            <a:r>
              <a:rPr lang="en-US" b="1" u="sng" dirty="0" smtClean="0">
                <a:latin typeface="Times New Roman" panose="02020603050405020304" pitchFamily="18" charset="0"/>
                <a:cs typeface="Times New Roman" panose="02020603050405020304" pitchFamily="18" charset="0"/>
              </a:rPr>
              <a:t>basis</a:t>
            </a:r>
            <a:r>
              <a:rPr lang="en-US" dirty="0" smtClean="0">
                <a:latin typeface="Times New Roman" panose="02020603050405020304" pitchFamily="18" charset="0"/>
                <a:cs typeface="Times New Roman" panose="02020603050405020304" pitchFamily="18" charset="0"/>
              </a:rPr>
              <a:t>: </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Software </a:t>
            </a:r>
            <a:r>
              <a:rPr lang="en-US" dirty="0">
                <a:latin typeface="Times New Roman" panose="02020603050405020304" pitchFamily="18" charset="0"/>
                <a:cs typeface="Times New Roman" panose="02020603050405020304" pitchFamily="18" charset="0"/>
              </a:rPr>
              <a:t>and system design</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Sequence </a:t>
            </a:r>
            <a:r>
              <a:rPr lang="en-US" dirty="0">
                <a:latin typeface="Times New Roman" panose="02020603050405020304" pitchFamily="18" charset="0"/>
                <a:cs typeface="Times New Roman" panose="02020603050405020304" pitchFamily="18" charset="0"/>
              </a:rPr>
              <a:t>diagrams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Interface </a:t>
            </a:r>
            <a:r>
              <a:rPr lang="en-US" dirty="0">
                <a:latin typeface="Times New Roman" panose="02020603050405020304" pitchFamily="18" charset="0"/>
                <a:cs typeface="Times New Roman" panose="02020603050405020304" pitchFamily="18" charset="0"/>
              </a:rPr>
              <a:t>and communication protocol specifications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Use </a:t>
            </a:r>
            <a:r>
              <a:rPr lang="en-US" dirty="0">
                <a:latin typeface="Times New Roman" panose="02020603050405020304" pitchFamily="18" charset="0"/>
                <a:cs typeface="Times New Roman" panose="02020603050405020304" pitchFamily="18" charset="0"/>
              </a:rPr>
              <a:t>cases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Architecture </a:t>
            </a:r>
            <a:r>
              <a:rPr lang="en-US" dirty="0">
                <a:latin typeface="Times New Roman" panose="02020603050405020304" pitchFamily="18" charset="0"/>
                <a:cs typeface="Times New Roman" panose="02020603050405020304" pitchFamily="18" charset="0"/>
              </a:rPr>
              <a:t>at component or system level</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Workflows</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External </a:t>
            </a:r>
            <a:r>
              <a:rPr lang="en-US" dirty="0">
                <a:latin typeface="Times New Roman" panose="02020603050405020304" pitchFamily="18" charset="0"/>
                <a:cs typeface="Times New Roman" panose="02020603050405020304" pitchFamily="18" charset="0"/>
              </a:rPr>
              <a:t>interface definitions</a:t>
            </a:r>
          </a:p>
        </p:txBody>
      </p:sp>
    </p:spTree>
    <p:extLst>
      <p:ext uri="{BB962C8B-B14F-4D97-AF65-F5344CB8AC3E}">
        <p14:creationId xmlns:p14="http://schemas.microsoft.com/office/powerpoint/2010/main" val="1583575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03797"/>
            <a:ext cx="8915400" cy="520306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Integration </a:t>
            </a:r>
            <a:r>
              <a:rPr lang="en-US" dirty="0" smtClean="0">
                <a:solidFill>
                  <a:srgbClr val="FF0000"/>
                </a:solidFill>
                <a:latin typeface="Times New Roman" panose="02020603050405020304" pitchFamily="18" charset="0"/>
                <a:cs typeface="Times New Roman" panose="02020603050405020304" pitchFamily="18" charset="0"/>
              </a:rPr>
              <a:t>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u="sng" dirty="0" smtClean="0">
                <a:latin typeface="Times New Roman" panose="02020603050405020304" pitchFamily="18" charset="0"/>
                <a:cs typeface="Times New Roman" panose="02020603050405020304" pitchFamily="18" charset="0"/>
              </a:rPr>
              <a:t>Type test objects</a:t>
            </a:r>
            <a:r>
              <a:rPr lang="en-US" dirty="0" smtClean="0">
                <a:latin typeface="Times New Roman" panose="02020603050405020304" pitchFamily="18" charset="0"/>
                <a:cs typeface="Times New Roman" panose="02020603050405020304" pitchFamily="18" charset="0"/>
              </a:rPr>
              <a:t>: </a:t>
            </a:r>
          </a:p>
          <a:p>
            <a:pPr lvl="1">
              <a:buFont typeface="Courier New" panose="02070309020205020404" pitchFamily="49" charset="0"/>
              <a:buChar char="o"/>
            </a:pPr>
            <a:r>
              <a:rPr lang="fr-FR" dirty="0" err="1" smtClean="0">
                <a:latin typeface="Times New Roman" panose="02020603050405020304" pitchFamily="18" charset="0"/>
                <a:cs typeface="Times New Roman" panose="02020603050405020304" pitchFamily="18" charset="0"/>
              </a:rPr>
              <a:t>Subsystems</a:t>
            </a:r>
            <a:endParaRPr lang="fr-FR"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fr-FR" dirty="0" err="1" smtClean="0">
                <a:latin typeface="Times New Roman" panose="02020603050405020304" pitchFamily="18" charset="0"/>
                <a:cs typeface="Times New Roman" panose="02020603050405020304" pitchFamily="18" charset="0"/>
              </a:rPr>
              <a:t>Databases</a:t>
            </a:r>
            <a:endParaRPr lang="fr-FR"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fr-FR" dirty="0" smtClean="0">
                <a:latin typeface="Times New Roman" panose="02020603050405020304" pitchFamily="18" charset="0"/>
                <a:cs typeface="Times New Roman" panose="02020603050405020304" pitchFamily="18" charset="0"/>
              </a:rPr>
              <a:t>Infrastructure</a:t>
            </a:r>
            <a:endParaRPr lang="fr-FR"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fr-FR" dirty="0" smtClean="0">
                <a:latin typeface="Times New Roman" panose="02020603050405020304" pitchFamily="18" charset="0"/>
                <a:cs typeface="Times New Roman" panose="02020603050405020304" pitchFamily="18" charset="0"/>
              </a:rPr>
              <a:t>Interfaces</a:t>
            </a:r>
            <a:endParaRPr lang="fr-FR"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fr-FR" dirty="0" smtClean="0">
                <a:latin typeface="Times New Roman" panose="02020603050405020304" pitchFamily="18" charset="0"/>
                <a:cs typeface="Times New Roman" panose="02020603050405020304" pitchFamily="18" charset="0"/>
              </a:rPr>
              <a:t>APIs</a:t>
            </a:r>
            <a:endParaRPr lang="fr-FR"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fr-FR" dirty="0" err="1" smtClean="0">
                <a:latin typeface="Times New Roman" panose="02020603050405020304" pitchFamily="18" charset="0"/>
                <a:cs typeface="Times New Roman" panose="02020603050405020304" pitchFamily="18" charset="0"/>
              </a:rPr>
              <a:t>Microservices</a:t>
            </a:r>
            <a:r>
              <a:rPr lang="fr-FR" dirty="0" smtClean="0">
                <a:latin typeface="Times New Roman" panose="02020603050405020304" pitchFamily="18" charset="0"/>
                <a:cs typeface="Times New Roman" panose="02020603050405020304" pitchFamily="18" charset="0"/>
              </a:rPr>
              <a:t> </a:t>
            </a:r>
          </a:p>
          <a:p>
            <a:pPr lvl="1">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13900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03797"/>
            <a:ext cx="8915400" cy="520306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Integration </a:t>
            </a:r>
            <a:r>
              <a:rPr lang="en-US" dirty="0" smtClean="0">
                <a:solidFill>
                  <a:srgbClr val="FF0000"/>
                </a:solidFill>
                <a:latin typeface="Times New Roman" panose="02020603050405020304" pitchFamily="18" charset="0"/>
                <a:cs typeface="Times New Roman" panose="02020603050405020304" pitchFamily="18" charset="0"/>
              </a:rPr>
              <a:t>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u="sng" dirty="0" smtClean="0">
                <a:latin typeface="Times New Roman" panose="02020603050405020304" pitchFamily="18" charset="0"/>
                <a:cs typeface="Times New Roman" panose="02020603050405020304" pitchFamily="18" charset="0"/>
              </a:rPr>
              <a:t>Typical </a:t>
            </a:r>
            <a:r>
              <a:rPr lang="en-US" b="1" u="sng" dirty="0">
                <a:latin typeface="Times New Roman" panose="02020603050405020304" pitchFamily="18" charset="0"/>
                <a:cs typeface="Times New Roman" panose="02020603050405020304" pitchFamily="18" charset="0"/>
              </a:rPr>
              <a:t>defects and failures:</a:t>
            </a:r>
          </a:p>
          <a:p>
            <a:pPr marL="0" indent="0">
              <a:buNone/>
            </a:pPr>
            <a:r>
              <a:rPr lang="en-US" dirty="0">
                <a:latin typeface="Times New Roman" panose="02020603050405020304" pitchFamily="18" charset="0"/>
                <a:cs typeface="Times New Roman" panose="02020603050405020304" pitchFamily="18" charset="0"/>
              </a:rPr>
              <a:t>	For component integration testing</a:t>
            </a:r>
          </a:p>
          <a:p>
            <a:pPr lvl="2">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Incorrect </a:t>
            </a:r>
            <a:r>
              <a:rPr lang="en-US" dirty="0">
                <a:latin typeface="Times New Roman" panose="02020603050405020304" pitchFamily="18" charset="0"/>
                <a:cs typeface="Times New Roman" panose="02020603050405020304" pitchFamily="18" charset="0"/>
              </a:rPr>
              <a:t>data, missing data, or incorrect data encoding</a:t>
            </a:r>
          </a:p>
          <a:p>
            <a:pPr lvl="2">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Incorrect </a:t>
            </a:r>
            <a:r>
              <a:rPr lang="en-US" dirty="0">
                <a:latin typeface="Times New Roman" panose="02020603050405020304" pitchFamily="18" charset="0"/>
                <a:cs typeface="Times New Roman" panose="02020603050405020304" pitchFamily="18" charset="0"/>
              </a:rPr>
              <a:t>sequencing or timing of interface calls</a:t>
            </a:r>
          </a:p>
          <a:p>
            <a:pPr lvl="2">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Interface </a:t>
            </a:r>
            <a:r>
              <a:rPr lang="en-US" dirty="0">
                <a:latin typeface="Times New Roman" panose="02020603050405020304" pitchFamily="18" charset="0"/>
                <a:cs typeface="Times New Roman" panose="02020603050405020304" pitchFamily="18" charset="0"/>
              </a:rPr>
              <a:t>mismatch</a:t>
            </a:r>
          </a:p>
          <a:p>
            <a:pPr lvl="2">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Failures </a:t>
            </a:r>
            <a:r>
              <a:rPr lang="en-US" dirty="0">
                <a:latin typeface="Times New Roman" panose="02020603050405020304" pitchFamily="18" charset="0"/>
                <a:cs typeface="Times New Roman" panose="02020603050405020304" pitchFamily="18" charset="0"/>
              </a:rPr>
              <a:t>in communication between components</a:t>
            </a:r>
          </a:p>
          <a:p>
            <a:pPr lvl="2">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Unhandled </a:t>
            </a:r>
            <a:r>
              <a:rPr lang="en-US" dirty="0">
                <a:latin typeface="Times New Roman" panose="02020603050405020304" pitchFamily="18" charset="0"/>
                <a:cs typeface="Times New Roman" panose="02020603050405020304" pitchFamily="18" charset="0"/>
              </a:rPr>
              <a:t>or improperly handled communication failures between components</a:t>
            </a:r>
          </a:p>
          <a:p>
            <a:pPr lvl="2">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Incorrect </a:t>
            </a:r>
            <a:r>
              <a:rPr lang="en-US" dirty="0">
                <a:latin typeface="Times New Roman" panose="02020603050405020304" pitchFamily="18" charset="0"/>
                <a:cs typeface="Times New Roman" panose="02020603050405020304" pitchFamily="18" charset="0"/>
              </a:rPr>
              <a:t>assumptions about the meaning, units, or boundaries of the data being </a:t>
            </a:r>
            <a:r>
              <a:rPr lang="en-US" dirty="0" smtClean="0">
                <a:latin typeface="Times New Roman" panose="02020603050405020304" pitchFamily="18" charset="0"/>
                <a:cs typeface="Times New Roman" panose="02020603050405020304" pitchFamily="18" charset="0"/>
              </a:rPr>
              <a:t>passed </a:t>
            </a:r>
            <a:r>
              <a:rPr lang="en-US" dirty="0">
                <a:latin typeface="Times New Roman" panose="02020603050405020304" pitchFamily="18" charset="0"/>
                <a:cs typeface="Times New Roman" panose="02020603050405020304" pitchFamily="18" charset="0"/>
              </a:rPr>
              <a:t>between components</a:t>
            </a:r>
          </a:p>
        </p:txBody>
      </p:sp>
    </p:spTree>
    <p:extLst>
      <p:ext uri="{BB962C8B-B14F-4D97-AF65-F5344CB8AC3E}">
        <p14:creationId xmlns:p14="http://schemas.microsoft.com/office/powerpoint/2010/main" val="3422029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03797"/>
            <a:ext cx="8915400" cy="520306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Integration </a:t>
            </a:r>
            <a:r>
              <a:rPr lang="en-US" dirty="0" smtClean="0">
                <a:solidFill>
                  <a:srgbClr val="FF0000"/>
                </a:solidFill>
                <a:latin typeface="Times New Roman" panose="02020603050405020304" pitchFamily="18" charset="0"/>
                <a:cs typeface="Times New Roman" panose="02020603050405020304" pitchFamily="18" charset="0"/>
              </a:rPr>
              <a:t>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u="sng" dirty="0" smtClean="0">
                <a:latin typeface="Times New Roman" panose="02020603050405020304" pitchFamily="18" charset="0"/>
                <a:cs typeface="Times New Roman" panose="02020603050405020304" pitchFamily="18" charset="0"/>
              </a:rPr>
              <a:t>Typical </a:t>
            </a:r>
            <a:r>
              <a:rPr lang="en-US" b="1" u="sng" dirty="0">
                <a:latin typeface="Times New Roman" panose="02020603050405020304" pitchFamily="18" charset="0"/>
                <a:cs typeface="Times New Roman" panose="02020603050405020304" pitchFamily="18" charset="0"/>
              </a:rPr>
              <a:t>defects and failures:</a:t>
            </a:r>
          </a:p>
          <a:p>
            <a:pPr marL="0" indent="0">
              <a:buNone/>
            </a:pPr>
            <a:r>
              <a:rPr lang="en-US" dirty="0">
                <a:latin typeface="Times New Roman" panose="02020603050405020304" pitchFamily="18" charset="0"/>
                <a:cs typeface="Times New Roman" panose="02020603050405020304" pitchFamily="18" charset="0"/>
              </a:rPr>
              <a:t>	For system integration testing</a:t>
            </a:r>
          </a:p>
          <a:p>
            <a:pPr lvl="2">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Inconsistent </a:t>
            </a:r>
            <a:r>
              <a:rPr lang="en-US" dirty="0">
                <a:latin typeface="Times New Roman" panose="02020603050405020304" pitchFamily="18" charset="0"/>
                <a:cs typeface="Times New Roman" panose="02020603050405020304" pitchFamily="18" charset="0"/>
              </a:rPr>
              <a:t>message structures between </a:t>
            </a:r>
            <a:r>
              <a:rPr lang="en-US" dirty="0" smtClean="0">
                <a:latin typeface="Times New Roman" panose="02020603050405020304" pitchFamily="18" charset="0"/>
                <a:cs typeface="Times New Roman" panose="02020603050405020304" pitchFamily="18" charset="0"/>
              </a:rPr>
              <a:t>systems</a:t>
            </a:r>
            <a:endParaRPr lang="en-US" dirty="0">
              <a:latin typeface="Times New Roman" panose="02020603050405020304" pitchFamily="18" charset="0"/>
              <a:cs typeface="Times New Roman" panose="02020603050405020304" pitchFamily="18" charset="0"/>
            </a:endParaRPr>
          </a:p>
          <a:p>
            <a:pPr lvl="2">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Incorrect </a:t>
            </a:r>
            <a:r>
              <a:rPr lang="en-US" dirty="0">
                <a:latin typeface="Times New Roman" panose="02020603050405020304" pitchFamily="18" charset="0"/>
                <a:cs typeface="Times New Roman" panose="02020603050405020304" pitchFamily="18" charset="0"/>
              </a:rPr>
              <a:t>data, missing data, or incorrect data </a:t>
            </a:r>
            <a:r>
              <a:rPr lang="en-US" dirty="0" smtClean="0">
                <a:latin typeface="Times New Roman" panose="02020603050405020304" pitchFamily="18" charset="0"/>
                <a:cs typeface="Times New Roman" panose="02020603050405020304" pitchFamily="18" charset="0"/>
              </a:rPr>
              <a:t>encoding</a:t>
            </a:r>
            <a:endParaRPr lang="en-US" dirty="0">
              <a:latin typeface="Times New Roman" panose="02020603050405020304" pitchFamily="18" charset="0"/>
              <a:cs typeface="Times New Roman" panose="02020603050405020304" pitchFamily="18" charset="0"/>
            </a:endParaRPr>
          </a:p>
          <a:p>
            <a:pPr lvl="2">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Interface </a:t>
            </a:r>
            <a:r>
              <a:rPr lang="en-US" dirty="0">
                <a:latin typeface="Times New Roman" panose="02020603050405020304" pitchFamily="18" charset="0"/>
                <a:cs typeface="Times New Roman" panose="02020603050405020304" pitchFamily="18" charset="0"/>
              </a:rPr>
              <a:t>mismatch</a:t>
            </a:r>
          </a:p>
          <a:p>
            <a:pPr lvl="2">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Failures in communication </a:t>
            </a:r>
            <a:r>
              <a:rPr lang="en-US" dirty="0">
                <a:latin typeface="Times New Roman" panose="02020603050405020304" pitchFamily="18" charset="0"/>
                <a:cs typeface="Times New Roman" panose="02020603050405020304" pitchFamily="18" charset="0"/>
              </a:rPr>
              <a:t>between </a:t>
            </a:r>
            <a:r>
              <a:rPr lang="en-US" dirty="0" smtClean="0">
                <a:latin typeface="Times New Roman" panose="02020603050405020304" pitchFamily="18" charset="0"/>
                <a:cs typeface="Times New Roman" panose="02020603050405020304" pitchFamily="18" charset="0"/>
              </a:rPr>
              <a:t>systems</a:t>
            </a:r>
          </a:p>
          <a:p>
            <a:pPr lvl="2">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Unhandled </a:t>
            </a:r>
            <a:r>
              <a:rPr lang="en-US" dirty="0">
                <a:latin typeface="Times New Roman" panose="02020603050405020304" pitchFamily="18" charset="0"/>
                <a:cs typeface="Times New Roman" panose="02020603050405020304" pitchFamily="18" charset="0"/>
              </a:rPr>
              <a:t>or improperly handled communication failures between </a:t>
            </a:r>
            <a:r>
              <a:rPr lang="en-US" dirty="0" smtClean="0">
                <a:latin typeface="Times New Roman" panose="02020603050405020304" pitchFamily="18" charset="0"/>
                <a:cs typeface="Times New Roman" panose="02020603050405020304" pitchFamily="18" charset="0"/>
              </a:rPr>
              <a:t>systems</a:t>
            </a:r>
            <a:endParaRPr lang="en-US" dirty="0">
              <a:latin typeface="Times New Roman" panose="02020603050405020304" pitchFamily="18" charset="0"/>
              <a:cs typeface="Times New Roman" panose="02020603050405020304" pitchFamily="18" charset="0"/>
            </a:endParaRPr>
          </a:p>
          <a:p>
            <a:pPr lvl="2">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Incorrect </a:t>
            </a:r>
            <a:r>
              <a:rPr lang="en-US" dirty="0">
                <a:latin typeface="Times New Roman" panose="02020603050405020304" pitchFamily="18" charset="0"/>
                <a:cs typeface="Times New Roman" panose="02020603050405020304" pitchFamily="18" charset="0"/>
              </a:rPr>
              <a:t>assumptions about the meaning, units, or boundaries of the data being </a:t>
            </a:r>
            <a:r>
              <a:rPr lang="en-US" dirty="0" smtClean="0">
                <a:latin typeface="Times New Roman" panose="02020603050405020304" pitchFamily="18" charset="0"/>
                <a:cs typeface="Times New Roman" panose="02020603050405020304" pitchFamily="18" charset="0"/>
              </a:rPr>
              <a:t>	passed </a:t>
            </a:r>
            <a:r>
              <a:rPr lang="en-US" dirty="0">
                <a:latin typeface="Times New Roman" panose="02020603050405020304" pitchFamily="18" charset="0"/>
                <a:cs typeface="Times New Roman" panose="02020603050405020304" pitchFamily="18" charset="0"/>
              </a:rPr>
              <a:t>between </a:t>
            </a:r>
            <a:r>
              <a:rPr lang="en-US" dirty="0" smtClean="0">
                <a:latin typeface="Times New Roman" panose="02020603050405020304" pitchFamily="18" charset="0"/>
                <a:cs typeface="Times New Roman" panose="02020603050405020304" pitchFamily="18" charset="0"/>
              </a:rPr>
              <a:t>systems</a:t>
            </a:r>
          </a:p>
          <a:p>
            <a:pPr lvl="2">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Failure </a:t>
            </a:r>
            <a:r>
              <a:rPr lang="en-US" dirty="0">
                <a:latin typeface="Times New Roman" panose="02020603050405020304" pitchFamily="18" charset="0"/>
                <a:cs typeface="Times New Roman" panose="02020603050405020304" pitchFamily="18" charset="0"/>
              </a:rPr>
              <a:t>to comply with mandatory security regulations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033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03797"/>
            <a:ext cx="8915400" cy="520306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Integration </a:t>
            </a:r>
            <a:r>
              <a:rPr lang="en-US" dirty="0" smtClean="0">
                <a:solidFill>
                  <a:srgbClr val="FF0000"/>
                </a:solidFill>
                <a:latin typeface="Times New Roman" panose="02020603050405020304" pitchFamily="18" charset="0"/>
                <a:cs typeface="Times New Roman" panose="02020603050405020304" pitchFamily="18" charset="0"/>
              </a:rPr>
              <a:t>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u="sng" dirty="0" smtClean="0">
                <a:latin typeface="Times New Roman" panose="02020603050405020304" pitchFamily="18" charset="0"/>
                <a:cs typeface="Times New Roman" panose="02020603050405020304" pitchFamily="18" charset="0"/>
              </a:rPr>
              <a:t>Approaches </a:t>
            </a:r>
            <a:r>
              <a:rPr lang="en-US" b="1" u="sng" dirty="0">
                <a:latin typeface="Times New Roman" panose="02020603050405020304" pitchFamily="18" charset="0"/>
                <a:cs typeface="Times New Roman" panose="02020603050405020304" pitchFamily="18" charset="0"/>
              </a:rPr>
              <a:t>and responsibilities:</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Component </a:t>
            </a:r>
            <a:r>
              <a:rPr lang="en-US" dirty="0">
                <a:latin typeface="Times New Roman" panose="02020603050405020304" pitchFamily="18" charset="0"/>
                <a:cs typeface="Times New Roman" panose="02020603050405020304" pitchFamily="18" charset="0"/>
              </a:rPr>
              <a:t>integration testing is often the responsibility of developers</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System </a:t>
            </a:r>
            <a:r>
              <a:rPr lang="en-US" dirty="0">
                <a:latin typeface="Times New Roman" panose="02020603050405020304" pitchFamily="18" charset="0"/>
                <a:cs typeface="Times New Roman" panose="02020603050405020304" pitchFamily="18" charset="0"/>
              </a:rPr>
              <a:t>integration testing is generally the responsibility of testers</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Systematic </a:t>
            </a:r>
            <a:r>
              <a:rPr lang="en-US" dirty="0">
                <a:latin typeface="Times New Roman" panose="02020603050405020304" pitchFamily="18" charset="0"/>
                <a:cs typeface="Times New Roman" panose="02020603050405020304" pitchFamily="18" charset="0"/>
              </a:rPr>
              <a:t>integration strategies may be based on the system architecture (e.g., </a:t>
            </a:r>
            <a:r>
              <a:rPr lang="en-US" dirty="0" smtClean="0">
                <a:latin typeface="Times New Roman" panose="02020603050405020304" pitchFamily="18" charset="0"/>
                <a:cs typeface="Times New Roman" panose="02020603050405020304" pitchFamily="18" charset="0"/>
              </a:rPr>
              <a:t>top-down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bottom-up</a:t>
            </a:r>
            <a:r>
              <a:rPr lang="en-US" dirty="0">
                <a:latin typeface="Times New Roman" panose="02020603050405020304" pitchFamily="18" charset="0"/>
                <a:cs typeface="Times New Roman" panose="02020603050405020304" pitchFamily="18" charset="0"/>
              </a:rPr>
              <a:t>), functional tasks, transaction processing sequences...</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Integration </a:t>
            </a:r>
            <a:r>
              <a:rPr lang="en-US" dirty="0">
                <a:latin typeface="Times New Roman" panose="02020603050405020304" pitchFamily="18" charset="0"/>
                <a:cs typeface="Times New Roman" panose="02020603050405020304" pitchFamily="18" charset="0"/>
              </a:rPr>
              <a:t>should normally be incremental (i.e., a small number of additional </a:t>
            </a:r>
            <a:r>
              <a:rPr lang="en-US" dirty="0" smtClean="0">
                <a:latin typeface="Times New Roman" panose="02020603050405020304" pitchFamily="18" charset="0"/>
                <a:cs typeface="Times New Roman" panose="02020603050405020304" pitchFamily="18" charset="0"/>
              </a:rPr>
              <a:t>components </a:t>
            </a:r>
            <a:r>
              <a:rPr lang="en-US" dirty="0">
                <a:latin typeface="Times New Roman" panose="02020603050405020304" pitchFamily="18" charset="0"/>
                <a:cs typeface="Times New Roman" panose="02020603050405020304" pitchFamily="18" charset="0"/>
              </a:rPr>
              <a:t>or </a:t>
            </a:r>
            <a:r>
              <a:rPr lang="en-US" dirty="0" smtClean="0">
                <a:latin typeface="Times New Roman" panose="02020603050405020304" pitchFamily="18" charset="0"/>
                <a:cs typeface="Times New Roman" panose="02020603050405020304" pitchFamily="18" charset="0"/>
              </a:rPr>
              <a:t>systems </a:t>
            </a:r>
            <a:r>
              <a:rPr lang="en-US" dirty="0">
                <a:latin typeface="Times New Roman" panose="02020603050405020304" pitchFamily="18" charset="0"/>
                <a:cs typeface="Times New Roman" panose="02020603050405020304" pitchFamily="18" charset="0"/>
              </a:rPr>
              <a:t>at a time) rather than “big bang” (i.e., integrating all </a:t>
            </a:r>
            <a:r>
              <a:rPr lang="en-US" dirty="0" smtClean="0">
                <a:latin typeface="Times New Roman" panose="02020603050405020304" pitchFamily="18" charset="0"/>
                <a:cs typeface="Times New Roman" panose="02020603050405020304" pitchFamily="18" charset="0"/>
              </a:rPr>
              <a:t>components or </a:t>
            </a:r>
            <a:r>
              <a:rPr lang="en-US" dirty="0">
                <a:latin typeface="Times New Roman" panose="02020603050405020304" pitchFamily="18" charset="0"/>
                <a:cs typeface="Times New Roman" panose="02020603050405020304" pitchFamily="18" charset="0"/>
              </a:rPr>
              <a:t>systems in one </a:t>
            </a:r>
            <a:r>
              <a:rPr lang="en-US" dirty="0" smtClean="0">
                <a:latin typeface="Times New Roman" panose="02020603050405020304" pitchFamily="18" charset="0"/>
                <a:cs typeface="Times New Roman" panose="02020603050405020304" pitchFamily="18" charset="0"/>
              </a:rPr>
              <a:t>single </a:t>
            </a:r>
            <a:r>
              <a:rPr lang="en-US" dirty="0">
                <a:latin typeface="Times New Roman" panose="02020603050405020304" pitchFamily="18" charset="0"/>
                <a:cs typeface="Times New Roman" panose="02020603050405020304" pitchFamily="18" charset="0"/>
              </a:rPr>
              <a:t>step)</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Focus </a:t>
            </a:r>
            <a:r>
              <a:rPr lang="en-US" dirty="0">
                <a:latin typeface="Times New Roman" panose="02020603050405020304" pitchFamily="18" charset="0"/>
                <a:cs typeface="Times New Roman" panose="02020603050405020304" pitchFamily="18" charset="0"/>
              </a:rPr>
              <a:t>on risk analysis of the most complex interfaces</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Continuous </a:t>
            </a:r>
            <a:r>
              <a:rPr lang="en-US" dirty="0">
                <a:latin typeface="Times New Roman" panose="02020603050405020304" pitchFamily="18" charset="0"/>
                <a:cs typeface="Times New Roman" panose="02020603050405020304" pitchFamily="18" charset="0"/>
              </a:rPr>
              <a:t>integration often includes automated regression testing, ideally at multiple </a:t>
            </a:r>
            <a:r>
              <a:rPr lang="en-US" dirty="0" smtClean="0">
                <a:latin typeface="Times New Roman" panose="02020603050405020304" pitchFamily="18" charset="0"/>
                <a:cs typeface="Times New Roman" panose="02020603050405020304" pitchFamily="18" charset="0"/>
              </a:rPr>
              <a:t>test levels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0012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03797"/>
            <a:ext cx="8915400" cy="520306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Integration </a:t>
            </a:r>
            <a:r>
              <a:rPr lang="en-US" dirty="0" smtClean="0">
                <a:solidFill>
                  <a:srgbClr val="FF0000"/>
                </a:solidFill>
                <a:latin typeface="Times New Roman" panose="02020603050405020304" pitchFamily="18" charset="0"/>
                <a:cs typeface="Times New Roman" panose="02020603050405020304" pitchFamily="18" charset="0"/>
              </a:rPr>
              <a:t>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u="sng" dirty="0" smtClean="0">
                <a:latin typeface="Times New Roman" panose="02020603050405020304" pitchFamily="18" charset="0"/>
                <a:cs typeface="Times New Roman" panose="02020603050405020304" pitchFamily="18" charset="0"/>
              </a:rPr>
              <a:t>Approaches </a:t>
            </a:r>
            <a:r>
              <a:rPr lang="en-US" b="1" u="sng" dirty="0">
                <a:latin typeface="Times New Roman" panose="02020603050405020304" pitchFamily="18" charset="0"/>
                <a:cs typeface="Times New Roman" panose="02020603050405020304" pitchFamily="18" charset="0"/>
              </a:rPr>
              <a:t>and responsibilities</a:t>
            </a:r>
            <a:r>
              <a:rPr lang="en-US" b="1" u="sng" dirty="0" smtClean="0">
                <a:latin typeface="Times New Roman" panose="02020603050405020304" pitchFamily="18" charset="0"/>
                <a:cs typeface="Times New Roman" panose="02020603050405020304" pitchFamily="18" charset="0"/>
              </a:rPr>
              <a:t>:</a:t>
            </a:r>
            <a:endParaRPr lang="en-US"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684899" y="2592812"/>
            <a:ext cx="6238875" cy="3267075"/>
          </a:xfrm>
          <a:prstGeom prst="rect">
            <a:avLst/>
          </a:prstGeom>
        </p:spPr>
      </p:pic>
    </p:spTree>
    <p:extLst>
      <p:ext uri="{BB962C8B-B14F-4D97-AF65-F5344CB8AC3E}">
        <p14:creationId xmlns:p14="http://schemas.microsoft.com/office/powerpoint/2010/main" val="156077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Content</a:t>
            </a:r>
            <a:endParaRPr lang="en-US" dirty="0">
              <a:solidFill>
                <a:srgbClr val="00B0F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2841622"/>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4408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03797"/>
            <a:ext cx="4983565" cy="520306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Integration </a:t>
            </a:r>
            <a:r>
              <a:rPr lang="en-US" dirty="0" smtClean="0">
                <a:solidFill>
                  <a:srgbClr val="FF0000"/>
                </a:solidFill>
                <a:latin typeface="Times New Roman" panose="02020603050405020304" pitchFamily="18" charset="0"/>
                <a:cs typeface="Times New Roman" panose="02020603050405020304" pitchFamily="18" charset="0"/>
              </a:rPr>
              <a:t>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u="sng" dirty="0" smtClean="0">
                <a:latin typeface="Times New Roman" panose="02020603050405020304" pitchFamily="18" charset="0"/>
                <a:cs typeface="Times New Roman" panose="02020603050405020304" pitchFamily="18" charset="0"/>
              </a:rPr>
              <a:t>Approaches </a:t>
            </a:r>
            <a:r>
              <a:rPr lang="en-US" b="1" u="sng" dirty="0">
                <a:latin typeface="Times New Roman" panose="02020603050405020304" pitchFamily="18" charset="0"/>
                <a:cs typeface="Times New Roman" panose="02020603050405020304" pitchFamily="18" charset="0"/>
              </a:rPr>
              <a:t>and responsibilities</a:t>
            </a:r>
            <a:r>
              <a:rPr lang="en-US" b="1" u="sng"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dirty="0">
              <a:solidFill>
                <a:srgbClr val="0070C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b="1" u="sng"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b="1"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b="1" u="sng"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smtClean="0">
              <a:solidFill>
                <a:srgbClr val="0070C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smtClean="0">
              <a:solidFill>
                <a:srgbClr val="0070C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solidFill>
                  <a:srgbClr val="0070C0"/>
                </a:solidFill>
                <a:latin typeface="Times New Roman" panose="02020603050405020304" pitchFamily="18" charset="0"/>
                <a:cs typeface="Times New Roman" panose="02020603050405020304" pitchFamily="18" charset="0"/>
              </a:rPr>
              <a:t>Bottom up:</a:t>
            </a:r>
            <a:endParaRPr lang="en-US" b="1" u="sng" dirty="0">
              <a:latin typeface="Times New Roman" panose="02020603050405020304" pitchFamily="18" charset="0"/>
              <a:cs typeface="Times New Roman" panose="02020603050405020304" pitchFamily="18" charset="0"/>
            </a:endParaRPr>
          </a:p>
        </p:txBody>
      </p:sp>
      <p:grpSp>
        <p:nvGrpSpPr>
          <p:cNvPr id="6" name="Group 5"/>
          <p:cNvGrpSpPr>
            <a:grpSpLocks/>
          </p:cNvGrpSpPr>
          <p:nvPr/>
        </p:nvGrpSpPr>
        <p:grpSpPr bwMode="auto">
          <a:xfrm>
            <a:off x="7840424" y="2430606"/>
            <a:ext cx="1914525" cy="1812925"/>
            <a:chOff x="771525" y="1563688"/>
            <a:chExt cx="4087813" cy="4056062"/>
          </a:xfrm>
        </p:grpSpPr>
        <p:sp>
          <p:nvSpPr>
            <p:cNvPr id="7" name="Oval 69"/>
            <p:cNvSpPr>
              <a:spLocks noChangeArrowheads="1"/>
            </p:cNvSpPr>
            <p:nvPr/>
          </p:nvSpPr>
          <p:spPr bwMode="auto">
            <a:xfrm>
              <a:off x="787400" y="1563688"/>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1000">
                  <a:solidFill>
                    <a:schemeClr val="bg1"/>
                  </a:solidFill>
                  <a:latin typeface="Arial" panose="020B0604020202020204" pitchFamily="34" charset="0"/>
                </a:rPr>
                <a:t>Test A</a:t>
              </a:r>
            </a:p>
          </p:txBody>
        </p:sp>
        <p:sp>
          <p:nvSpPr>
            <p:cNvPr id="8" name="Oval 70"/>
            <p:cNvSpPr>
              <a:spLocks noChangeArrowheads="1"/>
            </p:cNvSpPr>
            <p:nvPr/>
          </p:nvSpPr>
          <p:spPr bwMode="auto">
            <a:xfrm>
              <a:off x="787400" y="215582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1000">
                  <a:solidFill>
                    <a:schemeClr val="bg1"/>
                  </a:solidFill>
                  <a:latin typeface="Arial" panose="020B0604020202020204" pitchFamily="34" charset="0"/>
                </a:rPr>
                <a:t>Test B</a:t>
              </a:r>
            </a:p>
          </p:txBody>
        </p:sp>
        <p:sp>
          <p:nvSpPr>
            <p:cNvPr id="9" name="Oval 71"/>
            <p:cNvSpPr>
              <a:spLocks noChangeArrowheads="1"/>
            </p:cNvSpPr>
            <p:nvPr/>
          </p:nvSpPr>
          <p:spPr bwMode="auto">
            <a:xfrm>
              <a:off x="771525" y="50609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1000">
                  <a:solidFill>
                    <a:schemeClr val="bg1"/>
                  </a:solidFill>
                  <a:latin typeface="Arial" panose="020B0604020202020204" pitchFamily="34" charset="0"/>
                </a:rPr>
                <a:t>Test G</a:t>
              </a:r>
            </a:p>
          </p:txBody>
        </p:sp>
        <p:sp>
          <p:nvSpPr>
            <p:cNvPr id="10" name="Oval 72"/>
            <p:cNvSpPr>
              <a:spLocks noChangeArrowheads="1"/>
            </p:cNvSpPr>
            <p:nvPr/>
          </p:nvSpPr>
          <p:spPr bwMode="auto">
            <a:xfrm>
              <a:off x="776288" y="447992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1000">
                  <a:solidFill>
                    <a:schemeClr val="bg1"/>
                  </a:solidFill>
                  <a:latin typeface="Arial" panose="020B0604020202020204" pitchFamily="34" charset="0"/>
                </a:rPr>
                <a:t>Test F</a:t>
              </a:r>
            </a:p>
          </p:txBody>
        </p:sp>
        <p:sp>
          <p:nvSpPr>
            <p:cNvPr id="11" name="Oval 73"/>
            <p:cNvSpPr>
              <a:spLocks noChangeArrowheads="1"/>
            </p:cNvSpPr>
            <p:nvPr/>
          </p:nvSpPr>
          <p:spPr bwMode="auto">
            <a:xfrm>
              <a:off x="771525" y="389890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1000">
                  <a:solidFill>
                    <a:schemeClr val="bg1"/>
                  </a:solidFill>
                  <a:latin typeface="Arial" panose="020B0604020202020204" pitchFamily="34" charset="0"/>
                </a:rPr>
                <a:t>Test E</a:t>
              </a:r>
            </a:p>
          </p:txBody>
        </p:sp>
        <p:sp>
          <p:nvSpPr>
            <p:cNvPr id="12" name="Oval 74"/>
            <p:cNvSpPr>
              <a:spLocks noChangeArrowheads="1"/>
            </p:cNvSpPr>
            <p:nvPr/>
          </p:nvSpPr>
          <p:spPr bwMode="auto">
            <a:xfrm>
              <a:off x="782638" y="27368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1000" dirty="0">
                  <a:solidFill>
                    <a:schemeClr val="bg1"/>
                  </a:solidFill>
                  <a:latin typeface="Arial" panose="020B0604020202020204" pitchFamily="34" charset="0"/>
                </a:rPr>
                <a:t>Test C</a:t>
              </a:r>
            </a:p>
          </p:txBody>
        </p:sp>
        <p:sp>
          <p:nvSpPr>
            <p:cNvPr id="13" name="Oval 75"/>
            <p:cNvSpPr>
              <a:spLocks noChangeArrowheads="1"/>
            </p:cNvSpPr>
            <p:nvPr/>
          </p:nvSpPr>
          <p:spPr bwMode="auto">
            <a:xfrm>
              <a:off x="776288" y="331787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1000">
                  <a:solidFill>
                    <a:schemeClr val="bg1"/>
                  </a:solidFill>
                  <a:latin typeface="Arial" panose="020B0604020202020204" pitchFamily="34" charset="0"/>
                </a:rPr>
                <a:t>Test D</a:t>
              </a:r>
            </a:p>
          </p:txBody>
        </p:sp>
        <p:sp>
          <p:nvSpPr>
            <p:cNvPr id="14" name="Oval 76"/>
            <p:cNvSpPr>
              <a:spLocks noChangeArrowheads="1"/>
            </p:cNvSpPr>
            <p:nvPr/>
          </p:nvSpPr>
          <p:spPr bwMode="auto">
            <a:xfrm>
              <a:off x="3500438" y="2982913"/>
              <a:ext cx="1358900" cy="14160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1000" dirty="0">
                  <a:latin typeface="Arial" panose="020B0604020202020204" pitchFamily="34" charset="0"/>
                </a:rPr>
                <a:t>Test </a:t>
              </a:r>
            </a:p>
            <a:p>
              <a:pPr algn="ctr" eaLnBrk="1" hangingPunct="1">
                <a:spcBef>
                  <a:spcPct val="0"/>
                </a:spcBef>
                <a:buFontTx/>
                <a:buNone/>
              </a:pPr>
              <a:r>
                <a:rPr lang="en-US" altLang="en-US" sz="1000" dirty="0">
                  <a:latin typeface="Arial" panose="020B0604020202020204" pitchFamily="34" charset="0"/>
                </a:rPr>
                <a:t>A, B, C, D,</a:t>
              </a:r>
            </a:p>
            <a:p>
              <a:pPr algn="ctr" eaLnBrk="1" hangingPunct="1">
                <a:spcBef>
                  <a:spcPct val="0"/>
                </a:spcBef>
                <a:buFontTx/>
                <a:buNone/>
              </a:pPr>
              <a:r>
                <a:rPr lang="en-US" altLang="en-US" sz="1000" dirty="0">
                  <a:latin typeface="Arial" panose="020B0604020202020204" pitchFamily="34" charset="0"/>
                </a:rPr>
                <a:t>E, F, G</a:t>
              </a:r>
            </a:p>
          </p:txBody>
        </p:sp>
        <p:cxnSp>
          <p:nvCxnSpPr>
            <p:cNvPr id="15" name="AutoShape 80"/>
            <p:cNvCxnSpPr>
              <a:cxnSpLocks noChangeShapeType="1"/>
              <a:stCxn id="7" idx="6"/>
              <a:endCxn id="22" idx="3"/>
            </p:cNvCxnSpPr>
            <p:nvPr/>
          </p:nvCxnSpPr>
          <p:spPr bwMode="auto">
            <a:xfrm>
              <a:off x="1593850" y="1843088"/>
              <a:ext cx="1762125" cy="184308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6" name="AutoShape 81"/>
            <p:cNvCxnSpPr>
              <a:cxnSpLocks noChangeShapeType="1"/>
              <a:stCxn id="8" idx="6"/>
              <a:endCxn id="22" idx="3"/>
            </p:cNvCxnSpPr>
            <p:nvPr/>
          </p:nvCxnSpPr>
          <p:spPr bwMode="auto">
            <a:xfrm>
              <a:off x="1593850" y="2435225"/>
              <a:ext cx="1762125" cy="12509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7" name="AutoShape 82"/>
            <p:cNvCxnSpPr>
              <a:cxnSpLocks noChangeShapeType="1"/>
              <a:stCxn id="12" idx="6"/>
              <a:endCxn id="22" idx="3"/>
            </p:cNvCxnSpPr>
            <p:nvPr/>
          </p:nvCxnSpPr>
          <p:spPr bwMode="auto">
            <a:xfrm>
              <a:off x="1589088" y="3016250"/>
              <a:ext cx="1766887" cy="66992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 name="AutoShape 83"/>
            <p:cNvCxnSpPr>
              <a:cxnSpLocks noChangeShapeType="1"/>
              <a:stCxn id="13" idx="6"/>
              <a:endCxn id="22" idx="3"/>
            </p:cNvCxnSpPr>
            <p:nvPr/>
          </p:nvCxnSpPr>
          <p:spPr bwMode="auto">
            <a:xfrm>
              <a:off x="1582738" y="3597275"/>
              <a:ext cx="1773237" cy="88900"/>
            </a:xfrm>
            <a:prstGeom prst="straightConnector1">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cxnSp>
        <p:cxnSp>
          <p:nvCxnSpPr>
            <p:cNvPr id="19" name="AutoShape 84"/>
            <p:cNvCxnSpPr>
              <a:cxnSpLocks noChangeShapeType="1"/>
              <a:stCxn id="11" idx="6"/>
              <a:endCxn id="22" idx="3"/>
            </p:cNvCxnSpPr>
            <p:nvPr/>
          </p:nvCxnSpPr>
          <p:spPr bwMode="auto">
            <a:xfrm flipV="1">
              <a:off x="1577975" y="3686175"/>
              <a:ext cx="1778000" cy="49212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0" name="AutoShape 85"/>
            <p:cNvCxnSpPr>
              <a:cxnSpLocks noChangeShapeType="1"/>
              <a:stCxn id="9" idx="6"/>
              <a:endCxn id="22" idx="3"/>
            </p:cNvCxnSpPr>
            <p:nvPr/>
          </p:nvCxnSpPr>
          <p:spPr bwMode="auto">
            <a:xfrm flipV="1">
              <a:off x="1577975" y="3686175"/>
              <a:ext cx="1778000" cy="165417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1" name="AutoShape 86"/>
            <p:cNvCxnSpPr>
              <a:cxnSpLocks noChangeShapeType="1"/>
              <a:stCxn id="10" idx="6"/>
              <a:endCxn id="22" idx="3"/>
            </p:cNvCxnSpPr>
            <p:nvPr/>
          </p:nvCxnSpPr>
          <p:spPr bwMode="auto">
            <a:xfrm flipV="1">
              <a:off x="1582738" y="3686175"/>
              <a:ext cx="1773237" cy="10731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22" name="AutoShape 88"/>
            <p:cNvSpPr>
              <a:spLocks noChangeArrowheads="1"/>
            </p:cNvSpPr>
            <p:nvPr/>
          </p:nvSpPr>
          <p:spPr bwMode="auto">
            <a:xfrm rot="5400000">
              <a:off x="3332957" y="3620293"/>
              <a:ext cx="177800" cy="131763"/>
            </a:xfrm>
            <a:prstGeom prst="triangle">
              <a:avLst>
                <a:gd name="adj" fmla="val 50000"/>
              </a:avLst>
            </a:prstGeom>
            <a:solidFill>
              <a:schemeClr val="tx1"/>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23" name="Group 29"/>
          <p:cNvGrpSpPr>
            <a:grpSpLocks/>
          </p:cNvGrpSpPr>
          <p:nvPr/>
        </p:nvGrpSpPr>
        <p:grpSpPr bwMode="auto">
          <a:xfrm>
            <a:off x="7862349" y="5115079"/>
            <a:ext cx="3443287" cy="969962"/>
            <a:chOff x="995363" y="3092449"/>
            <a:chExt cx="6446837" cy="2520950"/>
          </a:xfrm>
        </p:grpSpPr>
        <p:sp>
          <p:nvSpPr>
            <p:cNvPr id="24" name="Oval 27"/>
            <p:cNvSpPr>
              <a:spLocks noChangeArrowheads="1"/>
            </p:cNvSpPr>
            <p:nvPr/>
          </p:nvSpPr>
          <p:spPr bwMode="auto">
            <a:xfrm>
              <a:off x="1320800" y="349250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1000">
                  <a:solidFill>
                    <a:schemeClr val="bg1"/>
                  </a:solidFill>
                  <a:latin typeface="Arial" panose="020B0604020202020204" pitchFamily="34" charset="0"/>
                </a:rPr>
                <a:t>Test A</a:t>
              </a:r>
            </a:p>
          </p:txBody>
        </p:sp>
        <p:sp>
          <p:nvSpPr>
            <p:cNvPr id="25" name="Rectangle 32"/>
            <p:cNvSpPr>
              <a:spLocks noChangeArrowheads="1"/>
            </p:cNvSpPr>
            <p:nvPr/>
          </p:nvSpPr>
          <p:spPr bwMode="auto">
            <a:xfrm>
              <a:off x="995363" y="4473575"/>
              <a:ext cx="622721" cy="301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Layer I</a:t>
              </a:r>
            </a:p>
          </p:txBody>
        </p:sp>
        <p:grpSp>
          <p:nvGrpSpPr>
            <p:cNvPr id="26" name="Group 36"/>
            <p:cNvGrpSpPr>
              <a:grpSpLocks/>
            </p:cNvGrpSpPr>
            <p:nvPr/>
          </p:nvGrpSpPr>
          <p:grpSpPr bwMode="auto">
            <a:xfrm>
              <a:off x="2178050" y="3473450"/>
              <a:ext cx="2825751" cy="2052638"/>
              <a:chOff x="1372" y="2188"/>
              <a:chExt cx="1780" cy="1293"/>
            </a:xfrm>
          </p:grpSpPr>
          <p:grpSp>
            <p:nvGrpSpPr>
              <p:cNvPr id="31" name="Group 35"/>
              <p:cNvGrpSpPr>
                <a:grpSpLocks/>
              </p:cNvGrpSpPr>
              <p:nvPr/>
            </p:nvGrpSpPr>
            <p:grpSpPr bwMode="auto">
              <a:xfrm>
                <a:off x="1372" y="2188"/>
                <a:ext cx="1780" cy="400"/>
                <a:chOff x="1372" y="2188"/>
                <a:chExt cx="1780" cy="400"/>
              </a:xfrm>
            </p:grpSpPr>
            <p:sp>
              <p:nvSpPr>
                <p:cNvPr id="33" name="Line 28"/>
                <p:cNvSpPr>
                  <a:spLocks noChangeShapeType="1"/>
                </p:cNvSpPr>
                <p:nvPr/>
              </p:nvSpPr>
              <p:spPr bwMode="auto">
                <a:xfrm>
                  <a:off x="1372" y="2364"/>
                  <a:ext cx="6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 name="Oval 30"/>
                <p:cNvSpPr>
                  <a:spLocks noChangeArrowheads="1"/>
                </p:cNvSpPr>
                <p:nvPr/>
              </p:nvSpPr>
              <p:spPr bwMode="auto">
                <a:xfrm>
                  <a:off x="2080" y="2188"/>
                  <a:ext cx="1072" cy="4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1000" dirty="0">
                      <a:latin typeface="Arial" panose="020B0604020202020204" pitchFamily="34" charset="0"/>
                    </a:rPr>
                    <a:t>Test A, B, C, D</a:t>
                  </a:r>
                </a:p>
              </p:txBody>
            </p:sp>
          </p:grpSp>
          <p:sp>
            <p:nvSpPr>
              <p:cNvPr id="32" name="Rectangle 33"/>
              <p:cNvSpPr>
                <a:spLocks noChangeArrowheads="1"/>
              </p:cNvSpPr>
              <p:nvPr/>
            </p:nvSpPr>
            <p:spPr bwMode="auto">
              <a:xfrm>
                <a:off x="2199" y="3082"/>
                <a:ext cx="800"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altLang="en-US" sz="1000" dirty="0">
                    <a:latin typeface="Arial" panose="020B0604020202020204" pitchFamily="34" charset="0"/>
                  </a:rPr>
                  <a:t>Layer I </a:t>
                </a:r>
                <a:r>
                  <a:rPr lang="en-US" altLang="en-US" sz="1000" dirty="0" smtClean="0">
                    <a:latin typeface="Arial" panose="020B0604020202020204" pitchFamily="34" charset="0"/>
                  </a:rPr>
                  <a:t>II</a:t>
                </a:r>
                <a:endParaRPr lang="en-US" altLang="en-US" sz="1000" dirty="0">
                  <a:latin typeface="Arial" panose="020B0604020202020204" pitchFamily="34" charset="0"/>
                </a:endParaRPr>
              </a:p>
            </p:txBody>
          </p:sp>
        </p:grpSp>
        <p:grpSp>
          <p:nvGrpSpPr>
            <p:cNvPr id="27" name="Group 37"/>
            <p:cNvGrpSpPr>
              <a:grpSpLocks/>
            </p:cNvGrpSpPr>
            <p:nvPr/>
          </p:nvGrpSpPr>
          <p:grpSpPr bwMode="auto">
            <a:xfrm>
              <a:off x="5016500" y="3092449"/>
              <a:ext cx="2425700" cy="2520950"/>
              <a:chOff x="3160" y="1948"/>
              <a:chExt cx="1528" cy="1588"/>
            </a:xfrm>
          </p:grpSpPr>
          <p:sp>
            <p:nvSpPr>
              <p:cNvPr id="28" name="Oval 29"/>
              <p:cNvSpPr>
                <a:spLocks noChangeArrowheads="1"/>
              </p:cNvSpPr>
              <p:nvPr/>
            </p:nvSpPr>
            <p:spPr bwMode="auto">
              <a:xfrm>
                <a:off x="3832" y="1948"/>
                <a:ext cx="856" cy="89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1000" dirty="0">
                    <a:latin typeface="Arial" panose="020B0604020202020204" pitchFamily="34" charset="0"/>
                  </a:rPr>
                  <a:t>Test </a:t>
                </a:r>
              </a:p>
              <a:p>
                <a:pPr algn="ctr" eaLnBrk="1" hangingPunct="1">
                  <a:spcBef>
                    <a:spcPct val="0"/>
                  </a:spcBef>
                  <a:buFontTx/>
                  <a:buNone/>
                </a:pPr>
                <a:r>
                  <a:rPr lang="en-US" altLang="en-US" sz="1000" dirty="0">
                    <a:latin typeface="Arial" panose="020B0604020202020204" pitchFamily="34" charset="0"/>
                  </a:rPr>
                  <a:t>A, B, C, D,</a:t>
                </a:r>
              </a:p>
              <a:p>
                <a:pPr algn="ctr" eaLnBrk="1" hangingPunct="1">
                  <a:spcBef>
                    <a:spcPct val="0"/>
                  </a:spcBef>
                  <a:buFontTx/>
                  <a:buNone/>
                </a:pPr>
                <a:r>
                  <a:rPr lang="en-US" altLang="en-US" sz="1000" dirty="0">
                    <a:latin typeface="Arial" panose="020B0604020202020204" pitchFamily="34" charset="0"/>
                  </a:rPr>
                  <a:t>E, F, G</a:t>
                </a:r>
              </a:p>
            </p:txBody>
          </p:sp>
          <p:sp>
            <p:nvSpPr>
              <p:cNvPr id="29" name="Line 31"/>
              <p:cNvSpPr>
                <a:spLocks noChangeShapeType="1"/>
              </p:cNvSpPr>
              <p:nvPr/>
            </p:nvSpPr>
            <p:spPr bwMode="auto">
              <a:xfrm>
                <a:off x="3160" y="2376"/>
                <a:ext cx="64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 name="Rectangle 34"/>
              <p:cNvSpPr>
                <a:spLocks noChangeArrowheads="1"/>
              </p:cNvSpPr>
              <p:nvPr/>
            </p:nvSpPr>
            <p:spPr bwMode="auto">
              <a:xfrm>
                <a:off x="3771" y="3346"/>
                <a:ext cx="51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All Layers</a:t>
                </a:r>
              </a:p>
            </p:txBody>
          </p:sp>
        </p:grpSp>
      </p:grpSp>
      <p:sp>
        <p:nvSpPr>
          <p:cNvPr id="35" name="Content Placeholder 2"/>
          <p:cNvSpPr txBox="1">
            <a:spLocks/>
          </p:cNvSpPr>
          <p:nvPr/>
        </p:nvSpPr>
        <p:spPr>
          <a:xfrm>
            <a:off x="6709248" y="1618709"/>
            <a:ext cx="4782297" cy="52030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solidFill>
                <a:srgbClr val="0070C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solidFill>
                  <a:srgbClr val="0070C0"/>
                </a:solidFill>
                <a:latin typeface="Times New Roman" panose="02020603050405020304" pitchFamily="18" charset="0"/>
                <a:cs typeface="Times New Roman" panose="02020603050405020304" pitchFamily="18" charset="0"/>
              </a:rPr>
              <a:t>Big-bang:</a:t>
            </a:r>
          </a:p>
          <a:p>
            <a:pPr>
              <a:buFont typeface="Arial" panose="020B0604020202020204" pitchFamily="34" charset="0"/>
              <a:buChar char="•"/>
            </a:pPr>
            <a:endParaRPr lang="en-US" b="1" u="sng"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b="1" u="sng"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b="1" u="sng"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b="1" u="sng"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smtClean="0">
              <a:solidFill>
                <a:srgbClr val="0070C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smtClean="0">
              <a:solidFill>
                <a:srgbClr val="0070C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solidFill>
                  <a:srgbClr val="0070C0"/>
                </a:solidFill>
                <a:latin typeface="Times New Roman" panose="02020603050405020304" pitchFamily="18" charset="0"/>
                <a:cs typeface="Times New Roman" panose="02020603050405020304" pitchFamily="18" charset="0"/>
              </a:rPr>
              <a:t>Top down:</a:t>
            </a:r>
            <a:endParaRPr lang="en-US" b="1" u="sng" dirty="0">
              <a:latin typeface="Times New Roman" panose="02020603050405020304" pitchFamily="18" charset="0"/>
              <a:cs typeface="Times New Roman" panose="02020603050405020304" pitchFamily="18" charset="0"/>
            </a:endParaRPr>
          </a:p>
        </p:txBody>
      </p:sp>
      <p:grpSp>
        <p:nvGrpSpPr>
          <p:cNvPr id="36" name="Group 26"/>
          <p:cNvGrpSpPr>
            <a:grpSpLocks/>
          </p:cNvGrpSpPr>
          <p:nvPr/>
        </p:nvGrpSpPr>
        <p:grpSpPr bwMode="auto">
          <a:xfrm>
            <a:off x="3139074" y="2459425"/>
            <a:ext cx="2538412" cy="1139825"/>
            <a:chOff x="2912" y="446"/>
            <a:chExt cx="2481" cy="1139"/>
          </a:xfrm>
        </p:grpSpPr>
        <p:grpSp>
          <p:nvGrpSpPr>
            <p:cNvPr id="37" name="Group 20"/>
            <p:cNvGrpSpPr>
              <a:grpSpLocks/>
            </p:cNvGrpSpPr>
            <p:nvPr/>
          </p:nvGrpSpPr>
          <p:grpSpPr bwMode="auto">
            <a:xfrm>
              <a:off x="3047" y="446"/>
              <a:ext cx="1838" cy="1139"/>
              <a:chOff x="3047" y="446"/>
              <a:chExt cx="1838" cy="1139"/>
            </a:xfrm>
          </p:grpSpPr>
          <p:sp>
            <p:nvSpPr>
              <p:cNvPr id="43" name="AutoShape 3"/>
              <p:cNvSpPr>
                <a:spLocks noChangeArrowheads="1"/>
              </p:cNvSpPr>
              <p:nvPr/>
            </p:nvSpPr>
            <p:spPr bwMode="auto">
              <a:xfrm>
                <a:off x="3740" y="446"/>
                <a:ext cx="461" cy="253"/>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1200">
                    <a:latin typeface="Arial" panose="020B0604020202020204" pitchFamily="34" charset="0"/>
                  </a:rPr>
                  <a:t>A</a:t>
                </a:r>
              </a:p>
            </p:txBody>
          </p:sp>
          <p:sp>
            <p:nvSpPr>
              <p:cNvPr id="44" name="AutoShape 4"/>
              <p:cNvSpPr>
                <a:spLocks noChangeArrowheads="1"/>
              </p:cNvSpPr>
              <p:nvPr/>
            </p:nvSpPr>
            <p:spPr bwMode="auto">
              <a:xfrm>
                <a:off x="3237" y="893"/>
                <a:ext cx="460" cy="25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1200">
                    <a:latin typeface="Arial" panose="020B0604020202020204" pitchFamily="34" charset="0"/>
                  </a:rPr>
                  <a:t>B</a:t>
                </a:r>
              </a:p>
            </p:txBody>
          </p:sp>
          <p:sp>
            <p:nvSpPr>
              <p:cNvPr id="45" name="AutoShape 5"/>
              <p:cNvSpPr>
                <a:spLocks noChangeArrowheads="1"/>
              </p:cNvSpPr>
              <p:nvPr/>
            </p:nvSpPr>
            <p:spPr bwMode="auto">
              <a:xfrm>
                <a:off x="3831" y="889"/>
                <a:ext cx="461" cy="252"/>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1200">
                    <a:latin typeface="Arial" panose="020B0604020202020204" pitchFamily="34" charset="0"/>
                  </a:rPr>
                  <a:t>C</a:t>
                </a:r>
              </a:p>
            </p:txBody>
          </p:sp>
          <p:sp>
            <p:nvSpPr>
              <p:cNvPr id="46" name="AutoShape 6"/>
              <p:cNvSpPr>
                <a:spLocks noChangeArrowheads="1"/>
              </p:cNvSpPr>
              <p:nvPr/>
            </p:nvSpPr>
            <p:spPr bwMode="auto">
              <a:xfrm>
                <a:off x="4426" y="884"/>
                <a:ext cx="459" cy="253"/>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1200">
                    <a:latin typeface="Arial" panose="020B0604020202020204" pitchFamily="34" charset="0"/>
                  </a:rPr>
                  <a:t>D</a:t>
                </a:r>
              </a:p>
            </p:txBody>
          </p:sp>
          <p:sp>
            <p:nvSpPr>
              <p:cNvPr id="47" name="AutoShape 7"/>
              <p:cNvSpPr>
                <a:spLocks noChangeArrowheads="1"/>
              </p:cNvSpPr>
              <p:nvPr/>
            </p:nvSpPr>
            <p:spPr bwMode="auto">
              <a:xfrm>
                <a:off x="4426" y="1316"/>
                <a:ext cx="459" cy="253"/>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1200">
                    <a:latin typeface="Arial" panose="020B0604020202020204" pitchFamily="34" charset="0"/>
                  </a:rPr>
                  <a:t>G</a:t>
                </a:r>
              </a:p>
            </p:txBody>
          </p:sp>
          <p:sp>
            <p:nvSpPr>
              <p:cNvPr id="48" name="AutoShape 8"/>
              <p:cNvSpPr>
                <a:spLocks noChangeArrowheads="1"/>
              </p:cNvSpPr>
              <p:nvPr/>
            </p:nvSpPr>
            <p:spPr bwMode="auto">
              <a:xfrm>
                <a:off x="3610" y="1321"/>
                <a:ext cx="459" cy="253"/>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1200">
                    <a:latin typeface="Arial" panose="020B0604020202020204" pitchFamily="34" charset="0"/>
                  </a:rPr>
                  <a:t>F</a:t>
                </a:r>
              </a:p>
            </p:txBody>
          </p:sp>
          <p:sp>
            <p:nvSpPr>
              <p:cNvPr id="49" name="AutoShape 9"/>
              <p:cNvSpPr>
                <a:spLocks noChangeArrowheads="1"/>
              </p:cNvSpPr>
              <p:nvPr/>
            </p:nvSpPr>
            <p:spPr bwMode="auto">
              <a:xfrm>
                <a:off x="3047" y="1330"/>
                <a:ext cx="459" cy="255"/>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1200">
                    <a:latin typeface="Arial" panose="020B0604020202020204" pitchFamily="34" charset="0"/>
                  </a:rPr>
                  <a:t>E</a:t>
                </a:r>
              </a:p>
            </p:txBody>
          </p:sp>
          <p:sp>
            <p:nvSpPr>
              <p:cNvPr id="50" name="Line 10"/>
              <p:cNvSpPr>
                <a:spLocks noChangeShapeType="1"/>
              </p:cNvSpPr>
              <p:nvPr/>
            </p:nvSpPr>
            <p:spPr bwMode="auto">
              <a:xfrm>
                <a:off x="3968" y="702"/>
                <a:ext cx="0"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11"/>
              <p:cNvSpPr>
                <a:spLocks noChangeShapeType="1"/>
              </p:cNvSpPr>
              <p:nvPr/>
            </p:nvSpPr>
            <p:spPr bwMode="auto">
              <a:xfrm>
                <a:off x="3484" y="814"/>
                <a:ext cx="121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12"/>
              <p:cNvSpPr>
                <a:spLocks noChangeShapeType="1"/>
              </p:cNvSpPr>
              <p:nvPr/>
            </p:nvSpPr>
            <p:spPr bwMode="auto">
              <a:xfrm>
                <a:off x="3480" y="818"/>
                <a:ext cx="0" cy="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13"/>
              <p:cNvSpPr>
                <a:spLocks noChangeShapeType="1"/>
              </p:cNvSpPr>
              <p:nvPr/>
            </p:nvSpPr>
            <p:spPr bwMode="auto">
              <a:xfrm>
                <a:off x="4054" y="818"/>
                <a:ext cx="0" cy="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14"/>
              <p:cNvSpPr>
                <a:spLocks noChangeShapeType="1"/>
              </p:cNvSpPr>
              <p:nvPr/>
            </p:nvSpPr>
            <p:spPr bwMode="auto">
              <a:xfrm>
                <a:off x="4707" y="818"/>
                <a:ext cx="0"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15"/>
              <p:cNvSpPr>
                <a:spLocks noChangeShapeType="1"/>
              </p:cNvSpPr>
              <p:nvPr/>
            </p:nvSpPr>
            <p:spPr bwMode="auto">
              <a:xfrm>
                <a:off x="3476" y="1155"/>
                <a:ext cx="0" cy="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16"/>
              <p:cNvSpPr>
                <a:spLocks noChangeShapeType="1"/>
              </p:cNvSpPr>
              <p:nvPr/>
            </p:nvSpPr>
            <p:spPr bwMode="auto">
              <a:xfrm flipH="1">
                <a:off x="3263" y="1232"/>
                <a:ext cx="5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17"/>
              <p:cNvSpPr>
                <a:spLocks noChangeShapeType="1"/>
              </p:cNvSpPr>
              <p:nvPr/>
            </p:nvSpPr>
            <p:spPr bwMode="auto">
              <a:xfrm>
                <a:off x="3263" y="1230"/>
                <a:ext cx="0" cy="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18"/>
              <p:cNvSpPr>
                <a:spLocks noChangeShapeType="1"/>
              </p:cNvSpPr>
              <p:nvPr/>
            </p:nvSpPr>
            <p:spPr bwMode="auto">
              <a:xfrm>
                <a:off x="3807" y="1236"/>
                <a:ext cx="0" cy="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Line 19"/>
              <p:cNvSpPr>
                <a:spLocks noChangeShapeType="1"/>
              </p:cNvSpPr>
              <p:nvPr/>
            </p:nvSpPr>
            <p:spPr bwMode="auto">
              <a:xfrm>
                <a:off x="4683" y="1145"/>
                <a:ext cx="0" cy="1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8" name="Line 21"/>
            <p:cNvSpPr>
              <a:spLocks noChangeShapeType="1"/>
            </p:cNvSpPr>
            <p:nvPr/>
          </p:nvSpPr>
          <p:spPr bwMode="auto">
            <a:xfrm>
              <a:off x="2936" y="748"/>
              <a:ext cx="245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22"/>
            <p:cNvSpPr>
              <a:spLocks noChangeShapeType="1"/>
            </p:cNvSpPr>
            <p:nvPr/>
          </p:nvSpPr>
          <p:spPr bwMode="auto">
            <a:xfrm>
              <a:off x="2912" y="1188"/>
              <a:ext cx="245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Rectangle 23"/>
            <p:cNvSpPr>
              <a:spLocks noChangeArrowheads="1"/>
            </p:cNvSpPr>
            <p:nvPr/>
          </p:nvSpPr>
          <p:spPr bwMode="auto">
            <a:xfrm>
              <a:off x="4972" y="587"/>
              <a:ext cx="33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altLang="en-US" sz="800">
                  <a:latin typeface="Arial" panose="020B0604020202020204" pitchFamily="34" charset="0"/>
                </a:rPr>
                <a:t>Layer I</a:t>
              </a:r>
            </a:p>
          </p:txBody>
        </p:sp>
        <p:sp>
          <p:nvSpPr>
            <p:cNvPr id="41" name="Rectangle 24"/>
            <p:cNvSpPr>
              <a:spLocks noChangeArrowheads="1"/>
            </p:cNvSpPr>
            <p:nvPr/>
          </p:nvSpPr>
          <p:spPr bwMode="auto">
            <a:xfrm>
              <a:off x="5016" y="971"/>
              <a:ext cx="3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altLang="en-US" sz="800">
                  <a:latin typeface="Arial" panose="020B0604020202020204" pitchFamily="34" charset="0"/>
                </a:rPr>
                <a:t>Layer II</a:t>
              </a:r>
            </a:p>
          </p:txBody>
        </p:sp>
        <p:sp>
          <p:nvSpPr>
            <p:cNvPr id="42" name="Rectangle 25"/>
            <p:cNvSpPr>
              <a:spLocks noChangeArrowheads="1"/>
            </p:cNvSpPr>
            <p:nvPr/>
          </p:nvSpPr>
          <p:spPr bwMode="auto">
            <a:xfrm>
              <a:off x="5016" y="1409"/>
              <a:ext cx="37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altLang="en-US" sz="800">
                  <a:latin typeface="Arial" panose="020B0604020202020204" pitchFamily="34" charset="0"/>
                </a:rPr>
                <a:t>Layer III</a:t>
              </a:r>
            </a:p>
          </p:txBody>
        </p:sp>
      </p:grpSp>
      <p:grpSp>
        <p:nvGrpSpPr>
          <p:cNvPr id="60" name="Group 70"/>
          <p:cNvGrpSpPr>
            <a:grpSpLocks/>
          </p:cNvGrpSpPr>
          <p:nvPr/>
        </p:nvGrpSpPr>
        <p:grpSpPr bwMode="auto">
          <a:xfrm>
            <a:off x="2748978" y="4950005"/>
            <a:ext cx="3878262" cy="1695450"/>
            <a:chOff x="920750" y="1720850"/>
            <a:chExt cx="6407150" cy="3873500"/>
          </a:xfrm>
        </p:grpSpPr>
        <p:sp>
          <p:nvSpPr>
            <p:cNvPr id="61" name="Oval 28"/>
            <p:cNvSpPr>
              <a:spLocks noChangeArrowheads="1"/>
            </p:cNvSpPr>
            <p:nvPr/>
          </p:nvSpPr>
          <p:spPr bwMode="auto">
            <a:xfrm>
              <a:off x="939800" y="29400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800">
                  <a:solidFill>
                    <a:schemeClr val="bg1"/>
                  </a:solidFill>
                  <a:latin typeface="Arial" panose="020B0604020202020204" pitchFamily="34" charset="0"/>
                </a:rPr>
                <a:t>Test F</a:t>
              </a:r>
            </a:p>
          </p:txBody>
        </p:sp>
        <p:sp>
          <p:nvSpPr>
            <p:cNvPr id="62" name="Oval 29"/>
            <p:cNvSpPr>
              <a:spLocks noChangeArrowheads="1"/>
            </p:cNvSpPr>
            <p:nvPr/>
          </p:nvSpPr>
          <p:spPr bwMode="auto">
            <a:xfrm>
              <a:off x="920750" y="17208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800">
                  <a:solidFill>
                    <a:schemeClr val="bg1"/>
                  </a:solidFill>
                  <a:latin typeface="Arial" panose="020B0604020202020204" pitchFamily="34" charset="0"/>
                </a:rPr>
                <a:t>Test E</a:t>
              </a:r>
            </a:p>
          </p:txBody>
        </p:sp>
        <p:sp>
          <p:nvSpPr>
            <p:cNvPr id="63" name="Oval 73"/>
            <p:cNvSpPr>
              <a:spLocks noChangeArrowheads="1"/>
            </p:cNvSpPr>
            <p:nvPr/>
          </p:nvSpPr>
          <p:spPr bwMode="auto">
            <a:xfrm>
              <a:off x="1206500" y="50355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800">
                  <a:solidFill>
                    <a:schemeClr val="bg1"/>
                  </a:solidFill>
                  <a:latin typeface="Arial" panose="020B0604020202020204" pitchFamily="34" charset="0"/>
                </a:rPr>
                <a:t>Test G</a:t>
              </a:r>
            </a:p>
          </p:txBody>
        </p:sp>
        <p:sp>
          <p:nvSpPr>
            <p:cNvPr id="64" name="Oval 74"/>
            <p:cNvSpPr>
              <a:spLocks noChangeArrowheads="1"/>
            </p:cNvSpPr>
            <p:nvPr/>
          </p:nvSpPr>
          <p:spPr bwMode="auto">
            <a:xfrm>
              <a:off x="3587750" y="35115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800">
                  <a:solidFill>
                    <a:schemeClr val="bg1"/>
                  </a:solidFill>
                  <a:latin typeface="Arial" panose="020B0604020202020204" pitchFamily="34" charset="0"/>
                </a:rPr>
                <a:t>Test C</a:t>
              </a:r>
            </a:p>
          </p:txBody>
        </p:sp>
        <p:grpSp>
          <p:nvGrpSpPr>
            <p:cNvPr id="65" name="Group 41"/>
            <p:cNvGrpSpPr>
              <a:grpSpLocks/>
            </p:cNvGrpSpPr>
            <p:nvPr/>
          </p:nvGrpSpPr>
          <p:grpSpPr bwMode="auto">
            <a:xfrm>
              <a:off x="2025650" y="4692650"/>
              <a:ext cx="3359150" cy="641350"/>
              <a:chOff x="1276" y="2956"/>
              <a:chExt cx="2116" cy="404"/>
            </a:xfrm>
          </p:grpSpPr>
          <p:sp>
            <p:nvSpPr>
              <p:cNvPr id="75" name="Oval 27"/>
              <p:cNvSpPr>
                <a:spLocks noChangeArrowheads="1"/>
              </p:cNvSpPr>
              <p:nvPr/>
            </p:nvSpPr>
            <p:spPr bwMode="auto">
              <a:xfrm>
                <a:off x="2524" y="2956"/>
                <a:ext cx="868" cy="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800">
                    <a:latin typeface="Arial" panose="020B0604020202020204" pitchFamily="34" charset="0"/>
                  </a:rPr>
                  <a:t>Test D,G</a:t>
                </a:r>
              </a:p>
            </p:txBody>
          </p:sp>
          <p:sp>
            <p:nvSpPr>
              <p:cNvPr id="76" name="Line 35"/>
              <p:cNvSpPr>
                <a:spLocks noChangeShapeType="1"/>
              </p:cNvSpPr>
              <p:nvPr/>
            </p:nvSpPr>
            <p:spPr bwMode="auto">
              <a:xfrm flipV="1">
                <a:off x="1276" y="3192"/>
                <a:ext cx="1252" cy="16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 name="Group 40"/>
            <p:cNvGrpSpPr>
              <a:grpSpLocks/>
            </p:cNvGrpSpPr>
            <p:nvPr/>
          </p:nvGrpSpPr>
          <p:grpSpPr bwMode="auto">
            <a:xfrm>
              <a:off x="1739900" y="2063750"/>
              <a:ext cx="2063750" cy="1174750"/>
              <a:chOff x="1096" y="1300"/>
              <a:chExt cx="1300" cy="740"/>
            </a:xfrm>
          </p:grpSpPr>
          <p:sp>
            <p:nvSpPr>
              <p:cNvPr id="72" name="Line 30"/>
              <p:cNvSpPr>
                <a:spLocks noChangeShapeType="1"/>
              </p:cNvSpPr>
              <p:nvPr/>
            </p:nvSpPr>
            <p:spPr bwMode="auto">
              <a:xfrm>
                <a:off x="1096" y="1300"/>
                <a:ext cx="472" cy="25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 name="Line 31"/>
              <p:cNvSpPr>
                <a:spLocks noChangeShapeType="1"/>
              </p:cNvSpPr>
              <p:nvPr/>
            </p:nvSpPr>
            <p:spPr bwMode="auto">
              <a:xfrm flipV="1">
                <a:off x="1120" y="1788"/>
                <a:ext cx="436" cy="25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 name="Oval 36"/>
              <p:cNvSpPr>
                <a:spLocks noChangeArrowheads="1"/>
              </p:cNvSpPr>
              <p:nvPr/>
            </p:nvSpPr>
            <p:spPr bwMode="auto">
              <a:xfrm>
                <a:off x="1528" y="1504"/>
                <a:ext cx="868" cy="3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800">
                    <a:latin typeface="Arial" panose="020B0604020202020204" pitchFamily="34" charset="0"/>
                  </a:rPr>
                  <a:t>Test B, E, F</a:t>
                </a:r>
              </a:p>
            </p:txBody>
          </p:sp>
        </p:grpSp>
        <p:grpSp>
          <p:nvGrpSpPr>
            <p:cNvPr id="67" name="Group 42"/>
            <p:cNvGrpSpPr>
              <a:grpSpLocks/>
            </p:cNvGrpSpPr>
            <p:nvPr/>
          </p:nvGrpSpPr>
          <p:grpSpPr bwMode="auto">
            <a:xfrm>
              <a:off x="3797300" y="2730500"/>
              <a:ext cx="3530600" cy="2241550"/>
              <a:chOff x="2392" y="1720"/>
              <a:chExt cx="2224" cy="1412"/>
            </a:xfrm>
          </p:grpSpPr>
          <p:sp>
            <p:nvSpPr>
              <p:cNvPr id="68" name="Oval 34"/>
              <p:cNvSpPr>
                <a:spLocks noChangeArrowheads="1"/>
              </p:cNvSpPr>
              <p:nvPr/>
            </p:nvSpPr>
            <p:spPr bwMode="auto">
              <a:xfrm>
                <a:off x="3760" y="2068"/>
                <a:ext cx="856" cy="89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800">
                    <a:latin typeface="Arial" panose="020B0604020202020204" pitchFamily="34" charset="0"/>
                  </a:rPr>
                  <a:t>Test </a:t>
                </a:r>
              </a:p>
              <a:p>
                <a:pPr algn="ctr" eaLnBrk="1" hangingPunct="1">
                  <a:spcBef>
                    <a:spcPct val="0"/>
                  </a:spcBef>
                  <a:buFontTx/>
                  <a:buNone/>
                </a:pPr>
                <a:r>
                  <a:rPr lang="en-US" altLang="en-US" sz="800">
                    <a:latin typeface="Arial" panose="020B0604020202020204" pitchFamily="34" charset="0"/>
                  </a:rPr>
                  <a:t>A, B, C, D,</a:t>
                </a:r>
              </a:p>
              <a:p>
                <a:pPr algn="ctr" eaLnBrk="1" hangingPunct="1">
                  <a:spcBef>
                    <a:spcPct val="0"/>
                  </a:spcBef>
                  <a:buFontTx/>
                  <a:buNone/>
                </a:pPr>
                <a:r>
                  <a:rPr lang="en-US" altLang="en-US" sz="800">
                    <a:latin typeface="Arial" panose="020B0604020202020204" pitchFamily="34" charset="0"/>
                  </a:rPr>
                  <a:t>E, F, G</a:t>
                </a:r>
              </a:p>
            </p:txBody>
          </p:sp>
          <p:sp>
            <p:nvSpPr>
              <p:cNvPr id="69" name="Line 37"/>
              <p:cNvSpPr>
                <a:spLocks noChangeShapeType="1"/>
              </p:cNvSpPr>
              <p:nvPr/>
            </p:nvSpPr>
            <p:spPr bwMode="auto">
              <a:xfrm>
                <a:off x="2392" y="1720"/>
                <a:ext cx="1360" cy="65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38"/>
              <p:cNvSpPr>
                <a:spLocks noChangeShapeType="1"/>
              </p:cNvSpPr>
              <p:nvPr/>
            </p:nvSpPr>
            <p:spPr bwMode="auto">
              <a:xfrm>
                <a:off x="2752" y="2428"/>
                <a:ext cx="1000" cy="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 name="Line 39"/>
              <p:cNvSpPr>
                <a:spLocks noChangeShapeType="1"/>
              </p:cNvSpPr>
              <p:nvPr/>
            </p:nvSpPr>
            <p:spPr bwMode="auto">
              <a:xfrm flipV="1">
                <a:off x="3400" y="2808"/>
                <a:ext cx="448" cy="32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Tree>
    <p:extLst>
      <p:ext uri="{BB962C8B-B14F-4D97-AF65-F5344CB8AC3E}">
        <p14:creationId xmlns:p14="http://schemas.microsoft.com/office/powerpoint/2010/main" val="214510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ppt_x"/>
                                          </p:val>
                                        </p:tav>
                                        <p:tav tm="100000">
                                          <p:val>
                                            <p:strVal val="#ppt_x"/>
                                          </p:val>
                                        </p:tav>
                                      </p:tavLst>
                                    </p:anim>
                                    <p:anim calcmode="lin" valueType="num">
                                      <p:cBhvr additive="base">
                                        <p:cTn id="20"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03797"/>
            <a:ext cx="8915400" cy="520306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System 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focuses on the behavior and capabilities of a whole system or product, often considering the end-to-end tasks the system can perform and the non-functional behaviors it exhibits while performing those tasks</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u="sng" dirty="0" smtClean="0">
                <a:latin typeface="Times New Roman" panose="02020603050405020304" pitchFamily="18" charset="0"/>
                <a:cs typeface="Times New Roman" panose="02020603050405020304" pitchFamily="18" charset="0"/>
              </a:rPr>
              <a:t>Objectives</a:t>
            </a:r>
            <a:r>
              <a:rPr lang="en-US" dirty="0" smtClean="0">
                <a:latin typeface="Times New Roman" panose="02020603050405020304" pitchFamily="18" charset="0"/>
                <a:cs typeface="Times New Roman" panose="02020603050405020304" pitchFamily="18" charset="0"/>
              </a:rPr>
              <a:t>: </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Reducing risk</a:t>
            </a:r>
            <a:endParaRPr lang="en-US" dirty="0">
              <a:latin typeface="Times New Roman" panose="02020603050405020304" pitchFamily="18" charset="0"/>
              <a:cs typeface="Times New Roman" panose="02020603050405020304" pitchFamily="18" charset="0"/>
            </a:endParaRPr>
          </a:p>
          <a:p>
            <a:pPr lvl="1">
              <a:lnSpc>
                <a:spcPct val="120000"/>
              </a:lnSpc>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Verifying </a:t>
            </a:r>
            <a:r>
              <a:rPr lang="en-US" dirty="0">
                <a:latin typeface="Times New Roman" panose="02020603050405020304" pitchFamily="18" charset="0"/>
                <a:cs typeface="Times New Roman" panose="02020603050405020304" pitchFamily="18" charset="0"/>
              </a:rPr>
              <a:t>whether the functional and non-functional behaviors of the </a:t>
            </a:r>
            <a:r>
              <a:rPr lang="en-US" dirty="0" smtClean="0">
                <a:latin typeface="Times New Roman" panose="02020603050405020304" pitchFamily="18" charset="0"/>
                <a:cs typeface="Times New Roman" panose="02020603050405020304" pitchFamily="18" charset="0"/>
              </a:rPr>
              <a:t>system are </a:t>
            </a:r>
            <a:r>
              <a:rPr lang="en-US" dirty="0">
                <a:latin typeface="Times New Roman" panose="02020603050405020304" pitchFamily="18" charset="0"/>
                <a:cs typeface="Times New Roman" panose="02020603050405020304" pitchFamily="18" charset="0"/>
              </a:rPr>
              <a:t>as </a:t>
            </a:r>
            <a:r>
              <a:rPr lang="en-US" dirty="0" smtClean="0">
                <a:latin typeface="Times New Roman" panose="02020603050405020304" pitchFamily="18" charset="0"/>
                <a:cs typeface="Times New Roman" panose="02020603050405020304" pitchFamily="18" charset="0"/>
              </a:rPr>
              <a:t>designed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specified</a:t>
            </a:r>
            <a:endParaRPr lang="en-US" dirty="0">
              <a:latin typeface="Times New Roman" panose="02020603050405020304" pitchFamily="18" charset="0"/>
              <a:cs typeface="Times New Roman" panose="02020603050405020304" pitchFamily="18" charset="0"/>
            </a:endParaRPr>
          </a:p>
          <a:p>
            <a:pPr lvl="1">
              <a:lnSpc>
                <a:spcPct val="170000"/>
              </a:lnSpc>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Validating </a:t>
            </a:r>
            <a:r>
              <a:rPr lang="en-US" dirty="0">
                <a:latin typeface="Times New Roman" panose="02020603050405020304" pitchFamily="18" charset="0"/>
                <a:cs typeface="Times New Roman" panose="02020603050405020304" pitchFamily="18" charset="0"/>
              </a:rPr>
              <a:t>that the system is complete and will work as </a:t>
            </a:r>
            <a:r>
              <a:rPr lang="en-US" dirty="0" smtClean="0">
                <a:latin typeface="Times New Roman" panose="02020603050405020304" pitchFamily="18" charset="0"/>
                <a:cs typeface="Times New Roman" panose="02020603050405020304" pitchFamily="18" charset="0"/>
              </a:rPr>
              <a:t>expected</a:t>
            </a:r>
            <a:endParaRPr lang="en-US" dirty="0">
              <a:latin typeface="Times New Roman" panose="02020603050405020304" pitchFamily="18" charset="0"/>
              <a:cs typeface="Times New Roman" panose="02020603050405020304" pitchFamily="18" charset="0"/>
            </a:endParaRPr>
          </a:p>
          <a:p>
            <a:pPr lvl="1">
              <a:lnSpc>
                <a:spcPct val="170000"/>
              </a:lnSpc>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Building </a:t>
            </a:r>
            <a:r>
              <a:rPr lang="en-US" dirty="0">
                <a:latin typeface="Times New Roman" panose="02020603050405020304" pitchFamily="18" charset="0"/>
                <a:cs typeface="Times New Roman" panose="02020603050405020304" pitchFamily="18" charset="0"/>
              </a:rPr>
              <a:t>confidence in the quality of the system as a </a:t>
            </a:r>
            <a:r>
              <a:rPr lang="en-US" dirty="0" smtClean="0">
                <a:latin typeface="Times New Roman" panose="02020603050405020304" pitchFamily="18" charset="0"/>
                <a:cs typeface="Times New Roman" panose="02020603050405020304" pitchFamily="18" charset="0"/>
              </a:rPr>
              <a:t>whole</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Finding defects</a:t>
            </a:r>
          </a:p>
          <a:p>
            <a:pPr lvl="1">
              <a:lnSpc>
                <a:spcPct val="170000"/>
              </a:lnSpc>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Preventing </a:t>
            </a:r>
            <a:r>
              <a:rPr lang="en-US" dirty="0">
                <a:latin typeface="Times New Roman" panose="02020603050405020304" pitchFamily="18" charset="0"/>
                <a:cs typeface="Times New Roman" panose="02020603050405020304" pitchFamily="18" charset="0"/>
              </a:rPr>
              <a:t>defects from escaping to higher test levels </a:t>
            </a:r>
            <a:endParaRPr lang="en-US" dirty="0" smtClean="0">
              <a:latin typeface="Times New Roman" panose="02020603050405020304" pitchFamily="18" charset="0"/>
              <a:cs typeface="Times New Roman" panose="02020603050405020304" pitchFamily="18" charset="0"/>
            </a:endParaRPr>
          </a:p>
          <a:p>
            <a:pPr lvl="1">
              <a:lnSpc>
                <a:spcPct val="170000"/>
              </a:lnSpc>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Verifying </a:t>
            </a:r>
            <a:r>
              <a:rPr lang="en-US" dirty="0">
                <a:latin typeface="Times New Roman" panose="02020603050405020304" pitchFamily="18" charset="0"/>
                <a:cs typeface="Times New Roman" panose="02020603050405020304" pitchFamily="18" charset="0"/>
              </a:rPr>
              <a:t>data </a:t>
            </a:r>
            <a:r>
              <a:rPr lang="en-US" dirty="0" smtClean="0">
                <a:latin typeface="Times New Roman" panose="02020603050405020304" pitchFamily="18" charset="0"/>
                <a:cs typeface="Times New Roman" panose="02020603050405020304" pitchFamily="18" charset="0"/>
              </a:rPr>
              <a:t>quality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040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03797"/>
            <a:ext cx="8915400" cy="5203065"/>
          </a:xfrm>
        </p:spPr>
        <p:txBody>
          <a:bodyPr>
            <a:normAutofit fontScale="85000" lnSpcReduction="20000"/>
          </a:bodyPr>
          <a:lstStyle/>
          <a:p>
            <a:r>
              <a:rPr lang="en-US" dirty="0">
                <a:solidFill>
                  <a:srgbClr val="FF0000"/>
                </a:solidFill>
                <a:latin typeface="Times New Roman" panose="02020603050405020304" pitchFamily="18" charset="0"/>
                <a:cs typeface="Times New Roman" panose="02020603050405020304" pitchFamily="18" charset="0"/>
              </a:rPr>
              <a:t>System 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latin typeface="Times New Roman" panose="02020603050405020304" pitchFamily="18" charset="0"/>
                <a:cs typeface="Times New Roman" panose="02020603050405020304" pitchFamily="18" charset="0"/>
              </a:rPr>
              <a:t>)</a:t>
            </a:r>
          </a:p>
          <a:p>
            <a:pPr>
              <a:lnSpc>
                <a:spcPct val="120000"/>
              </a:lnSpc>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Test basis</a:t>
            </a:r>
            <a:r>
              <a:rPr lang="en-US" dirty="0" smtClean="0">
                <a:latin typeface="Times New Roman" panose="02020603050405020304" pitchFamily="18" charset="0"/>
                <a:cs typeface="Times New Roman" panose="02020603050405020304" pitchFamily="18" charset="0"/>
              </a:rPr>
              <a:t>: </a:t>
            </a:r>
          </a:p>
          <a:p>
            <a:pPr lvl="1">
              <a:lnSpc>
                <a:spcPct val="120000"/>
              </a:lnSpc>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System </a:t>
            </a:r>
            <a:r>
              <a:rPr lang="en-US" dirty="0">
                <a:latin typeface="Times New Roman" panose="02020603050405020304" pitchFamily="18" charset="0"/>
                <a:cs typeface="Times New Roman" panose="02020603050405020304" pitchFamily="18" charset="0"/>
              </a:rPr>
              <a:t>and software requirement specifications </a:t>
            </a:r>
            <a:endParaRPr lang="en-US" dirty="0" smtClean="0">
              <a:latin typeface="Times New Roman" panose="02020603050405020304" pitchFamily="18" charset="0"/>
              <a:cs typeface="Times New Roman" panose="02020603050405020304" pitchFamily="18" charset="0"/>
            </a:endParaRPr>
          </a:p>
          <a:p>
            <a:pPr lvl="1">
              <a:lnSpc>
                <a:spcPct val="120000"/>
              </a:lnSpc>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Risk </a:t>
            </a:r>
            <a:r>
              <a:rPr lang="en-US" dirty="0">
                <a:latin typeface="Times New Roman" panose="02020603050405020304" pitchFamily="18" charset="0"/>
                <a:cs typeface="Times New Roman" panose="02020603050405020304" pitchFamily="18" charset="0"/>
              </a:rPr>
              <a:t>analysis </a:t>
            </a:r>
            <a:r>
              <a:rPr lang="en-US" dirty="0" smtClean="0">
                <a:latin typeface="Times New Roman" panose="02020603050405020304" pitchFamily="18" charset="0"/>
                <a:cs typeface="Times New Roman" panose="02020603050405020304" pitchFamily="18" charset="0"/>
              </a:rPr>
              <a:t>reports</a:t>
            </a:r>
          </a:p>
          <a:p>
            <a:pPr lvl="1">
              <a:lnSpc>
                <a:spcPct val="120000"/>
              </a:lnSpc>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Use cases</a:t>
            </a:r>
            <a:endParaRPr lang="en-US" dirty="0">
              <a:latin typeface="Times New Roman" panose="02020603050405020304" pitchFamily="18" charset="0"/>
              <a:cs typeface="Times New Roman" panose="02020603050405020304" pitchFamily="18" charset="0"/>
            </a:endParaRPr>
          </a:p>
          <a:p>
            <a:pPr lvl="1">
              <a:lnSpc>
                <a:spcPct val="120000"/>
              </a:lnSpc>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Epics </a:t>
            </a:r>
            <a:r>
              <a:rPr lang="en-US" dirty="0">
                <a:latin typeface="Times New Roman" panose="02020603050405020304" pitchFamily="18" charset="0"/>
                <a:cs typeface="Times New Roman" panose="02020603050405020304" pitchFamily="18" charset="0"/>
              </a:rPr>
              <a:t>and user stories</a:t>
            </a:r>
          </a:p>
          <a:p>
            <a:pPr lvl="1">
              <a:lnSpc>
                <a:spcPct val="120000"/>
              </a:lnSpc>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Models </a:t>
            </a:r>
            <a:r>
              <a:rPr lang="en-US" dirty="0">
                <a:latin typeface="Times New Roman" panose="02020603050405020304" pitchFamily="18" charset="0"/>
                <a:cs typeface="Times New Roman" panose="02020603050405020304" pitchFamily="18" charset="0"/>
              </a:rPr>
              <a:t>of system </a:t>
            </a:r>
            <a:r>
              <a:rPr lang="en-US" dirty="0" smtClean="0">
                <a:latin typeface="Times New Roman" panose="02020603050405020304" pitchFamily="18" charset="0"/>
                <a:cs typeface="Times New Roman" panose="02020603050405020304" pitchFamily="18" charset="0"/>
              </a:rPr>
              <a:t>behavior</a:t>
            </a:r>
          </a:p>
          <a:p>
            <a:pPr lvl="1">
              <a:lnSpc>
                <a:spcPct val="120000"/>
              </a:lnSpc>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State diagrams</a:t>
            </a:r>
          </a:p>
          <a:p>
            <a:pPr lvl="1">
              <a:lnSpc>
                <a:spcPct val="120000"/>
              </a:lnSpc>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System </a:t>
            </a:r>
            <a:r>
              <a:rPr lang="en-US" dirty="0">
                <a:latin typeface="Times New Roman" panose="02020603050405020304" pitchFamily="18" charset="0"/>
                <a:cs typeface="Times New Roman" panose="02020603050405020304" pitchFamily="18" charset="0"/>
              </a:rPr>
              <a:t>and user manuals </a:t>
            </a:r>
            <a:endParaRPr lang="en-US" dirty="0" smtClean="0">
              <a:latin typeface="Times New Roman" panose="02020603050405020304" pitchFamily="18" charset="0"/>
              <a:cs typeface="Times New Roman" panose="02020603050405020304" pitchFamily="18" charset="0"/>
            </a:endParaRPr>
          </a:p>
          <a:p>
            <a:pPr>
              <a:lnSpc>
                <a:spcPct val="120000"/>
              </a:lnSpc>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Test objects</a:t>
            </a:r>
            <a:r>
              <a:rPr lang="en-US" dirty="0">
                <a:latin typeface="Times New Roman" panose="02020603050405020304" pitchFamily="18" charset="0"/>
                <a:cs typeface="Times New Roman" panose="02020603050405020304" pitchFamily="18" charset="0"/>
              </a:rPr>
              <a:t>: </a:t>
            </a:r>
          </a:p>
          <a:p>
            <a:pPr lvl="1">
              <a:lnSpc>
                <a:spcPct val="120000"/>
              </a:lnSpc>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Applications </a:t>
            </a:r>
            <a:endParaRPr lang="en-US" dirty="0">
              <a:latin typeface="Times New Roman" panose="02020603050405020304" pitchFamily="18" charset="0"/>
              <a:cs typeface="Times New Roman" panose="02020603050405020304" pitchFamily="18" charset="0"/>
            </a:endParaRPr>
          </a:p>
          <a:p>
            <a:pPr lvl="1">
              <a:lnSpc>
                <a:spcPct val="120000"/>
              </a:lnSpc>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Hardware/software </a:t>
            </a:r>
            <a:r>
              <a:rPr lang="en-US" dirty="0">
                <a:latin typeface="Times New Roman" panose="02020603050405020304" pitchFamily="18" charset="0"/>
                <a:cs typeface="Times New Roman" panose="02020603050405020304" pitchFamily="18" charset="0"/>
              </a:rPr>
              <a:t>systems</a:t>
            </a:r>
          </a:p>
          <a:p>
            <a:pPr lvl="1">
              <a:lnSpc>
                <a:spcPct val="120000"/>
              </a:lnSpc>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Operating </a:t>
            </a:r>
            <a:r>
              <a:rPr lang="en-US" dirty="0">
                <a:latin typeface="Times New Roman" panose="02020603050405020304" pitchFamily="18" charset="0"/>
                <a:cs typeface="Times New Roman" panose="02020603050405020304" pitchFamily="18" charset="0"/>
              </a:rPr>
              <a:t>systems</a:t>
            </a:r>
          </a:p>
          <a:p>
            <a:pPr lvl="1">
              <a:lnSpc>
                <a:spcPct val="120000"/>
              </a:lnSpc>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System </a:t>
            </a:r>
            <a:r>
              <a:rPr lang="en-US" dirty="0">
                <a:latin typeface="Times New Roman" panose="02020603050405020304" pitchFamily="18" charset="0"/>
                <a:cs typeface="Times New Roman" panose="02020603050405020304" pitchFamily="18" charset="0"/>
              </a:rPr>
              <a:t>under test</a:t>
            </a:r>
          </a:p>
          <a:p>
            <a:pPr lvl="1">
              <a:lnSpc>
                <a:spcPct val="120000"/>
              </a:lnSpc>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System </a:t>
            </a:r>
            <a:r>
              <a:rPr lang="en-US" dirty="0">
                <a:latin typeface="Times New Roman" panose="02020603050405020304" pitchFamily="18" charset="0"/>
                <a:cs typeface="Times New Roman" panose="02020603050405020304" pitchFamily="18" charset="0"/>
              </a:rPr>
              <a:t>configuration and configuration data</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293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03797"/>
            <a:ext cx="8915400" cy="5454203"/>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System 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Typical defects and failures</a:t>
            </a:r>
            <a:r>
              <a:rPr lang="en-US" b="1" u="sng"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Incorrect calculations </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Incorrect </a:t>
            </a:r>
            <a:r>
              <a:rPr lang="en-US" dirty="0">
                <a:latin typeface="Times New Roman" panose="02020603050405020304" pitchFamily="18" charset="0"/>
                <a:cs typeface="Times New Roman" panose="02020603050405020304" pitchFamily="18" charset="0"/>
              </a:rPr>
              <a:t>or unexpected system functional or non-functional </a:t>
            </a:r>
            <a:r>
              <a:rPr lang="en-US" dirty="0" smtClean="0">
                <a:latin typeface="Times New Roman" panose="02020603050405020304" pitchFamily="18" charset="0"/>
                <a:cs typeface="Times New Roman" panose="02020603050405020304" pitchFamily="18" charset="0"/>
              </a:rPr>
              <a:t>behavior</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Incorrect </a:t>
            </a:r>
            <a:r>
              <a:rPr lang="en-US" dirty="0">
                <a:latin typeface="Times New Roman" panose="02020603050405020304" pitchFamily="18" charset="0"/>
                <a:cs typeface="Times New Roman" panose="02020603050405020304" pitchFamily="18" charset="0"/>
              </a:rPr>
              <a:t>control and/or data flows within the </a:t>
            </a:r>
            <a:r>
              <a:rPr lang="en-US" dirty="0" smtClean="0">
                <a:latin typeface="Times New Roman" panose="02020603050405020304" pitchFamily="18" charset="0"/>
                <a:cs typeface="Times New Roman" panose="02020603050405020304" pitchFamily="18" charset="0"/>
              </a:rPr>
              <a:t>system</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Failure </a:t>
            </a:r>
            <a:r>
              <a:rPr lang="en-US" dirty="0">
                <a:latin typeface="Times New Roman" panose="02020603050405020304" pitchFamily="18" charset="0"/>
                <a:cs typeface="Times New Roman" panose="02020603050405020304" pitchFamily="18" charset="0"/>
              </a:rPr>
              <a:t>to properly and completely carry out end-to-end functional </a:t>
            </a:r>
            <a:r>
              <a:rPr lang="en-US" dirty="0" smtClean="0">
                <a:latin typeface="Times New Roman" panose="02020603050405020304" pitchFamily="18" charset="0"/>
                <a:cs typeface="Times New Roman" panose="02020603050405020304" pitchFamily="18" charset="0"/>
              </a:rPr>
              <a:t>tasks</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Failure </a:t>
            </a:r>
            <a:r>
              <a:rPr lang="en-US" dirty="0">
                <a:latin typeface="Times New Roman" panose="02020603050405020304" pitchFamily="18" charset="0"/>
                <a:cs typeface="Times New Roman" panose="02020603050405020304" pitchFamily="18" charset="0"/>
              </a:rPr>
              <a:t>of the system to work properly in the system environment(s</a:t>
            </a:r>
            <a:r>
              <a:rPr lang="en-US" dirty="0" smtClean="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Failure </a:t>
            </a:r>
            <a:r>
              <a:rPr lang="en-US" dirty="0">
                <a:latin typeface="Times New Roman" panose="02020603050405020304" pitchFamily="18" charset="0"/>
                <a:cs typeface="Times New Roman" panose="02020603050405020304" pitchFamily="18" charset="0"/>
              </a:rPr>
              <a:t>of the system to work as described in system and user manuals </a:t>
            </a: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46237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03797"/>
            <a:ext cx="8915400" cy="5454203"/>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System 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u="sng" dirty="0" smtClean="0">
                <a:latin typeface="Times New Roman" panose="02020603050405020304" pitchFamily="18" charset="0"/>
                <a:cs typeface="Times New Roman" panose="02020603050405020304" pitchFamily="18" charset="0"/>
              </a:rPr>
              <a:t>Approaches </a:t>
            </a:r>
            <a:r>
              <a:rPr lang="en-US" b="1" u="sng" dirty="0">
                <a:latin typeface="Times New Roman" panose="02020603050405020304" pitchFamily="18" charset="0"/>
                <a:cs typeface="Times New Roman" panose="02020603050405020304" pitchFamily="18" charset="0"/>
              </a:rPr>
              <a:t>and responsibilities:</a:t>
            </a:r>
            <a:r>
              <a:rPr lang="en-US" dirty="0" smtClean="0">
                <a:latin typeface="Times New Roman" panose="02020603050405020304" pitchFamily="18" charset="0"/>
                <a:cs typeface="Times New Roman" panose="02020603050405020304" pitchFamily="18" charset="0"/>
              </a:rPr>
              <a:t> </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Should </a:t>
            </a:r>
            <a:r>
              <a:rPr lang="en-US" dirty="0">
                <a:latin typeface="Times New Roman" panose="02020603050405020304" pitchFamily="18" charset="0"/>
                <a:cs typeface="Times New Roman" panose="02020603050405020304" pitchFamily="18" charset="0"/>
              </a:rPr>
              <a:t>focus on the overall, end-to-end behavior of the system as a </a:t>
            </a:r>
            <a:r>
              <a:rPr lang="en-US" dirty="0" smtClean="0">
                <a:latin typeface="Times New Roman" panose="02020603050405020304" pitchFamily="18" charset="0"/>
                <a:cs typeface="Times New Roman" panose="02020603050405020304" pitchFamily="18" charset="0"/>
              </a:rPr>
              <a:t>whole</a:t>
            </a:r>
            <a:r>
              <a:rPr lang="en-US" dirty="0">
                <a:latin typeface="Times New Roman" panose="02020603050405020304" pitchFamily="18" charset="0"/>
                <a:cs typeface="Times New Roman" panose="02020603050405020304" pitchFamily="18" charset="0"/>
              </a:rPr>
              <a:t>, both </a:t>
            </a:r>
            <a:r>
              <a:rPr lang="en-US" dirty="0" smtClean="0">
                <a:latin typeface="Times New Roman" panose="02020603050405020304" pitchFamily="18" charset="0"/>
                <a:cs typeface="Times New Roman" panose="02020603050405020304" pitchFamily="18" charset="0"/>
              </a:rPr>
              <a:t>	functional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non-functional</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System </a:t>
            </a:r>
            <a:r>
              <a:rPr lang="en-US" dirty="0">
                <a:latin typeface="Times New Roman" panose="02020603050405020304" pitchFamily="18" charset="0"/>
                <a:cs typeface="Times New Roman" panose="02020603050405020304" pitchFamily="18" charset="0"/>
              </a:rPr>
              <a:t>testing is typically carried out by independent testers who rely heavily on </a:t>
            </a:r>
            <a:r>
              <a:rPr lang="en-US" dirty="0" smtClean="0">
                <a:latin typeface="Times New Roman" panose="02020603050405020304" pitchFamily="18" charset="0"/>
                <a:cs typeface="Times New Roman" panose="02020603050405020304" pitchFamily="18" charset="0"/>
              </a:rPr>
              <a:t>	specifications</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Can be tested using black box or white box. </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647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03797"/>
            <a:ext cx="8915400" cy="5454203"/>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Acceptance 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focuses on the behavior and capabilities of a whole system or </a:t>
            </a:r>
            <a:r>
              <a:rPr lang="en-US" dirty="0" smtClean="0">
                <a:latin typeface="Times New Roman" panose="02020603050405020304" pitchFamily="18" charset="0"/>
                <a:cs typeface="Times New Roman" panose="02020603050405020304" pitchFamily="18" charset="0"/>
              </a:rPr>
              <a:t>product</a:t>
            </a:r>
          </a:p>
          <a:p>
            <a:pPr marL="0" indent="0">
              <a:buNone/>
            </a:pPr>
            <a:r>
              <a:rPr lang="en-US" dirty="0" smtClean="0">
                <a:latin typeface="Times New Roman" panose="02020603050405020304" pitchFamily="18" charset="0"/>
                <a:cs typeface="Times New Roman" panose="02020603050405020304" pitchFamily="18" charset="0"/>
              </a:rPr>
              <a:t>Different type acceptance tests are:</a:t>
            </a:r>
          </a:p>
          <a:p>
            <a:pPr>
              <a:buFont typeface="Arial" panose="020B0604020202020204" pitchFamily="34" charset="0"/>
              <a:buChar char="•"/>
            </a:pPr>
            <a:r>
              <a:rPr lang="en-US" i="1" u="sng" dirty="0">
                <a:latin typeface="Times New Roman" panose="02020603050405020304" pitchFamily="18" charset="0"/>
                <a:cs typeface="Times New Roman" panose="02020603050405020304" pitchFamily="18" charset="0"/>
              </a:rPr>
              <a:t>User acceptance testing (UAT</a:t>
            </a:r>
            <a:r>
              <a:rPr lang="en-US" i="1" u="sng"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Building confidence that the users can us the system with minimum difficulty, cost and risk</a:t>
            </a:r>
          </a:p>
          <a:p>
            <a:pPr>
              <a:buFont typeface="Arial" panose="020B0604020202020204" pitchFamily="34" charset="0"/>
              <a:buChar char="•"/>
            </a:pPr>
            <a:r>
              <a:rPr lang="en-US" i="1" u="sng" dirty="0">
                <a:latin typeface="Times New Roman" panose="02020603050405020304" pitchFamily="18" charset="0"/>
                <a:cs typeface="Times New Roman" panose="02020603050405020304" pitchFamily="18" charset="0"/>
              </a:rPr>
              <a:t>Operational acceptance testing (OAT</a:t>
            </a:r>
            <a:r>
              <a:rPr lang="en-US" i="1" u="sng"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Building confidence that the system administrator can keep the system working in production</a:t>
            </a:r>
          </a:p>
          <a:p>
            <a:pPr>
              <a:buFont typeface="Arial" panose="020B0604020202020204" pitchFamily="34" charset="0"/>
              <a:buChar char="•"/>
            </a:pPr>
            <a:r>
              <a:rPr lang="en-US" i="1" u="sng" dirty="0" smtClean="0">
                <a:latin typeface="Times New Roman" panose="02020603050405020304" pitchFamily="18" charset="0"/>
                <a:cs typeface="Times New Roman" panose="02020603050405020304" pitchFamily="18" charset="0"/>
              </a:rPr>
              <a:t>Contract and regulation </a:t>
            </a:r>
            <a:r>
              <a:rPr lang="en-US" i="1" u="sng" dirty="0">
                <a:latin typeface="Times New Roman" panose="02020603050405020304" pitchFamily="18" charset="0"/>
                <a:cs typeface="Times New Roman" panose="02020603050405020304" pitchFamily="18" charset="0"/>
              </a:rPr>
              <a:t>acceptance testing</a:t>
            </a:r>
            <a:r>
              <a:rPr lang="en-US" dirty="0">
                <a:latin typeface="Times New Roman" panose="02020603050405020304" pitchFamily="18" charset="0"/>
                <a:cs typeface="Times New Roman" panose="02020603050405020304" pitchFamily="18" charset="0"/>
              </a:rPr>
              <a:t> Building confidence that the </a:t>
            </a:r>
            <a:r>
              <a:rPr lang="en-US" dirty="0" smtClean="0">
                <a:latin typeface="Times New Roman" panose="02020603050405020304" pitchFamily="18" charset="0"/>
                <a:cs typeface="Times New Roman" panose="02020603050405020304" pitchFamily="18" charset="0"/>
              </a:rPr>
              <a:t>contractual or regulatory compliance has been achieved</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218141" y="4348113"/>
            <a:ext cx="2140153" cy="2114471"/>
          </a:xfrm>
          <a:prstGeom prst="rect">
            <a:avLst/>
          </a:prstGeom>
        </p:spPr>
      </p:pic>
    </p:spTree>
    <p:extLst>
      <p:ext uri="{BB962C8B-B14F-4D97-AF65-F5344CB8AC3E}">
        <p14:creationId xmlns:p14="http://schemas.microsoft.com/office/powerpoint/2010/main" val="2842431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03797"/>
            <a:ext cx="8915400" cy="5454203"/>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Acceptance 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latin typeface="Times New Roman" panose="02020603050405020304" pitchFamily="18" charset="0"/>
                <a:cs typeface="Times New Roman" panose="02020603050405020304" pitchFamily="18" charset="0"/>
              </a:rPr>
              <a:t>): Different type acceptance tests are:</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912973" y="1853506"/>
            <a:ext cx="5417444" cy="4909759"/>
          </a:xfrm>
          <a:prstGeom prst="rect">
            <a:avLst/>
          </a:prstGeom>
        </p:spPr>
      </p:pic>
    </p:spTree>
    <p:extLst>
      <p:ext uri="{BB962C8B-B14F-4D97-AF65-F5344CB8AC3E}">
        <p14:creationId xmlns:p14="http://schemas.microsoft.com/office/powerpoint/2010/main" val="30209551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03797"/>
            <a:ext cx="8915400" cy="5454203"/>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Acceptance 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u="sng" dirty="0" smtClean="0">
                <a:latin typeface="Times New Roman" panose="02020603050405020304" pitchFamily="18" charset="0"/>
                <a:cs typeface="Times New Roman" panose="02020603050405020304" pitchFamily="18" charset="0"/>
              </a:rPr>
              <a:t>Objectives</a:t>
            </a:r>
            <a:r>
              <a:rPr lang="en-US" b="1" u="sng"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Establishing </a:t>
            </a:r>
            <a:r>
              <a:rPr lang="en-US" dirty="0">
                <a:latin typeface="Times New Roman" panose="02020603050405020304" pitchFamily="18" charset="0"/>
                <a:cs typeface="Times New Roman" panose="02020603050405020304" pitchFamily="18" charset="0"/>
              </a:rPr>
              <a:t>confidence in the quality of the system as a </a:t>
            </a:r>
            <a:r>
              <a:rPr lang="en-US" dirty="0" smtClean="0">
                <a:latin typeface="Times New Roman" panose="02020603050405020304" pitchFamily="18" charset="0"/>
                <a:cs typeface="Times New Roman" panose="02020603050405020304" pitchFamily="18" charset="0"/>
              </a:rPr>
              <a:t>whole</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Validating </a:t>
            </a:r>
            <a:r>
              <a:rPr lang="en-US" dirty="0">
                <a:latin typeface="Times New Roman" panose="02020603050405020304" pitchFamily="18" charset="0"/>
                <a:cs typeface="Times New Roman" panose="02020603050405020304" pitchFamily="18" charset="0"/>
              </a:rPr>
              <a:t>that the system is complete and will work as </a:t>
            </a:r>
            <a:r>
              <a:rPr lang="en-US" dirty="0" smtClean="0">
                <a:latin typeface="Times New Roman" panose="02020603050405020304" pitchFamily="18" charset="0"/>
                <a:cs typeface="Times New Roman" panose="02020603050405020304" pitchFamily="18" charset="0"/>
              </a:rPr>
              <a:t>expected</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Verifying </a:t>
            </a:r>
            <a:r>
              <a:rPr lang="en-US" dirty="0">
                <a:latin typeface="Times New Roman" panose="02020603050405020304" pitchFamily="18" charset="0"/>
                <a:cs typeface="Times New Roman" panose="02020603050405020304" pitchFamily="18" charset="0"/>
              </a:rPr>
              <a:t>that functional and non-functional behaviors of the system are as specified</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Acceptance </a:t>
            </a:r>
            <a:r>
              <a:rPr lang="en-US" dirty="0">
                <a:latin typeface="Times New Roman" panose="02020603050405020304" pitchFamily="18" charset="0"/>
                <a:cs typeface="Times New Roman" panose="02020603050405020304" pitchFamily="18" charset="0"/>
              </a:rPr>
              <a:t>testing </a:t>
            </a:r>
            <a:r>
              <a:rPr lang="en-US" dirty="0" smtClean="0">
                <a:latin typeface="Times New Roman" panose="02020603050405020304" pitchFamily="18" charset="0"/>
                <a:cs typeface="Times New Roman" panose="02020603050405020304" pitchFamily="18" charset="0"/>
              </a:rPr>
              <a:t>may </a:t>
            </a:r>
            <a:r>
              <a:rPr lang="en-US" dirty="0">
                <a:latin typeface="Times New Roman" panose="02020603050405020304" pitchFamily="18" charset="0"/>
                <a:cs typeface="Times New Roman" panose="02020603050405020304" pitchFamily="18" charset="0"/>
              </a:rPr>
              <a:t>produce information to assess the system’s readiness for </a:t>
            </a:r>
            <a:r>
              <a:rPr lang="en-US" dirty="0" smtClean="0">
                <a:latin typeface="Times New Roman" panose="02020603050405020304" pitchFamily="18" charset="0"/>
                <a:cs typeface="Times New Roman" panose="02020603050405020304" pitchFamily="18" charset="0"/>
              </a:rPr>
              <a:t>deployment </a:t>
            </a:r>
            <a:r>
              <a:rPr lang="en-US" dirty="0">
                <a:latin typeface="Times New Roman" panose="02020603050405020304" pitchFamily="18" charset="0"/>
                <a:cs typeface="Times New Roman" panose="02020603050405020304" pitchFamily="18" charset="0"/>
              </a:rPr>
              <a:t>and use by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customer (end-user)</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Defects </a:t>
            </a:r>
            <a:r>
              <a:rPr lang="en-US" dirty="0">
                <a:latin typeface="Times New Roman" panose="02020603050405020304" pitchFamily="18" charset="0"/>
                <a:cs typeface="Times New Roman" panose="02020603050405020304" pitchFamily="18" charset="0"/>
              </a:rPr>
              <a:t>may be found during acceptance testing, but finding defects is often not an </a:t>
            </a:r>
            <a:r>
              <a:rPr lang="en-US" dirty="0" smtClean="0">
                <a:latin typeface="Times New Roman" panose="02020603050405020304" pitchFamily="18" charset="0"/>
                <a:cs typeface="Times New Roman" panose="02020603050405020304" pitchFamily="18" charset="0"/>
              </a:rPr>
              <a:t>	objective</a:t>
            </a:r>
            <a:r>
              <a:rPr lang="en-US" dirty="0">
                <a:latin typeface="Times New Roman" panose="02020603050405020304" pitchFamily="18" charset="0"/>
                <a:cs typeface="Times New Roman" panose="02020603050405020304" pitchFamily="18" charset="0"/>
              </a:rPr>
              <a:t>, and finding a significant number of defects during acceptance testing may in </a:t>
            </a:r>
            <a:r>
              <a:rPr lang="en-US" dirty="0" smtClean="0">
                <a:latin typeface="Times New Roman" panose="02020603050405020304" pitchFamily="18" charset="0"/>
                <a:cs typeface="Times New Roman" panose="02020603050405020304" pitchFamily="18" charset="0"/>
              </a:rPr>
              <a:t>some </a:t>
            </a:r>
            <a:r>
              <a:rPr lang="en-US" dirty="0">
                <a:latin typeface="Times New Roman" panose="02020603050405020304" pitchFamily="18" charset="0"/>
                <a:cs typeface="Times New Roman" panose="02020603050405020304" pitchFamily="18" charset="0"/>
              </a:rPr>
              <a:t>cases be considered a major project </a:t>
            </a:r>
            <a:r>
              <a:rPr lang="en-US" dirty="0" smtClean="0">
                <a:latin typeface="Times New Roman" panose="02020603050405020304" pitchFamily="18" charset="0"/>
                <a:cs typeface="Times New Roman" panose="02020603050405020304" pitchFamily="18" charset="0"/>
              </a:rPr>
              <a:t>risk</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May </a:t>
            </a:r>
            <a:r>
              <a:rPr lang="en-US" dirty="0">
                <a:latin typeface="Times New Roman" panose="02020603050405020304" pitchFamily="18" charset="0"/>
                <a:cs typeface="Times New Roman" panose="02020603050405020304" pitchFamily="18" charset="0"/>
              </a:rPr>
              <a:t>also satisfy legal or regulatory requirements or standards</a:t>
            </a: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5477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03797"/>
            <a:ext cx="8915400" cy="5454203"/>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Acceptance 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Test </a:t>
            </a:r>
            <a:r>
              <a:rPr lang="en-US" b="1" u="sng" dirty="0" smtClean="0">
                <a:latin typeface="Times New Roman" panose="02020603050405020304" pitchFamily="18" charset="0"/>
                <a:cs typeface="Times New Roman" panose="02020603050405020304" pitchFamily="18" charset="0"/>
              </a:rPr>
              <a:t>Basis</a:t>
            </a:r>
            <a:r>
              <a:rPr lang="en-US" b="1" u="sng"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Business processes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User or business requirements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Regulations, legal contracts and standards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Use cases and/or user stories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System requirements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System or user documentation</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Installation procedures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Risk analysis reports 	</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3952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03797"/>
            <a:ext cx="8915400" cy="5454203"/>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Acceptance 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u="sng" dirty="0" smtClean="0">
                <a:latin typeface="Times New Roman" panose="02020603050405020304" pitchFamily="18" charset="0"/>
                <a:cs typeface="Times New Roman" panose="02020603050405020304" pitchFamily="18" charset="0"/>
              </a:rPr>
              <a:t>Test Objects:</a:t>
            </a:r>
            <a:r>
              <a:rPr lang="en-US" dirty="0" smtClean="0">
                <a:latin typeface="Times New Roman" panose="02020603050405020304" pitchFamily="18" charset="0"/>
                <a:cs typeface="Times New Roman" panose="02020603050405020304" pitchFamily="18" charset="0"/>
              </a:rPr>
              <a:t> </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System </a:t>
            </a:r>
            <a:r>
              <a:rPr lang="en-US" dirty="0">
                <a:latin typeface="Times New Roman" panose="02020603050405020304" pitchFamily="18" charset="0"/>
                <a:cs typeface="Times New Roman" panose="02020603050405020304" pitchFamily="18" charset="0"/>
              </a:rPr>
              <a:t>under </a:t>
            </a:r>
            <a:r>
              <a:rPr lang="en-US" dirty="0" smtClean="0">
                <a:latin typeface="Times New Roman" panose="02020603050405020304" pitchFamily="18" charset="0"/>
                <a:cs typeface="Times New Roman" panose="02020603050405020304" pitchFamily="18" charset="0"/>
              </a:rPr>
              <a:t>test</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System </a:t>
            </a:r>
            <a:r>
              <a:rPr lang="en-US" dirty="0">
                <a:latin typeface="Times New Roman" panose="02020603050405020304" pitchFamily="18" charset="0"/>
                <a:cs typeface="Times New Roman" panose="02020603050405020304" pitchFamily="18" charset="0"/>
              </a:rPr>
              <a:t>configuration and configuration data</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Business </a:t>
            </a:r>
            <a:r>
              <a:rPr lang="en-US" dirty="0">
                <a:latin typeface="Times New Roman" panose="02020603050405020304" pitchFamily="18" charset="0"/>
                <a:cs typeface="Times New Roman" panose="02020603050405020304" pitchFamily="18" charset="0"/>
              </a:rPr>
              <a:t>processes for a fully integrated system</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Recovery </a:t>
            </a:r>
            <a:r>
              <a:rPr lang="en-US" dirty="0">
                <a:latin typeface="Times New Roman" panose="02020603050405020304" pitchFamily="18" charset="0"/>
                <a:cs typeface="Times New Roman" panose="02020603050405020304" pitchFamily="18" charset="0"/>
              </a:rPr>
              <a:t>systems and hot sites (for business continuity and disaster recovery testing)</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Operational </a:t>
            </a:r>
            <a:r>
              <a:rPr lang="en-US" dirty="0">
                <a:latin typeface="Times New Roman" panose="02020603050405020304" pitchFamily="18" charset="0"/>
                <a:cs typeface="Times New Roman" panose="02020603050405020304" pitchFamily="18" charset="0"/>
              </a:rPr>
              <a:t>and maintenance processes</a:t>
            </a:r>
            <a:endParaRPr lang="en-US" dirty="0" smtClean="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Forms</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Reports</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Existing and converted production data</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540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4027" y="3565018"/>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2.1 Software </a:t>
            </a:r>
            <a:r>
              <a:rPr lang="en-US" dirty="0">
                <a:solidFill>
                  <a:srgbClr val="00B0F0"/>
                </a:solidFill>
                <a:latin typeface="Times New Roman" panose="02020603050405020304" pitchFamily="18" charset="0"/>
                <a:cs typeface="Times New Roman" panose="02020603050405020304" pitchFamily="18" charset="0"/>
              </a:rPr>
              <a:t>Development </a:t>
            </a:r>
            <a:r>
              <a:rPr lang="en-US" dirty="0" smtClean="0">
                <a:solidFill>
                  <a:srgbClr val="00B0F0"/>
                </a:solidFill>
                <a:latin typeface="Times New Roman" panose="02020603050405020304" pitchFamily="18" charset="0"/>
                <a:cs typeface="Times New Roman" panose="02020603050405020304" pitchFamily="18" charset="0"/>
              </a:rPr>
              <a:t>Life Cycle </a:t>
            </a:r>
            <a:r>
              <a:rPr lang="en-US" dirty="0">
                <a:solidFill>
                  <a:srgbClr val="00B0F0"/>
                </a:solidFill>
                <a:latin typeface="Times New Roman" panose="02020603050405020304" pitchFamily="18" charset="0"/>
                <a:cs typeface="Times New Roman" panose="02020603050405020304" pitchFamily="18" charset="0"/>
              </a:rPr>
              <a:t>Models </a:t>
            </a:r>
          </a:p>
        </p:txBody>
      </p:sp>
    </p:spTree>
    <p:extLst>
      <p:ext uri="{BB962C8B-B14F-4D97-AF65-F5344CB8AC3E}">
        <p14:creationId xmlns:p14="http://schemas.microsoft.com/office/powerpoint/2010/main" val="17618928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03797"/>
            <a:ext cx="8915400" cy="5454203"/>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Acceptance 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Typical defects and failures:</a:t>
            </a:r>
            <a:r>
              <a:rPr lang="en-US" dirty="0" smtClean="0">
                <a:latin typeface="Times New Roman" panose="02020603050405020304" pitchFamily="18" charset="0"/>
                <a:cs typeface="Times New Roman" panose="02020603050405020304" pitchFamily="18" charset="0"/>
              </a:rPr>
              <a:t> </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System </a:t>
            </a:r>
            <a:r>
              <a:rPr lang="en-US" dirty="0">
                <a:latin typeface="Times New Roman" panose="02020603050405020304" pitchFamily="18" charset="0"/>
                <a:cs typeface="Times New Roman" panose="02020603050405020304" pitchFamily="18" charset="0"/>
              </a:rPr>
              <a:t>workflows do not meet business or user </a:t>
            </a:r>
            <a:r>
              <a:rPr lang="en-US" dirty="0" smtClean="0">
                <a:latin typeface="Times New Roman" panose="02020603050405020304" pitchFamily="18" charset="0"/>
                <a:cs typeface="Times New Roman" panose="02020603050405020304" pitchFamily="18" charset="0"/>
              </a:rPr>
              <a:t>requirements</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Business </a:t>
            </a:r>
            <a:r>
              <a:rPr lang="en-US" dirty="0">
                <a:latin typeface="Times New Roman" panose="02020603050405020304" pitchFamily="18" charset="0"/>
                <a:cs typeface="Times New Roman" panose="02020603050405020304" pitchFamily="18" charset="0"/>
              </a:rPr>
              <a:t>rules are not implemented </a:t>
            </a:r>
            <a:r>
              <a:rPr lang="en-US" dirty="0" smtClean="0">
                <a:latin typeface="Times New Roman" panose="02020603050405020304" pitchFamily="18" charset="0"/>
                <a:cs typeface="Times New Roman" panose="02020603050405020304" pitchFamily="18" charset="0"/>
              </a:rPr>
              <a:t>correctly</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System </a:t>
            </a:r>
            <a:r>
              <a:rPr lang="en-US" dirty="0">
                <a:latin typeface="Times New Roman" panose="02020603050405020304" pitchFamily="18" charset="0"/>
                <a:cs typeface="Times New Roman" panose="02020603050405020304" pitchFamily="18" charset="0"/>
              </a:rPr>
              <a:t>does not satisfy contractual or regulatory </a:t>
            </a:r>
            <a:r>
              <a:rPr lang="en-US" dirty="0" smtClean="0">
                <a:latin typeface="Times New Roman" panose="02020603050405020304" pitchFamily="18" charset="0"/>
                <a:cs typeface="Times New Roman" panose="02020603050405020304" pitchFamily="18" charset="0"/>
              </a:rPr>
              <a:t>requirements</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Non-functional </a:t>
            </a:r>
            <a:r>
              <a:rPr lang="en-US" dirty="0">
                <a:latin typeface="Times New Roman" panose="02020603050405020304" pitchFamily="18" charset="0"/>
                <a:cs typeface="Times New Roman" panose="02020603050405020304" pitchFamily="18" charset="0"/>
              </a:rPr>
              <a:t>failures such as security vulnerabilities, inadequate performance </a:t>
            </a:r>
            <a:r>
              <a:rPr lang="en-US" dirty="0" smtClean="0">
                <a:latin typeface="Times New Roman" panose="02020603050405020304" pitchFamily="18" charset="0"/>
                <a:cs typeface="Times New Roman" panose="02020603050405020304" pitchFamily="18" charset="0"/>
              </a:rPr>
              <a:t>efficiency </a:t>
            </a:r>
            <a:r>
              <a:rPr lang="en-US" dirty="0">
                <a:latin typeface="Times New Roman" panose="02020603050405020304" pitchFamily="18" charset="0"/>
                <a:cs typeface="Times New Roman" panose="02020603050405020304" pitchFamily="18" charset="0"/>
              </a:rPr>
              <a:t>under high loads, or improper operation on a supported </a:t>
            </a:r>
            <a:r>
              <a:rPr lang="en-US" dirty="0" smtClean="0">
                <a:latin typeface="Times New Roman" panose="02020603050405020304" pitchFamily="18" charset="0"/>
                <a:cs typeface="Times New Roman" panose="02020603050405020304" pitchFamily="18" charset="0"/>
              </a:rPr>
              <a:t>platform</a:t>
            </a:r>
          </a:p>
          <a:p>
            <a:pPr>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Specific approaches and responsibilities:</a:t>
            </a:r>
            <a:r>
              <a:rPr lang="en-US" dirty="0" smtClean="0">
                <a:latin typeface="Times New Roman" panose="02020603050405020304" pitchFamily="18" charset="0"/>
                <a:cs typeface="Times New Roman" panose="02020603050405020304" pitchFamily="18" charset="0"/>
              </a:rPr>
              <a:t> </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Acceptance </a:t>
            </a:r>
            <a:r>
              <a:rPr lang="en-US" dirty="0">
                <a:latin typeface="Times New Roman" panose="02020603050405020304" pitchFamily="18" charset="0"/>
                <a:cs typeface="Times New Roman" panose="02020603050405020304" pitchFamily="18" charset="0"/>
              </a:rPr>
              <a:t>testing is often the responsibility of the customers, business users, product </a:t>
            </a:r>
            <a:r>
              <a:rPr lang="en-US" dirty="0" smtClean="0">
                <a:latin typeface="Times New Roman" panose="02020603050405020304" pitchFamily="18" charset="0"/>
                <a:cs typeface="Times New Roman" panose="02020603050405020304" pitchFamily="18" charset="0"/>
              </a:rPr>
              <a:t>owners</a:t>
            </a:r>
            <a:r>
              <a:rPr lang="en-US" dirty="0">
                <a:latin typeface="Times New Roman" panose="02020603050405020304" pitchFamily="18" charset="0"/>
                <a:cs typeface="Times New Roman" panose="02020603050405020304" pitchFamily="18" charset="0"/>
              </a:rPr>
              <a:t>, or operators of a system, and other stakeholders may be involved as </a:t>
            </a:r>
            <a:r>
              <a:rPr lang="en-US" dirty="0" smtClean="0">
                <a:latin typeface="Times New Roman" panose="02020603050405020304" pitchFamily="18" charset="0"/>
                <a:cs typeface="Times New Roman" panose="02020603050405020304" pitchFamily="18" charset="0"/>
              </a:rPr>
              <a:t>well</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Acceptance </a:t>
            </a:r>
            <a:r>
              <a:rPr lang="en-US" dirty="0">
                <a:latin typeface="Times New Roman" panose="02020603050405020304" pitchFamily="18" charset="0"/>
                <a:cs typeface="Times New Roman" panose="02020603050405020304" pitchFamily="18" charset="0"/>
              </a:rPr>
              <a:t>testing is often thought of as the last test level in a sequential development </a:t>
            </a:r>
            <a:r>
              <a:rPr lang="en-US" dirty="0" smtClean="0">
                <a:latin typeface="Times New Roman" panose="02020603050405020304" pitchFamily="18" charset="0"/>
                <a:cs typeface="Times New Roman" panose="02020603050405020304" pitchFamily="18" charset="0"/>
              </a:rPr>
              <a:t>lifecycle</a:t>
            </a:r>
            <a:r>
              <a:rPr lang="en-US" dirty="0">
                <a:latin typeface="Times New Roman" panose="02020603050405020304" pitchFamily="18" charset="0"/>
                <a:cs typeface="Times New Roman" panose="02020603050405020304" pitchFamily="18" charset="0"/>
              </a:rPr>
              <a:t>, but it may also occur at other </a:t>
            </a:r>
            <a:r>
              <a:rPr lang="en-US" dirty="0" smtClean="0">
                <a:latin typeface="Times New Roman" panose="02020603050405020304" pitchFamily="18" charset="0"/>
                <a:cs typeface="Times New Roman" panose="02020603050405020304" pitchFamily="18" charset="0"/>
              </a:rPr>
              <a:t>times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4424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6407" y="2922466"/>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2.3 Test Types</a:t>
            </a:r>
            <a:endParaRPr lang="en-US"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3352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2.3 Test Types</a:t>
            </a:r>
          </a:p>
        </p:txBody>
      </p:sp>
      <p:sp>
        <p:nvSpPr>
          <p:cNvPr id="3" name="Content Placeholder 2"/>
          <p:cNvSpPr>
            <a:spLocks noGrp="1"/>
          </p:cNvSpPr>
          <p:nvPr>
            <p:ph idx="1"/>
          </p:nvPr>
        </p:nvSpPr>
        <p:spPr>
          <a:xfrm>
            <a:off x="2589212" y="1403797"/>
            <a:ext cx="8915400" cy="5454203"/>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Introduction</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test type is a group of test activities aimed at testing specific characteristics of a software system, or a part of a system, based on specific test </a:t>
            </a:r>
            <a:r>
              <a:rPr lang="en-US" dirty="0" smtClean="0">
                <a:latin typeface="Times New Roman" panose="02020603050405020304" pitchFamily="18" charset="0"/>
                <a:cs typeface="Times New Roman" panose="02020603050405020304" pitchFamily="18" charset="0"/>
              </a:rPr>
              <a:t>objectives</a:t>
            </a:r>
          </a:p>
          <a:p>
            <a:pPr>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Objectives:</a:t>
            </a: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Evaluating </a:t>
            </a:r>
            <a:r>
              <a:rPr lang="en-US" dirty="0">
                <a:latin typeface="Times New Roman" panose="02020603050405020304" pitchFamily="18" charset="0"/>
                <a:cs typeface="Times New Roman" panose="02020603050405020304" pitchFamily="18" charset="0"/>
              </a:rPr>
              <a:t>functional quality characteristics, such as completeness, correctness, and </a:t>
            </a:r>
            <a:r>
              <a:rPr lang="en-US" dirty="0" smtClean="0">
                <a:latin typeface="Times New Roman" panose="02020603050405020304" pitchFamily="18" charset="0"/>
                <a:cs typeface="Times New Roman" panose="02020603050405020304" pitchFamily="18" charset="0"/>
              </a:rPr>
              <a:t>	appropriateness</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Evaluating </a:t>
            </a:r>
            <a:r>
              <a:rPr lang="en-US" dirty="0">
                <a:latin typeface="Times New Roman" panose="02020603050405020304" pitchFamily="18" charset="0"/>
                <a:cs typeface="Times New Roman" panose="02020603050405020304" pitchFamily="18" charset="0"/>
              </a:rPr>
              <a:t>non-functional quality characteristics, such as reliability, performance </a:t>
            </a:r>
            <a:r>
              <a:rPr lang="en-US" dirty="0" smtClean="0">
                <a:latin typeface="Times New Roman" panose="02020603050405020304" pitchFamily="18" charset="0"/>
                <a:cs typeface="Times New Roman" panose="02020603050405020304" pitchFamily="18" charset="0"/>
              </a:rPr>
              <a:t>	efficiency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security</a:t>
            </a:r>
            <a:r>
              <a:rPr lang="en-US" dirty="0">
                <a:latin typeface="Times New Roman" panose="02020603050405020304" pitchFamily="18" charset="0"/>
                <a:cs typeface="Times New Roman" panose="02020603050405020304" pitchFamily="18" charset="0"/>
              </a:rPr>
              <a:t>, compatibility, and usability</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Evaluating </a:t>
            </a:r>
            <a:r>
              <a:rPr lang="en-US" dirty="0">
                <a:latin typeface="Times New Roman" panose="02020603050405020304" pitchFamily="18" charset="0"/>
                <a:cs typeface="Times New Roman" panose="02020603050405020304" pitchFamily="18" charset="0"/>
              </a:rPr>
              <a:t>whether the structure or architecture of the component or system is correct, </a:t>
            </a:r>
            <a:r>
              <a:rPr lang="en-US" dirty="0" smtClean="0">
                <a:latin typeface="Times New Roman" panose="02020603050405020304" pitchFamily="18" charset="0"/>
                <a:cs typeface="Times New Roman" panose="02020603050405020304" pitchFamily="18" charset="0"/>
              </a:rPr>
              <a:t>	complete</a:t>
            </a:r>
            <a:r>
              <a:rPr lang="en-US" dirty="0">
                <a:latin typeface="Times New Roman" panose="02020603050405020304" pitchFamily="18" charset="0"/>
                <a:cs typeface="Times New Roman" panose="02020603050405020304" pitchFamily="18" charset="0"/>
              </a:rPr>
              <a:t>, and as specified</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Evaluating the effects of changes, such as confirming that defects have been fixed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retest/confirmation testing) and looking for unintended changes in behavior resulting </a:t>
            </a:r>
            <a:r>
              <a:rPr lang="en-US" dirty="0" smtClean="0">
                <a:latin typeface="Times New Roman" panose="02020603050405020304" pitchFamily="18" charset="0"/>
                <a:cs typeface="Times New Roman" panose="02020603050405020304" pitchFamily="18" charset="0"/>
              </a:rPr>
              <a:t>	from software </a:t>
            </a:r>
            <a:r>
              <a:rPr lang="en-US" dirty="0">
                <a:latin typeface="Times New Roman" panose="02020603050405020304" pitchFamily="18" charset="0"/>
                <a:cs typeface="Times New Roman" panose="02020603050405020304" pitchFamily="18" charset="0"/>
              </a:rPr>
              <a:t>or environment changes (regression testing)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401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2.3 Test Types</a:t>
            </a:r>
          </a:p>
        </p:txBody>
      </p:sp>
      <p:sp>
        <p:nvSpPr>
          <p:cNvPr id="3" name="Content Placeholder 2"/>
          <p:cNvSpPr>
            <a:spLocks noGrp="1"/>
          </p:cNvSpPr>
          <p:nvPr>
            <p:ph idx="1"/>
          </p:nvPr>
        </p:nvSpPr>
        <p:spPr>
          <a:xfrm>
            <a:off x="2589212" y="1403797"/>
            <a:ext cx="8915400" cy="5454203"/>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12639" y="2969741"/>
            <a:ext cx="8022771" cy="1676400"/>
          </a:xfrm>
          <a:prstGeom prst="rect">
            <a:avLst/>
          </a:prstGeom>
        </p:spPr>
      </p:pic>
    </p:spTree>
    <p:extLst>
      <p:ext uri="{BB962C8B-B14F-4D97-AF65-F5344CB8AC3E}">
        <p14:creationId xmlns:p14="http://schemas.microsoft.com/office/powerpoint/2010/main" val="13458790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2.3 Test Types</a:t>
            </a:r>
          </a:p>
        </p:txBody>
      </p:sp>
      <p:sp>
        <p:nvSpPr>
          <p:cNvPr id="3" name="Content Placeholder 2"/>
          <p:cNvSpPr>
            <a:spLocks noGrp="1"/>
          </p:cNvSpPr>
          <p:nvPr>
            <p:ph idx="1"/>
          </p:nvPr>
        </p:nvSpPr>
        <p:spPr>
          <a:xfrm>
            <a:off x="2589212" y="1403797"/>
            <a:ext cx="8915400" cy="5454203"/>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405573" y="1337430"/>
            <a:ext cx="6709700" cy="4832710"/>
          </a:xfrm>
          <a:prstGeom prst="rect">
            <a:avLst/>
          </a:prstGeom>
        </p:spPr>
      </p:pic>
    </p:spTree>
    <p:extLst>
      <p:ext uri="{BB962C8B-B14F-4D97-AF65-F5344CB8AC3E}">
        <p14:creationId xmlns:p14="http://schemas.microsoft.com/office/powerpoint/2010/main" val="2698532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2.3 Test Types</a:t>
            </a:r>
          </a:p>
        </p:txBody>
      </p:sp>
      <p:sp>
        <p:nvSpPr>
          <p:cNvPr id="3" name="Content Placeholder 2"/>
          <p:cNvSpPr>
            <a:spLocks noGrp="1"/>
          </p:cNvSpPr>
          <p:nvPr>
            <p:ph idx="1"/>
          </p:nvPr>
        </p:nvSpPr>
        <p:spPr>
          <a:xfrm>
            <a:off x="2589212" y="1403797"/>
            <a:ext cx="8915400" cy="5454203"/>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438524" y="1159578"/>
            <a:ext cx="6709700" cy="4832710"/>
          </a:xfrm>
          <a:prstGeom prst="rect">
            <a:avLst/>
          </a:prstGeom>
        </p:spPr>
      </p:pic>
      <p:pic>
        <p:nvPicPr>
          <p:cNvPr id="4" name="Picture 3"/>
          <p:cNvPicPr>
            <a:picLocks noChangeAspect="1"/>
          </p:cNvPicPr>
          <p:nvPr/>
        </p:nvPicPr>
        <p:blipFill>
          <a:blip r:embed="rId3"/>
          <a:stretch>
            <a:fillRect/>
          </a:stretch>
        </p:blipFill>
        <p:spPr>
          <a:xfrm>
            <a:off x="3438524" y="1632173"/>
            <a:ext cx="6709700" cy="5139802"/>
          </a:xfrm>
          <a:prstGeom prst="rect">
            <a:avLst/>
          </a:prstGeom>
        </p:spPr>
      </p:pic>
    </p:spTree>
    <p:extLst>
      <p:ext uri="{BB962C8B-B14F-4D97-AF65-F5344CB8AC3E}">
        <p14:creationId xmlns:p14="http://schemas.microsoft.com/office/powerpoint/2010/main" val="21779416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2.3 Test Types</a:t>
            </a:r>
          </a:p>
        </p:txBody>
      </p:sp>
      <p:sp>
        <p:nvSpPr>
          <p:cNvPr id="3" name="Content Placeholder 2"/>
          <p:cNvSpPr>
            <a:spLocks noGrp="1"/>
          </p:cNvSpPr>
          <p:nvPr>
            <p:ph idx="1"/>
          </p:nvPr>
        </p:nvSpPr>
        <p:spPr>
          <a:xfrm>
            <a:off x="2589212" y="1403797"/>
            <a:ext cx="8915400" cy="5454203"/>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3528111" y="2067825"/>
            <a:ext cx="6915150" cy="3381375"/>
          </a:xfrm>
          <a:prstGeom prst="rect">
            <a:avLst/>
          </a:prstGeom>
        </p:spPr>
      </p:pic>
    </p:spTree>
    <p:extLst>
      <p:ext uri="{BB962C8B-B14F-4D97-AF65-F5344CB8AC3E}">
        <p14:creationId xmlns:p14="http://schemas.microsoft.com/office/powerpoint/2010/main" val="31821642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2.3 Test Types</a:t>
            </a:r>
          </a:p>
        </p:txBody>
      </p:sp>
      <p:sp>
        <p:nvSpPr>
          <p:cNvPr id="3" name="Content Placeholder 2"/>
          <p:cNvSpPr>
            <a:spLocks noGrp="1"/>
          </p:cNvSpPr>
          <p:nvPr>
            <p:ph idx="1"/>
          </p:nvPr>
        </p:nvSpPr>
        <p:spPr>
          <a:xfrm>
            <a:off x="2589212" y="1403797"/>
            <a:ext cx="8915400" cy="5454203"/>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White-box 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Derives tests based on the system’s internal structure or </a:t>
            </a:r>
            <a:r>
              <a:rPr lang="en-US" dirty="0" smtClean="0">
                <a:latin typeface="Times New Roman" panose="02020603050405020304" pitchFamily="18" charset="0"/>
                <a:cs typeface="Times New Roman" panose="02020603050405020304" pitchFamily="18" charset="0"/>
              </a:rPr>
              <a:t>implementation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the component testing level, code coverage is based on the percentage of component code that has been </a:t>
            </a:r>
            <a:r>
              <a:rPr lang="en-US" dirty="0" smtClean="0">
                <a:latin typeface="Times New Roman" panose="02020603050405020304" pitchFamily="18" charset="0"/>
                <a:cs typeface="Times New Roman" panose="02020603050405020304" pitchFamily="18" charset="0"/>
              </a:rPr>
              <a:t>tested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thoroughness of white-box testing can be measured through structural coverage.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White-box </a:t>
            </a:r>
            <a:r>
              <a:rPr lang="en-US" dirty="0">
                <a:latin typeface="Times New Roman" panose="02020603050405020304" pitchFamily="18" charset="0"/>
                <a:cs typeface="Times New Roman" panose="02020603050405020304" pitchFamily="18" charset="0"/>
              </a:rPr>
              <a:t>test design and execution may involve special skills or knowledge, such as the way the code is built, how data is stored, and how to use coverage tools and to correctly interpret their results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769836" y="4209535"/>
            <a:ext cx="4456020" cy="2178908"/>
          </a:xfrm>
          <a:prstGeom prst="rect">
            <a:avLst/>
          </a:prstGeom>
        </p:spPr>
      </p:pic>
    </p:spTree>
    <p:extLst>
      <p:ext uri="{BB962C8B-B14F-4D97-AF65-F5344CB8AC3E}">
        <p14:creationId xmlns:p14="http://schemas.microsoft.com/office/powerpoint/2010/main" val="30124694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2.3 Test Types</a:t>
            </a:r>
          </a:p>
        </p:txBody>
      </p:sp>
      <p:sp>
        <p:nvSpPr>
          <p:cNvPr id="3" name="Content Placeholder 2"/>
          <p:cNvSpPr>
            <a:spLocks noGrp="1"/>
          </p:cNvSpPr>
          <p:nvPr>
            <p:ph idx="1"/>
          </p:nvPr>
        </p:nvSpPr>
        <p:spPr>
          <a:xfrm>
            <a:off x="2589212" y="1403797"/>
            <a:ext cx="8915400" cy="5454203"/>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Change-related 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589212" y="1918515"/>
            <a:ext cx="8153459" cy="4243388"/>
          </a:xfrm>
          <a:prstGeom prst="rect">
            <a:avLst/>
          </a:prstGeom>
        </p:spPr>
      </p:pic>
    </p:spTree>
    <p:extLst>
      <p:ext uri="{BB962C8B-B14F-4D97-AF65-F5344CB8AC3E}">
        <p14:creationId xmlns:p14="http://schemas.microsoft.com/office/powerpoint/2010/main" val="12962785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2.3 Test Types</a:t>
            </a:r>
          </a:p>
        </p:txBody>
      </p:sp>
      <p:sp>
        <p:nvSpPr>
          <p:cNvPr id="3" name="Content Placeholder 2"/>
          <p:cNvSpPr>
            <a:spLocks noGrp="1"/>
          </p:cNvSpPr>
          <p:nvPr>
            <p:ph idx="1"/>
          </p:nvPr>
        </p:nvSpPr>
        <p:spPr>
          <a:xfrm>
            <a:off x="2589212" y="1403797"/>
            <a:ext cx="8915400" cy="5454203"/>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Change-related Testing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pic>
        <p:nvPicPr>
          <p:cNvPr id="30722" name="Picture 2" descr="Smoke vs Sanity Testing – What's the Difference? | Bug Tracking Blog @ Bird  Eats B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2756" y="1939046"/>
            <a:ext cx="7480928" cy="4568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825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2.1 Software </a:t>
            </a:r>
            <a:r>
              <a:rPr lang="en-US" dirty="0">
                <a:solidFill>
                  <a:srgbClr val="00B0F0"/>
                </a:solidFill>
                <a:latin typeface="Times New Roman" panose="02020603050405020304" pitchFamily="18" charset="0"/>
                <a:cs typeface="Times New Roman" panose="02020603050405020304" pitchFamily="18" charset="0"/>
              </a:rPr>
              <a:t>Development </a:t>
            </a:r>
            <a:r>
              <a:rPr lang="en-US" dirty="0" smtClean="0">
                <a:solidFill>
                  <a:srgbClr val="00B0F0"/>
                </a:solidFill>
                <a:latin typeface="Times New Roman" panose="02020603050405020304" pitchFamily="18" charset="0"/>
                <a:cs typeface="Times New Roman" panose="02020603050405020304" pitchFamily="18" charset="0"/>
              </a:rPr>
              <a:t>Life Cycle </a:t>
            </a:r>
            <a:r>
              <a:rPr lang="en-US" dirty="0">
                <a:solidFill>
                  <a:srgbClr val="00B0F0"/>
                </a:solidFill>
                <a:latin typeface="Times New Roman" panose="02020603050405020304" pitchFamily="18" charset="0"/>
                <a:cs typeface="Times New Roman" panose="02020603050405020304" pitchFamily="18" charset="0"/>
              </a:rPr>
              <a:t>Models </a:t>
            </a:r>
          </a:p>
        </p:txBody>
      </p:sp>
      <p:sp>
        <p:nvSpPr>
          <p:cNvPr id="3" name="Content Placeholder 2"/>
          <p:cNvSpPr>
            <a:spLocks noGrp="1"/>
          </p:cNvSpPr>
          <p:nvPr>
            <p:ph idx="1"/>
          </p:nvPr>
        </p:nvSpPr>
        <p:spPr>
          <a:xfrm>
            <a:off x="2589212" y="1493949"/>
            <a:ext cx="8915400" cy="4417273"/>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Software Development Life Cycle </a:t>
            </a:r>
            <a:r>
              <a:rPr lang="en-US" dirty="0" smtClean="0">
                <a:solidFill>
                  <a:srgbClr val="FF0000"/>
                </a:solidFill>
                <a:latin typeface="Times New Roman" panose="02020603050405020304" pitchFamily="18" charset="0"/>
                <a:cs typeface="Times New Roman" panose="02020603050405020304" pitchFamily="18" charset="0"/>
              </a:rPr>
              <a:t>Models (</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Sequential development models</a:t>
            </a:r>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2132145" y="2588655"/>
            <a:ext cx="3830773" cy="3950706"/>
          </a:xfrm>
          <a:prstGeom prst="rect">
            <a:avLst/>
          </a:prstGeom>
        </p:spPr>
      </p:pic>
      <p:pic>
        <p:nvPicPr>
          <p:cNvPr id="9" name="Picture 8"/>
          <p:cNvPicPr>
            <a:picLocks noChangeAspect="1"/>
          </p:cNvPicPr>
          <p:nvPr/>
        </p:nvPicPr>
        <p:blipFill>
          <a:blip r:embed="rId3"/>
          <a:stretch>
            <a:fillRect/>
          </a:stretch>
        </p:blipFill>
        <p:spPr>
          <a:xfrm>
            <a:off x="6233375" y="2308394"/>
            <a:ext cx="5525036" cy="4230966"/>
          </a:xfrm>
          <a:prstGeom prst="rect">
            <a:avLst/>
          </a:prstGeom>
        </p:spPr>
      </p:pic>
    </p:spTree>
    <p:extLst>
      <p:ext uri="{BB962C8B-B14F-4D97-AF65-F5344CB8AC3E}">
        <p14:creationId xmlns:p14="http://schemas.microsoft.com/office/powerpoint/2010/main" val="185472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6407" y="2922466"/>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2.4 Maintenance Testing</a:t>
            </a:r>
          </a:p>
        </p:txBody>
      </p:sp>
    </p:spTree>
    <p:extLst>
      <p:ext uri="{BB962C8B-B14F-4D97-AF65-F5344CB8AC3E}">
        <p14:creationId xmlns:p14="http://schemas.microsoft.com/office/powerpoint/2010/main" val="13848706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2.4 </a:t>
            </a:r>
            <a:r>
              <a:rPr lang="en-US" dirty="0">
                <a:solidFill>
                  <a:srgbClr val="00B0F0"/>
                </a:solidFill>
                <a:latin typeface="Times New Roman" panose="02020603050405020304" pitchFamily="18" charset="0"/>
                <a:cs typeface="Times New Roman" panose="02020603050405020304" pitchFamily="18" charset="0"/>
              </a:rPr>
              <a:t>Maintenance Testing</a:t>
            </a:r>
          </a:p>
        </p:txBody>
      </p:sp>
      <p:sp>
        <p:nvSpPr>
          <p:cNvPr id="3" name="Content Placeholder 2"/>
          <p:cNvSpPr>
            <a:spLocks noGrp="1"/>
          </p:cNvSpPr>
          <p:nvPr>
            <p:ph idx="1"/>
          </p:nvPr>
        </p:nvSpPr>
        <p:spPr>
          <a:xfrm>
            <a:off x="2589212" y="1403797"/>
            <a:ext cx="8915400" cy="5203065"/>
          </a:xfrm>
        </p:spPr>
        <p:txBody>
          <a:bodyPr>
            <a:normAutofit/>
          </a:bodyPr>
          <a:lstStyle/>
          <a:p>
            <a:r>
              <a:rPr lang="en-US" dirty="0" smtClean="0">
                <a:solidFill>
                  <a:srgbClr val="FF0000"/>
                </a:solidFill>
                <a:latin typeface="Times New Roman" panose="02020603050405020304" pitchFamily="18" charset="0"/>
                <a:cs typeface="Times New Roman" panose="02020603050405020304" pitchFamily="18" charset="0"/>
              </a:rPr>
              <a:t>Introduction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Once deployed to production environments, software and systems need to be maintained</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Changes </a:t>
            </a:r>
            <a:r>
              <a:rPr lang="en-US" dirty="0">
                <a:latin typeface="Times New Roman" panose="02020603050405020304" pitchFamily="18" charset="0"/>
                <a:cs typeface="Times New Roman" panose="02020603050405020304" pitchFamily="18" charset="0"/>
              </a:rPr>
              <a:t>of various sorts are almost inevitable in delivered software and systems:</a:t>
            </a:r>
          </a:p>
          <a:p>
            <a:pPr marL="0" indent="0">
              <a:buNone/>
            </a:pPr>
            <a:r>
              <a:rPr lang="en-US" dirty="0" smtClean="0">
                <a:latin typeface="Times New Roman" panose="02020603050405020304" pitchFamily="18" charset="0"/>
                <a:cs typeface="Times New Roman" panose="02020603050405020304" pitchFamily="18" charset="0"/>
              </a:rPr>
              <a:t>	Fix </a:t>
            </a:r>
            <a:r>
              <a:rPr lang="en-US" dirty="0">
                <a:latin typeface="Times New Roman" panose="02020603050405020304" pitchFamily="18" charset="0"/>
                <a:cs typeface="Times New Roman" panose="02020603050405020304" pitchFamily="18" charset="0"/>
              </a:rPr>
              <a:t>defects discovered in operational use</a:t>
            </a:r>
          </a:p>
          <a:p>
            <a:pPr marL="0" indent="0">
              <a:buNone/>
            </a:pPr>
            <a:r>
              <a:rPr lang="en-US" dirty="0" smtClean="0">
                <a:latin typeface="Times New Roman" panose="02020603050405020304" pitchFamily="18" charset="0"/>
                <a:cs typeface="Times New Roman" panose="02020603050405020304" pitchFamily="18" charset="0"/>
              </a:rPr>
              <a:t>	Add </a:t>
            </a:r>
            <a:r>
              <a:rPr lang="en-US" dirty="0">
                <a:latin typeface="Times New Roman" panose="02020603050405020304" pitchFamily="18" charset="0"/>
                <a:cs typeface="Times New Roman" panose="02020603050405020304" pitchFamily="18" charset="0"/>
              </a:rPr>
              <a:t>new functionality</a:t>
            </a:r>
          </a:p>
          <a:p>
            <a:pPr marL="0" indent="0">
              <a:buNone/>
            </a:pPr>
            <a:r>
              <a:rPr lang="en-US" dirty="0" smtClean="0">
                <a:latin typeface="Times New Roman" panose="02020603050405020304" pitchFamily="18" charset="0"/>
                <a:cs typeface="Times New Roman" panose="02020603050405020304" pitchFamily="18" charset="0"/>
              </a:rPr>
              <a:t>	Delete </a:t>
            </a:r>
            <a:r>
              <a:rPr lang="en-US" dirty="0">
                <a:latin typeface="Times New Roman" panose="02020603050405020304" pitchFamily="18" charset="0"/>
                <a:cs typeface="Times New Roman" panose="02020603050405020304" pitchFamily="18" charset="0"/>
              </a:rPr>
              <a:t>or alter already-delivered functionality</a:t>
            </a:r>
          </a:p>
          <a:p>
            <a:pPr marL="0" indent="0">
              <a:buNone/>
            </a:pPr>
            <a:r>
              <a:rPr lang="en-US" dirty="0" smtClean="0">
                <a:latin typeface="Times New Roman" panose="02020603050405020304" pitchFamily="18" charset="0"/>
                <a:cs typeface="Times New Roman" panose="02020603050405020304" pitchFamily="18" charset="0"/>
              </a:rPr>
              <a:t>	Maintenance </a:t>
            </a:r>
            <a:r>
              <a:rPr lang="en-US" dirty="0">
                <a:latin typeface="Times New Roman" panose="02020603050405020304" pitchFamily="18" charset="0"/>
                <a:cs typeface="Times New Roman" panose="02020603050405020304" pitchFamily="18" charset="0"/>
              </a:rPr>
              <a:t>is also needed to preserve or improve non-functional quality </a:t>
            </a:r>
            <a:r>
              <a:rPr lang="en-US" dirty="0" smtClean="0">
                <a:latin typeface="Times New Roman" panose="02020603050405020304" pitchFamily="18" charset="0"/>
                <a:cs typeface="Times New Roman" panose="02020603050405020304" pitchFamily="18" charset="0"/>
              </a:rPr>
              <a:t>	characteristics </a:t>
            </a:r>
            <a:r>
              <a:rPr lang="en-US" dirty="0">
                <a:latin typeface="Times New Roman" panose="02020603050405020304" pitchFamily="18" charset="0"/>
                <a:cs typeface="Times New Roman" panose="02020603050405020304" pitchFamily="18" charset="0"/>
              </a:rPr>
              <a:t>of the component or system over its lifetime, especially performance </a:t>
            </a:r>
            <a:r>
              <a:rPr lang="en-US" dirty="0" smtClean="0">
                <a:latin typeface="Times New Roman" panose="02020603050405020304" pitchFamily="18" charset="0"/>
                <a:cs typeface="Times New Roman" panose="02020603050405020304" pitchFamily="18" charset="0"/>
              </a:rPr>
              <a:t>	efficiency</a:t>
            </a:r>
            <a:r>
              <a:rPr lang="en-US" dirty="0">
                <a:latin typeface="Times New Roman" panose="02020603050405020304" pitchFamily="18" charset="0"/>
                <a:cs typeface="Times New Roman" panose="02020603050405020304" pitchFamily="18" charset="0"/>
              </a:rPr>
              <a:t>, compatibility, reliability, security, , and portability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any changes are made as part of maintenance, maintenance testing should be </a:t>
            </a:r>
            <a:r>
              <a:rPr lang="en-US" dirty="0" smtClean="0">
                <a:latin typeface="Times New Roman" panose="02020603050405020304" pitchFamily="18" charset="0"/>
                <a:cs typeface="Times New Roman" panose="02020603050405020304" pitchFamily="18" charset="0"/>
              </a:rPr>
              <a:t>performed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Maintenance can involve planned releases and unplanned releases (hot fixes)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maintenance release may require maintenance testing at multiple test levels, using various test types, based on its scope</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14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2.4 </a:t>
            </a:r>
            <a:r>
              <a:rPr lang="en-US" dirty="0">
                <a:solidFill>
                  <a:srgbClr val="00B0F0"/>
                </a:solidFill>
                <a:latin typeface="Times New Roman" panose="02020603050405020304" pitchFamily="18" charset="0"/>
                <a:cs typeface="Times New Roman" panose="02020603050405020304" pitchFamily="18" charset="0"/>
              </a:rPr>
              <a:t>Maintenance Testing</a:t>
            </a:r>
          </a:p>
        </p:txBody>
      </p:sp>
      <p:sp>
        <p:nvSpPr>
          <p:cNvPr id="3" name="Content Placeholder 2"/>
          <p:cNvSpPr>
            <a:spLocks noGrp="1"/>
          </p:cNvSpPr>
          <p:nvPr>
            <p:ph idx="1"/>
          </p:nvPr>
        </p:nvSpPr>
        <p:spPr>
          <a:xfrm>
            <a:off x="2589212" y="1403797"/>
            <a:ext cx="8915400" cy="520306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Triggers for Maintenance </a:t>
            </a:r>
            <a:r>
              <a:rPr lang="en-US" dirty="0" smtClean="0">
                <a:latin typeface="Times New Roman" panose="02020603050405020304" pitchFamily="18" charset="0"/>
                <a:cs typeface="Times New Roman" panose="02020603050405020304" pitchFamily="18" charset="0"/>
              </a:rPr>
              <a:t>(</a:t>
            </a:r>
            <a:r>
              <a:rPr lang="en-US" smtClean="0">
                <a:solidFill>
                  <a:srgbClr val="00B0F0"/>
                </a:solidFill>
                <a:latin typeface="Times New Roman" panose="02020603050405020304" pitchFamily="18" charset="0"/>
                <a:cs typeface="Times New Roman" panose="02020603050405020304" pitchFamily="18" charset="0"/>
              </a:rPr>
              <a:t>K2</a:t>
            </a:r>
            <a:r>
              <a:rPr lang="en-US" smtClean="0">
                <a:latin typeface="Times New Roman" panose="02020603050405020304" pitchFamily="18" charset="0"/>
                <a:cs typeface="Times New Roman" panose="02020603050405020304" pitchFamily="18" charset="0"/>
              </a:rPr>
              <a:t>): Maintenace testing is done on an existing operational system, and is triggered by </a:t>
            </a:r>
            <a:r>
              <a:rPr lang="en-US" i="1" u="sng" smtClean="0">
                <a:solidFill>
                  <a:srgbClr val="00B0F0"/>
                </a:solidFill>
                <a:latin typeface="Times New Roman" panose="02020603050405020304" pitchFamily="18" charset="0"/>
                <a:cs typeface="Times New Roman" panose="02020603050405020304" pitchFamily="18" charset="0"/>
              </a:rPr>
              <a:t>modifications, migration, or retirement </a:t>
            </a:r>
            <a:r>
              <a:rPr lang="en-US" smtClean="0">
                <a:latin typeface="Times New Roman" panose="02020603050405020304" pitchFamily="18" charset="0"/>
                <a:cs typeface="Times New Roman" panose="02020603050405020304" pitchFamily="18" charset="0"/>
              </a:rPr>
              <a:t>of the software or system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Modification, such as planned enhancements (e.g., release-based), corrective and emergency changes, changes of the operational environment (such as planned operating system or database upgrades), upgrades of COTS software, and patches for defects and </a:t>
            </a:r>
            <a:r>
              <a:rPr lang="en-US" dirty="0" smtClean="0">
                <a:latin typeface="Times New Roman" panose="02020603050405020304" pitchFamily="18" charset="0"/>
                <a:cs typeface="Times New Roman" panose="02020603050405020304" pitchFamily="18" charset="0"/>
              </a:rPr>
              <a:t>vulnerabilities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Migration, such as from one platform to another, which can require operational tests of the new environment as well as of the changed software, or tests of data conversion when data from another application will be migrated into the system being </a:t>
            </a:r>
            <a:r>
              <a:rPr lang="en-US" dirty="0" smtClean="0">
                <a:latin typeface="Times New Roman" panose="02020603050405020304" pitchFamily="18" charset="0"/>
                <a:cs typeface="Times New Roman" panose="02020603050405020304" pitchFamily="18" charset="0"/>
              </a:rPr>
              <a:t>maintained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Internet of Things systems, maintenance testing may be triggered by the introduction of completely new or modified things, such as hardware devices and software services, into the overall system.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maintenance testing for such systems places particular emphasis on integration testing at different levels (e.g., network level, application level) and on security aspects, in particular those relating to personal </a:t>
            </a:r>
            <a:r>
              <a:rPr lang="en-US" dirty="0" smtClean="0">
                <a:latin typeface="Times New Roman" panose="02020603050405020304" pitchFamily="18" charset="0"/>
                <a:cs typeface="Times New Roman" panose="02020603050405020304" pitchFamily="18" charset="0"/>
              </a:rPr>
              <a:t>data</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2456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2.4 </a:t>
            </a:r>
            <a:r>
              <a:rPr lang="en-US" dirty="0">
                <a:solidFill>
                  <a:srgbClr val="00B0F0"/>
                </a:solidFill>
                <a:latin typeface="Times New Roman" panose="02020603050405020304" pitchFamily="18" charset="0"/>
                <a:cs typeface="Times New Roman" panose="02020603050405020304" pitchFamily="18" charset="0"/>
              </a:rPr>
              <a:t>Maintenance Testing</a:t>
            </a:r>
          </a:p>
        </p:txBody>
      </p:sp>
      <p:sp>
        <p:nvSpPr>
          <p:cNvPr id="3" name="Content Placeholder 2"/>
          <p:cNvSpPr>
            <a:spLocks noGrp="1"/>
          </p:cNvSpPr>
          <p:nvPr>
            <p:ph idx="1"/>
          </p:nvPr>
        </p:nvSpPr>
        <p:spPr>
          <a:xfrm>
            <a:off x="2589212" y="1403797"/>
            <a:ext cx="8915400" cy="5454203"/>
          </a:xfrm>
        </p:spPr>
        <p:txBody>
          <a:bodyPr>
            <a:normAutofit fontScale="92500" lnSpcReduction="10000"/>
          </a:bodyPr>
          <a:lstStyle/>
          <a:p>
            <a:r>
              <a:rPr lang="en-US" dirty="0">
                <a:solidFill>
                  <a:srgbClr val="FF0000"/>
                </a:solidFill>
                <a:latin typeface="Times New Roman" panose="02020603050405020304" pitchFamily="18" charset="0"/>
                <a:cs typeface="Times New Roman" panose="02020603050405020304" pitchFamily="18" charset="0"/>
              </a:rPr>
              <a:t>Impact Analysis for </a:t>
            </a:r>
            <a:r>
              <a:rPr lang="en-US" dirty="0" smtClean="0">
                <a:solidFill>
                  <a:srgbClr val="FF0000"/>
                </a:solidFill>
                <a:latin typeface="Times New Roman" panose="02020603050405020304" pitchFamily="18" charset="0"/>
                <a:cs typeface="Times New Roman" panose="02020603050405020304" pitchFamily="18" charset="0"/>
              </a:rPr>
              <a:t>Maintenance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Evaluates </a:t>
            </a:r>
            <a:r>
              <a:rPr lang="en-US" dirty="0">
                <a:latin typeface="Times New Roman" panose="02020603050405020304" pitchFamily="18" charset="0"/>
                <a:cs typeface="Times New Roman" panose="02020603050405020304" pitchFamily="18" charset="0"/>
              </a:rPr>
              <a:t>the changes that were made for a maintenance release to identify the intended consequences as well as expected and possible side effects of a change, and to identify the areas in the system that will be affected by the </a:t>
            </a:r>
            <a:r>
              <a:rPr lang="en-US" dirty="0" smtClean="0">
                <a:latin typeface="Times New Roman" panose="02020603050405020304" pitchFamily="18" charset="0"/>
                <a:cs typeface="Times New Roman" panose="02020603050405020304" pitchFamily="18" charset="0"/>
              </a:rPr>
              <a:t>change</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Can </a:t>
            </a:r>
            <a:r>
              <a:rPr lang="en-US" dirty="0">
                <a:latin typeface="Times New Roman" panose="02020603050405020304" pitchFamily="18" charset="0"/>
                <a:cs typeface="Times New Roman" panose="02020603050405020304" pitchFamily="18" charset="0"/>
              </a:rPr>
              <a:t>also help to identify the impact of a change on existing tests. The side effects and affected areas in the system need to be tested for regressions, possibly after updating any existing tests affected by the change.</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May </a:t>
            </a:r>
            <a:r>
              <a:rPr lang="en-US" dirty="0">
                <a:latin typeface="Times New Roman" panose="02020603050405020304" pitchFamily="18" charset="0"/>
                <a:cs typeface="Times New Roman" panose="02020603050405020304" pitchFamily="18" charset="0"/>
              </a:rPr>
              <a:t>be done before a change is made, to help decide if the change should be made, based on the potential consequences in other areas of the </a:t>
            </a:r>
            <a:r>
              <a:rPr lang="en-US" dirty="0" smtClean="0">
                <a:latin typeface="Times New Roman" panose="02020603050405020304" pitchFamily="18" charset="0"/>
                <a:cs typeface="Times New Roman" panose="02020603050405020304" pitchFamily="18" charset="0"/>
              </a:rPr>
              <a:t>system</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Impact analysis can be difficult if:</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Specifications </a:t>
            </a:r>
            <a:r>
              <a:rPr lang="en-US" dirty="0">
                <a:latin typeface="Times New Roman" panose="02020603050405020304" pitchFamily="18" charset="0"/>
                <a:cs typeface="Times New Roman" panose="02020603050405020304" pitchFamily="18" charset="0"/>
              </a:rPr>
              <a:t>(e.g., business requirements, user stories, architecture) are out of date or </a:t>
            </a:r>
            <a:r>
              <a:rPr lang="en-US" dirty="0" smtClean="0">
                <a:latin typeface="Times New Roman" panose="02020603050405020304" pitchFamily="18" charset="0"/>
                <a:cs typeface="Times New Roman" panose="02020603050405020304" pitchFamily="18" charset="0"/>
              </a:rPr>
              <a:t>	missing</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Test </a:t>
            </a:r>
            <a:r>
              <a:rPr lang="en-US" dirty="0">
                <a:latin typeface="Times New Roman" panose="02020603050405020304" pitchFamily="18" charset="0"/>
                <a:cs typeface="Times New Roman" panose="02020603050405020304" pitchFamily="18" charset="0"/>
              </a:rPr>
              <a:t>cases are not documented or are out of date</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Bi-directional </a:t>
            </a:r>
            <a:r>
              <a:rPr lang="en-US" dirty="0">
                <a:latin typeface="Times New Roman" panose="02020603050405020304" pitchFamily="18" charset="0"/>
                <a:cs typeface="Times New Roman" panose="02020603050405020304" pitchFamily="18" charset="0"/>
              </a:rPr>
              <a:t>traceability between tests and the test basis has not been maintained</a:t>
            </a:r>
          </a:p>
          <a:p>
            <a:pPr marL="0" indent="0">
              <a:buNone/>
            </a:pPr>
            <a:r>
              <a:rPr lang="en-US" dirty="0" smtClean="0">
                <a:latin typeface="Times New Roman" panose="02020603050405020304" pitchFamily="18" charset="0"/>
                <a:cs typeface="Times New Roman" panose="02020603050405020304" pitchFamily="18" charset="0"/>
              </a:rPr>
              <a:t>	Tool </a:t>
            </a:r>
            <a:r>
              <a:rPr lang="en-US" dirty="0">
                <a:latin typeface="Times New Roman" panose="02020603050405020304" pitchFamily="18" charset="0"/>
                <a:cs typeface="Times New Roman" panose="02020603050405020304" pitchFamily="18" charset="0"/>
              </a:rPr>
              <a:t>support is weak or </a:t>
            </a:r>
            <a:r>
              <a:rPr lang="en-US" dirty="0" smtClean="0">
                <a:latin typeface="Times New Roman" panose="02020603050405020304" pitchFamily="18" charset="0"/>
                <a:cs typeface="Times New Roman" panose="02020603050405020304" pitchFamily="18" charset="0"/>
              </a:rPr>
              <a:t>non-existent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people involved do not have domain and/or system </a:t>
            </a:r>
            <a:r>
              <a:rPr lang="en-US" dirty="0" smtClean="0">
                <a:latin typeface="Times New Roman" panose="02020603050405020304" pitchFamily="18" charset="0"/>
                <a:cs typeface="Times New Roman" panose="02020603050405020304" pitchFamily="18" charset="0"/>
              </a:rPr>
              <a:t>knowledge</a:t>
            </a:r>
          </a:p>
          <a:p>
            <a:pPr marL="0" indent="0">
              <a:buNone/>
            </a:pPr>
            <a:r>
              <a:rPr lang="en-US" dirty="0" smtClean="0">
                <a:latin typeface="Times New Roman" panose="02020603050405020304" pitchFamily="18" charset="0"/>
                <a:cs typeface="Times New Roman" panose="02020603050405020304" pitchFamily="18" charset="0"/>
              </a:rPr>
              <a:t>	Insufficient </a:t>
            </a:r>
            <a:r>
              <a:rPr lang="en-US" dirty="0">
                <a:latin typeface="Times New Roman" panose="02020603050405020304" pitchFamily="18" charset="0"/>
                <a:cs typeface="Times New Roman" panose="02020603050405020304" pitchFamily="18" charset="0"/>
              </a:rPr>
              <a:t>attention has been paid to the software's maintainability during development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40965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6082" name="Picture 2" descr="Phân biệt &quot;thank&quot; và &quot;thanks&quot; | Học Tiếng Anh cùng Callum Nguyễ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624110"/>
            <a:ext cx="8915400" cy="6251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323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2.1 Software </a:t>
            </a:r>
            <a:r>
              <a:rPr lang="en-US" dirty="0">
                <a:solidFill>
                  <a:srgbClr val="00B0F0"/>
                </a:solidFill>
                <a:latin typeface="Times New Roman" panose="02020603050405020304" pitchFamily="18" charset="0"/>
                <a:cs typeface="Times New Roman" panose="02020603050405020304" pitchFamily="18" charset="0"/>
              </a:rPr>
              <a:t>Development Lifecycle Models </a:t>
            </a:r>
          </a:p>
        </p:txBody>
      </p:sp>
      <p:sp>
        <p:nvSpPr>
          <p:cNvPr id="3" name="Content Placeholder 2"/>
          <p:cNvSpPr>
            <a:spLocks noGrp="1"/>
          </p:cNvSpPr>
          <p:nvPr>
            <p:ph idx="1"/>
          </p:nvPr>
        </p:nvSpPr>
        <p:spPr>
          <a:xfrm>
            <a:off x="2589212" y="1493949"/>
            <a:ext cx="8915400" cy="4417273"/>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Software Development Life Cycle </a:t>
            </a:r>
            <a:r>
              <a:rPr lang="en-US" dirty="0" smtClean="0">
                <a:solidFill>
                  <a:srgbClr val="FF0000"/>
                </a:solidFill>
                <a:latin typeface="Times New Roman" panose="02020603050405020304" pitchFamily="18" charset="0"/>
                <a:cs typeface="Times New Roman" panose="02020603050405020304" pitchFamily="18" charset="0"/>
              </a:rPr>
              <a:t>Models (</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Iterative and incremental development </a:t>
            </a:r>
            <a:r>
              <a:rPr lang="en-US" dirty="0" smtClean="0">
                <a:solidFill>
                  <a:schemeClr val="tx1"/>
                </a:solidFill>
                <a:latin typeface="Times New Roman" panose="02020603050405020304" pitchFamily="18" charset="0"/>
                <a:cs typeface="Times New Roman" panose="02020603050405020304" pitchFamily="18" charset="0"/>
              </a:rPr>
              <a:t>models</a:t>
            </a:r>
          </a:p>
        </p:txBody>
      </p:sp>
      <p:pic>
        <p:nvPicPr>
          <p:cNvPr id="16394" name="Picture 10" descr="Is Agile always the best solution for software development projects? -  SolDevelo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584" y="2692646"/>
            <a:ext cx="7779216" cy="3614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095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2.1 Software </a:t>
            </a:r>
            <a:r>
              <a:rPr lang="en-US" dirty="0">
                <a:solidFill>
                  <a:srgbClr val="00B0F0"/>
                </a:solidFill>
                <a:latin typeface="Times New Roman" panose="02020603050405020304" pitchFamily="18" charset="0"/>
                <a:cs typeface="Times New Roman" panose="02020603050405020304" pitchFamily="18" charset="0"/>
              </a:rPr>
              <a:t>Development </a:t>
            </a:r>
            <a:r>
              <a:rPr lang="en-US" dirty="0" smtClean="0">
                <a:solidFill>
                  <a:srgbClr val="00B0F0"/>
                </a:solidFill>
                <a:latin typeface="Times New Roman" panose="02020603050405020304" pitchFamily="18" charset="0"/>
                <a:cs typeface="Times New Roman" panose="02020603050405020304" pitchFamily="18" charset="0"/>
              </a:rPr>
              <a:t>Life Cycle </a:t>
            </a:r>
            <a:r>
              <a:rPr lang="en-US" dirty="0">
                <a:solidFill>
                  <a:srgbClr val="00B0F0"/>
                </a:solidFill>
                <a:latin typeface="Times New Roman" panose="02020603050405020304" pitchFamily="18" charset="0"/>
                <a:cs typeface="Times New Roman" panose="02020603050405020304" pitchFamily="18" charset="0"/>
              </a:rPr>
              <a:t>Models </a:t>
            </a:r>
          </a:p>
        </p:txBody>
      </p:sp>
      <p:sp>
        <p:nvSpPr>
          <p:cNvPr id="3" name="Content Placeholder 2"/>
          <p:cNvSpPr>
            <a:spLocks noGrp="1"/>
          </p:cNvSpPr>
          <p:nvPr>
            <p:ph idx="1"/>
          </p:nvPr>
        </p:nvSpPr>
        <p:spPr>
          <a:xfrm>
            <a:off x="2589212" y="1493949"/>
            <a:ext cx="8915400" cy="4417273"/>
          </a:xfrm>
        </p:spPr>
        <p:txBody>
          <a:bodyPr>
            <a:normAutofit/>
          </a:bodyPr>
          <a:lstStyle/>
          <a:p>
            <a:r>
              <a:rPr lang="en-US" dirty="0" smtClean="0">
                <a:solidFill>
                  <a:srgbClr val="FF0000"/>
                </a:solidFill>
                <a:latin typeface="Times New Roman" panose="02020603050405020304" pitchFamily="18" charset="0"/>
                <a:cs typeface="Times New Roman" panose="02020603050405020304" pitchFamily="18" charset="0"/>
              </a:rPr>
              <a:t>Software Development and Software Testing (</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solidFill>
                  <a:srgbClr val="FF0000"/>
                </a:solidFill>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In any software development lifecycle model, there are several characteristics of good testing:</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every development activity, there is a corresponding test activity</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test level has test objectives specific to that level</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Test </a:t>
            </a:r>
            <a:r>
              <a:rPr lang="en-US" dirty="0">
                <a:latin typeface="Times New Roman" panose="02020603050405020304" pitchFamily="18" charset="0"/>
                <a:cs typeface="Times New Roman" panose="02020603050405020304" pitchFamily="18" charset="0"/>
              </a:rPr>
              <a:t>analysis and design for a given test level begin during the corresponding </a:t>
            </a:r>
            <a:r>
              <a:rPr lang="en-US" dirty="0" smtClean="0">
                <a:latin typeface="Times New Roman" panose="02020603050405020304" pitchFamily="18" charset="0"/>
                <a:cs typeface="Times New Roman" panose="02020603050405020304" pitchFamily="18" charset="0"/>
              </a:rPr>
              <a:t>development activity</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Testers should be involved in reviewing documents as soon as </a:t>
            </a:r>
            <a:r>
              <a:rPr lang="en-US" dirty="0">
                <a:latin typeface="Times New Roman" panose="02020603050405020304" pitchFamily="18" charset="0"/>
                <a:cs typeface="Times New Roman" panose="02020603050405020304" pitchFamily="18" charset="0"/>
              </a:rPr>
              <a:t>drafts </a:t>
            </a:r>
            <a:r>
              <a:rPr lang="en-US" dirty="0" smtClean="0">
                <a:latin typeface="Times New Roman" panose="02020603050405020304" pitchFamily="18" charset="0"/>
                <a:cs typeface="Times New Roman" panose="02020603050405020304" pitchFamily="18" charset="0"/>
              </a:rPr>
              <a:t>are available</a:t>
            </a:r>
          </a:p>
          <a:p>
            <a:pPr marL="0" indent="0">
              <a:buNone/>
            </a:pPr>
            <a:r>
              <a:rPr lang="en-US" dirty="0" smtClean="0">
                <a:latin typeface="Times New Roman" panose="02020603050405020304" pitchFamily="18" charset="0"/>
                <a:cs typeface="Times New Roman" panose="02020603050405020304" pitchFamily="18" charset="0"/>
              </a:rPr>
              <a:t>Whichever SDLC is used, test activities should start in </a:t>
            </a:r>
            <a:r>
              <a:rPr lang="en-US" dirty="0">
                <a:latin typeface="Times New Roman" panose="02020603050405020304" pitchFamily="18" charset="0"/>
                <a:cs typeface="Times New Roman" panose="02020603050405020304" pitchFamily="18" charset="0"/>
              </a:rPr>
              <a:t>the early stages of the lifecycle, </a:t>
            </a:r>
            <a:r>
              <a:rPr lang="en-US" i="1" u="sng" dirty="0">
                <a:latin typeface="Times New Roman" panose="02020603050405020304" pitchFamily="18" charset="0"/>
                <a:cs typeface="Times New Roman" panose="02020603050405020304" pitchFamily="18" charset="0"/>
              </a:rPr>
              <a:t>adhering</a:t>
            </a:r>
            <a:r>
              <a:rPr lang="en-US" dirty="0">
                <a:latin typeface="Times New Roman" panose="02020603050405020304" pitchFamily="18" charset="0"/>
                <a:cs typeface="Times New Roman" panose="02020603050405020304" pitchFamily="18" charset="0"/>
              </a:rPr>
              <a:t> to the testing principle of </a:t>
            </a:r>
            <a:r>
              <a:rPr lang="en-US" i="1" u="sng" dirty="0">
                <a:latin typeface="Times New Roman" panose="02020603050405020304" pitchFamily="18" charset="0"/>
                <a:cs typeface="Times New Roman" panose="02020603050405020304" pitchFamily="18" charset="0"/>
              </a:rPr>
              <a:t>early </a:t>
            </a:r>
            <a:r>
              <a:rPr lang="en-US" i="1" u="sng" dirty="0" smtClean="0">
                <a:latin typeface="Times New Roman" panose="02020603050405020304" pitchFamily="18" charset="0"/>
                <a:cs typeface="Times New Roman" panose="02020603050405020304" pitchFamily="18" charset="0"/>
              </a:rPr>
              <a:t>testing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74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060" y="3320556"/>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154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352282"/>
            <a:ext cx="8915400" cy="4558940"/>
          </a:xfrm>
        </p:spPr>
        <p:txBody>
          <a:bodyPr/>
          <a:lstStyle/>
          <a:p>
            <a:r>
              <a:rPr lang="en-US" dirty="0">
                <a:solidFill>
                  <a:srgbClr val="FF0000"/>
                </a:solidFill>
                <a:latin typeface="Times New Roman" panose="02020603050405020304" pitchFamily="18" charset="0"/>
                <a:cs typeface="Times New Roman" panose="02020603050405020304" pitchFamily="18" charset="0"/>
              </a:rPr>
              <a:t>Introduction </a:t>
            </a:r>
            <a:r>
              <a:rPr lang="en-US" dirty="0">
                <a:latin typeface="Times New Roman" panose="02020603050405020304" pitchFamily="18" charset="0"/>
                <a:cs typeface="Times New Roman" panose="02020603050405020304" pitchFamily="18" charset="0"/>
              </a:rPr>
              <a:t>(</a:t>
            </a:r>
            <a:r>
              <a:rPr lang="en-US" dirty="0">
                <a:solidFill>
                  <a:srgbClr val="00B0F0"/>
                </a:solidFill>
                <a:latin typeface="Times New Roman" panose="02020603050405020304" pitchFamily="18" charset="0"/>
                <a:cs typeface="Times New Roman" panose="02020603050405020304" pitchFamily="18" charset="0"/>
              </a:rPr>
              <a:t>K2</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Groups </a:t>
            </a:r>
            <a:r>
              <a:rPr lang="en-US" dirty="0">
                <a:latin typeface="Times New Roman" panose="02020603050405020304" pitchFamily="18" charset="0"/>
                <a:cs typeface="Times New Roman" panose="02020603050405020304" pitchFamily="18" charset="0"/>
              </a:rPr>
              <a:t>of test activities that are organized and managed together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2290" name="Picture 2" descr="Four Levels of Testing that guarantee the quality of Software - AccelaT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2833353"/>
            <a:ext cx="8562143" cy="2820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4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0"/>
                                        </p:tgtEl>
                                        <p:attrNameLst>
                                          <p:attrName>style.visibility</p:attrName>
                                        </p:attrNameLst>
                                      </p:cBhvr>
                                      <p:to>
                                        <p:strVal val="visible"/>
                                      </p:to>
                                    </p:set>
                                    <p:anim calcmode="lin" valueType="num">
                                      <p:cBhvr additive="base">
                                        <p:cTn id="13" dur="500" fill="hold"/>
                                        <p:tgtEl>
                                          <p:spTgt spid="12290"/>
                                        </p:tgtEl>
                                        <p:attrNameLst>
                                          <p:attrName>ppt_x</p:attrName>
                                        </p:attrNameLst>
                                      </p:cBhvr>
                                      <p:tavLst>
                                        <p:tav tm="0">
                                          <p:val>
                                            <p:strVal val="#ppt_x"/>
                                          </p:val>
                                        </p:tav>
                                        <p:tav tm="100000">
                                          <p:val>
                                            <p:strVal val="#ppt_x"/>
                                          </p:val>
                                        </p:tav>
                                      </p:tavLst>
                                    </p:anim>
                                    <p:anim calcmode="lin" valueType="num">
                                      <p:cBhvr additive="base">
                                        <p:cTn id="14"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2.2 Test Levels</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93949"/>
            <a:ext cx="8915400" cy="4417273"/>
          </a:xfrm>
        </p:spPr>
        <p:txBody>
          <a:bodyPr>
            <a:normAutofit/>
          </a:bodyPr>
          <a:lstStyle/>
          <a:p>
            <a:r>
              <a:rPr lang="en-US" dirty="0" smtClean="0">
                <a:solidFill>
                  <a:srgbClr val="FF0000"/>
                </a:solidFill>
                <a:latin typeface="Times New Roman" panose="02020603050405020304" pitchFamily="18" charset="0"/>
                <a:cs typeface="Times New Roman" panose="02020603050405020304" pitchFamily="18" charset="0"/>
              </a:rPr>
              <a:t>Introduction </a:t>
            </a:r>
            <a:r>
              <a:rPr lang="en-US" dirty="0" smtClean="0">
                <a:latin typeface="Times New Roman" panose="02020603050405020304" pitchFamily="18" charset="0"/>
                <a:cs typeface="Times New Roman" panose="02020603050405020304" pitchFamily="18" charset="0"/>
              </a:rPr>
              <a:t>(</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levels are characterized by the following </a:t>
            </a:r>
            <a:r>
              <a:rPr lang="en-US" dirty="0" smtClean="0">
                <a:latin typeface="Times New Roman" panose="02020603050405020304" pitchFamily="18" charset="0"/>
                <a:cs typeface="Times New Roman" panose="02020603050405020304" pitchFamily="18" charset="0"/>
              </a:rPr>
              <a:t>attributes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	Test basis (referenced </a:t>
            </a:r>
            <a:r>
              <a:rPr lang="en-US" dirty="0">
                <a:latin typeface="Times New Roman" panose="02020603050405020304" pitchFamily="18" charset="0"/>
                <a:cs typeface="Times New Roman" panose="02020603050405020304" pitchFamily="18" charset="0"/>
              </a:rPr>
              <a:t>to derive test </a:t>
            </a:r>
            <a:r>
              <a:rPr lang="en-US" dirty="0" smtClean="0">
                <a:latin typeface="Times New Roman" panose="02020603050405020304" pitchFamily="18" charset="0"/>
                <a:cs typeface="Times New Roman" panose="02020603050405020304" pitchFamily="18" charset="0"/>
              </a:rPr>
              <a:t>cases)</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Typical Test </a:t>
            </a:r>
            <a:r>
              <a:rPr lang="en-US" dirty="0">
                <a:latin typeface="Times New Roman" panose="02020603050405020304" pitchFamily="18" charset="0"/>
                <a:cs typeface="Times New Roman" panose="02020603050405020304" pitchFamily="18" charset="0"/>
              </a:rPr>
              <a:t>object (i.e., what is being tested)</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	Typical </a:t>
            </a:r>
            <a:r>
              <a:rPr lang="en-US" dirty="0">
                <a:latin typeface="Times New Roman" panose="02020603050405020304" pitchFamily="18" charset="0"/>
                <a:cs typeface="Times New Roman" panose="02020603050405020304" pitchFamily="18" charset="0"/>
              </a:rPr>
              <a:t>defects and </a:t>
            </a:r>
            <a:r>
              <a:rPr lang="en-US" dirty="0" smtClean="0">
                <a:latin typeface="Times New Roman" panose="02020603050405020304" pitchFamily="18" charset="0"/>
                <a:cs typeface="Times New Roman" panose="02020603050405020304" pitchFamily="18" charset="0"/>
              </a:rPr>
              <a:t>failures </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	Approaches and responsibilities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every test level, a suitable test environment is required</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Example: UT can done on local development environment, UAT should be done in a production </a:t>
            </a:r>
            <a:r>
              <a:rPr lang="en-US" dirty="0">
                <a:latin typeface="Times New Roman" panose="02020603050405020304" pitchFamily="18" charset="0"/>
                <a:cs typeface="Times New Roman" panose="02020603050405020304" pitchFamily="18" charset="0"/>
              </a:rPr>
              <a:t>environment</a:t>
            </a:r>
          </a:p>
        </p:txBody>
      </p:sp>
    </p:spTree>
    <p:extLst>
      <p:ext uri="{BB962C8B-B14F-4D97-AF65-F5344CB8AC3E}">
        <p14:creationId xmlns:p14="http://schemas.microsoft.com/office/powerpoint/2010/main" val="1301444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9771</TotalTime>
  <Words>2449</Words>
  <Application>Microsoft Office PowerPoint</Application>
  <PresentationFormat>Widescreen</PresentationFormat>
  <Paragraphs>381</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Century Gothic</vt:lpstr>
      <vt:lpstr>Courier New</vt:lpstr>
      <vt:lpstr>Times New Roman</vt:lpstr>
      <vt:lpstr>Wingdings 3</vt:lpstr>
      <vt:lpstr>Wisp</vt:lpstr>
      <vt:lpstr>Chapter 2 Testing Throughout the Software Development Lifecycle </vt:lpstr>
      <vt:lpstr>Content</vt:lpstr>
      <vt:lpstr>2.1 Software Development Life Cycle Models </vt:lpstr>
      <vt:lpstr>2.1 Software Development Life Cycle Models </vt:lpstr>
      <vt:lpstr>2.1 Software Development Lifecycle Models </vt:lpstr>
      <vt:lpstr>2.1 Software Development Life Cycle Models </vt:lpstr>
      <vt:lpstr>2.2 Test Levels</vt:lpstr>
      <vt:lpstr>2.2 Test Levels</vt:lpstr>
      <vt:lpstr>2.2 Test Levels</vt:lpstr>
      <vt:lpstr>2.2 Test Levels</vt:lpstr>
      <vt:lpstr>2.2 Test Levels</vt:lpstr>
      <vt:lpstr>2.2 Test Levels</vt:lpstr>
      <vt:lpstr>2.2 Test Levels</vt:lpstr>
      <vt:lpstr>2.2 Test Levels</vt:lpstr>
      <vt:lpstr>2.2 Test Levels</vt:lpstr>
      <vt:lpstr>2.2 Test Levels</vt:lpstr>
      <vt:lpstr>2.2 Test Levels</vt:lpstr>
      <vt:lpstr>2.2 Test Levels</vt:lpstr>
      <vt:lpstr>2.2 Test Levels</vt:lpstr>
      <vt:lpstr>2.2 Test Levels</vt:lpstr>
      <vt:lpstr>2.2 Test Levels</vt:lpstr>
      <vt:lpstr>2.2 Test Levels</vt:lpstr>
      <vt:lpstr>2.2 Test Levels</vt:lpstr>
      <vt:lpstr>2.2 Test Levels</vt:lpstr>
      <vt:lpstr>2.2 Test Levels</vt:lpstr>
      <vt:lpstr>2.2 Test Levels</vt:lpstr>
      <vt:lpstr>2.2 Test Levels</vt:lpstr>
      <vt:lpstr>2.2 Test Levels</vt:lpstr>
      <vt:lpstr>2.2 Test Levels</vt:lpstr>
      <vt:lpstr>2.2 Test Levels</vt:lpstr>
      <vt:lpstr>2.3 Test Types</vt:lpstr>
      <vt:lpstr>2.3 Test Types</vt:lpstr>
      <vt:lpstr>2.3 Test Types</vt:lpstr>
      <vt:lpstr>2.3 Test Types</vt:lpstr>
      <vt:lpstr>2.3 Test Types</vt:lpstr>
      <vt:lpstr>2.3 Test Types</vt:lpstr>
      <vt:lpstr>2.3 Test Types</vt:lpstr>
      <vt:lpstr>2.3 Test Types</vt:lpstr>
      <vt:lpstr>2.3 Test Types</vt:lpstr>
      <vt:lpstr>2.4 Maintenance Testing</vt:lpstr>
      <vt:lpstr>2.4 Maintenance Testing</vt:lpstr>
      <vt:lpstr>2.4 Maintenance Testing</vt:lpstr>
      <vt:lpstr>2.4 Maintenance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Testing Throughout the Software Development Lifecycle</dc:title>
  <dc:creator>flora anhdao</dc:creator>
  <cp:lastModifiedBy>Quang Phan Van</cp:lastModifiedBy>
  <cp:revision>51</cp:revision>
  <dcterms:created xsi:type="dcterms:W3CDTF">2022-04-19T11:16:00Z</dcterms:created>
  <dcterms:modified xsi:type="dcterms:W3CDTF">2023-05-16T15:06:39Z</dcterms:modified>
</cp:coreProperties>
</file>