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9" r:id="rId4"/>
    <p:sldId id="292" r:id="rId5"/>
    <p:sldId id="306" r:id="rId6"/>
    <p:sldId id="307" r:id="rId7"/>
    <p:sldId id="308" r:id="rId8"/>
    <p:sldId id="310" r:id="rId9"/>
    <p:sldId id="309" r:id="rId10"/>
    <p:sldId id="311" r:id="rId11"/>
    <p:sldId id="312" r:id="rId12"/>
    <p:sldId id="313" r:id="rId13"/>
    <p:sldId id="331" r:id="rId14"/>
    <p:sldId id="315" r:id="rId15"/>
    <p:sldId id="314" r:id="rId16"/>
    <p:sldId id="316" r:id="rId17"/>
    <p:sldId id="317" r:id="rId18"/>
    <p:sldId id="318" r:id="rId19"/>
    <p:sldId id="319" r:id="rId20"/>
    <p:sldId id="320" r:id="rId21"/>
    <p:sldId id="321" r:id="rId22"/>
    <p:sldId id="322" r:id="rId23"/>
    <p:sldId id="324" r:id="rId24"/>
    <p:sldId id="323" r:id="rId25"/>
    <p:sldId id="325" r:id="rId26"/>
    <p:sldId id="326" r:id="rId27"/>
    <p:sldId id="327" r:id="rId28"/>
    <p:sldId id="330" r:id="rId29"/>
    <p:sldId id="328" r:id="rId30"/>
    <p:sldId id="329" r:id="rId31"/>
    <p:sldId id="30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660"/>
  </p:normalViewPr>
  <p:slideViewPr>
    <p:cSldViewPr snapToGrid="0">
      <p:cViewPr varScale="1">
        <p:scale>
          <a:sx n="115" d="100"/>
          <a:sy n="115" d="100"/>
        </p:scale>
        <p:origin x="3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1C7EBF-AF2A-4778-805B-AB36B602C10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A3D235A7-8A4A-42B6-97E5-1445BA0BB662}">
      <dgm:prSet phldrT="[Text]" custT="1"/>
      <dgm:spPr>
        <a:solidFill>
          <a:schemeClr val="accent1">
            <a:lumMod val="40000"/>
            <a:lumOff val="60000"/>
          </a:schemeClr>
        </a:solidFill>
      </dgm:spPr>
      <dgm:t>
        <a:bodyPr/>
        <a:lstStyle/>
        <a:p>
          <a:r>
            <a:rPr lang="en-US" sz="2000" dirty="0" smtClean="0">
              <a:solidFill>
                <a:schemeClr val="tx1"/>
              </a:solidFill>
              <a:latin typeface="Times New Roman" panose="02020603050405020304" pitchFamily="18" charset="0"/>
              <a:cs typeface="Times New Roman" panose="02020603050405020304" pitchFamily="18" charset="0"/>
            </a:rPr>
            <a:t>Static Testing Basics</a:t>
          </a:r>
          <a:endParaRPr lang="en-US" sz="2000" dirty="0">
            <a:solidFill>
              <a:schemeClr val="tx1"/>
            </a:solidFill>
            <a:latin typeface="Times New Roman" panose="02020603050405020304" pitchFamily="18" charset="0"/>
            <a:cs typeface="Times New Roman" panose="02020603050405020304" pitchFamily="18" charset="0"/>
          </a:endParaRPr>
        </a:p>
      </dgm:t>
    </dgm:pt>
    <dgm:pt modelId="{95876364-D8A1-40E9-A34D-171891B3097B}" type="parTrans" cxnId="{78675713-4AC1-431C-8CAF-6400C630A009}">
      <dgm:prSet/>
      <dgm:spPr/>
      <dgm:t>
        <a:bodyPr/>
        <a:lstStyle/>
        <a:p>
          <a:endParaRPr lang="en-US"/>
        </a:p>
      </dgm:t>
    </dgm:pt>
    <dgm:pt modelId="{EC463BC3-90D2-4AD7-9FF2-4A917C39E200}" type="sibTrans" cxnId="{78675713-4AC1-431C-8CAF-6400C630A009}">
      <dgm:prSet/>
      <dgm:spPr>
        <a:solidFill>
          <a:schemeClr val="accent2">
            <a:lumMod val="40000"/>
            <a:lumOff val="60000"/>
            <a:alpha val="90000"/>
          </a:schemeClr>
        </a:solidFill>
      </dgm:spPr>
      <dgm:t>
        <a:bodyPr/>
        <a:lstStyle/>
        <a:p>
          <a:endParaRPr lang="en-US"/>
        </a:p>
      </dgm:t>
    </dgm:pt>
    <dgm:pt modelId="{D7CE3E96-1F3D-493D-85F7-1A10D76BDE7D}">
      <dgm:prSet phldrT="[Text]" custT="1"/>
      <dgm:spPr>
        <a:solidFill>
          <a:schemeClr val="accent1">
            <a:lumMod val="60000"/>
            <a:lumOff val="40000"/>
          </a:schemeClr>
        </a:solidFill>
      </dgm:spPr>
      <dgm:t>
        <a:bodyPr/>
        <a:lstStyle/>
        <a:p>
          <a:r>
            <a:rPr lang="en-US" sz="2000" dirty="0" smtClean="0">
              <a:solidFill>
                <a:schemeClr val="tx1"/>
              </a:solidFill>
              <a:latin typeface="Times New Roman" panose="02020603050405020304" pitchFamily="18" charset="0"/>
              <a:cs typeface="Times New Roman" panose="02020603050405020304" pitchFamily="18" charset="0"/>
            </a:rPr>
            <a:t>Review Process</a:t>
          </a:r>
          <a:endParaRPr lang="en-US" sz="2000" dirty="0">
            <a:solidFill>
              <a:schemeClr val="tx1"/>
            </a:solidFill>
            <a:latin typeface="Times New Roman" panose="02020603050405020304" pitchFamily="18" charset="0"/>
            <a:cs typeface="Times New Roman" panose="02020603050405020304" pitchFamily="18" charset="0"/>
          </a:endParaRPr>
        </a:p>
      </dgm:t>
    </dgm:pt>
    <dgm:pt modelId="{F1F8644E-B40D-450D-9D5E-AB0A1C934FA6}" type="parTrans" cxnId="{8F3476DF-CB71-4A84-87B5-8E2F01DB9D91}">
      <dgm:prSet/>
      <dgm:spPr/>
      <dgm:t>
        <a:bodyPr/>
        <a:lstStyle/>
        <a:p>
          <a:endParaRPr lang="en-US"/>
        </a:p>
      </dgm:t>
    </dgm:pt>
    <dgm:pt modelId="{7904BFBB-F635-4D4E-8398-0362A3E02A9A}" type="sibTrans" cxnId="{8F3476DF-CB71-4A84-87B5-8E2F01DB9D91}">
      <dgm:prSet/>
      <dgm:spPr/>
      <dgm:t>
        <a:bodyPr/>
        <a:lstStyle/>
        <a:p>
          <a:endParaRPr lang="en-US"/>
        </a:p>
      </dgm:t>
    </dgm:pt>
    <dgm:pt modelId="{21D707ED-7E21-46F3-BC7D-F3013110316B}" type="pres">
      <dgm:prSet presAssocID="{1D1C7EBF-AF2A-4778-805B-AB36B602C108}" presName="outerComposite" presStyleCnt="0">
        <dgm:presLayoutVars>
          <dgm:chMax val="5"/>
          <dgm:dir/>
          <dgm:resizeHandles val="exact"/>
        </dgm:presLayoutVars>
      </dgm:prSet>
      <dgm:spPr/>
      <dgm:t>
        <a:bodyPr/>
        <a:lstStyle/>
        <a:p>
          <a:endParaRPr lang="en-US"/>
        </a:p>
      </dgm:t>
    </dgm:pt>
    <dgm:pt modelId="{E5553AB7-6A16-4B8E-B2ED-3FC6BA4D6332}" type="pres">
      <dgm:prSet presAssocID="{1D1C7EBF-AF2A-4778-805B-AB36B602C108}" presName="dummyMaxCanvas" presStyleCnt="0">
        <dgm:presLayoutVars/>
      </dgm:prSet>
      <dgm:spPr/>
    </dgm:pt>
    <dgm:pt modelId="{F9BB4DAE-37CF-4898-AFFF-F6C974669B0C}" type="pres">
      <dgm:prSet presAssocID="{1D1C7EBF-AF2A-4778-805B-AB36B602C108}" presName="TwoNodes_1" presStyleLbl="node1" presStyleIdx="0" presStyleCnt="2" custScaleY="51581">
        <dgm:presLayoutVars>
          <dgm:bulletEnabled val="1"/>
        </dgm:presLayoutVars>
      </dgm:prSet>
      <dgm:spPr/>
      <dgm:t>
        <a:bodyPr/>
        <a:lstStyle/>
        <a:p>
          <a:endParaRPr lang="en-US"/>
        </a:p>
      </dgm:t>
    </dgm:pt>
    <dgm:pt modelId="{0D041643-F9C7-4422-B8F5-C313D2A28274}" type="pres">
      <dgm:prSet presAssocID="{1D1C7EBF-AF2A-4778-805B-AB36B602C108}" presName="TwoNodes_2" presStyleLbl="node1" presStyleIdx="1" presStyleCnt="2" custScaleY="57733">
        <dgm:presLayoutVars>
          <dgm:bulletEnabled val="1"/>
        </dgm:presLayoutVars>
      </dgm:prSet>
      <dgm:spPr/>
      <dgm:t>
        <a:bodyPr/>
        <a:lstStyle/>
        <a:p>
          <a:endParaRPr lang="en-US"/>
        </a:p>
      </dgm:t>
    </dgm:pt>
    <dgm:pt modelId="{8D3F1504-0B7C-4A15-AA71-D4F8D1850634}" type="pres">
      <dgm:prSet presAssocID="{1D1C7EBF-AF2A-4778-805B-AB36B602C108}" presName="TwoConn_1-2" presStyleLbl="fgAccFollowNode1" presStyleIdx="0" presStyleCnt="1">
        <dgm:presLayoutVars>
          <dgm:bulletEnabled val="1"/>
        </dgm:presLayoutVars>
      </dgm:prSet>
      <dgm:spPr/>
      <dgm:t>
        <a:bodyPr/>
        <a:lstStyle/>
        <a:p>
          <a:endParaRPr lang="en-US"/>
        </a:p>
      </dgm:t>
    </dgm:pt>
    <dgm:pt modelId="{A20CE3DB-833E-4911-A9D2-CA9F2B644DB0}" type="pres">
      <dgm:prSet presAssocID="{1D1C7EBF-AF2A-4778-805B-AB36B602C108}" presName="TwoNodes_1_text" presStyleLbl="node1" presStyleIdx="1" presStyleCnt="2">
        <dgm:presLayoutVars>
          <dgm:bulletEnabled val="1"/>
        </dgm:presLayoutVars>
      </dgm:prSet>
      <dgm:spPr/>
      <dgm:t>
        <a:bodyPr/>
        <a:lstStyle/>
        <a:p>
          <a:endParaRPr lang="en-US"/>
        </a:p>
      </dgm:t>
    </dgm:pt>
    <dgm:pt modelId="{5C7A22B8-59EE-45DB-822C-9321C9FD0713}" type="pres">
      <dgm:prSet presAssocID="{1D1C7EBF-AF2A-4778-805B-AB36B602C108}" presName="TwoNodes_2_text" presStyleLbl="node1" presStyleIdx="1" presStyleCnt="2">
        <dgm:presLayoutVars>
          <dgm:bulletEnabled val="1"/>
        </dgm:presLayoutVars>
      </dgm:prSet>
      <dgm:spPr/>
      <dgm:t>
        <a:bodyPr/>
        <a:lstStyle/>
        <a:p>
          <a:endParaRPr lang="en-US"/>
        </a:p>
      </dgm:t>
    </dgm:pt>
  </dgm:ptLst>
  <dgm:cxnLst>
    <dgm:cxn modelId="{3F488117-ED23-4F2D-BAC3-AC26AF43E4FE}" type="presOf" srcId="{A3D235A7-8A4A-42B6-97E5-1445BA0BB662}" destId="{A20CE3DB-833E-4911-A9D2-CA9F2B644DB0}" srcOrd="1" destOrd="0" presId="urn:microsoft.com/office/officeart/2005/8/layout/vProcess5"/>
    <dgm:cxn modelId="{DE9C65AC-6F2D-4A14-B004-A0B673FE4031}" type="presOf" srcId="{D7CE3E96-1F3D-493D-85F7-1A10D76BDE7D}" destId="{5C7A22B8-59EE-45DB-822C-9321C9FD0713}" srcOrd="1" destOrd="0" presId="urn:microsoft.com/office/officeart/2005/8/layout/vProcess5"/>
    <dgm:cxn modelId="{78675713-4AC1-431C-8CAF-6400C630A009}" srcId="{1D1C7EBF-AF2A-4778-805B-AB36B602C108}" destId="{A3D235A7-8A4A-42B6-97E5-1445BA0BB662}" srcOrd="0" destOrd="0" parTransId="{95876364-D8A1-40E9-A34D-171891B3097B}" sibTransId="{EC463BC3-90D2-4AD7-9FF2-4A917C39E200}"/>
    <dgm:cxn modelId="{C1EC5FB0-E174-4502-94D2-E652508022AE}" type="presOf" srcId="{EC463BC3-90D2-4AD7-9FF2-4A917C39E200}" destId="{8D3F1504-0B7C-4A15-AA71-D4F8D1850634}" srcOrd="0" destOrd="0" presId="urn:microsoft.com/office/officeart/2005/8/layout/vProcess5"/>
    <dgm:cxn modelId="{FF51C8EC-D0DA-451D-8123-63D579D992AF}" type="presOf" srcId="{1D1C7EBF-AF2A-4778-805B-AB36B602C108}" destId="{21D707ED-7E21-46F3-BC7D-F3013110316B}" srcOrd="0" destOrd="0" presId="urn:microsoft.com/office/officeart/2005/8/layout/vProcess5"/>
    <dgm:cxn modelId="{59B6A54C-73A4-4632-BDE6-594CE4E340FB}" type="presOf" srcId="{D7CE3E96-1F3D-493D-85F7-1A10D76BDE7D}" destId="{0D041643-F9C7-4422-B8F5-C313D2A28274}" srcOrd="0" destOrd="0" presId="urn:microsoft.com/office/officeart/2005/8/layout/vProcess5"/>
    <dgm:cxn modelId="{2C708EB7-05E3-4E55-BB05-B4E54FBA9C6A}" type="presOf" srcId="{A3D235A7-8A4A-42B6-97E5-1445BA0BB662}" destId="{F9BB4DAE-37CF-4898-AFFF-F6C974669B0C}" srcOrd="0" destOrd="0" presId="urn:microsoft.com/office/officeart/2005/8/layout/vProcess5"/>
    <dgm:cxn modelId="{8F3476DF-CB71-4A84-87B5-8E2F01DB9D91}" srcId="{1D1C7EBF-AF2A-4778-805B-AB36B602C108}" destId="{D7CE3E96-1F3D-493D-85F7-1A10D76BDE7D}" srcOrd="1" destOrd="0" parTransId="{F1F8644E-B40D-450D-9D5E-AB0A1C934FA6}" sibTransId="{7904BFBB-F635-4D4E-8398-0362A3E02A9A}"/>
    <dgm:cxn modelId="{3164A5F4-2775-45BD-BD55-520D94D718D9}" type="presParOf" srcId="{21D707ED-7E21-46F3-BC7D-F3013110316B}" destId="{E5553AB7-6A16-4B8E-B2ED-3FC6BA4D6332}" srcOrd="0" destOrd="0" presId="urn:microsoft.com/office/officeart/2005/8/layout/vProcess5"/>
    <dgm:cxn modelId="{1384CFED-86B1-4218-9269-DC41E1327FEE}" type="presParOf" srcId="{21D707ED-7E21-46F3-BC7D-F3013110316B}" destId="{F9BB4DAE-37CF-4898-AFFF-F6C974669B0C}" srcOrd="1" destOrd="0" presId="urn:microsoft.com/office/officeart/2005/8/layout/vProcess5"/>
    <dgm:cxn modelId="{D6A54327-B3AE-49CC-8C64-5ED344415B50}" type="presParOf" srcId="{21D707ED-7E21-46F3-BC7D-F3013110316B}" destId="{0D041643-F9C7-4422-B8F5-C313D2A28274}" srcOrd="2" destOrd="0" presId="urn:microsoft.com/office/officeart/2005/8/layout/vProcess5"/>
    <dgm:cxn modelId="{F95DD99F-0C24-4B3E-9700-3D3CB8E6B9B4}" type="presParOf" srcId="{21D707ED-7E21-46F3-BC7D-F3013110316B}" destId="{8D3F1504-0B7C-4A15-AA71-D4F8D1850634}" srcOrd="3" destOrd="0" presId="urn:microsoft.com/office/officeart/2005/8/layout/vProcess5"/>
    <dgm:cxn modelId="{F5A8084E-4FAE-4B6F-8534-632C01980E6A}" type="presParOf" srcId="{21D707ED-7E21-46F3-BC7D-F3013110316B}" destId="{A20CE3DB-833E-4911-A9D2-CA9F2B644DB0}" srcOrd="4" destOrd="0" presId="urn:microsoft.com/office/officeart/2005/8/layout/vProcess5"/>
    <dgm:cxn modelId="{5BD3F933-8498-427F-8C3F-FAA21C358C46}" type="presParOf" srcId="{21D707ED-7E21-46F3-BC7D-F3013110316B}" destId="{5C7A22B8-59EE-45DB-822C-9321C9FD0713}"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5C6D79-34DA-41D8-B258-4B2A9171866C}"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D0D6BF00-8CBA-4A43-990E-706C640EB989}">
      <dgm:prSet phldrT="[Text]"/>
      <dgm:spPr/>
      <dgm:t>
        <a:bodyPr/>
        <a:lstStyle/>
        <a:p>
          <a:r>
            <a:rPr lang="en-US" altLang="ja-JP" b="0" dirty="0" smtClean="0">
              <a:latin typeface="Times New Roman" panose="02020603050405020304" pitchFamily="18" charset="0"/>
              <a:cs typeface="Times New Roman" panose="02020603050405020304" pitchFamily="18" charset="0"/>
            </a:rPr>
            <a:t>Planning</a:t>
          </a:r>
          <a:endParaRPr lang="en-US" b="0" dirty="0">
            <a:latin typeface="Times New Roman" panose="02020603050405020304" pitchFamily="18" charset="0"/>
            <a:cs typeface="Times New Roman" panose="02020603050405020304" pitchFamily="18" charset="0"/>
          </a:endParaRPr>
        </a:p>
      </dgm:t>
    </dgm:pt>
    <dgm:pt modelId="{F43020D3-21BC-48AD-B90E-B5C74A3775FD}" type="parTrans" cxnId="{34973254-1F9D-49BD-BC09-371EFC7ACA0F}">
      <dgm:prSet/>
      <dgm:spPr/>
      <dgm:t>
        <a:bodyPr/>
        <a:lstStyle/>
        <a:p>
          <a:endParaRPr lang="en-US"/>
        </a:p>
      </dgm:t>
    </dgm:pt>
    <dgm:pt modelId="{79CD8A85-7E45-44BD-9F78-31CE45158716}" type="sibTrans" cxnId="{34973254-1F9D-49BD-BC09-371EFC7ACA0F}">
      <dgm:prSet/>
      <dgm:spPr/>
      <dgm:t>
        <a:bodyPr/>
        <a:lstStyle/>
        <a:p>
          <a:endParaRPr lang="en-US"/>
        </a:p>
      </dgm:t>
    </dgm:pt>
    <dgm:pt modelId="{4934C609-E40B-4BA4-A613-F80ABFCEEFF7}">
      <dgm:prSet phldrT="[Text]"/>
      <dgm:spPr/>
      <dgm:t>
        <a:bodyPr/>
        <a:lstStyle/>
        <a:p>
          <a:r>
            <a:rPr lang="en-US" altLang="ja-JP" b="0" dirty="0" smtClean="0">
              <a:latin typeface="Times New Roman" panose="02020603050405020304" pitchFamily="18" charset="0"/>
              <a:cs typeface="Times New Roman" panose="02020603050405020304" pitchFamily="18" charset="0"/>
            </a:rPr>
            <a:t>Initiate review</a:t>
          </a:r>
          <a:endParaRPr lang="en-US" b="0" dirty="0">
            <a:latin typeface="Times New Roman" panose="02020603050405020304" pitchFamily="18" charset="0"/>
            <a:cs typeface="Times New Roman" panose="02020603050405020304" pitchFamily="18" charset="0"/>
          </a:endParaRPr>
        </a:p>
      </dgm:t>
    </dgm:pt>
    <dgm:pt modelId="{41339693-8F53-46EC-98BD-F172C827229C}" type="parTrans" cxnId="{ECE0E50F-51B2-4724-BE5A-A8506B85E8F5}">
      <dgm:prSet/>
      <dgm:spPr/>
      <dgm:t>
        <a:bodyPr/>
        <a:lstStyle/>
        <a:p>
          <a:endParaRPr lang="en-US"/>
        </a:p>
      </dgm:t>
    </dgm:pt>
    <dgm:pt modelId="{A1A670C5-8BCF-4FCD-8671-EA65E60311CD}" type="sibTrans" cxnId="{ECE0E50F-51B2-4724-BE5A-A8506B85E8F5}">
      <dgm:prSet/>
      <dgm:spPr/>
      <dgm:t>
        <a:bodyPr/>
        <a:lstStyle/>
        <a:p>
          <a:endParaRPr lang="en-US"/>
        </a:p>
      </dgm:t>
    </dgm:pt>
    <dgm:pt modelId="{788A0783-654C-4614-9216-CCA1AD3ED9F8}">
      <dgm:prSet phldrT="[Text]" custT="1"/>
      <dgm:spPr/>
      <dgm:t>
        <a:bodyPr/>
        <a:lstStyle/>
        <a:p>
          <a:pPr algn="l"/>
          <a:r>
            <a:rPr lang="en-GB" altLang="ja-JP" sz="1600" b="0" dirty="0" smtClean="0">
              <a:latin typeface="Times New Roman" panose="02020603050405020304" pitchFamily="18" charset="0"/>
              <a:cs typeface="Times New Roman" panose="02020603050405020304" pitchFamily="18" charset="0"/>
            </a:rPr>
            <a:t>Individual review /Individual preparation</a:t>
          </a:r>
          <a:endParaRPr lang="en-US" sz="1600" b="0" dirty="0">
            <a:latin typeface="Times New Roman" panose="02020603050405020304" pitchFamily="18" charset="0"/>
            <a:cs typeface="Times New Roman" panose="02020603050405020304" pitchFamily="18" charset="0"/>
          </a:endParaRPr>
        </a:p>
      </dgm:t>
    </dgm:pt>
    <dgm:pt modelId="{629FF569-E2C5-478D-A078-43328CF3DD55}" type="parTrans" cxnId="{0B485AAA-BFEE-4116-8C6B-7BDD547F9920}">
      <dgm:prSet/>
      <dgm:spPr/>
      <dgm:t>
        <a:bodyPr/>
        <a:lstStyle/>
        <a:p>
          <a:endParaRPr lang="en-US"/>
        </a:p>
      </dgm:t>
    </dgm:pt>
    <dgm:pt modelId="{9254E805-F896-41CA-9DA3-A94DBDD5D61B}" type="sibTrans" cxnId="{0B485AAA-BFEE-4116-8C6B-7BDD547F9920}">
      <dgm:prSet/>
      <dgm:spPr/>
      <dgm:t>
        <a:bodyPr/>
        <a:lstStyle/>
        <a:p>
          <a:endParaRPr lang="en-US"/>
        </a:p>
      </dgm:t>
    </dgm:pt>
    <dgm:pt modelId="{81FDF61A-84CD-4D1D-9184-E6E4F2B117C9}">
      <dgm:prSet phldrT="[Text]"/>
      <dgm:spPr/>
      <dgm:t>
        <a:bodyPr/>
        <a:lstStyle/>
        <a:p>
          <a:r>
            <a:rPr lang="en-US" altLang="ja-JP" b="0" dirty="0" smtClean="0">
              <a:latin typeface="Times New Roman" panose="02020603050405020304" pitchFamily="18" charset="0"/>
              <a:cs typeface="Times New Roman" panose="02020603050405020304" pitchFamily="18" charset="0"/>
            </a:rPr>
            <a:t>Issue communication and analysis</a:t>
          </a:r>
          <a:endParaRPr lang="en-US" b="0" dirty="0">
            <a:latin typeface="Times New Roman" panose="02020603050405020304" pitchFamily="18" charset="0"/>
            <a:cs typeface="Times New Roman" panose="02020603050405020304" pitchFamily="18" charset="0"/>
          </a:endParaRPr>
        </a:p>
      </dgm:t>
    </dgm:pt>
    <dgm:pt modelId="{EC04D2BF-0CD6-473E-AE07-F590C70DE5B5}" type="parTrans" cxnId="{377BCEF2-1998-4BF7-87CE-EC4B72425E99}">
      <dgm:prSet/>
      <dgm:spPr/>
      <dgm:t>
        <a:bodyPr/>
        <a:lstStyle/>
        <a:p>
          <a:endParaRPr lang="en-US"/>
        </a:p>
      </dgm:t>
    </dgm:pt>
    <dgm:pt modelId="{1D6D8A7D-F52D-4377-BCB4-B44393E6A485}" type="sibTrans" cxnId="{377BCEF2-1998-4BF7-87CE-EC4B72425E99}">
      <dgm:prSet/>
      <dgm:spPr/>
      <dgm:t>
        <a:bodyPr/>
        <a:lstStyle/>
        <a:p>
          <a:endParaRPr lang="en-US"/>
        </a:p>
      </dgm:t>
    </dgm:pt>
    <dgm:pt modelId="{3BF2FAB0-58D6-43C1-BB5B-8E48CD87312C}">
      <dgm:prSet phldrT="[Text]"/>
      <dgm:spPr/>
      <dgm:t>
        <a:bodyPr/>
        <a:lstStyle/>
        <a:p>
          <a:r>
            <a:rPr lang="en-US" altLang="ja-JP" b="0" dirty="0" smtClean="0">
              <a:latin typeface="Times New Roman" panose="02020603050405020304" pitchFamily="18" charset="0"/>
              <a:cs typeface="Times New Roman" panose="02020603050405020304" pitchFamily="18" charset="0"/>
            </a:rPr>
            <a:t>Fixing and reporting</a:t>
          </a:r>
          <a:endParaRPr lang="en-US" b="0" dirty="0">
            <a:latin typeface="Times New Roman" panose="02020603050405020304" pitchFamily="18" charset="0"/>
            <a:cs typeface="Times New Roman" panose="02020603050405020304" pitchFamily="18" charset="0"/>
          </a:endParaRPr>
        </a:p>
      </dgm:t>
    </dgm:pt>
    <dgm:pt modelId="{E9F019FD-216F-4545-933E-49DF736C6D85}" type="parTrans" cxnId="{6AC8B071-84F0-40A3-AD6B-697EB9086A35}">
      <dgm:prSet/>
      <dgm:spPr/>
      <dgm:t>
        <a:bodyPr/>
        <a:lstStyle/>
        <a:p>
          <a:endParaRPr lang="en-US"/>
        </a:p>
      </dgm:t>
    </dgm:pt>
    <dgm:pt modelId="{2F9A1AE3-56C4-414A-BC24-D6CF1F0B6E33}" type="sibTrans" cxnId="{6AC8B071-84F0-40A3-AD6B-697EB9086A35}">
      <dgm:prSet/>
      <dgm:spPr/>
      <dgm:t>
        <a:bodyPr/>
        <a:lstStyle/>
        <a:p>
          <a:endParaRPr lang="en-US"/>
        </a:p>
      </dgm:t>
    </dgm:pt>
    <dgm:pt modelId="{BC0FB578-BB80-448E-9104-F9391B1B13D7}" type="pres">
      <dgm:prSet presAssocID="{855C6D79-34DA-41D8-B258-4B2A9171866C}" presName="Name0" presStyleCnt="0">
        <dgm:presLayoutVars>
          <dgm:chMax val="7"/>
          <dgm:chPref val="5"/>
        </dgm:presLayoutVars>
      </dgm:prSet>
      <dgm:spPr/>
      <dgm:t>
        <a:bodyPr/>
        <a:lstStyle/>
        <a:p>
          <a:endParaRPr lang="en-US"/>
        </a:p>
      </dgm:t>
    </dgm:pt>
    <dgm:pt modelId="{5BB5CA81-C996-470F-B301-47B9EBDB8EEC}" type="pres">
      <dgm:prSet presAssocID="{855C6D79-34DA-41D8-B258-4B2A9171866C}" presName="arrowNode" presStyleLbl="node1" presStyleIdx="0" presStyleCnt="1" custLinFactNeighborX="-25704" custLinFactNeighborY="466"/>
      <dgm:spPr/>
    </dgm:pt>
    <dgm:pt modelId="{36BA26C6-B7E5-4BE9-A5D2-F96EE2FBFB31}" type="pres">
      <dgm:prSet presAssocID="{D0D6BF00-8CBA-4A43-990E-706C640EB989}" presName="txNode1" presStyleLbl="revTx" presStyleIdx="0" presStyleCnt="5" custScaleX="74779" custScaleY="51466" custLinFactNeighborX="-52674" custLinFactNeighborY="27672">
        <dgm:presLayoutVars>
          <dgm:bulletEnabled val="1"/>
        </dgm:presLayoutVars>
      </dgm:prSet>
      <dgm:spPr/>
      <dgm:t>
        <a:bodyPr/>
        <a:lstStyle/>
        <a:p>
          <a:endParaRPr lang="en-US"/>
        </a:p>
      </dgm:t>
    </dgm:pt>
    <dgm:pt modelId="{0D60AA72-652E-423C-B81B-8A66A6FDAB38}" type="pres">
      <dgm:prSet presAssocID="{4934C609-E40B-4BA4-A613-F80ABFCEEFF7}" presName="txNode2" presStyleLbl="revTx" presStyleIdx="1" presStyleCnt="5" custScaleX="74872" custScaleY="69344" custLinFactNeighborX="-57668" custLinFactNeighborY="-24759">
        <dgm:presLayoutVars>
          <dgm:bulletEnabled val="1"/>
        </dgm:presLayoutVars>
      </dgm:prSet>
      <dgm:spPr/>
      <dgm:t>
        <a:bodyPr/>
        <a:lstStyle/>
        <a:p>
          <a:endParaRPr lang="en-US"/>
        </a:p>
      </dgm:t>
    </dgm:pt>
    <dgm:pt modelId="{F366F38D-DCD9-419F-806C-B2FE6B97BB7A}" type="pres">
      <dgm:prSet presAssocID="{A1A670C5-8BCF-4FCD-8671-EA65E60311CD}" presName="dotNode2" presStyleCnt="0"/>
      <dgm:spPr/>
    </dgm:pt>
    <dgm:pt modelId="{557995C2-1735-4CEE-A605-FCCD0D623EF1}" type="pres">
      <dgm:prSet presAssocID="{A1A670C5-8BCF-4FCD-8671-EA65E60311CD}" presName="dotRepeatNode" presStyleLbl="fgShp" presStyleIdx="0" presStyleCnt="3" custLinFactX="-494098" custLinFactNeighborX="-500000" custLinFactNeighborY="-10689"/>
      <dgm:spPr/>
      <dgm:t>
        <a:bodyPr/>
        <a:lstStyle/>
        <a:p>
          <a:endParaRPr lang="en-US"/>
        </a:p>
      </dgm:t>
    </dgm:pt>
    <dgm:pt modelId="{0215FCB3-BF14-4BC9-898C-C18B6BD8133B}" type="pres">
      <dgm:prSet presAssocID="{788A0783-654C-4614-9216-CCA1AD3ED9F8}" presName="txNode3" presStyleLbl="revTx" presStyleIdx="2" presStyleCnt="5" custScaleX="235336" custScaleY="110473" custLinFactNeighborX="-75806" custLinFactNeighborY="37068">
        <dgm:presLayoutVars>
          <dgm:bulletEnabled val="1"/>
        </dgm:presLayoutVars>
      </dgm:prSet>
      <dgm:spPr/>
      <dgm:t>
        <a:bodyPr/>
        <a:lstStyle/>
        <a:p>
          <a:endParaRPr lang="en-US"/>
        </a:p>
      </dgm:t>
    </dgm:pt>
    <dgm:pt modelId="{66CEF6AD-A8D6-4004-89E2-584516A7D4D2}" type="pres">
      <dgm:prSet presAssocID="{9254E805-F896-41CA-9DA3-A94DBDD5D61B}" presName="dotNode3" presStyleCnt="0"/>
      <dgm:spPr/>
    </dgm:pt>
    <dgm:pt modelId="{CC0243C7-63AD-4584-8949-9F2D8F763BBB}" type="pres">
      <dgm:prSet presAssocID="{9254E805-F896-41CA-9DA3-A94DBDD5D61B}" presName="dotRepeatNode" presStyleLbl="fgShp" presStyleIdx="1" presStyleCnt="3" custLinFactX="-429964" custLinFactNeighborX="-500000" custLinFactNeighborY="65162"/>
      <dgm:spPr/>
      <dgm:t>
        <a:bodyPr/>
        <a:lstStyle/>
        <a:p>
          <a:endParaRPr lang="en-US"/>
        </a:p>
      </dgm:t>
    </dgm:pt>
    <dgm:pt modelId="{17483512-E168-4A5F-8530-0416D6A2C6F5}" type="pres">
      <dgm:prSet presAssocID="{81FDF61A-84CD-4D1D-9184-E6E4F2B117C9}" presName="txNode4" presStyleLbl="revTx" presStyleIdx="3" presStyleCnt="5" custScaleX="261897" custLinFactNeighborX="19721" custLinFactNeighborY="7805">
        <dgm:presLayoutVars>
          <dgm:bulletEnabled val="1"/>
        </dgm:presLayoutVars>
      </dgm:prSet>
      <dgm:spPr/>
      <dgm:t>
        <a:bodyPr/>
        <a:lstStyle/>
        <a:p>
          <a:endParaRPr lang="en-US"/>
        </a:p>
      </dgm:t>
    </dgm:pt>
    <dgm:pt modelId="{4CB8F143-CCC4-4087-AA49-12F89E254133}" type="pres">
      <dgm:prSet presAssocID="{1D6D8A7D-F52D-4377-BCB4-B44393E6A485}" presName="dotNode4" presStyleCnt="0"/>
      <dgm:spPr/>
    </dgm:pt>
    <dgm:pt modelId="{5D181691-C697-4114-9B9D-DBE0092BE177}" type="pres">
      <dgm:prSet presAssocID="{1D6D8A7D-F52D-4377-BCB4-B44393E6A485}" presName="dotRepeatNode" presStyleLbl="fgShp" presStyleIdx="2" presStyleCnt="3" custLinFactX="-420696" custLinFactY="17581" custLinFactNeighborX="-500000" custLinFactNeighborY="100000"/>
      <dgm:spPr/>
      <dgm:t>
        <a:bodyPr/>
        <a:lstStyle/>
        <a:p>
          <a:endParaRPr lang="en-US"/>
        </a:p>
      </dgm:t>
    </dgm:pt>
    <dgm:pt modelId="{DCE42614-6DF2-43AC-AEA8-F77CABC8015F}" type="pres">
      <dgm:prSet presAssocID="{3BF2FAB0-58D6-43C1-BB5B-8E48CD87312C}" presName="txNode5" presStyleLbl="revTx" presStyleIdx="4" presStyleCnt="5">
        <dgm:presLayoutVars>
          <dgm:bulletEnabled val="1"/>
        </dgm:presLayoutVars>
      </dgm:prSet>
      <dgm:spPr/>
      <dgm:t>
        <a:bodyPr/>
        <a:lstStyle/>
        <a:p>
          <a:endParaRPr lang="en-US"/>
        </a:p>
      </dgm:t>
    </dgm:pt>
  </dgm:ptLst>
  <dgm:cxnLst>
    <dgm:cxn modelId="{34973254-1F9D-49BD-BC09-371EFC7ACA0F}" srcId="{855C6D79-34DA-41D8-B258-4B2A9171866C}" destId="{D0D6BF00-8CBA-4A43-990E-706C640EB989}" srcOrd="0" destOrd="0" parTransId="{F43020D3-21BC-48AD-B90E-B5C74A3775FD}" sibTransId="{79CD8A85-7E45-44BD-9F78-31CE45158716}"/>
    <dgm:cxn modelId="{44145DDF-2FAD-4081-B5DB-001B86B3B2FE}" type="presOf" srcId="{81FDF61A-84CD-4D1D-9184-E6E4F2B117C9}" destId="{17483512-E168-4A5F-8530-0416D6A2C6F5}" srcOrd="0" destOrd="0" presId="urn:microsoft.com/office/officeart/2009/3/layout/DescendingProcess"/>
    <dgm:cxn modelId="{BDD71EC8-AA9A-4209-82ED-5CC40281C380}" type="presOf" srcId="{855C6D79-34DA-41D8-B258-4B2A9171866C}" destId="{BC0FB578-BB80-448E-9104-F9391B1B13D7}" srcOrd="0" destOrd="0" presId="urn:microsoft.com/office/officeart/2009/3/layout/DescendingProcess"/>
    <dgm:cxn modelId="{476E3F00-D2D3-4EFF-A02A-8A47B7C49A4A}" type="presOf" srcId="{A1A670C5-8BCF-4FCD-8671-EA65E60311CD}" destId="{557995C2-1735-4CEE-A605-FCCD0D623EF1}" srcOrd="0" destOrd="0" presId="urn:microsoft.com/office/officeart/2009/3/layout/DescendingProcess"/>
    <dgm:cxn modelId="{F40A4A2B-BCA7-4DA3-9EAA-B46AA0F3DDC5}" type="presOf" srcId="{9254E805-F896-41CA-9DA3-A94DBDD5D61B}" destId="{CC0243C7-63AD-4584-8949-9F2D8F763BBB}" srcOrd="0" destOrd="0" presId="urn:microsoft.com/office/officeart/2009/3/layout/DescendingProcess"/>
    <dgm:cxn modelId="{377BCEF2-1998-4BF7-87CE-EC4B72425E99}" srcId="{855C6D79-34DA-41D8-B258-4B2A9171866C}" destId="{81FDF61A-84CD-4D1D-9184-E6E4F2B117C9}" srcOrd="3" destOrd="0" parTransId="{EC04D2BF-0CD6-473E-AE07-F590C70DE5B5}" sibTransId="{1D6D8A7D-F52D-4377-BCB4-B44393E6A485}"/>
    <dgm:cxn modelId="{6AC8B071-84F0-40A3-AD6B-697EB9086A35}" srcId="{855C6D79-34DA-41D8-B258-4B2A9171866C}" destId="{3BF2FAB0-58D6-43C1-BB5B-8E48CD87312C}" srcOrd="4" destOrd="0" parTransId="{E9F019FD-216F-4545-933E-49DF736C6D85}" sibTransId="{2F9A1AE3-56C4-414A-BC24-D6CF1F0B6E33}"/>
    <dgm:cxn modelId="{F390E7D4-33F7-43F5-B482-436D5C9DFD05}" type="presOf" srcId="{4934C609-E40B-4BA4-A613-F80ABFCEEFF7}" destId="{0D60AA72-652E-423C-B81B-8A66A6FDAB38}" srcOrd="0" destOrd="0" presId="urn:microsoft.com/office/officeart/2009/3/layout/DescendingProcess"/>
    <dgm:cxn modelId="{0B485AAA-BFEE-4116-8C6B-7BDD547F9920}" srcId="{855C6D79-34DA-41D8-B258-4B2A9171866C}" destId="{788A0783-654C-4614-9216-CCA1AD3ED9F8}" srcOrd="2" destOrd="0" parTransId="{629FF569-E2C5-478D-A078-43328CF3DD55}" sibTransId="{9254E805-F896-41CA-9DA3-A94DBDD5D61B}"/>
    <dgm:cxn modelId="{EDF8EE46-F8FD-4344-9A67-5DF9A9319CE5}" type="presOf" srcId="{D0D6BF00-8CBA-4A43-990E-706C640EB989}" destId="{36BA26C6-B7E5-4BE9-A5D2-F96EE2FBFB31}" srcOrd="0" destOrd="0" presId="urn:microsoft.com/office/officeart/2009/3/layout/DescendingProcess"/>
    <dgm:cxn modelId="{F490C97E-6398-4FFC-837C-D4FA836DFE78}" type="presOf" srcId="{3BF2FAB0-58D6-43C1-BB5B-8E48CD87312C}" destId="{DCE42614-6DF2-43AC-AEA8-F77CABC8015F}" srcOrd="0" destOrd="0" presId="urn:microsoft.com/office/officeart/2009/3/layout/DescendingProcess"/>
    <dgm:cxn modelId="{ECE0E50F-51B2-4724-BE5A-A8506B85E8F5}" srcId="{855C6D79-34DA-41D8-B258-4B2A9171866C}" destId="{4934C609-E40B-4BA4-A613-F80ABFCEEFF7}" srcOrd="1" destOrd="0" parTransId="{41339693-8F53-46EC-98BD-F172C827229C}" sibTransId="{A1A670C5-8BCF-4FCD-8671-EA65E60311CD}"/>
    <dgm:cxn modelId="{E7BC9386-E224-4E3B-97CD-C6CF0717CE7C}" type="presOf" srcId="{1D6D8A7D-F52D-4377-BCB4-B44393E6A485}" destId="{5D181691-C697-4114-9B9D-DBE0092BE177}" srcOrd="0" destOrd="0" presId="urn:microsoft.com/office/officeart/2009/3/layout/DescendingProcess"/>
    <dgm:cxn modelId="{88821A3A-1A51-4FB1-8BD6-72616E330A65}" type="presOf" srcId="{788A0783-654C-4614-9216-CCA1AD3ED9F8}" destId="{0215FCB3-BF14-4BC9-898C-C18B6BD8133B}" srcOrd="0" destOrd="0" presId="urn:microsoft.com/office/officeart/2009/3/layout/DescendingProcess"/>
    <dgm:cxn modelId="{98502C7B-DAB9-4E70-AD0D-33AD846B5ED4}" type="presParOf" srcId="{BC0FB578-BB80-448E-9104-F9391B1B13D7}" destId="{5BB5CA81-C996-470F-B301-47B9EBDB8EEC}" srcOrd="0" destOrd="0" presId="urn:microsoft.com/office/officeart/2009/3/layout/DescendingProcess"/>
    <dgm:cxn modelId="{3AB2E6CD-530D-4014-A151-48CC5E8F493F}" type="presParOf" srcId="{BC0FB578-BB80-448E-9104-F9391B1B13D7}" destId="{36BA26C6-B7E5-4BE9-A5D2-F96EE2FBFB31}" srcOrd="1" destOrd="0" presId="urn:microsoft.com/office/officeart/2009/3/layout/DescendingProcess"/>
    <dgm:cxn modelId="{52B90B34-6482-4D3C-A95B-AAED4296A3F6}" type="presParOf" srcId="{BC0FB578-BB80-448E-9104-F9391B1B13D7}" destId="{0D60AA72-652E-423C-B81B-8A66A6FDAB38}" srcOrd="2" destOrd="0" presId="urn:microsoft.com/office/officeart/2009/3/layout/DescendingProcess"/>
    <dgm:cxn modelId="{7F713F1A-4187-47AA-9CEA-3E832DE40CB0}" type="presParOf" srcId="{BC0FB578-BB80-448E-9104-F9391B1B13D7}" destId="{F366F38D-DCD9-419F-806C-B2FE6B97BB7A}" srcOrd="3" destOrd="0" presId="urn:microsoft.com/office/officeart/2009/3/layout/DescendingProcess"/>
    <dgm:cxn modelId="{54D9AEAB-A273-456B-B2A0-EF589D2085DF}" type="presParOf" srcId="{F366F38D-DCD9-419F-806C-B2FE6B97BB7A}" destId="{557995C2-1735-4CEE-A605-FCCD0D623EF1}" srcOrd="0" destOrd="0" presId="urn:microsoft.com/office/officeart/2009/3/layout/DescendingProcess"/>
    <dgm:cxn modelId="{E14A7D48-7C50-43E9-A16E-CE32409A9EFC}" type="presParOf" srcId="{BC0FB578-BB80-448E-9104-F9391B1B13D7}" destId="{0215FCB3-BF14-4BC9-898C-C18B6BD8133B}" srcOrd="4" destOrd="0" presId="urn:microsoft.com/office/officeart/2009/3/layout/DescendingProcess"/>
    <dgm:cxn modelId="{C8AF8A5B-F4FA-4AB6-BECE-A3A5D4E64528}" type="presParOf" srcId="{BC0FB578-BB80-448E-9104-F9391B1B13D7}" destId="{66CEF6AD-A8D6-4004-89E2-584516A7D4D2}" srcOrd="5" destOrd="0" presId="urn:microsoft.com/office/officeart/2009/3/layout/DescendingProcess"/>
    <dgm:cxn modelId="{2CA70D6A-BE1B-49D2-A07F-05ACCE07BACB}" type="presParOf" srcId="{66CEF6AD-A8D6-4004-89E2-584516A7D4D2}" destId="{CC0243C7-63AD-4584-8949-9F2D8F763BBB}" srcOrd="0" destOrd="0" presId="urn:microsoft.com/office/officeart/2009/3/layout/DescendingProcess"/>
    <dgm:cxn modelId="{37D3AF2F-2C55-4151-BC10-C78D01F6C3D2}" type="presParOf" srcId="{BC0FB578-BB80-448E-9104-F9391B1B13D7}" destId="{17483512-E168-4A5F-8530-0416D6A2C6F5}" srcOrd="6" destOrd="0" presId="urn:microsoft.com/office/officeart/2009/3/layout/DescendingProcess"/>
    <dgm:cxn modelId="{04CC33DF-FEDA-454B-91FD-33DBA7A25E29}" type="presParOf" srcId="{BC0FB578-BB80-448E-9104-F9391B1B13D7}" destId="{4CB8F143-CCC4-4087-AA49-12F89E254133}" srcOrd="7" destOrd="0" presId="urn:microsoft.com/office/officeart/2009/3/layout/DescendingProcess"/>
    <dgm:cxn modelId="{1F33C6E8-6FDB-4F61-BF64-BAF37C524EAF}" type="presParOf" srcId="{4CB8F143-CCC4-4087-AA49-12F89E254133}" destId="{5D181691-C697-4114-9B9D-DBE0092BE177}" srcOrd="0" destOrd="0" presId="urn:microsoft.com/office/officeart/2009/3/layout/DescendingProcess"/>
    <dgm:cxn modelId="{DEA0387D-5823-4AB1-9FD7-37AA9F098AC8}" type="presParOf" srcId="{BC0FB578-BB80-448E-9104-F9391B1B13D7}" destId="{DCE42614-6DF2-43AC-AEA8-F77CABC8015F}" srcOrd="8"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B4DAE-37CF-4898-AFFF-F6C974669B0C}">
      <dsp:nvSpPr>
        <dsp:cNvPr id="0" name=""/>
        <dsp:cNvSpPr/>
      </dsp:nvSpPr>
      <dsp:spPr>
        <a:xfrm>
          <a:off x="0" y="246481"/>
          <a:ext cx="6123792" cy="525156"/>
        </a:xfrm>
        <a:prstGeom prst="roundRect">
          <a:avLst>
            <a:gd name="adj" fmla="val 10000"/>
          </a:avLst>
        </a:prstGeom>
        <a:solidFill>
          <a:schemeClr val="accent1">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chemeClr val="tx1"/>
              </a:solidFill>
              <a:latin typeface="Times New Roman" panose="02020603050405020304" pitchFamily="18" charset="0"/>
              <a:cs typeface="Times New Roman" panose="02020603050405020304" pitchFamily="18" charset="0"/>
            </a:rPr>
            <a:t>Static Testing Basics</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a:off x="15381" y="261862"/>
        <a:ext cx="5100364" cy="494394"/>
      </dsp:txXfrm>
    </dsp:sp>
    <dsp:sp modelId="{0D041643-F9C7-4422-B8F5-C313D2A28274}">
      <dsp:nvSpPr>
        <dsp:cNvPr id="0" name=""/>
        <dsp:cNvSpPr/>
      </dsp:nvSpPr>
      <dsp:spPr>
        <a:xfrm>
          <a:off x="1080669" y="1459532"/>
          <a:ext cx="6123792" cy="587790"/>
        </a:xfrm>
        <a:prstGeom prst="roundRect">
          <a:avLst>
            <a:gd name="adj" fmla="val 10000"/>
          </a:avLst>
        </a:prstGeom>
        <a:solidFill>
          <a:schemeClr val="accent1">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chemeClr val="tx1"/>
              </a:solidFill>
              <a:latin typeface="Times New Roman" panose="02020603050405020304" pitchFamily="18" charset="0"/>
              <a:cs typeface="Times New Roman" panose="02020603050405020304" pitchFamily="18" charset="0"/>
            </a:rPr>
            <a:t>Review Process</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a:off x="1097885" y="1476748"/>
        <a:ext cx="4346913" cy="553358"/>
      </dsp:txXfrm>
    </dsp:sp>
    <dsp:sp modelId="{8D3F1504-0B7C-4A15-AA71-D4F8D1850634}">
      <dsp:nvSpPr>
        <dsp:cNvPr id="0" name=""/>
        <dsp:cNvSpPr/>
      </dsp:nvSpPr>
      <dsp:spPr>
        <a:xfrm>
          <a:off x="5462014" y="800355"/>
          <a:ext cx="661777" cy="661777"/>
        </a:xfrm>
        <a:prstGeom prst="downArrow">
          <a:avLst>
            <a:gd name="adj1" fmla="val 55000"/>
            <a:gd name="adj2" fmla="val 45000"/>
          </a:avLst>
        </a:prstGeom>
        <a:solidFill>
          <a:schemeClr val="accent2">
            <a:lumMod val="40000"/>
            <a:lumOff val="60000"/>
            <a:alpha val="9000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a:p>
      </dsp:txBody>
      <dsp:txXfrm>
        <a:off x="5610914" y="800355"/>
        <a:ext cx="363977" cy="4979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5CA81-C996-470F-B301-47B9EBDB8EEC}">
      <dsp:nvSpPr>
        <dsp:cNvPr id="0" name=""/>
        <dsp:cNvSpPr/>
      </dsp:nvSpPr>
      <dsp:spPr>
        <a:xfrm rot="4396374">
          <a:off x="1754108" y="703472"/>
          <a:ext cx="3051773" cy="2128231"/>
        </a:xfrm>
        <a:prstGeom prst="swooshArrow">
          <a:avLst>
            <a:gd name="adj1" fmla="val 16310"/>
            <a:gd name="adj2" fmla="val 313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7995C2-1735-4CEE-A605-FCCD0D623EF1}">
      <dsp:nvSpPr>
        <dsp:cNvPr id="0" name=""/>
        <dsp:cNvSpPr/>
      </dsp:nvSpPr>
      <dsp:spPr>
        <a:xfrm>
          <a:off x="2880854" y="973127"/>
          <a:ext cx="77066" cy="77066"/>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0243C7-63AD-4584-8949-9F2D8F763BBB}">
      <dsp:nvSpPr>
        <dsp:cNvPr id="0" name=""/>
        <dsp:cNvSpPr/>
      </dsp:nvSpPr>
      <dsp:spPr>
        <a:xfrm>
          <a:off x="3457976" y="1457218"/>
          <a:ext cx="77066" cy="77066"/>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181691-C697-4114-9B9D-DBE0092BE177}">
      <dsp:nvSpPr>
        <dsp:cNvPr id="0" name=""/>
        <dsp:cNvSpPr/>
      </dsp:nvSpPr>
      <dsp:spPr>
        <a:xfrm>
          <a:off x="3860599" y="1995368"/>
          <a:ext cx="77066" cy="77066"/>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BA26C6-B7E5-4BE9-A5D2-F96EE2FBFB31}">
      <dsp:nvSpPr>
        <dsp:cNvPr id="0" name=""/>
        <dsp:cNvSpPr/>
      </dsp:nvSpPr>
      <dsp:spPr>
        <a:xfrm>
          <a:off x="1722748" y="293781"/>
          <a:ext cx="1075932" cy="291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b" anchorCtr="0">
          <a:noAutofit/>
        </a:bodyPr>
        <a:lstStyle/>
        <a:p>
          <a:pPr lvl="0" algn="ctr" defTabSz="755650">
            <a:lnSpc>
              <a:spcPct val="90000"/>
            </a:lnSpc>
            <a:spcBef>
              <a:spcPct val="0"/>
            </a:spcBef>
            <a:spcAft>
              <a:spcPct val="35000"/>
            </a:spcAft>
          </a:pPr>
          <a:r>
            <a:rPr lang="en-US" altLang="ja-JP" sz="1700" b="0" kern="1200" dirty="0" smtClean="0">
              <a:latin typeface="Times New Roman" panose="02020603050405020304" pitchFamily="18" charset="0"/>
              <a:cs typeface="Times New Roman" panose="02020603050405020304" pitchFamily="18" charset="0"/>
            </a:rPr>
            <a:t>Planning</a:t>
          </a:r>
          <a:endParaRPr lang="en-US" sz="1700" b="0" kern="1200" dirty="0">
            <a:latin typeface="Times New Roman" panose="02020603050405020304" pitchFamily="18" charset="0"/>
            <a:cs typeface="Times New Roman" panose="02020603050405020304" pitchFamily="18" charset="0"/>
          </a:endParaRPr>
        </a:p>
      </dsp:txBody>
      <dsp:txXfrm>
        <a:off x="1722748" y="293781"/>
        <a:ext cx="1075932" cy="291106"/>
      </dsp:txXfrm>
    </dsp:sp>
    <dsp:sp modelId="{0D60AA72-652E-423C-B81B-8A66A6FDAB38}">
      <dsp:nvSpPr>
        <dsp:cNvPr id="0" name=""/>
        <dsp:cNvSpPr/>
      </dsp:nvSpPr>
      <dsp:spPr>
        <a:xfrm>
          <a:off x="3140851" y="683739"/>
          <a:ext cx="1572233" cy="392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l" defTabSz="755650">
            <a:lnSpc>
              <a:spcPct val="90000"/>
            </a:lnSpc>
            <a:spcBef>
              <a:spcPct val="0"/>
            </a:spcBef>
            <a:spcAft>
              <a:spcPct val="35000"/>
            </a:spcAft>
          </a:pPr>
          <a:r>
            <a:rPr lang="en-US" altLang="ja-JP" sz="1700" b="0" kern="1200" dirty="0" smtClean="0">
              <a:latin typeface="Times New Roman" panose="02020603050405020304" pitchFamily="18" charset="0"/>
              <a:cs typeface="Times New Roman" panose="02020603050405020304" pitchFamily="18" charset="0"/>
            </a:rPr>
            <a:t>Initiate review</a:t>
          </a:r>
          <a:endParaRPr lang="en-US" sz="1700" b="0" kern="1200" dirty="0">
            <a:latin typeface="Times New Roman" panose="02020603050405020304" pitchFamily="18" charset="0"/>
            <a:cs typeface="Times New Roman" panose="02020603050405020304" pitchFamily="18" charset="0"/>
          </a:endParaRPr>
        </a:p>
      </dsp:txBody>
      <dsp:txXfrm>
        <a:off x="3140851" y="683739"/>
        <a:ext cx="1572233" cy="392229"/>
      </dsp:txXfrm>
    </dsp:sp>
    <dsp:sp modelId="{0215FCB3-BF14-4BC9-898C-C18B6BD8133B}">
      <dsp:nvSpPr>
        <dsp:cNvPr id="0" name=""/>
        <dsp:cNvSpPr/>
      </dsp:nvSpPr>
      <dsp:spPr>
        <a:xfrm>
          <a:off x="0" y="1342767"/>
          <a:ext cx="3935143" cy="624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35000"/>
            </a:spcAft>
          </a:pPr>
          <a:r>
            <a:rPr lang="en-GB" altLang="ja-JP" sz="1600" b="0" kern="1200" dirty="0" smtClean="0">
              <a:latin typeface="Times New Roman" panose="02020603050405020304" pitchFamily="18" charset="0"/>
              <a:cs typeface="Times New Roman" panose="02020603050405020304" pitchFamily="18" charset="0"/>
            </a:rPr>
            <a:t>Individual review /Individual preparation</a:t>
          </a:r>
          <a:endParaRPr lang="en-US" sz="1600" b="0" kern="1200" dirty="0">
            <a:latin typeface="Times New Roman" panose="02020603050405020304" pitchFamily="18" charset="0"/>
            <a:cs typeface="Times New Roman" panose="02020603050405020304" pitchFamily="18" charset="0"/>
          </a:endParaRPr>
        </a:p>
      </dsp:txBody>
      <dsp:txXfrm>
        <a:off x="0" y="1342767"/>
        <a:ext cx="3935143" cy="624866"/>
      </dsp:txXfrm>
    </dsp:sp>
    <dsp:sp modelId="{17483512-E168-4A5F-8530-0416D6A2C6F5}">
      <dsp:nvSpPr>
        <dsp:cNvPr id="0" name=""/>
        <dsp:cNvSpPr/>
      </dsp:nvSpPr>
      <dsp:spPr>
        <a:xfrm>
          <a:off x="4118900" y="1704619"/>
          <a:ext cx="3360842" cy="565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l" defTabSz="755650">
            <a:lnSpc>
              <a:spcPct val="90000"/>
            </a:lnSpc>
            <a:spcBef>
              <a:spcPct val="0"/>
            </a:spcBef>
            <a:spcAft>
              <a:spcPct val="35000"/>
            </a:spcAft>
          </a:pPr>
          <a:r>
            <a:rPr lang="en-US" altLang="ja-JP" sz="1700" b="0" kern="1200" dirty="0" smtClean="0">
              <a:latin typeface="Times New Roman" panose="02020603050405020304" pitchFamily="18" charset="0"/>
              <a:cs typeface="Times New Roman" panose="02020603050405020304" pitchFamily="18" charset="0"/>
            </a:rPr>
            <a:t>Issue communication and analysis</a:t>
          </a:r>
          <a:endParaRPr lang="en-US" sz="1700" b="0" kern="1200" dirty="0">
            <a:latin typeface="Times New Roman" panose="02020603050405020304" pitchFamily="18" charset="0"/>
            <a:cs typeface="Times New Roman" panose="02020603050405020304" pitchFamily="18" charset="0"/>
          </a:endParaRPr>
        </a:p>
      </dsp:txBody>
      <dsp:txXfrm>
        <a:off x="4118900" y="1704619"/>
        <a:ext cx="3360842" cy="565628"/>
      </dsp:txXfrm>
    </dsp:sp>
    <dsp:sp modelId="{DCE42614-6DF2-43AC-AEA8-F77CABC8015F}">
      <dsp:nvSpPr>
        <dsp:cNvPr id="0" name=""/>
        <dsp:cNvSpPr/>
      </dsp:nvSpPr>
      <dsp:spPr>
        <a:xfrm>
          <a:off x="4243535" y="2969547"/>
          <a:ext cx="1944346" cy="565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t" anchorCtr="0">
          <a:noAutofit/>
        </a:bodyPr>
        <a:lstStyle/>
        <a:p>
          <a:pPr lvl="0" algn="ctr" defTabSz="755650">
            <a:lnSpc>
              <a:spcPct val="90000"/>
            </a:lnSpc>
            <a:spcBef>
              <a:spcPct val="0"/>
            </a:spcBef>
            <a:spcAft>
              <a:spcPct val="35000"/>
            </a:spcAft>
          </a:pPr>
          <a:r>
            <a:rPr lang="en-US" altLang="ja-JP" sz="1700" b="0" kern="1200" dirty="0" smtClean="0">
              <a:latin typeface="Times New Roman" panose="02020603050405020304" pitchFamily="18" charset="0"/>
              <a:cs typeface="Times New Roman" panose="02020603050405020304" pitchFamily="18" charset="0"/>
            </a:rPr>
            <a:t>Fixing and reporting</a:t>
          </a:r>
          <a:endParaRPr lang="en-US" sz="1700" b="0" kern="1200" dirty="0">
            <a:latin typeface="Times New Roman" panose="02020603050405020304" pitchFamily="18" charset="0"/>
            <a:cs typeface="Times New Roman" panose="02020603050405020304" pitchFamily="18" charset="0"/>
          </a:endParaRPr>
        </a:p>
      </dsp:txBody>
      <dsp:txXfrm>
        <a:off x="4243535" y="2969547"/>
        <a:ext cx="1944346" cy="56562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47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40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0087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820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4281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305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3314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121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815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3264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1777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6212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643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521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6664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500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520719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1217" y="1931831"/>
            <a:ext cx="11269014" cy="2845550"/>
          </a:xfrm>
        </p:spPr>
        <p:txBody>
          <a:bodyPr>
            <a:normAutofit/>
          </a:bodyPr>
          <a:lstStyle/>
          <a:p>
            <a:pPr algn="ctr"/>
            <a:r>
              <a:rPr lang="en-US" dirty="0" smtClean="0">
                <a:solidFill>
                  <a:srgbClr val="00B0F0"/>
                </a:solidFill>
                <a:latin typeface="Times New Roman" panose="02020603050405020304" pitchFamily="18" charset="0"/>
                <a:cs typeface="Times New Roman" panose="02020603050405020304" pitchFamily="18" charset="0"/>
              </a:rPr>
              <a:t>Chapter 3</a:t>
            </a:r>
            <a:br>
              <a:rPr lang="en-US" dirty="0" smtClean="0">
                <a:solidFill>
                  <a:srgbClr val="00B0F0"/>
                </a:solidFill>
                <a:latin typeface="Times New Roman" panose="02020603050405020304" pitchFamily="18" charset="0"/>
                <a:cs typeface="Times New Roman" panose="02020603050405020304" pitchFamily="18" charset="0"/>
              </a:rPr>
            </a:br>
            <a:r>
              <a:rPr lang="en-US" dirty="0" smtClean="0">
                <a:solidFill>
                  <a:srgbClr val="00B0F0"/>
                </a:solidFill>
                <a:latin typeface="Times New Roman" panose="02020603050405020304" pitchFamily="18" charset="0"/>
                <a:cs typeface="Times New Roman" panose="02020603050405020304" pitchFamily="18" charset="0"/>
              </a:rPr>
              <a:t>Static Testing</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89213" y="5100034"/>
            <a:ext cx="8915399" cy="425004"/>
          </a:xfrm>
        </p:spPr>
        <p:txBody>
          <a:bodyPr/>
          <a:lstStyle/>
          <a:p>
            <a:pPr algn="r"/>
            <a:r>
              <a:rPr lang="en-US" i="1" dirty="0" smtClean="0">
                <a:solidFill>
                  <a:schemeClr val="tx1"/>
                </a:solidFill>
              </a:rPr>
              <a:t>Author</a:t>
            </a:r>
            <a:r>
              <a:rPr lang="en-US" i="1" smtClean="0">
                <a:solidFill>
                  <a:schemeClr val="tx1"/>
                </a:solidFill>
              </a:rPr>
              <a:t>: </a:t>
            </a:r>
            <a:r>
              <a:rPr lang="en-US" i="1" smtClean="0">
                <a:solidFill>
                  <a:schemeClr val="tx1"/>
                </a:solidFill>
              </a:rPr>
              <a:t>PVANQUANG</a:t>
            </a:r>
            <a:endParaRPr lang="en-US" i="1" dirty="0">
              <a:solidFill>
                <a:schemeClr val="tx1"/>
              </a:solidFill>
            </a:endParaRPr>
          </a:p>
        </p:txBody>
      </p:sp>
    </p:spTree>
    <p:extLst>
      <p:ext uri="{BB962C8B-B14F-4D97-AF65-F5344CB8AC3E}">
        <p14:creationId xmlns:p14="http://schemas.microsoft.com/office/powerpoint/2010/main" val="3200883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3.2 Review Process</a:t>
            </a:r>
          </a:p>
        </p:txBody>
      </p:sp>
      <p:sp>
        <p:nvSpPr>
          <p:cNvPr id="3" name="Content Placeholder 2"/>
          <p:cNvSpPr>
            <a:spLocks noGrp="1"/>
          </p:cNvSpPr>
          <p:nvPr>
            <p:ph idx="1"/>
          </p:nvPr>
        </p:nvSpPr>
        <p:spPr>
          <a:xfrm>
            <a:off x="2589212" y="1493949"/>
            <a:ext cx="8915400" cy="5364051"/>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Work Product Review Process (</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formal review process comprise the following main activities:</a:t>
            </a:r>
            <a:endParaRPr lang="en-US" dirty="0">
              <a:latin typeface="Times New Roman" panose="02020603050405020304" pitchFamily="18" charset="0"/>
              <a:cs typeface="Times New Roman" panose="02020603050405020304" pitchFamily="18" charset="0"/>
            </a:endParaRPr>
          </a:p>
          <a:p>
            <a:pPr marL="457200" lvl="1" indent="0">
              <a:buClr>
                <a:srgbClr val="E78712"/>
              </a:buClr>
              <a:buNone/>
            </a:pPr>
            <a:endParaRPr lang="en-US" sz="1800" dirty="0" smtClean="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3618190772"/>
              </p:ext>
            </p:extLst>
          </p:nvPr>
        </p:nvGraphicFramePr>
        <p:xfrm>
          <a:off x="3311612" y="2603157"/>
          <a:ext cx="8394356" cy="3535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4187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3.2 Review Process</a:t>
            </a:r>
          </a:p>
        </p:txBody>
      </p:sp>
      <p:sp>
        <p:nvSpPr>
          <p:cNvPr id="3" name="Content Placeholder 2"/>
          <p:cNvSpPr>
            <a:spLocks noGrp="1"/>
          </p:cNvSpPr>
          <p:nvPr>
            <p:ph idx="1"/>
          </p:nvPr>
        </p:nvSpPr>
        <p:spPr>
          <a:xfrm>
            <a:off x="2589212" y="1493949"/>
            <a:ext cx="8915400" cy="5364051"/>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Work Product Review </a:t>
            </a:r>
            <a:r>
              <a:rPr lang="en-US" dirty="0" smtClean="0">
                <a:solidFill>
                  <a:srgbClr val="FF0000"/>
                </a:solidFill>
                <a:latin typeface="Times New Roman" panose="02020603050405020304" pitchFamily="18" charset="0"/>
                <a:cs typeface="Times New Roman" panose="02020603050405020304" pitchFamily="18" charset="0"/>
              </a:rPr>
              <a:t>Process - Planning </a:t>
            </a:r>
            <a:r>
              <a:rPr lang="en-US" dirty="0">
                <a:solidFill>
                  <a:srgbClr val="FF0000"/>
                </a:solidFill>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Defining the scope, which includes the purpose of the review, what documents or parts of documents to review, and the quality characteristics to be evaluated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Estimating effort and timeframe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Identifying review characteristics such as the review type with roles, activities, and checklists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Selecting the people to participate in the review and allocating roles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Defining the entry and exit criteria for more formal review types (e.g., inspections)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Checking that entry criteria are met (for more formal review types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Work Product Review Process - Initiate review (</a:t>
            </a:r>
            <a:r>
              <a:rPr lang="en-US" dirty="0">
                <a:solidFill>
                  <a:srgbClr val="00B0F0"/>
                </a:solidFill>
                <a:latin typeface="Times New Roman" panose="02020603050405020304" pitchFamily="18" charset="0"/>
                <a:cs typeface="Times New Roman" panose="02020603050405020304" pitchFamily="18" charset="0"/>
              </a:rPr>
              <a:t>K2</a:t>
            </a:r>
            <a:r>
              <a:rPr lang="en-US"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Distributing the work product (physically or by electronic means) and other material, such as issue log forms, checklists, and related work products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Explaining the scope, objectives, process, roles, and work products to the participants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Answering any questions that participants may have about the review</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948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3.2 Review Process</a:t>
            </a:r>
          </a:p>
        </p:txBody>
      </p:sp>
      <p:sp>
        <p:nvSpPr>
          <p:cNvPr id="3" name="Content Placeholder 2"/>
          <p:cNvSpPr>
            <a:spLocks noGrp="1"/>
          </p:cNvSpPr>
          <p:nvPr>
            <p:ph idx="1"/>
          </p:nvPr>
        </p:nvSpPr>
        <p:spPr>
          <a:xfrm>
            <a:off x="2589212" y="1493949"/>
            <a:ext cx="8915400" cy="5364051"/>
          </a:xfrm>
        </p:spPr>
        <p:txBody>
          <a:bodyPr>
            <a:normAutofit/>
          </a:bodyPr>
          <a:lstStyle/>
          <a:p>
            <a:r>
              <a:rPr lang="en-US" dirty="0" smtClean="0">
                <a:solidFill>
                  <a:srgbClr val="FF0000"/>
                </a:solidFill>
                <a:latin typeface="Times New Roman" panose="02020603050405020304" pitchFamily="18" charset="0"/>
                <a:cs typeface="Times New Roman" panose="02020603050405020304" pitchFamily="18" charset="0"/>
              </a:rPr>
              <a:t>Work </a:t>
            </a:r>
            <a:r>
              <a:rPr lang="en-US" dirty="0">
                <a:solidFill>
                  <a:srgbClr val="FF0000"/>
                </a:solidFill>
                <a:latin typeface="Times New Roman" panose="02020603050405020304" pitchFamily="18" charset="0"/>
                <a:cs typeface="Times New Roman" panose="02020603050405020304" pitchFamily="18" charset="0"/>
              </a:rPr>
              <a:t>Product Review Process - Individual review (</a:t>
            </a:r>
            <a:r>
              <a:rPr lang="en-US" dirty="0">
                <a:solidFill>
                  <a:srgbClr val="00B0F0"/>
                </a:solidFill>
                <a:latin typeface="Times New Roman" panose="02020603050405020304" pitchFamily="18" charset="0"/>
                <a:cs typeface="Times New Roman" panose="02020603050405020304" pitchFamily="18" charset="0"/>
              </a:rPr>
              <a:t>K2</a:t>
            </a:r>
            <a:r>
              <a:rPr lang="en-US"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Reviewing all or part of the work product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Noting potential defects, recommendations, and questions</a:t>
            </a:r>
          </a:p>
          <a:p>
            <a:r>
              <a:rPr lang="en-US" dirty="0">
                <a:solidFill>
                  <a:srgbClr val="FF0000"/>
                </a:solidFill>
                <a:latin typeface="Times New Roman" panose="02020603050405020304" pitchFamily="18" charset="0"/>
                <a:cs typeface="Times New Roman" panose="02020603050405020304" pitchFamily="18" charset="0"/>
              </a:rPr>
              <a:t>Work Product Review Process - Issue communication and analysis (</a:t>
            </a:r>
            <a:r>
              <a:rPr lang="en-US" dirty="0">
                <a:solidFill>
                  <a:srgbClr val="00B0F0"/>
                </a:solidFill>
                <a:latin typeface="Times New Roman" panose="02020603050405020304" pitchFamily="18" charset="0"/>
                <a:cs typeface="Times New Roman" panose="02020603050405020304" pitchFamily="18" charset="0"/>
              </a:rPr>
              <a:t>K2</a:t>
            </a:r>
            <a:r>
              <a:rPr lang="en-US"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Communicating identified potential defects (e.g., in a review meeting)</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Analyzing </a:t>
            </a:r>
            <a:r>
              <a:rPr lang="en-US" dirty="0">
                <a:latin typeface="Times New Roman" panose="02020603050405020304" pitchFamily="18" charset="0"/>
                <a:cs typeface="Times New Roman" panose="02020603050405020304" pitchFamily="18" charset="0"/>
              </a:rPr>
              <a:t>potential defects, assigning ownership and status to them</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Evaluating and documenting quality characteristics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Evaluating the review findings against the exit criteria to make a review decision (reject; major changes needed; accept, possibly with minor changes</a:t>
            </a:r>
            <a:r>
              <a:rPr lang="en-US"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131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3.2 Review Process</a:t>
            </a:r>
          </a:p>
        </p:txBody>
      </p:sp>
      <p:sp>
        <p:nvSpPr>
          <p:cNvPr id="3" name="Content Placeholder 2"/>
          <p:cNvSpPr>
            <a:spLocks noGrp="1"/>
          </p:cNvSpPr>
          <p:nvPr>
            <p:ph idx="1"/>
          </p:nvPr>
        </p:nvSpPr>
        <p:spPr>
          <a:xfrm>
            <a:off x="2589212" y="1493949"/>
            <a:ext cx="8915400" cy="4265167"/>
          </a:xfrm>
        </p:spPr>
        <p:txBody>
          <a:bodyPr>
            <a:normAutofit/>
          </a:bodyPr>
          <a:lstStyle/>
          <a:p>
            <a:r>
              <a:rPr lang="en-US" dirty="0" smtClean="0">
                <a:solidFill>
                  <a:srgbClr val="FF0000"/>
                </a:solidFill>
                <a:latin typeface="Times New Roman" panose="02020603050405020304" pitchFamily="18" charset="0"/>
                <a:cs typeface="Times New Roman" panose="02020603050405020304" pitchFamily="18" charset="0"/>
              </a:rPr>
              <a:t>Work </a:t>
            </a:r>
            <a:r>
              <a:rPr lang="en-US" dirty="0">
                <a:solidFill>
                  <a:srgbClr val="FF0000"/>
                </a:solidFill>
                <a:latin typeface="Times New Roman" panose="02020603050405020304" pitchFamily="18" charset="0"/>
                <a:cs typeface="Times New Roman" panose="02020603050405020304" pitchFamily="18" charset="0"/>
              </a:rPr>
              <a:t>Product Review Process - Fixing and </a:t>
            </a:r>
            <a:r>
              <a:rPr lang="en-US" dirty="0" smtClean="0">
                <a:solidFill>
                  <a:srgbClr val="FF0000"/>
                </a:solidFill>
                <a:latin typeface="Times New Roman" panose="02020603050405020304" pitchFamily="18" charset="0"/>
                <a:cs typeface="Times New Roman" panose="02020603050405020304" pitchFamily="18" charset="0"/>
              </a:rPr>
              <a:t>reporting  </a:t>
            </a:r>
            <a:r>
              <a:rPr lang="en-US" dirty="0">
                <a:solidFill>
                  <a:srgbClr val="FF0000"/>
                </a:solidFill>
                <a:latin typeface="Times New Roman" panose="02020603050405020304" pitchFamily="18" charset="0"/>
                <a:cs typeface="Times New Roman" panose="02020603050405020304" pitchFamily="18" charset="0"/>
              </a:rPr>
              <a:t>(</a:t>
            </a:r>
            <a:r>
              <a:rPr lang="en-US" dirty="0">
                <a:solidFill>
                  <a:srgbClr val="00B0F0"/>
                </a:solidFill>
                <a:latin typeface="Times New Roman" panose="02020603050405020304" pitchFamily="18" charset="0"/>
                <a:cs typeface="Times New Roman" panose="02020603050405020304" pitchFamily="18" charset="0"/>
              </a:rPr>
              <a:t>K2</a:t>
            </a:r>
            <a:r>
              <a:rPr lang="en-US"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Creating </a:t>
            </a:r>
            <a:r>
              <a:rPr lang="en-US" dirty="0">
                <a:latin typeface="Times New Roman" panose="02020603050405020304" pitchFamily="18" charset="0"/>
                <a:cs typeface="Times New Roman" panose="02020603050405020304" pitchFamily="18" charset="0"/>
              </a:rPr>
              <a:t>defect reports for those findings that require changes to a work product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Fixing defects found (typically done by the author) in the work product reviewed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Communicating defects to the appropriate person or team (when found in a work product related to the work product reviewed)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Recording updated status of defects (in formal reviews), potentially including the agreement of the comment originator</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Gathering metrics (for more formal review types)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Checking that exit criteria are met (for more formal review types)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Accepting the work product when the exit criteria are </a:t>
            </a:r>
            <a:r>
              <a:rPr lang="en-US" dirty="0" smtClean="0">
                <a:latin typeface="Times New Roman" panose="02020603050405020304" pitchFamily="18" charset="0"/>
                <a:cs typeface="Times New Roman" panose="02020603050405020304" pitchFamily="18" charset="0"/>
              </a:rPr>
              <a:t>reached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679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3.2 Review Process</a:t>
            </a:r>
          </a:p>
        </p:txBody>
      </p:sp>
      <p:sp>
        <p:nvSpPr>
          <p:cNvPr id="3" name="Content Placeholder 2"/>
          <p:cNvSpPr>
            <a:spLocks noGrp="1"/>
          </p:cNvSpPr>
          <p:nvPr>
            <p:ph idx="1"/>
          </p:nvPr>
        </p:nvSpPr>
        <p:spPr>
          <a:xfrm>
            <a:off x="2589212" y="1493949"/>
            <a:ext cx="8915400" cy="5364051"/>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Roles and responsibilities in a formal </a:t>
            </a:r>
            <a:r>
              <a:rPr lang="en-US" dirty="0" smtClean="0">
                <a:solidFill>
                  <a:srgbClr val="FF0000"/>
                </a:solidFill>
                <a:latin typeface="Times New Roman" panose="02020603050405020304" pitchFamily="18" charset="0"/>
                <a:cs typeface="Times New Roman" panose="02020603050405020304" pitchFamily="18" charset="0"/>
              </a:rPr>
              <a:t>review </a:t>
            </a:r>
            <a:r>
              <a:rPr lang="en-US" dirty="0">
                <a:solidFill>
                  <a:srgbClr val="FF0000"/>
                </a:solidFill>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solidFill>
                  <a:srgbClr val="FF0000"/>
                </a:solidFill>
                <a:latin typeface="Times New Roman" panose="02020603050405020304" pitchFamily="18" charset="0"/>
                <a:cs typeface="Times New Roman" panose="02020603050405020304" pitchFamily="18" charset="0"/>
              </a:rPr>
              <a:t>)</a:t>
            </a:r>
          </a:p>
        </p:txBody>
      </p:sp>
      <p:pic>
        <p:nvPicPr>
          <p:cNvPr id="2050" name="Picture 2" descr="Software Testing World : August 2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251" y="2263450"/>
            <a:ext cx="10039350"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563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3.2 Review Process</a:t>
            </a:r>
          </a:p>
        </p:txBody>
      </p:sp>
      <p:sp>
        <p:nvSpPr>
          <p:cNvPr id="3" name="Content Placeholder 2"/>
          <p:cNvSpPr>
            <a:spLocks noGrp="1"/>
          </p:cNvSpPr>
          <p:nvPr>
            <p:ph idx="1"/>
          </p:nvPr>
        </p:nvSpPr>
        <p:spPr>
          <a:xfrm>
            <a:off x="2589212" y="1493949"/>
            <a:ext cx="8915400" cy="5364051"/>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Roles and responsibilities in a formal review (</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Author</a:t>
            </a:r>
            <a:r>
              <a:rPr lang="en-US" dirty="0">
                <a:latin typeface="Times New Roman" panose="02020603050405020304" pitchFamily="18" charset="0"/>
                <a:cs typeface="Times New Roman" panose="02020603050405020304" pitchFamily="18" charset="0"/>
              </a:rPr>
              <a:t> </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Creates the work product under review</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Fixes defects in the work product under review (if necessary)</a:t>
            </a:r>
          </a:p>
          <a:p>
            <a:pPr>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Management</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Is responsible for review planning</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Decides on the execution of reviews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Assigns staff, budget, and time</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Monitors ongoing cost-effectiveness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Executes control decisions in the event of inadequate outcomes</a:t>
            </a:r>
          </a:p>
          <a:p>
            <a:pPr>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Facilitator (often called moderator)</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Ensures effective running of review meetings (when held)</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Mediates, if necessary, between the various points of view</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Is often the person upon whom the success of the review depends</a:t>
            </a:r>
          </a:p>
        </p:txBody>
      </p:sp>
    </p:spTree>
    <p:extLst>
      <p:ext uri="{BB962C8B-B14F-4D97-AF65-F5344CB8AC3E}">
        <p14:creationId xmlns:p14="http://schemas.microsoft.com/office/powerpoint/2010/main" val="1977921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3.2 Review Process</a:t>
            </a:r>
          </a:p>
        </p:txBody>
      </p:sp>
      <p:sp>
        <p:nvSpPr>
          <p:cNvPr id="3" name="Content Placeholder 2"/>
          <p:cNvSpPr>
            <a:spLocks noGrp="1"/>
          </p:cNvSpPr>
          <p:nvPr>
            <p:ph idx="1"/>
          </p:nvPr>
        </p:nvSpPr>
        <p:spPr>
          <a:xfrm>
            <a:off x="2589212" y="1493949"/>
            <a:ext cx="8915400" cy="5364051"/>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Roles and responsibilities in a formal review (</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Review leader</a:t>
            </a:r>
          </a:p>
          <a:p>
            <a:pPr lvl="1">
              <a:buFont typeface="Courier New" panose="02070309020205020404" pitchFamily="49" charset="0"/>
              <a:buChar char="o"/>
            </a:pPr>
            <a:r>
              <a:rPr lang="en-US" dirty="0">
                <a:solidFill>
                  <a:schemeClr val="tx1"/>
                </a:solidFill>
                <a:latin typeface="Times New Roman" panose="02020603050405020304" pitchFamily="18" charset="0"/>
                <a:cs typeface="Times New Roman" panose="02020603050405020304" pitchFamily="18" charset="0"/>
              </a:rPr>
              <a:t>Takes overall responsibility for the review</a:t>
            </a:r>
          </a:p>
          <a:p>
            <a:pPr lvl="1">
              <a:buFont typeface="Courier New" panose="02070309020205020404" pitchFamily="49" charset="0"/>
              <a:buChar char="o"/>
            </a:pPr>
            <a:r>
              <a:rPr lang="en-US" dirty="0">
                <a:solidFill>
                  <a:schemeClr val="tx1"/>
                </a:solidFill>
                <a:latin typeface="Times New Roman" panose="02020603050405020304" pitchFamily="18" charset="0"/>
                <a:cs typeface="Times New Roman" panose="02020603050405020304" pitchFamily="18" charset="0"/>
              </a:rPr>
              <a:t>Decides who will be involved and organizes when and where it will take place</a:t>
            </a:r>
          </a:p>
          <a:p>
            <a:pPr>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Reviewers</a:t>
            </a:r>
          </a:p>
          <a:p>
            <a:pPr lvl="1">
              <a:buFont typeface="Courier New" panose="02070309020205020404" pitchFamily="49" charset="0"/>
              <a:buChar char="o"/>
            </a:pPr>
            <a:r>
              <a:rPr lang="en-US" dirty="0">
                <a:solidFill>
                  <a:schemeClr val="tx1"/>
                </a:solidFill>
                <a:latin typeface="Times New Roman" panose="02020603050405020304" pitchFamily="18" charset="0"/>
                <a:cs typeface="Times New Roman" panose="02020603050405020304" pitchFamily="18" charset="0"/>
              </a:rPr>
              <a:t>May be subject matter experts, persons working on the project, stakeholders with an interest in the work product, and/or individuals with specific technical or business backgrounds</a:t>
            </a:r>
          </a:p>
          <a:p>
            <a:pPr lvl="1">
              <a:buFont typeface="Courier New" panose="02070309020205020404" pitchFamily="49" charset="0"/>
              <a:buChar char="o"/>
            </a:pPr>
            <a:r>
              <a:rPr lang="en-US" dirty="0">
                <a:solidFill>
                  <a:schemeClr val="tx1"/>
                </a:solidFill>
                <a:latin typeface="Times New Roman" panose="02020603050405020304" pitchFamily="18" charset="0"/>
                <a:cs typeface="Times New Roman" panose="02020603050405020304" pitchFamily="18" charset="0"/>
              </a:rPr>
              <a:t>Identify potential defects in the work product under review</a:t>
            </a:r>
          </a:p>
          <a:p>
            <a:pPr lvl="1">
              <a:buFont typeface="Courier New" panose="02070309020205020404" pitchFamily="49" charset="0"/>
              <a:buChar char="o"/>
            </a:pPr>
            <a:r>
              <a:rPr lang="en-US" dirty="0">
                <a:solidFill>
                  <a:schemeClr val="tx1"/>
                </a:solidFill>
                <a:latin typeface="Times New Roman" panose="02020603050405020304" pitchFamily="18" charset="0"/>
                <a:cs typeface="Times New Roman" panose="02020603050405020304" pitchFamily="18" charset="0"/>
              </a:rPr>
              <a:t>May represent different perspectives (e.g., tester, developer, user, operator, business analyst, usability expert, etc.)</a:t>
            </a:r>
          </a:p>
          <a:p>
            <a:pPr>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Scribe (or recorder)</a:t>
            </a:r>
          </a:p>
          <a:p>
            <a:pPr lvl="1">
              <a:buFont typeface="Courier New" panose="02070309020205020404" pitchFamily="49" charset="0"/>
              <a:buChar char="o"/>
            </a:pPr>
            <a:r>
              <a:rPr lang="en-US" dirty="0">
                <a:solidFill>
                  <a:schemeClr val="tx1"/>
                </a:solidFill>
                <a:latin typeface="Times New Roman" panose="02020603050405020304" pitchFamily="18" charset="0"/>
                <a:cs typeface="Times New Roman" panose="02020603050405020304" pitchFamily="18" charset="0"/>
              </a:rPr>
              <a:t>Collates potential defects found during the individual review activity</a:t>
            </a:r>
          </a:p>
          <a:p>
            <a:pPr lvl="1">
              <a:buFont typeface="Courier New" panose="02070309020205020404" pitchFamily="49" charset="0"/>
              <a:buChar char="o"/>
            </a:pPr>
            <a:r>
              <a:rPr lang="en-US" dirty="0">
                <a:solidFill>
                  <a:schemeClr val="tx1"/>
                </a:solidFill>
                <a:latin typeface="Times New Roman" panose="02020603050405020304" pitchFamily="18" charset="0"/>
                <a:cs typeface="Times New Roman" panose="02020603050405020304" pitchFamily="18" charset="0"/>
              </a:rPr>
              <a:t>Records new potential defects, open points, and decisions from the review meeting (when held)</a:t>
            </a:r>
          </a:p>
        </p:txBody>
      </p:sp>
    </p:spTree>
    <p:extLst>
      <p:ext uri="{BB962C8B-B14F-4D97-AF65-F5344CB8AC3E}">
        <p14:creationId xmlns:p14="http://schemas.microsoft.com/office/powerpoint/2010/main" val="1981470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3.2 Review Process</a:t>
            </a:r>
          </a:p>
        </p:txBody>
      </p:sp>
      <p:sp>
        <p:nvSpPr>
          <p:cNvPr id="3" name="Content Placeholder 2"/>
          <p:cNvSpPr>
            <a:spLocks noGrp="1"/>
          </p:cNvSpPr>
          <p:nvPr>
            <p:ph idx="1"/>
          </p:nvPr>
        </p:nvSpPr>
        <p:spPr>
          <a:xfrm>
            <a:off x="2589212" y="1493949"/>
            <a:ext cx="8915400" cy="5364051"/>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Review Types (</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solidFill>
                  <a:srgbClr val="FF0000"/>
                </a:solidFill>
                <a:latin typeface="Times New Roman" panose="02020603050405020304" pitchFamily="18" charset="0"/>
                <a:cs typeface="Times New Roman" panose="02020603050405020304" pitchFamily="18" charset="0"/>
              </a:rPr>
              <a:t>)</a:t>
            </a:r>
          </a:p>
        </p:txBody>
      </p:sp>
      <p:pic>
        <p:nvPicPr>
          <p:cNvPr id="3074" name="Picture 2" descr="ISTQB Foundation Level Exam Crash Course Part-6 - Software Testing Geni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5066" y="2242397"/>
            <a:ext cx="5042501" cy="4127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884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3.2 Review Process</a:t>
            </a:r>
          </a:p>
        </p:txBody>
      </p:sp>
      <p:sp>
        <p:nvSpPr>
          <p:cNvPr id="3" name="Content Placeholder 2"/>
          <p:cNvSpPr>
            <a:spLocks noGrp="1"/>
          </p:cNvSpPr>
          <p:nvPr>
            <p:ph idx="1"/>
          </p:nvPr>
        </p:nvSpPr>
        <p:spPr>
          <a:xfrm>
            <a:off x="2589212" y="1493949"/>
            <a:ext cx="8915400" cy="5364051"/>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Review Types - </a:t>
            </a:r>
            <a:r>
              <a:rPr lang="en-US" dirty="0" smtClean="0">
                <a:solidFill>
                  <a:srgbClr val="FF0000"/>
                </a:solidFill>
                <a:latin typeface="Times New Roman" panose="02020603050405020304" pitchFamily="18" charset="0"/>
                <a:cs typeface="Times New Roman" panose="02020603050405020304" pitchFamily="18" charset="0"/>
              </a:rPr>
              <a:t>Informal </a:t>
            </a:r>
            <a:r>
              <a:rPr lang="en-US" dirty="0">
                <a:solidFill>
                  <a:srgbClr val="FF0000"/>
                </a:solidFill>
                <a:latin typeface="Times New Roman" panose="02020603050405020304" pitchFamily="18" charset="0"/>
                <a:cs typeface="Times New Roman" panose="02020603050405020304" pitchFamily="18" charset="0"/>
              </a:rPr>
              <a:t>review (</a:t>
            </a:r>
            <a:r>
              <a:rPr lang="en-US" i="1" u="sng" dirty="0">
                <a:solidFill>
                  <a:srgbClr val="FF0000"/>
                </a:solidFill>
                <a:latin typeface="Times New Roman" panose="02020603050405020304" pitchFamily="18" charset="0"/>
                <a:cs typeface="Times New Roman" panose="02020603050405020304" pitchFamily="18" charset="0"/>
              </a:rPr>
              <a:t>buddy check</a:t>
            </a:r>
            <a:r>
              <a:rPr lang="en-US" dirty="0">
                <a:solidFill>
                  <a:srgbClr val="FF0000"/>
                </a:solidFill>
                <a:latin typeface="Times New Roman" panose="02020603050405020304" pitchFamily="18" charset="0"/>
                <a:cs typeface="Times New Roman" panose="02020603050405020304" pitchFamily="18" charset="0"/>
              </a:rPr>
              <a:t>, </a:t>
            </a:r>
            <a:r>
              <a:rPr lang="en-US" i="1" u="sng" dirty="0">
                <a:solidFill>
                  <a:srgbClr val="FF0000"/>
                </a:solidFill>
                <a:latin typeface="Times New Roman" panose="02020603050405020304" pitchFamily="18" charset="0"/>
                <a:cs typeface="Times New Roman" panose="02020603050405020304" pitchFamily="18" charset="0"/>
              </a:rPr>
              <a:t>pairing</a:t>
            </a:r>
            <a:r>
              <a:rPr lang="en-US" dirty="0">
                <a:solidFill>
                  <a:srgbClr val="FF0000"/>
                </a:solidFill>
                <a:latin typeface="Times New Roman" panose="02020603050405020304" pitchFamily="18" charset="0"/>
                <a:cs typeface="Times New Roman" panose="02020603050405020304" pitchFamily="18" charset="0"/>
              </a:rPr>
              <a:t>, </a:t>
            </a:r>
            <a:r>
              <a:rPr lang="en-US" i="1" u="sng" dirty="0">
                <a:solidFill>
                  <a:srgbClr val="FF0000"/>
                </a:solidFill>
                <a:latin typeface="Times New Roman" panose="02020603050405020304" pitchFamily="18" charset="0"/>
                <a:cs typeface="Times New Roman" panose="02020603050405020304" pitchFamily="18" charset="0"/>
              </a:rPr>
              <a:t>pair </a:t>
            </a:r>
            <a:r>
              <a:rPr lang="en-US" i="1" u="sng" dirty="0" smtClean="0">
                <a:solidFill>
                  <a:srgbClr val="FF0000"/>
                </a:solidFill>
                <a:latin typeface="Times New Roman" panose="02020603050405020304" pitchFamily="18" charset="0"/>
                <a:cs typeface="Times New Roman" panose="02020603050405020304" pitchFamily="18" charset="0"/>
              </a:rPr>
              <a:t>review</a:t>
            </a:r>
            <a:r>
              <a:rPr lang="en-US" dirty="0" smtClean="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solidFill>
                  <a:srgbClr val="FF0000"/>
                </a:solidFill>
                <a:latin typeface="Times New Roman" panose="02020603050405020304" pitchFamily="18" charset="0"/>
                <a:cs typeface="Times New Roman" panose="02020603050405020304" pitchFamily="18"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1180275736"/>
              </p:ext>
            </p:extLst>
          </p:nvPr>
        </p:nvGraphicFramePr>
        <p:xfrm>
          <a:off x="2402647" y="2080451"/>
          <a:ext cx="9288530" cy="3870155"/>
        </p:xfrm>
        <a:graphic>
          <a:graphicData uri="http://schemas.openxmlformats.org/drawingml/2006/table">
            <a:tbl>
              <a:tblPr firstRow="1" bandRow="1">
                <a:tableStyleId>{5C22544A-7EE6-4342-B048-85BDC9FD1C3A}</a:tableStyleId>
              </a:tblPr>
              <a:tblGrid>
                <a:gridCol w="2255085">
                  <a:extLst>
                    <a:ext uri="{9D8B030D-6E8A-4147-A177-3AD203B41FA5}">
                      <a16:colId xmlns:a16="http://schemas.microsoft.com/office/drawing/2014/main" val="20000"/>
                    </a:ext>
                  </a:extLst>
                </a:gridCol>
                <a:gridCol w="7033445">
                  <a:extLst>
                    <a:ext uri="{9D8B030D-6E8A-4147-A177-3AD203B41FA5}">
                      <a16:colId xmlns:a16="http://schemas.microsoft.com/office/drawing/2014/main" val="20001"/>
                    </a:ext>
                  </a:extLst>
                </a:gridCol>
              </a:tblGrid>
              <a:tr h="482445">
                <a:tc>
                  <a:txBody>
                    <a:bodyPr/>
                    <a:lstStyle/>
                    <a:p>
                      <a:r>
                        <a:rPr lang="en-US" sz="1800" b="0" dirty="0" smtClean="0">
                          <a:solidFill>
                            <a:schemeClr val="tx1"/>
                          </a:solidFill>
                          <a:latin typeface="Times New Roman" panose="02020603050405020304" pitchFamily="18" charset="0"/>
                          <a:cs typeface="Times New Roman" panose="02020603050405020304" pitchFamily="18" charset="0"/>
                        </a:rPr>
                        <a:t>Main purpose</a:t>
                      </a:r>
                      <a:endParaRPr lang="en-US"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b="0" dirty="0" smtClean="0">
                          <a:solidFill>
                            <a:schemeClr val="tx1"/>
                          </a:solidFill>
                          <a:latin typeface="Times New Roman" panose="02020603050405020304" pitchFamily="18" charset="0"/>
                          <a:cs typeface="Times New Roman" panose="02020603050405020304" pitchFamily="18" charset="0"/>
                        </a:rPr>
                        <a:t>Detecting potential defects</a:t>
                      </a:r>
                      <a:endParaRPr lang="en-US" sz="18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101710">
                <a:tc>
                  <a:txBody>
                    <a:bodyPr/>
                    <a:lstStyle/>
                    <a:p>
                      <a:r>
                        <a:rPr lang="en-US" sz="1800" dirty="0" smtClean="0">
                          <a:latin typeface="Times New Roman" panose="02020603050405020304" pitchFamily="18" charset="0"/>
                          <a:cs typeface="Times New Roman" panose="02020603050405020304" pitchFamily="18" charset="0"/>
                        </a:rPr>
                        <a:t>Possible additional purposes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Generating new ideas or solutions, quickly solving minor problems</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101710">
                <a:tc>
                  <a:txBody>
                    <a:bodyPr/>
                    <a:lstStyle/>
                    <a:p>
                      <a:r>
                        <a:rPr lang="en-US" sz="1800" dirty="0" smtClean="0">
                          <a:latin typeface="Times New Roman" panose="02020603050405020304" pitchFamily="18" charset="0"/>
                          <a:cs typeface="Times New Roman" panose="02020603050405020304" pitchFamily="18" charset="0"/>
                        </a:rPr>
                        <a:t>Characteristics</a:t>
                      </a:r>
                      <a:endParaRPr lang="en-US" sz="18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Not based on a formal (documented) process</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May not involve a review meeting</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May be performed by a colleague of the author or by more people</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Results may be documented</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Varies in usefulness depending on the reviewers</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Use of checklists is optional</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Very commonly used in Agile development</a:t>
                      </a:r>
                    </a:p>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60051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3.2 Review Process</a:t>
            </a:r>
          </a:p>
        </p:txBody>
      </p:sp>
      <p:sp>
        <p:nvSpPr>
          <p:cNvPr id="3" name="Content Placeholder 2"/>
          <p:cNvSpPr>
            <a:spLocks noGrp="1"/>
          </p:cNvSpPr>
          <p:nvPr>
            <p:ph idx="1"/>
          </p:nvPr>
        </p:nvSpPr>
        <p:spPr>
          <a:xfrm>
            <a:off x="2589212" y="1493949"/>
            <a:ext cx="8915400" cy="5364051"/>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Review Types - </a:t>
            </a:r>
            <a:r>
              <a:rPr lang="en-US" dirty="0" smtClean="0">
                <a:solidFill>
                  <a:srgbClr val="FF0000"/>
                </a:solidFill>
                <a:latin typeface="Times New Roman" panose="02020603050405020304" pitchFamily="18" charset="0"/>
                <a:cs typeface="Times New Roman" panose="02020603050405020304" pitchFamily="18" charset="0"/>
              </a:rPr>
              <a:t>Walkthrough(</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solidFill>
                  <a:srgbClr val="FF0000"/>
                </a:solidFill>
                <a:latin typeface="Times New Roman" panose="02020603050405020304" pitchFamily="18" charset="0"/>
                <a:cs typeface="Times New Roman" panose="02020603050405020304" pitchFamily="18"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2965261764"/>
              </p:ext>
            </p:extLst>
          </p:nvPr>
        </p:nvGraphicFramePr>
        <p:xfrm>
          <a:off x="2402647" y="1951662"/>
          <a:ext cx="9288530" cy="3753470"/>
        </p:xfrm>
        <a:graphic>
          <a:graphicData uri="http://schemas.openxmlformats.org/drawingml/2006/table">
            <a:tbl>
              <a:tblPr firstRow="1" bandRow="1">
                <a:tableStyleId>{5C22544A-7EE6-4342-B048-85BDC9FD1C3A}</a:tableStyleId>
              </a:tblPr>
              <a:tblGrid>
                <a:gridCol w="2255085">
                  <a:extLst>
                    <a:ext uri="{9D8B030D-6E8A-4147-A177-3AD203B41FA5}">
                      <a16:colId xmlns:a16="http://schemas.microsoft.com/office/drawing/2014/main" val="20000"/>
                    </a:ext>
                  </a:extLst>
                </a:gridCol>
                <a:gridCol w="7033445">
                  <a:extLst>
                    <a:ext uri="{9D8B030D-6E8A-4147-A177-3AD203B41FA5}">
                      <a16:colId xmlns:a16="http://schemas.microsoft.com/office/drawing/2014/main" val="20001"/>
                    </a:ext>
                  </a:extLst>
                </a:gridCol>
              </a:tblGrid>
              <a:tr h="482445">
                <a:tc>
                  <a:txBody>
                    <a:bodyPr/>
                    <a:lstStyle/>
                    <a:p>
                      <a:r>
                        <a:rPr lang="en-US" sz="1800" b="0" dirty="0" smtClean="0">
                          <a:solidFill>
                            <a:schemeClr val="tx1"/>
                          </a:solidFill>
                          <a:latin typeface="Times New Roman" panose="02020603050405020304" pitchFamily="18" charset="0"/>
                          <a:cs typeface="Times New Roman" panose="02020603050405020304" pitchFamily="18" charset="0"/>
                        </a:rPr>
                        <a:t>Main purpose</a:t>
                      </a:r>
                      <a:endParaRPr lang="en-US"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b="0" dirty="0" smtClean="0">
                          <a:solidFill>
                            <a:schemeClr val="tx1"/>
                          </a:solidFill>
                          <a:latin typeface="Times New Roman" panose="02020603050405020304" pitchFamily="18" charset="0"/>
                          <a:cs typeface="Times New Roman" panose="02020603050405020304" pitchFamily="18" charset="0"/>
                        </a:rPr>
                        <a:t>Find defects, improve the software product, consider alternative implementations, evaluate conformance to standards and specifications</a:t>
                      </a:r>
                    </a:p>
                  </a:txBody>
                  <a:tcPr/>
                </a:tc>
                <a:extLst>
                  <a:ext uri="{0D108BD9-81ED-4DB2-BD59-A6C34878D82A}">
                    <a16:rowId xmlns:a16="http://schemas.microsoft.com/office/drawing/2014/main" val="10000"/>
                  </a:ext>
                </a:extLst>
              </a:tr>
              <a:tr h="1101710">
                <a:tc>
                  <a:txBody>
                    <a:bodyPr/>
                    <a:lstStyle/>
                    <a:p>
                      <a:r>
                        <a:rPr lang="en-US" sz="1800" dirty="0" smtClean="0">
                          <a:latin typeface="Times New Roman" panose="02020603050405020304" pitchFamily="18" charset="0"/>
                          <a:cs typeface="Times New Roman" panose="02020603050405020304" pitchFamily="18" charset="0"/>
                        </a:rPr>
                        <a:t>Possible additional purposes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Exchanging ideas about techniques or style variations, training of participants, achieving consensus</a:t>
                      </a:r>
                    </a:p>
                  </a:txBody>
                  <a:tcPr/>
                </a:tc>
                <a:extLst>
                  <a:ext uri="{0D108BD9-81ED-4DB2-BD59-A6C34878D82A}">
                    <a16:rowId xmlns:a16="http://schemas.microsoft.com/office/drawing/2014/main" val="10001"/>
                  </a:ext>
                </a:extLst>
              </a:tr>
              <a:tr h="1101710">
                <a:tc>
                  <a:txBody>
                    <a:bodyPr/>
                    <a:lstStyle/>
                    <a:p>
                      <a:r>
                        <a:rPr lang="en-US" sz="1800" dirty="0" smtClean="0">
                          <a:latin typeface="Times New Roman" panose="02020603050405020304" pitchFamily="18" charset="0"/>
                          <a:cs typeface="Times New Roman" panose="02020603050405020304" pitchFamily="18" charset="0"/>
                        </a:rPr>
                        <a:t>Characteristics</a:t>
                      </a:r>
                      <a:endParaRPr lang="en-US" sz="18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Individual preparation before the review meeting is optional</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Review meeting is typically led by the author of the work product</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Scribe is mandatory</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Use of checklists is optional</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May take the form of scenarios, dry runs, or simulations</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Potential defect logs and review reports are produced</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May vary in practice from quite informal to very formal</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38324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Content</a:t>
            </a:r>
            <a:endParaRPr lang="en-US" dirty="0">
              <a:solidFill>
                <a:srgbClr val="00B0F0"/>
              </a:solidFill>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385389694"/>
              </p:ext>
            </p:extLst>
          </p:nvPr>
        </p:nvGraphicFramePr>
        <p:xfrm>
          <a:off x="3352195" y="2709795"/>
          <a:ext cx="7204462" cy="226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4408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3.2 Review Process</a:t>
            </a:r>
          </a:p>
        </p:txBody>
      </p:sp>
      <p:sp>
        <p:nvSpPr>
          <p:cNvPr id="3" name="Content Placeholder 2"/>
          <p:cNvSpPr>
            <a:spLocks noGrp="1"/>
          </p:cNvSpPr>
          <p:nvPr>
            <p:ph idx="1"/>
          </p:nvPr>
        </p:nvSpPr>
        <p:spPr>
          <a:xfrm>
            <a:off x="2589212" y="1493949"/>
            <a:ext cx="8915400" cy="5364051"/>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Review Types - </a:t>
            </a:r>
            <a:r>
              <a:rPr lang="en-US" dirty="0" smtClean="0">
                <a:solidFill>
                  <a:srgbClr val="FF0000"/>
                </a:solidFill>
                <a:latin typeface="Times New Roman" panose="02020603050405020304" pitchFamily="18" charset="0"/>
                <a:cs typeface="Times New Roman" panose="02020603050405020304" pitchFamily="18" charset="0"/>
              </a:rPr>
              <a:t>Technical review (</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solidFill>
                  <a:srgbClr val="FF0000"/>
                </a:solidFill>
                <a:latin typeface="Times New Roman" panose="02020603050405020304" pitchFamily="18" charset="0"/>
                <a:cs typeface="Times New Roman" panose="02020603050405020304" pitchFamily="18"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679748683"/>
              </p:ext>
            </p:extLst>
          </p:nvPr>
        </p:nvGraphicFramePr>
        <p:xfrm>
          <a:off x="2402647" y="2003177"/>
          <a:ext cx="9288530" cy="3870155"/>
        </p:xfrm>
        <a:graphic>
          <a:graphicData uri="http://schemas.openxmlformats.org/drawingml/2006/table">
            <a:tbl>
              <a:tblPr firstRow="1" bandRow="1">
                <a:tableStyleId>{5C22544A-7EE6-4342-B048-85BDC9FD1C3A}</a:tableStyleId>
              </a:tblPr>
              <a:tblGrid>
                <a:gridCol w="2255085">
                  <a:extLst>
                    <a:ext uri="{9D8B030D-6E8A-4147-A177-3AD203B41FA5}">
                      <a16:colId xmlns:a16="http://schemas.microsoft.com/office/drawing/2014/main" val="20000"/>
                    </a:ext>
                  </a:extLst>
                </a:gridCol>
                <a:gridCol w="7033445">
                  <a:extLst>
                    <a:ext uri="{9D8B030D-6E8A-4147-A177-3AD203B41FA5}">
                      <a16:colId xmlns:a16="http://schemas.microsoft.com/office/drawing/2014/main" val="20001"/>
                    </a:ext>
                  </a:extLst>
                </a:gridCol>
              </a:tblGrid>
              <a:tr h="482445">
                <a:tc>
                  <a:txBody>
                    <a:bodyPr/>
                    <a:lstStyle/>
                    <a:p>
                      <a:r>
                        <a:rPr lang="en-US" sz="1800" b="0" dirty="0" smtClean="0">
                          <a:solidFill>
                            <a:schemeClr val="tx1"/>
                          </a:solidFill>
                          <a:latin typeface="Times New Roman" panose="02020603050405020304" pitchFamily="18" charset="0"/>
                          <a:cs typeface="Times New Roman" panose="02020603050405020304" pitchFamily="18" charset="0"/>
                        </a:rPr>
                        <a:t>Main purpose</a:t>
                      </a:r>
                      <a:endParaRPr lang="en-US"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b="0" dirty="0" smtClean="0">
                          <a:solidFill>
                            <a:schemeClr val="tx1"/>
                          </a:solidFill>
                          <a:latin typeface="Times New Roman" panose="02020603050405020304" pitchFamily="18" charset="0"/>
                          <a:cs typeface="Times New Roman" panose="02020603050405020304" pitchFamily="18" charset="0"/>
                        </a:rPr>
                        <a:t>Gaining consensus, detecting potential defects</a:t>
                      </a:r>
                    </a:p>
                  </a:txBody>
                  <a:tcPr/>
                </a:tc>
                <a:extLst>
                  <a:ext uri="{0D108BD9-81ED-4DB2-BD59-A6C34878D82A}">
                    <a16:rowId xmlns:a16="http://schemas.microsoft.com/office/drawing/2014/main" val="10000"/>
                  </a:ext>
                </a:extLst>
              </a:tr>
              <a:tr h="1101710">
                <a:tc>
                  <a:txBody>
                    <a:bodyPr/>
                    <a:lstStyle/>
                    <a:p>
                      <a:r>
                        <a:rPr lang="en-US" sz="1800" dirty="0" smtClean="0">
                          <a:latin typeface="Times New Roman" panose="02020603050405020304" pitchFamily="18" charset="0"/>
                          <a:cs typeface="Times New Roman" panose="02020603050405020304" pitchFamily="18" charset="0"/>
                        </a:rPr>
                        <a:t>Possible additional purposes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Evaluating quality and building confidence in the work product, generating new ideas, motivating and enabling authors to improve future work products, considering alternative implementations</a:t>
                      </a:r>
                    </a:p>
                  </a:txBody>
                  <a:tcPr/>
                </a:tc>
                <a:extLst>
                  <a:ext uri="{0D108BD9-81ED-4DB2-BD59-A6C34878D82A}">
                    <a16:rowId xmlns:a16="http://schemas.microsoft.com/office/drawing/2014/main" val="10001"/>
                  </a:ext>
                </a:extLst>
              </a:tr>
              <a:tr h="1101710">
                <a:tc>
                  <a:txBody>
                    <a:bodyPr/>
                    <a:lstStyle/>
                    <a:p>
                      <a:r>
                        <a:rPr lang="en-US" sz="1800" dirty="0" smtClean="0">
                          <a:latin typeface="Times New Roman" panose="02020603050405020304" pitchFamily="18" charset="0"/>
                          <a:cs typeface="Times New Roman" panose="02020603050405020304" pitchFamily="18" charset="0"/>
                        </a:rPr>
                        <a:t>Characteristics</a:t>
                      </a:r>
                      <a:endParaRPr lang="en-US" sz="18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Reviewers should be technical peers of the author, and technical experts in the same or other disciplines</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Individual preparation before the review meeting is required</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Review meeting is optional, ideally led by a trained facilitator (typically not the author)</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Scribe is mandatory, ideally not the author</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Use of checklists is optional</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Potential defect logs and review reports are produced</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41908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3.2 Review Process</a:t>
            </a:r>
          </a:p>
        </p:txBody>
      </p:sp>
      <p:sp>
        <p:nvSpPr>
          <p:cNvPr id="3" name="Content Placeholder 2"/>
          <p:cNvSpPr>
            <a:spLocks noGrp="1"/>
          </p:cNvSpPr>
          <p:nvPr>
            <p:ph idx="1"/>
          </p:nvPr>
        </p:nvSpPr>
        <p:spPr>
          <a:xfrm>
            <a:off x="2589212" y="1493949"/>
            <a:ext cx="8915400" cy="5364051"/>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Review Types - </a:t>
            </a:r>
            <a:r>
              <a:rPr lang="en-US" dirty="0" smtClean="0">
                <a:solidFill>
                  <a:srgbClr val="FF0000"/>
                </a:solidFill>
                <a:latin typeface="Times New Roman" panose="02020603050405020304" pitchFamily="18" charset="0"/>
                <a:cs typeface="Times New Roman" panose="02020603050405020304" pitchFamily="18" charset="0"/>
              </a:rPr>
              <a:t>Inspection (</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solidFill>
                  <a:srgbClr val="FF0000"/>
                </a:solidFill>
                <a:latin typeface="Times New Roman" panose="02020603050405020304" pitchFamily="18" charset="0"/>
                <a:cs typeface="Times New Roman" panose="02020603050405020304" pitchFamily="18"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1438294276"/>
              </p:ext>
            </p:extLst>
          </p:nvPr>
        </p:nvGraphicFramePr>
        <p:xfrm>
          <a:off x="2495639" y="1976490"/>
          <a:ext cx="9288530" cy="4098897"/>
        </p:xfrm>
        <a:graphic>
          <a:graphicData uri="http://schemas.openxmlformats.org/drawingml/2006/table">
            <a:tbl>
              <a:tblPr firstRow="1" bandRow="1">
                <a:tableStyleId>{5C22544A-7EE6-4342-B048-85BDC9FD1C3A}</a:tableStyleId>
              </a:tblPr>
              <a:tblGrid>
                <a:gridCol w="1934693">
                  <a:extLst>
                    <a:ext uri="{9D8B030D-6E8A-4147-A177-3AD203B41FA5}">
                      <a16:colId xmlns:a16="http://schemas.microsoft.com/office/drawing/2014/main" val="20000"/>
                    </a:ext>
                  </a:extLst>
                </a:gridCol>
                <a:gridCol w="7353837">
                  <a:extLst>
                    <a:ext uri="{9D8B030D-6E8A-4147-A177-3AD203B41FA5}">
                      <a16:colId xmlns:a16="http://schemas.microsoft.com/office/drawing/2014/main" val="20001"/>
                    </a:ext>
                  </a:extLst>
                </a:gridCol>
              </a:tblGrid>
              <a:tr h="842130">
                <a:tc>
                  <a:txBody>
                    <a:bodyPr/>
                    <a:lstStyle/>
                    <a:p>
                      <a:r>
                        <a:rPr lang="en-US" sz="1800" b="0" dirty="0" smtClean="0">
                          <a:solidFill>
                            <a:schemeClr val="tx1"/>
                          </a:solidFill>
                          <a:latin typeface="Times New Roman" panose="02020603050405020304" pitchFamily="18" charset="0"/>
                          <a:cs typeface="Times New Roman" panose="02020603050405020304" pitchFamily="18" charset="0"/>
                        </a:rPr>
                        <a:t>Main purpose</a:t>
                      </a:r>
                      <a:endParaRPr lang="en-US"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b="0" dirty="0" smtClean="0">
                          <a:solidFill>
                            <a:schemeClr val="tx1"/>
                          </a:solidFill>
                          <a:latin typeface="Times New Roman" panose="02020603050405020304" pitchFamily="18" charset="0"/>
                          <a:cs typeface="Times New Roman" panose="02020603050405020304" pitchFamily="18" charset="0"/>
                        </a:rPr>
                        <a:t>Detecting potential defects, evaluating quality and building confidence in the work product, preventing future similar defects through author learning and root cause analysis</a:t>
                      </a:r>
                    </a:p>
                  </a:txBody>
                  <a:tcPr/>
                </a:tc>
                <a:extLst>
                  <a:ext uri="{0D108BD9-81ED-4DB2-BD59-A6C34878D82A}">
                    <a16:rowId xmlns:a16="http://schemas.microsoft.com/office/drawing/2014/main" val="10000"/>
                  </a:ext>
                </a:extLst>
              </a:tr>
              <a:tr h="625638">
                <a:tc>
                  <a:txBody>
                    <a:bodyPr/>
                    <a:lstStyle/>
                    <a:p>
                      <a:r>
                        <a:rPr lang="en-US" sz="1800" dirty="0" smtClean="0">
                          <a:latin typeface="Times New Roman" panose="02020603050405020304" pitchFamily="18" charset="0"/>
                          <a:cs typeface="Times New Roman" panose="02020603050405020304" pitchFamily="18" charset="0"/>
                        </a:rPr>
                        <a:t>Possible additional purposes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Motivating and enabling authors to improve future work products and the software development process, achieving consensus</a:t>
                      </a:r>
                    </a:p>
                  </a:txBody>
                  <a:tcPr/>
                </a:tc>
                <a:extLst>
                  <a:ext uri="{0D108BD9-81ED-4DB2-BD59-A6C34878D82A}">
                    <a16:rowId xmlns:a16="http://schemas.microsoft.com/office/drawing/2014/main" val="10001"/>
                  </a:ext>
                </a:extLst>
              </a:tr>
              <a:tr h="2544417">
                <a:tc>
                  <a:txBody>
                    <a:bodyPr/>
                    <a:lstStyle/>
                    <a:p>
                      <a:r>
                        <a:rPr lang="en-US" sz="1800" dirty="0" smtClean="0">
                          <a:latin typeface="Times New Roman" panose="02020603050405020304" pitchFamily="18" charset="0"/>
                          <a:cs typeface="Times New Roman" panose="02020603050405020304" pitchFamily="18" charset="0"/>
                        </a:rPr>
                        <a:t>Characteristics (1)</a:t>
                      </a:r>
                      <a:endParaRPr lang="en-US" sz="18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Follows a defined process with formal documented outputs, based on rules and checklists</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Uses clearly defined roles, and may include a dedicated reader (who reads the work product aloud often paraphrase, i.e. describes it in own words, during the review meeting)</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Individual preparation before the review meeting is required</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Reviewers are either peers of the author or experts in other disciplines that are relevant to the work product</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495936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3.2 Review Process</a:t>
            </a:r>
          </a:p>
        </p:txBody>
      </p:sp>
      <p:sp>
        <p:nvSpPr>
          <p:cNvPr id="3" name="Content Placeholder 2"/>
          <p:cNvSpPr>
            <a:spLocks noGrp="1"/>
          </p:cNvSpPr>
          <p:nvPr>
            <p:ph idx="1"/>
          </p:nvPr>
        </p:nvSpPr>
        <p:spPr>
          <a:xfrm>
            <a:off x="2589212" y="1493949"/>
            <a:ext cx="8915400" cy="5364051"/>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Review Types </a:t>
            </a:r>
            <a:r>
              <a:rPr lang="en-US" dirty="0" smtClean="0">
                <a:solidFill>
                  <a:srgbClr val="FF0000"/>
                </a:solidFill>
                <a:latin typeface="Times New Roman" panose="02020603050405020304" pitchFamily="18" charset="0"/>
                <a:cs typeface="Times New Roman" panose="02020603050405020304" pitchFamily="18" charset="0"/>
              </a:rPr>
              <a:t>- Inspection (</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solidFill>
                  <a:srgbClr val="FF0000"/>
                </a:solidFill>
                <a:latin typeface="Times New Roman" panose="02020603050405020304" pitchFamily="18" charset="0"/>
                <a:cs typeface="Times New Roman" panose="02020603050405020304" pitchFamily="18"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3272128094"/>
              </p:ext>
            </p:extLst>
          </p:nvPr>
        </p:nvGraphicFramePr>
        <p:xfrm>
          <a:off x="2495639" y="1976490"/>
          <a:ext cx="9288530" cy="4068303"/>
        </p:xfrm>
        <a:graphic>
          <a:graphicData uri="http://schemas.openxmlformats.org/drawingml/2006/table">
            <a:tbl>
              <a:tblPr firstRow="1" bandRow="1">
                <a:tableStyleId>{5C22544A-7EE6-4342-B048-85BDC9FD1C3A}</a:tableStyleId>
              </a:tblPr>
              <a:tblGrid>
                <a:gridCol w="1934693">
                  <a:extLst>
                    <a:ext uri="{9D8B030D-6E8A-4147-A177-3AD203B41FA5}">
                      <a16:colId xmlns:a16="http://schemas.microsoft.com/office/drawing/2014/main" val="20000"/>
                    </a:ext>
                  </a:extLst>
                </a:gridCol>
                <a:gridCol w="7353837">
                  <a:extLst>
                    <a:ext uri="{9D8B030D-6E8A-4147-A177-3AD203B41FA5}">
                      <a16:colId xmlns:a16="http://schemas.microsoft.com/office/drawing/2014/main" val="20001"/>
                    </a:ext>
                  </a:extLst>
                </a:gridCol>
              </a:tblGrid>
              <a:tr h="682771">
                <a:tc>
                  <a:txBody>
                    <a:bodyPr/>
                    <a:lstStyle/>
                    <a:p>
                      <a:r>
                        <a:rPr lang="en-US" sz="1800" b="0" dirty="0" smtClean="0">
                          <a:solidFill>
                            <a:schemeClr val="tx1"/>
                          </a:solidFill>
                          <a:latin typeface="Times New Roman" panose="02020603050405020304" pitchFamily="18" charset="0"/>
                          <a:cs typeface="Times New Roman" panose="02020603050405020304" pitchFamily="18" charset="0"/>
                        </a:rPr>
                        <a:t>Main purpose</a:t>
                      </a:r>
                      <a:endParaRPr lang="en-US"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b="0" dirty="0" smtClean="0">
                          <a:solidFill>
                            <a:schemeClr val="tx1"/>
                          </a:solidFill>
                          <a:latin typeface="Times New Roman" panose="02020603050405020304" pitchFamily="18" charset="0"/>
                          <a:cs typeface="Times New Roman" panose="02020603050405020304" pitchFamily="18" charset="0"/>
                        </a:rPr>
                        <a:t>Detecting potential defects, evaluating quality and building confidence in the work product, preventing future similar defects through author learning and root cause analysis</a:t>
                      </a:r>
                    </a:p>
                  </a:txBody>
                  <a:tcPr/>
                </a:tc>
                <a:extLst>
                  <a:ext uri="{0D108BD9-81ED-4DB2-BD59-A6C34878D82A}">
                    <a16:rowId xmlns:a16="http://schemas.microsoft.com/office/drawing/2014/main" val="10000"/>
                  </a:ext>
                </a:extLst>
              </a:tr>
              <a:tr h="618116">
                <a:tc>
                  <a:txBody>
                    <a:bodyPr/>
                    <a:lstStyle/>
                    <a:p>
                      <a:r>
                        <a:rPr lang="en-US" sz="1800" dirty="0" smtClean="0">
                          <a:latin typeface="Times New Roman" panose="02020603050405020304" pitchFamily="18" charset="0"/>
                          <a:cs typeface="Times New Roman" panose="02020603050405020304" pitchFamily="18" charset="0"/>
                        </a:rPr>
                        <a:t>Possible additional purposes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Motivating and enabling authors to improve future work products and the software development process, achieving consensus</a:t>
                      </a:r>
                    </a:p>
                  </a:txBody>
                  <a:tcPr/>
                </a:tc>
                <a:extLst>
                  <a:ext uri="{0D108BD9-81ED-4DB2-BD59-A6C34878D82A}">
                    <a16:rowId xmlns:a16="http://schemas.microsoft.com/office/drawing/2014/main" val="10001"/>
                  </a:ext>
                </a:extLst>
              </a:tr>
              <a:tr h="2513823">
                <a:tc>
                  <a:txBody>
                    <a:bodyPr/>
                    <a:lstStyle/>
                    <a:p>
                      <a:r>
                        <a:rPr lang="en-US" sz="1800" dirty="0" smtClean="0">
                          <a:latin typeface="Times New Roman" panose="02020603050405020304" pitchFamily="18" charset="0"/>
                          <a:cs typeface="Times New Roman" panose="02020603050405020304" pitchFamily="18" charset="0"/>
                        </a:rPr>
                        <a:t>Characteristics (2)</a:t>
                      </a:r>
                      <a:endParaRPr lang="en-US" sz="18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Specified entry and exit criteria are used</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Scribe is mandatory</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Review meeting is led by a trained facilitator (not the author)</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Author cannot act as the review leader, reader, or scribe</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Potential defect logs and review report are produced</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Metrics are collected and used to improve the entire software development process, including the inspection process</a:t>
                      </a:r>
                    </a:p>
                    <a:p>
                      <a:pPr marL="285750" indent="-285750">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709709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3.2 Review Process</a:t>
            </a:r>
          </a:p>
        </p:txBody>
      </p:sp>
      <p:sp>
        <p:nvSpPr>
          <p:cNvPr id="3" name="Content Placeholder 2"/>
          <p:cNvSpPr>
            <a:spLocks noGrp="1"/>
          </p:cNvSpPr>
          <p:nvPr>
            <p:ph idx="1"/>
          </p:nvPr>
        </p:nvSpPr>
        <p:spPr>
          <a:xfrm>
            <a:off x="2589212" y="1493949"/>
            <a:ext cx="8915400" cy="5364051"/>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Applying Review </a:t>
            </a:r>
            <a:r>
              <a:rPr lang="en-US" dirty="0" smtClean="0">
                <a:solidFill>
                  <a:srgbClr val="FF0000"/>
                </a:solidFill>
                <a:latin typeface="Times New Roman" panose="02020603050405020304" pitchFamily="18" charset="0"/>
                <a:cs typeface="Times New Roman" panose="02020603050405020304" pitchFamily="18" charset="0"/>
              </a:rPr>
              <a:t>Techniques (</a:t>
            </a:r>
            <a:r>
              <a:rPr lang="en-US" dirty="0" smtClean="0">
                <a:solidFill>
                  <a:srgbClr val="00B0F0"/>
                </a:solidFill>
                <a:latin typeface="Times New Roman" panose="02020603050405020304" pitchFamily="18" charset="0"/>
                <a:cs typeface="Times New Roman" panose="02020603050405020304" pitchFamily="18" charset="0"/>
              </a:rPr>
              <a:t>K3</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Review techniques can be applied in </a:t>
            </a:r>
            <a:r>
              <a:rPr lang="en-US" sz="1600" dirty="0" smtClean="0">
                <a:solidFill>
                  <a:schemeClr val="tx1"/>
                </a:solidFill>
                <a:latin typeface="Times New Roman" panose="02020603050405020304" pitchFamily="18" charset="0"/>
                <a:cs typeface="Times New Roman" panose="02020603050405020304" pitchFamily="18" charset="0"/>
              </a:rPr>
              <a:t>the individual review activity</a:t>
            </a:r>
          </a:p>
          <a:p>
            <a:pPr>
              <a:buFont typeface="Arial" panose="020B0604020202020204" pitchFamily="34" charset="0"/>
              <a:buChar char="•"/>
            </a:pPr>
            <a:r>
              <a:rPr lang="en-US" sz="1600" dirty="0" smtClean="0">
                <a:solidFill>
                  <a:schemeClr val="tx1"/>
                </a:solidFill>
                <a:latin typeface="Times New Roman" panose="02020603050405020304" pitchFamily="18" charset="0"/>
                <a:cs typeface="Times New Roman" panose="02020603050405020304" pitchFamily="18" charset="0"/>
              </a:rPr>
              <a:t>Can be used across all the review types described</a:t>
            </a:r>
          </a:p>
          <a:p>
            <a:pPr>
              <a:buFont typeface="Arial" panose="020B0604020202020204" pitchFamily="34" charset="0"/>
              <a:buChar char="•"/>
            </a:pPr>
            <a:r>
              <a:rPr lang="en-US" sz="1600" dirty="0" smtClean="0">
                <a:solidFill>
                  <a:schemeClr val="tx1"/>
                </a:solidFill>
                <a:latin typeface="Times New Roman" panose="02020603050405020304" pitchFamily="18" charset="0"/>
                <a:cs typeface="Times New Roman" panose="02020603050405020304" pitchFamily="18" charset="0"/>
              </a:rPr>
              <a:t>Effectiveness of any technique depends on the types of review used</a:t>
            </a:r>
          </a:p>
          <a:p>
            <a:pPr>
              <a:buFont typeface="Arial" panose="020B0604020202020204" pitchFamily="34" charset="0"/>
              <a:buChar char="•"/>
            </a:pPr>
            <a:r>
              <a:rPr lang="en-US" sz="1600" dirty="0" smtClean="0">
                <a:solidFill>
                  <a:schemeClr val="tx1"/>
                </a:solidFill>
                <a:latin typeface="Times New Roman" panose="02020603050405020304" pitchFamily="18" charset="0"/>
                <a:cs typeface="Times New Roman" panose="02020603050405020304" pitchFamily="18" charset="0"/>
              </a:rPr>
              <a:t>Review techniques can be:</a:t>
            </a:r>
            <a:endParaRPr lang="en-US" sz="1600" dirty="0">
              <a:solidFill>
                <a:schemeClr val="tx1"/>
              </a:solidFill>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smtClean="0">
                <a:solidFill>
                  <a:schemeClr val="tx1"/>
                </a:solidFill>
                <a:latin typeface="Times New Roman" panose="02020603050405020304" pitchFamily="18" charset="0"/>
                <a:cs typeface="Times New Roman" panose="02020603050405020304" pitchFamily="18" charset="0"/>
              </a:rPr>
              <a:t>Ad hoc</a:t>
            </a:r>
            <a:endParaRPr lang="en-US" dirty="0">
              <a:solidFill>
                <a:schemeClr val="tx1"/>
              </a:solidFill>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smtClean="0">
                <a:solidFill>
                  <a:schemeClr val="tx1"/>
                </a:solidFill>
                <a:latin typeface="Times New Roman" panose="02020603050405020304" pitchFamily="18" charset="0"/>
                <a:cs typeface="Times New Roman" panose="02020603050405020304" pitchFamily="18" charset="0"/>
              </a:rPr>
              <a:t>Checklist – based</a:t>
            </a:r>
          </a:p>
          <a:p>
            <a:pPr lvl="1">
              <a:buFont typeface="Courier New" panose="02070309020205020404" pitchFamily="49" charset="0"/>
              <a:buChar char="o"/>
            </a:pPr>
            <a:r>
              <a:rPr lang="en-US" dirty="0" smtClean="0">
                <a:solidFill>
                  <a:schemeClr val="tx1"/>
                </a:solidFill>
                <a:latin typeface="Times New Roman" panose="02020603050405020304" pitchFamily="18" charset="0"/>
                <a:cs typeface="Times New Roman" panose="02020603050405020304" pitchFamily="18" charset="0"/>
              </a:rPr>
              <a:t>Scenarios and dry runs</a:t>
            </a:r>
          </a:p>
          <a:p>
            <a:pPr lvl="1">
              <a:buFont typeface="Courier New" panose="02070309020205020404" pitchFamily="49" charset="0"/>
              <a:buChar char="o"/>
            </a:pPr>
            <a:r>
              <a:rPr lang="en-US" dirty="0" smtClean="0">
                <a:solidFill>
                  <a:schemeClr val="tx1"/>
                </a:solidFill>
                <a:latin typeface="Times New Roman" panose="02020603050405020304" pitchFamily="18" charset="0"/>
                <a:cs typeface="Times New Roman" panose="02020603050405020304" pitchFamily="18" charset="0"/>
              </a:rPr>
              <a:t>Role- based</a:t>
            </a:r>
          </a:p>
          <a:p>
            <a:pPr lvl="1">
              <a:buFont typeface="Courier New" panose="02070309020205020404" pitchFamily="49" charset="0"/>
              <a:buChar char="o"/>
            </a:pPr>
            <a:r>
              <a:rPr lang="en-US" dirty="0" smtClean="0">
                <a:solidFill>
                  <a:schemeClr val="tx1"/>
                </a:solidFill>
                <a:latin typeface="Times New Roman" panose="02020603050405020304" pitchFamily="18" charset="0"/>
                <a:cs typeface="Times New Roman" panose="02020603050405020304" pitchFamily="18" charset="0"/>
              </a:rPr>
              <a:t>Perspective - based</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8794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3.2 Review Process</a:t>
            </a:r>
          </a:p>
        </p:txBody>
      </p:sp>
      <p:sp>
        <p:nvSpPr>
          <p:cNvPr id="3" name="Content Placeholder 2"/>
          <p:cNvSpPr>
            <a:spLocks noGrp="1"/>
          </p:cNvSpPr>
          <p:nvPr>
            <p:ph idx="1"/>
          </p:nvPr>
        </p:nvSpPr>
        <p:spPr>
          <a:xfrm>
            <a:off x="2589212" y="1493949"/>
            <a:ext cx="8915400" cy="5364051"/>
          </a:xfrm>
        </p:spPr>
        <p:txBody>
          <a:bodyPr>
            <a:normAutofit/>
          </a:bodyPr>
          <a:lstStyle/>
          <a:p>
            <a:r>
              <a:rPr lang="en-US" dirty="0" smtClean="0">
                <a:solidFill>
                  <a:srgbClr val="FF0000"/>
                </a:solidFill>
                <a:latin typeface="Times New Roman" panose="02020603050405020304" pitchFamily="18" charset="0"/>
                <a:cs typeface="Times New Roman" panose="02020603050405020304" pitchFamily="18" charset="0"/>
              </a:rPr>
              <a:t>Applying Review Techniques – Ad hoc (</a:t>
            </a:r>
            <a:r>
              <a:rPr lang="en-US" dirty="0" smtClean="0">
                <a:solidFill>
                  <a:srgbClr val="00B0F0"/>
                </a:solidFill>
                <a:latin typeface="Times New Roman" panose="02020603050405020304" pitchFamily="18" charset="0"/>
                <a:cs typeface="Times New Roman" panose="02020603050405020304" pitchFamily="18" charset="0"/>
              </a:rPr>
              <a:t>K3</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Reviewers are provided with little or no guidance on how this task should be performed</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Reviewers often read the work product sequentially, identifying and documenting issues as they encounter them</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C</a:t>
            </a:r>
            <a:r>
              <a:rPr lang="en-US" sz="1600" dirty="0" smtClean="0">
                <a:solidFill>
                  <a:schemeClr val="tx1"/>
                </a:solidFill>
                <a:latin typeface="Times New Roman" panose="02020603050405020304" pitchFamily="18" charset="0"/>
                <a:cs typeface="Times New Roman" panose="02020603050405020304" pitchFamily="18" charset="0"/>
              </a:rPr>
              <a:t>ommonly </a:t>
            </a:r>
            <a:r>
              <a:rPr lang="en-US" sz="1600" dirty="0">
                <a:solidFill>
                  <a:schemeClr val="tx1"/>
                </a:solidFill>
                <a:latin typeface="Times New Roman" panose="02020603050405020304" pitchFamily="18" charset="0"/>
                <a:cs typeface="Times New Roman" panose="02020603050405020304" pitchFamily="18" charset="0"/>
              </a:rPr>
              <a:t>used technique needing little preparation</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H</a:t>
            </a:r>
            <a:r>
              <a:rPr lang="en-US" sz="1600" dirty="0" smtClean="0">
                <a:solidFill>
                  <a:schemeClr val="tx1"/>
                </a:solidFill>
                <a:latin typeface="Times New Roman" panose="02020603050405020304" pitchFamily="18" charset="0"/>
                <a:cs typeface="Times New Roman" panose="02020603050405020304" pitchFamily="18" charset="0"/>
              </a:rPr>
              <a:t>ighly </a:t>
            </a:r>
            <a:r>
              <a:rPr lang="en-US" sz="1600" dirty="0">
                <a:solidFill>
                  <a:schemeClr val="tx1"/>
                </a:solidFill>
                <a:latin typeface="Times New Roman" panose="02020603050405020304" pitchFamily="18" charset="0"/>
                <a:cs typeface="Times New Roman" panose="02020603050405020304" pitchFamily="18" charset="0"/>
              </a:rPr>
              <a:t>dependent on reviewer skills and may lead to many duplicate issues being reported by different reviewers</a:t>
            </a:r>
          </a:p>
        </p:txBody>
      </p:sp>
    </p:spTree>
    <p:extLst>
      <p:ext uri="{BB962C8B-B14F-4D97-AF65-F5344CB8AC3E}">
        <p14:creationId xmlns:p14="http://schemas.microsoft.com/office/powerpoint/2010/main" val="15451536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3.2 Review Process</a:t>
            </a:r>
          </a:p>
        </p:txBody>
      </p:sp>
      <p:sp>
        <p:nvSpPr>
          <p:cNvPr id="3" name="Content Placeholder 2"/>
          <p:cNvSpPr>
            <a:spLocks noGrp="1"/>
          </p:cNvSpPr>
          <p:nvPr>
            <p:ph idx="1"/>
          </p:nvPr>
        </p:nvSpPr>
        <p:spPr>
          <a:xfrm>
            <a:off x="2589212" y="1493949"/>
            <a:ext cx="8915400" cy="5364051"/>
          </a:xfrm>
        </p:spPr>
        <p:txBody>
          <a:bodyPr>
            <a:normAutofit/>
          </a:bodyPr>
          <a:lstStyle/>
          <a:p>
            <a:r>
              <a:rPr lang="en-US" dirty="0" smtClean="0">
                <a:solidFill>
                  <a:srgbClr val="FF0000"/>
                </a:solidFill>
                <a:latin typeface="Times New Roman" panose="02020603050405020304" pitchFamily="18" charset="0"/>
                <a:cs typeface="Times New Roman" panose="02020603050405020304" pitchFamily="18" charset="0"/>
              </a:rPr>
              <a:t>Applying Review Techniques </a:t>
            </a:r>
            <a:r>
              <a:rPr lang="en-US" dirty="0">
                <a:solidFill>
                  <a:srgbClr val="FF0000"/>
                </a:solidFill>
                <a:latin typeface="Times New Roman" panose="02020603050405020304" pitchFamily="18" charset="0"/>
                <a:cs typeface="Times New Roman" panose="02020603050405020304" pitchFamily="18" charset="0"/>
              </a:rPr>
              <a:t>– Checklist – </a:t>
            </a:r>
            <a:r>
              <a:rPr lang="en-US" dirty="0" smtClean="0">
                <a:solidFill>
                  <a:srgbClr val="FF0000"/>
                </a:solidFill>
                <a:latin typeface="Times New Roman" panose="02020603050405020304" pitchFamily="18" charset="0"/>
                <a:cs typeface="Times New Roman" panose="02020603050405020304" pitchFamily="18" charset="0"/>
              </a:rPr>
              <a:t>based (</a:t>
            </a:r>
            <a:r>
              <a:rPr lang="en-US" dirty="0" smtClean="0">
                <a:solidFill>
                  <a:srgbClr val="00B0F0"/>
                </a:solidFill>
                <a:latin typeface="Times New Roman" panose="02020603050405020304" pitchFamily="18" charset="0"/>
                <a:cs typeface="Times New Roman" panose="02020603050405020304" pitchFamily="18" charset="0"/>
              </a:rPr>
              <a:t>K3</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Is a systematic technique, </a:t>
            </a:r>
            <a:r>
              <a:rPr lang="en-US" sz="1600" dirty="0" smtClean="0">
                <a:solidFill>
                  <a:schemeClr val="tx1"/>
                </a:solidFill>
                <a:latin typeface="Times New Roman" panose="02020603050405020304" pitchFamily="18" charset="0"/>
                <a:cs typeface="Times New Roman" panose="02020603050405020304" pitchFamily="18" charset="0"/>
              </a:rPr>
              <a:t>where by </a:t>
            </a:r>
            <a:r>
              <a:rPr lang="en-US" sz="1600" dirty="0">
                <a:solidFill>
                  <a:schemeClr val="tx1"/>
                </a:solidFill>
                <a:latin typeface="Times New Roman" panose="02020603050405020304" pitchFamily="18" charset="0"/>
                <a:cs typeface="Times New Roman" panose="02020603050405020304" pitchFamily="18" charset="0"/>
              </a:rPr>
              <a:t>the reviewers detect issues based on </a:t>
            </a:r>
            <a:r>
              <a:rPr lang="en-US" sz="1600" dirty="0" smtClean="0">
                <a:solidFill>
                  <a:schemeClr val="tx1"/>
                </a:solidFill>
                <a:latin typeface="Times New Roman" panose="02020603050405020304" pitchFamily="18" charset="0"/>
                <a:cs typeface="Times New Roman" panose="02020603050405020304" pitchFamily="18" charset="0"/>
              </a:rPr>
              <a:t>checklists </a:t>
            </a:r>
            <a:r>
              <a:rPr lang="en-US" sz="1600" dirty="0">
                <a:solidFill>
                  <a:schemeClr val="tx1"/>
                </a:solidFill>
                <a:latin typeface="Times New Roman" panose="02020603050405020304" pitchFamily="18" charset="0"/>
                <a:cs typeface="Times New Roman" panose="02020603050405020304" pitchFamily="18" charset="0"/>
              </a:rPr>
              <a:t>that are distributed at review initiation (e.g., by the facilitator)</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A review checklist consists of a set of questions based on potential defects, which may be derived from experience</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Checklists should be specific to the type of work product under review and should be maintained regularly to cover issue types missed in previous reviews</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main advantage of the checklist-based technique is a systematic coverage of typical defect types</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Care should be taken not to simply follow the checklist in individual reviewing, but also to look for defects outside the checklist</a:t>
            </a:r>
          </a:p>
        </p:txBody>
      </p:sp>
    </p:spTree>
    <p:extLst>
      <p:ext uri="{BB962C8B-B14F-4D97-AF65-F5344CB8AC3E}">
        <p14:creationId xmlns:p14="http://schemas.microsoft.com/office/powerpoint/2010/main" val="4578026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3.2 Review Process</a:t>
            </a:r>
          </a:p>
        </p:txBody>
      </p:sp>
      <p:sp>
        <p:nvSpPr>
          <p:cNvPr id="3" name="Content Placeholder 2"/>
          <p:cNvSpPr>
            <a:spLocks noGrp="1"/>
          </p:cNvSpPr>
          <p:nvPr>
            <p:ph idx="1"/>
          </p:nvPr>
        </p:nvSpPr>
        <p:spPr>
          <a:xfrm>
            <a:off x="2589212" y="1493949"/>
            <a:ext cx="8915400" cy="5364051"/>
          </a:xfrm>
        </p:spPr>
        <p:txBody>
          <a:bodyPr>
            <a:normAutofit/>
          </a:bodyPr>
          <a:lstStyle/>
          <a:p>
            <a:r>
              <a:rPr lang="en-US" dirty="0" smtClean="0">
                <a:solidFill>
                  <a:srgbClr val="FF0000"/>
                </a:solidFill>
                <a:latin typeface="Times New Roman" panose="02020603050405020304" pitchFamily="18" charset="0"/>
                <a:cs typeface="Times New Roman" panose="02020603050405020304" pitchFamily="18" charset="0"/>
              </a:rPr>
              <a:t>Applying Review Techniques </a:t>
            </a:r>
            <a:r>
              <a:rPr lang="en-US" dirty="0">
                <a:solidFill>
                  <a:srgbClr val="FF0000"/>
                </a:solidFill>
                <a:latin typeface="Times New Roman" panose="02020603050405020304" pitchFamily="18" charset="0"/>
                <a:cs typeface="Times New Roman" panose="02020603050405020304" pitchFamily="18" charset="0"/>
              </a:rPr>
              <a:t>– Scenarios and dry </a:t>
            </a:r>
            <a:r>
              <a:rPr lang="en-US" dirty="0" smtClean="0">
                <a:solidFill>
                  <a:srgbClr val="FF0000"/>
                </a:solidFill>
                <a:latin typeface="Times New Roman" panose="02020603050405020304" pitchFamily="18" charset="0"/>
                <a:cs typeface="Times New Roman" panose="02020603050405020304" pitchFamily="18" charset="0"/>
              </a:rPr>
              <a:t>runs (</a:t>
            </a:r>
            <a:r>
              <a:rPr lang="en-US" dirty="0" smtClean="0">
                <a:solidFill>
                  <a:srgbClr val="00B0F0"/>
                </a:solidFill>
                <a:latin typeface="Times New Roman" panose="02020603050405020304" pitchFamily="18" charset="0"/>
                <a:cs typeface="Times New Roman" panose="02020603050405020304" pitchFamily="18" charset="0"/>
              </a:rPr>
              <a:t>K3</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In a scenario-based review, reviewers are provided with structured guidelines on how to read through the work product</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A scenario-based review supports reviewers in performing “dry runs” on the work product based on expected usage of the work product (if the work product is documented in a suitable format such as use cases)</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These scenarios provide reviewers with better guidelines on how to identify specific defect types than simple checklist entries</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As with checklist-based reviews, in order not to miss other defect types (e.g., missing features), reviewers should not be constrained to the documented </a:t>
            </a:r>
            <a:r>
              <a:rPr lang="en-US" sz="1600" dirty="0" smtClean="0">
                <a:solidFill>
                  <a:schemeClr val="tx1"/>
                </a:solidFill>
                <a:latin typeface="Times New Roman" panose="02020603050405020304" pitchFamily="18" charset="0"/>
                <a:cs typeface="Times New Roman" panose="02020603050405020304" pitchFamily="18" charset="0"/>
              </a:rPr>
              <a:t>scenarios</a:t>
            </a:r>
          </a:p>
          <a:p>
            <a:pPr lvl="0">
              <a:buClr>
                <a:srgbClr val="E78712"/>
              </a:buClr>
            </a:pPr>
            <a:r>
              <a:rPr lang="en-US" dirty="0">
                <a:solidFill>
                  <a:srgbClr val="FF0000"/>
                </a:solidFill>
                <a:latin typeface="Times New Roman" panose="02020603050405020304" pitchFamily="18" charset="0"/>
                <a:cs typeface="Times New Roman" panose="02020603050405020304" pitchFamily="18" charset="0"/>
              </a:rPr>
              <a:t>Applying Review Techniques – </a:t>
            </a:r>
            <a:r>
              <a:rPr lang="en-US" dirty="0" smtClean="0">
                <a:solidFill>
                  <a:srgbClr val="FF0000"/>
                </a:solidFill>
                <a:latin typeface="Times New Roman" panose="02020603050405020304" pitchFamily="18" charset="0"/>
                <a:cs typeface="Times New Roman" panose="02020603050405020304" pitchFamily="18" charset="0"/>
              </a:rPr>
              <a:t>Role-based (</a:t>
            </a:r>
            <a:r>
              <a:rPr lang="en-US" dirty="0" smtClean="0">
                <a:solidFill>
                  <a:srgbClr val="00B0F0"/>
                </a:solidFill>
                <a:latin typeface="Times New Roman" panose="02020603050405020304" pitchFamily="18" charset="0"/>
                <a:cs typeface="Times New Roman" panose="02020603050405020304" pitchFamily="18" charset="0"/>
              </a:rPr>
              <a:t>K3</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A role-based review is a technique in which the reviewers evaluate the work product from the perspective of individual stakeholder roles</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Typical roles include specific end user types (experienced, inexperienced, senior, child, etc.), and specific roles in the organization (user administrator, system administrator, performance tester, etc.)</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same principles apply as in perspective-based reading because the roles are </a:t>
            </a:r>
            <a:r>
              <a:rPr lang="en-US" sz="1600" dirty="0" smtClean="0">
                <a:solidFill>
                  <a:schemeClr val="tx1"/>
                </a:solidFill>
                <a:latin typeface="Times New Roman" panose="02020603050405020304" pitchFamily="18" charset="0"/>
                <a:cs typeface="Times New Roman" panose="02020603050405020304" pitchFamily="18" charset="0"/>
              </a:rPr>
              <a:t>similar</a:t>
            </a:r>
            <a:endParaRPr lang="en-US" sz="1600"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1600"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71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3.2 Review Process</a:t>
            </a:r>
          </a:p>
        </p:txBody>
      </p:sp>
      <p:sp>
        <p:nvSpPr>
          <p:cNvPr id="3" name="Content Placeholder 2"/>
          <p:cNvSpPr>
            <a:spLocks noGrp="1"/>
          </p:cNvSpPr>
          <p:nvPr>
            <p:ph idx="1"/>
          </p:nvPr>
        </p:nvSpPr>
        <p:spPr>
          <a:xfrm>
            <a:off x="2589212" y="1493949"/>
            <a:ext cx="8915400" cy="5364051"/>
          </a:xfrm>
        </p:spPr>
        <p:txBody>
          <a:bodyPr>
            <a:normAutofit/>
          </a:bodyPr>
          <a:lstStyle/>
          <a:p>
            <a:r>
              <a:rPr lang="en-US" dirty="0" smtClean="0">
                <a:solidFill>
                  <a:srgbClr val="FF0000"/>
                </a:solidFill>
                <a:latin typeface="Times New Roman" panose="02020603050405020304" pitchFamily="18" charset="0"/>
                <a:cs typeface="Times New Roman" panose="02020603050405020304" pitchFamily="18" charset="0"/>
              </a:rPr>
              <a:t>Applying Review Techniques </a:t>
            </a: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Perspective-based (</a:t>
            </a:r>
            <a:r>
              <a:rPr lang="en-US" dirty="0" smtClean="0">
                <a:solidFill>
                  <a:srgbClr val="00B0F0"/>
                </a:solidFill>
                <a:latin typeface="Times New Roman" panose="02020603050405020304" pitchFamily="18" charset="0"/>
                <a:cs typeface="Times New Roman" panose="02020603050405020304" pitchFamily="18" charset="0"/>
              </a:rPr>
              <a:t>K3</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In perspective-based reading, similar to a role-based review, reviewers take on different stakeholder viewpoints in individual reviewing</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Typical stakeholder viewpoints include end user, marketing, designer, tester, or operations</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Using different stakeholder viewpoints leads to more depth in individual reviewing with less duplication of issues across </a:t>
            </a:r>
            <a:r>
              <a:rPr lang="en-US" sz="1600" dirty="0" smtClean="0">
                <a:solidFill>
                  <a:schemeClr val="tx1"/>
                </a:solidFill>
                <a:latin typeface="Times New Roman" panose="02020603050405020304" pitchFamily="18" charset="0"/>
                <a:cs typeface="Times New Roman" panose="02020603050405020304" pitchFamily="18" charset="0"/>
              </a:rPr>
              <a:t>reviewers</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In addition, perspective-based reading also requires the reviewers to attempt to use the work product under review to generate the product they would derive from it</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Further, in perspective-based reading, checklists are expected to be used  </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Empirical studies have shown perspective-based reading to be the most effective general technique for reviewing requirements and technical work products</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A key success factor is including and weighing different stakeholder viewpoints appropriately, based on risks</a:t>
            </a:r>
          </a:p>
          <a:p>
            <a:pPr>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75056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3.2 Review Process</a:t>
            </a:r>
          </a:p>
        </p:txBody>
      </p:sp>
      <p:sp>
        <p:nvSpPr>
          <p:cNvPr id="3" name="Content Placeholder 2"/>
          <p:cNvSpPr>
            <a:spLocks noGrp="1"/>
          </p:cNvSpPr>
          <p:nvPr>
            <p:ph idx="1"/>
          </p:nvPr>
        </p:nvSpPr>
        <p:spPr>
          <a:xfrm>
            <a:off x="2589212" y="1493949"/>
            <a:ext cx="5129641" cy="5364051"/>
          </a:xfrm>
        </p:spPr>
        <p:txBody>
          <a:bodyPr>
            <a:normAutofit fontScale="70000" lnSpcReduction="20000"/>
          </a:bodyPr>
          <a:lstStyle/>
          <a:p>
            <a:r>
              <a:rPr lang="en-US" dirty="0" smtClean="0">
                <a:solidFill>
                  <a:srgbClr val="FF0000"/>
                </a:solidFill>
                <a:latin typeface="Times New Roman" panose="02020603050405020304" pitchFamily="18" charset="0"/>
                <a:cs typeface="Times New Roman" panose="02020603050405020304" pitchFamily="18" charset="0"/>
              </a:rPr>
              <a:t>Applying Review Techniques – Example (</a:t>
            </a:r>
            <a:r>
              <a:rPr lang="en-US" dirty="0" smtClean="0">
                <a:solidFill>
                  <a:srgbClr val="00B0F0"/>
                </a:solidFill>
                <a:latin typeface="Times New Roman" panose="02020603050405020304" pitchFamily="18" charset="0"/>
                <a:cs typeface="Times New Roman" panose="02020603050405020304" pitchFamily="18" charset="0"/>
              </a:rPr>
              <a:t>K3</a:t>
            </a:r>
            <a:r>
              <a:rPr lang="en-US" dirty="0" smtClean="0">
                <a:solidFill>
                  <a:srgbClr val="FF0000"/>
                </a:solidFill>
                <a:latin typeface="Times New Roman" panose="02020603050405020304" pitchFamily="18" charset="0"/>
                <a:cs typeface="Times New Roman" panose="02020603050405020304" pitchFamily="18" charset="0"/>
              </a:rPr>
              <a:t>)</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Q: You are performing a review of your colleague’s test cases based on the following test basis document:</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The Test Cases are as follows:</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TC1. </a:t>
            </a:r>
            <a:r>
              <a:rPr lang="en-US" sz="1600" dirty="0" smtClean="0">
                <a:solidFill>
                  <a:schemeClr val="tx1"/>
                </a:solidFill>
                <a:latin typeface="Times New Roman" panose="02020603050405020304" pitchFamily="18" charset="0"/>
                <a:cs typeface="Times New Roman" panose="02020603050405020304" pitchFamily="18" charset="0"/>
              </a:rPr>
              <a:t>PASS – </a:t>
            </a:r>
            <a:r>
              <a:rPr lang="en-US" sz="1600" dirty="0">
                <a:solidFill>
                  <a:schemeClr val="tx1"/>
                </a:solidFill>
                <a:latin typeface="Times New Roman" panose="02020603050405020304" pitchFamily="18" charset="0"/>
                <a:cs typeface="Times New Roman" panose="02020603050405020304" pitchFamily="18" charset="0"/>
              </a:rPr>
              <a:t>valid ‘User Name’ and ‘Password’; Customer Menu displayed</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TC2. </a:t>
            </a:r>
            <a:r>
              <a:rPr lang="en-US" sz="1600" dirty="0" smtClean="0">
                <a:solidFill>
                  <a:schemeClr val="tx1"/>
                </a:solidFill>
                <a:latin typeface="Times New Roman" panose="02020603050405020304" pitchFamily="18" charset="0"/>
                <a:cs typeface="Times New Roman" panose="02020603050405020304" pitchFamily="18" charset="0"/>
              </a:rPr>
              <a:t>FAIL </a:t>
            </a:r>
            <a:r>
              <a:rPr lang="en-US" sz="1600" dirty="0">
                <a:solidFill>
                  <a:schemeClr val="tx1"/>
                </a:solidFill>
                <a:latin typeface="Times New Roman" panose="02020603050405020304" pitchFamily="18" charset="0"/>
                <a:cs typeface="Times New Roman" panose="02020603050405020304" pitchFamily="18" charset="0"/>
              </a:rPr>
              <a:t>– ‘User Name’ field has blank entry; Error Number 12 displayed</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TC3. </a:t>
            </a:r>
            <a:r>
              <a:rPr lang="en-US" sz="1600" dirty="0" smtClean="0">
                <a:solidFill>
                  <a:schemeClr val="tx1"/>
                </a:solidFill>
                <a:latin typeface="Times New Roman" panose="02020603050405020304" pitchFamily="18" charset="0"/>
                <a:cs typeface="Times New Roman" panose="02020603050405020304" pitchFamily="18" charset="0"/>
              </a:rPr>
              <a:t>FAIL </a:t>
            </a:r>
            <a:r>
              <a:rPr lang="en-US" sz="1600" dirty="0">
                <a:solidFill>
                  <a:schemeClr val="tx1"/>
                </a:solidFill>
                <a:latin typeface="Times New Roman" panose="02020603050405020304" pitchFamily="18" charset="0"/>
                <a:cs typeface="Times New Roman" panose="02020603050405020304" pitchFamily="18" charset="0"/>
              </a:rPr>
              <a:t>– ‘User Id’ entered does not exist on database (i.e. unregistered user); Error Number 23 displayed </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TC4. </a:t>
            </a:r>
            <a:r>
              <a:rPr lang="en-US" sz="1600" dirty="0" smtClean="0">
                <a:solidFill>
                  <a:schemeClr val="tx1"/>
                </a:solidFill>
                <a:latin typeface="Times New Roman" panose="02020603050405020304" pitchFamily="18" charset="0"/>
                <a:cs typeface="Times New Roman" panose="02020603050405020304" pitchFamily="18" charset="0"/>
              </a:rPr>
              <a:t>FAIL </a:t>
            </a:r>
            <a:r>
              <a:rPr lang="en-US" sz="1600" dirty="0">
                <a:solidFill>
                  <a:schemeClr val="tx1"/>
                </a:solidFill>
                <a:latin typeface="Times New Roman" panose="02020603050405020304" pitchFamily="18" charset="0"/>
                <a:cs typeface="Times New Roman" panose="02020603050405020304" pitchFamily="18" charset="0"/>
              </a:rPr>
              <a:t>– ‘Password’ entered does not match user’s password on database; Error Number 24 displayed</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You are guided by the following </a:t>
            </a:r>
            <a:r>
              <a:rPr lang="en-US" sz="1600" i="1" u="sng" dirty="0">
                <a:solidFill>
                  <a:srgbClr val="FF0000"/>
                </a:solidFill>
                <a:latin typeface="Times New Roman" panose="02020603050405020304" pitchFamily="18" charset="0"/>
                <a:cs typeface="Times New Roman" panose="02020603050405020304" pitchFamily="18" charset="0"/>
              </a:rPr>
              <a:t>checklist</a:t>
            </a:r>
            <a:r>
              <a:rPr lang="en-US" sz="1600" dirty="0">
                <a:solidFill>
                  <a:schemeClr val="tx1"/>
                </a:solidFill>
                <a:latin typeface="Times New Roman" panose="02020603050405020304" pitchFamily="18" charset="0"/>
                <a:cs typeface="Times New Roman" panose="02020603050405020304" pitchFamily="18" charset="0"/>
              </a:rPr>
              <a:t> in your review:</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C1. There must be one test case to cover success</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C2. There must be one test case for each error path (e.g. validation failure)</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C3. Each test case must use terminology consistent with the test basis document (field names, error numbering, etc.)</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Record a separate defect for each missing test case (checklist items C1 and C2) and for each test case that does not meet checklist item C3.</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How many defects should you record</a:t>
            </a:r>
            <a:r>
              <a:rPr lang="en-US" sz="1600"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A. 1. </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B. 2. </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C. 3.</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D. 4</a:t>
            </a:r>
          </a:p>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718853" y="1894703"/>
            <a:ext cx="4408403" cy="4057136"/>
          </a:xfrm>
          <a:prstGeom prst="rect">
            <a:avLst/>
          </a:prstGeom>
        </p:spPr>
      </p:pic>
    </p:spTree>
    <p:extLst>
      <p:ext uri="{BB962C8B-B14F-4D97-AF65-F5344CB8AC3E}">
        <p14:creationId xmlns:p14="http://schemas.microsoft.com/office/powerpoint/2010/main" val="38363735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3.2 Review Process</a:t>
            </a:r>
          </a:p>
        </p:txBody>
      </p:sp>
      <p:sp>
        <p:nvSpPr>
          <p:cNvPr id="3" name="Content Placeholder 2"/>
          <p:cNvSpPr>
            <a:spLocks noGrp="1"/>
          </p:cNvSpPr>
          <p:nvPr>
            <p:ph idx="1"/>
          </p:nvPr>
        </p:nvSpPr>
        <p:spPr>
          <a:xfrm>
            <a:off x="2589212" y="1493949"/>
            <a:ext cx="8915400" cy="5364051"/>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Success Factors for Reviews - Organizational success factors (</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Each review has clear objectives, defined during review planning, and used as measurable exit criteria</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Review types are applied which are suitable to achieve the objectives and are appropriate to the type and level of software work products and participants </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Any review techniques used, such as checklist-based or role-based reviewing, are suitable for effective defect identification in the work product to be reviewed</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Any checklists used address the main risks and are up to </a:t>
            </a:r>
            <a:r>
              <a:rPr lang="en-US" sz="1600" dirty="0" smtClean="0">
                <a:solidFill>
                  <a:schemeClr val="tx1"/>
                </a:solidFill>
                <a:latin typeface="Times New Roman" panose="02020603050405020304" pitchFamily="18" charset="0"/>
                <a:cs typeface="Times New Roman" panose="02020603050405020304" pitchFamily="18" charset="0"/>
              </a:rPr>
              <a:t>date</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Large documents are written and reviewed in small chunks, so that quality control is exercised by providing authors early and frequent feedback on defects</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Participants have adequate time to prepare</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Reviews are scheduled with adequate notice</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Management supports the review process (e.g., by incorporating adequate time for review activities in project schedules)</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Reviews are integrated in the company's quality and/or test policies</a:t>
            </a:r>
          </a:p>
          <a:p>
            <a:pPr>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4596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4027" y="3565018"/>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3.1 </a:t>
            </a:r>
            <a:r>
              <a:rPr lang="en-US" dirty="0">
                <a:solidFill>
                  <a:srgbClr val="00B0F0"/>
                </a:solidFill>
                <a:latin typeface="Times New Roman" panose="02020603050405020304" pitchFamily="18" charset="0"/>
                <a:cs typeface="Times New Roman" panose="02020603050405020304" pitchFamily="18" charset="0"/>
              </a:rPr>
              <a:t>Static Testing Basics </a:t>
            </a:r>
          </a:p>
        </p:txBody>
      </p:sp>
    </p:spTree>
    <p:extLst>
      <p:ext uri="{BB962C8B-B14F-4D97-AF65-F5344CB8AC3E}">
        <p14:creationId xmlns:p14="http://schemas.microsoft.com/office/powerpoint/2010/main" val="17618928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3.2 Review Process</a:t>
            </a:r>
          </a:p>
        </p:txBody>
      </p:sp>
      <p:sp>
        <p:nvSpPr>
          <p:cNvPr id="3" name="Content Placeholder 2"/>
          <p:cNvSpPr>
            <a:spLocks noGrp="1"/>
          </p:cNvSpPr>
          <p:nvPr>
            <p:ph idx="1"/>
          </p:nvPr>
        </p:nvSpPr>
        <p:spPr>
          <a:xfrm>
            <a:off x="2589212" y="1493949"/>
            <a:ext cx="8915400" cy="5364051"/>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Success Factors for Reviews - People-related success factors (</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right people are involved to meet the review objectives, for example, people with different skill sets or perspectives, who may use the document as a work input</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Testers are seen as valued reviewers who contribute to the review and learn about the work product, which enables them to prepare more effective tests, and to prepare those tests earlier</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Participants dedicate adequate time and attention to detail</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Reviews are conducted on small chunks, so that reviewers do not lose concentration during individual review and/or the review meeting (when held) </a:t>
            </a:r>
            <a:endParaRPr lang="en-US" sz="1600" dirty="0" smtClean="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Defects found are acknowledged, appreciated, and handled objectively</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meeting is well-managed, so that participants consider it a valuable use of their time</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review is conducted in an atmosphere of trust; the outcome will not be used for the evaluation of the participants</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Participants avoid body language and </a:t>
            </a:r>
            <a:r>
              <a:rPr lang="en-US" sz="1600" dirty="0" smtClean="0">
                <a:solidFill>
                  <a:schemeClr val="tx1"/>
                </a:solidFill>
                <a:latin typeface="Times New Roman" panose="02020603050405020304" pitchFamily="18" charset="0"/>
                <a:cs typeface="Times New Roman" panose="02020603050405020304" pitchFamily="18" charset="0"/>
              </a:rPr>
              <a:t>behaviors </a:t>
            </a:r>
            <a:r>
              <a:rPr lang="en-US" sz="1600" dirty="0">
                <a:solidFill>
                  <a:schemeClr val="tx1"/>
                </a:solidFill>
                <a:latin typeface="Times New Roman" panose="02020603050405020304" pitchFamily="18" charset="0"/>
                <a:cs typeface="Times New Roman" panose="02020603050405020304" pitchFamily="18" charset="0"/>
              </a:rPr>
              <a:t>that might indicate boredom, exasperation, or hostility to other participants</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Adequate training is provided, especially for more formal review types such as inspections</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A culture of learning and process improvement is </a:t>
            </a:r>
            <a:r>
              <a:rPr lang="en-US" sz="1600" dirty="0" smtClean="0">
                <a:solidFill>
                  <a:schemeClr val="tx1"/>
                </a:solidFill>
                <a:latin typeface="Times New Roman" panose="02020603050405020304" pitchFamily="18" charset="0"/>
                <a:cs typeface="Times New Roman" panose="02020603050405020304" pitchFamily="18" charset="0"/>
              </a:rPr>
              <a:t>promoted</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472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6082" name="Picture 2" descr="Phân biệt &quot;thank&quot; và &quot;thanks&quot; | Học Tiếng Anh cùng Callum Nguyễ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624110"/>
            <a:ext cx="8915400" cy="6251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323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3.1 </a:t>
            </a:r>
            <a:r>
              <a:rPr lang="en-US" dirty="0">
                <a:solidFill>
                  <a:srgbClr val="00B0F0"/>
                </a:solidFill>
                <a:latin typeface="Times New Roman" panose="02020603050405020304" pitchFamily="18" charset="0"/>
                <a:cs typeface="Times New Roman" panose="02020603050405020304" pitchFamily="18" charset="0"/>
              </a:rPr>
              <a:t>Static Testing Basics</a:t>
            </a:r>
          </a:p>
        </p:txBody>
      </p:sp>
      <p:sp>
        <p:nvSpPr>
          <p:cNvPr id="3" name="Content Placeholder 2"/>
          <p:cNvSpPr>
            <a:spLocks noGrp="1"/>
          </p:cNvSpPr>
          <p:nvPr>
            <p:ph idx="1"/>
          </p:nvPr>
        </p:nvSpPr>
        <p:spPr>
          <a:xfrm>
            <a:off x="2589212" y="1493949"/>
            <a:ext cx="8915400" cy="4417273"/>
          </a:xfrm>
        </p:spPr>
        <p:txBody>
          <a:bodyPr>
            <a:normAutofit/>
          </a:bodyPr>
          <a:lstStyle/>
          <a:p>
            <a:r>
              <a:rPr lang="en-US" dirty="0" smtClean="0">
                <a:solidFill>
                  <a:srgbClr val="FF0000"/>
                </a:solidFill>
                <a:latin typeface="Times New Roman" panose="02020603050405020304" pitchFamily="18" charset="0"/>
                <a:cs typeface="Times New Roman" panose="02020603050405020304" pitchFamily="18" charset="0"/>
              </a:rPr>
              <a:t>Static testing (</a:t>
            </a:r>
            <a:r>
              <a:rPr lang="en-US" dirty="0" smtClean="0">
                <a:solidFill>
                  <a:srgbClr val="00B0F0"/>
                </a:solidFill>
                <a:latin typeface="Times New Roman" panose="02020603050405020304" pitchFamily="18" charset="0"/>
                <a:cs typeface="Times New Roman" panose="02020603050405020304" pitchFamily="18" charset="0"/>
              </a:rPr>
              <a:t>K1</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Testing a component or system at specification or implementation level </a:t>
            </a:r>
            <a:r>
              <a:rPr lang="en-US" i="1" u="sng" dirty="0" smtClean="0">
                <a:solidFill>
                  <a:srgbClr val="00B0F0"/>
                </a:solidFill>
                <a:latin typeface="Times New Roman" panose="02020603050405020304" pitchFamily="18" charset="0"/>
                <a:cs typeface="Times New Roman" panose="02020603050405020304" pitchFamily="18" charset="0"/>
              </a:rPr>
              <a:t>without</a:t>
            </a:r>
            <a:r>
              <a:rPr lang="en-US" dirty="0" smtClean="0">
                <a:latin typeface="Times New Roman" panose="02020603050405020304" pitchFamily="18" charset="0"/>
                <a:cs typeface="Times New Roman" panose="02020603050405020304" pitchFamily="18" charset="0"/>
              </a:rPr>
              <a:t> executing the software</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Relies on the manual examination of work products (i.e., reviews) </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Or tool-driven evaluation of the code</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Or other work products (i.e., static analysis)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Static analysis can be applied </a:t>
            </a: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any work product with a formal structure (typically code or models) for which an appropriate static analysis tool exists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Static analysis can even be applied with tools that evaluate work products written in natural language such as requirements (e.g., checking for spelling, grammar, and readability)</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720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3.1 </a:t>
            </a:r>
            <a:r>
              <a:rPr lang="en-US" dirty="0">
                <a:solidFill>
                  <a:srgbClr val="00B0F0"/>
                </a:solidFill>
                <a:latin typeface="Times New Roman" panose="02020603050405020304" pitchFamily="18" charset="0"/>
                <a:cs typeface="Times New Roman" panose="02020603050405020304" pitchFamily="18" charset="0"/>
              </a:rPr>
              <a:t>Static Testing Basics</a:t>
            </a:r>
          </a:p>
        </p:txBody>
      </p:sp>
      <p:sp>
        <p:nvSpPr>
          <p:cNvPr id="3" name="Content Placeholder 2"/>
          <p:cNvSpPr>
            <a:spLocks noGrp="1"/>
          </p:cNvSpPr>
          <p:nvPr>
            <p:ph idx="1"/>
          </p:nvPr>
        </p:nvSpPr>
        <p:spPr>
          <a:xfrm>
            <a:off x="2589212" y="1493949"/>
            <a:ext cx="8915400" cy="4417273"/>
          </a:xfrm>
        </p:spPr>
        <p:txBody>
          <a:bodyPr>
            <a:normAutofit lnSpcReduction="10000"/>
          </a:bodyPr>
          <a:lstStyle/>
          <a:p>
            <a:r>
              <a:rPr lang="en-US" dirty="0">
                <a:solidFill>
                  <a:srgbClr val="FF0000"/>
                </a:solidFill>
                <a:latin typeface="Times New Roman" panose="02020603050405020304" pitchFamily="18" charset="0"/>
                <a:cs typeface="Times New Roman" panose="02020603050405020304" pitchFamily="18" charset="0"/>
              </a:rPr>
              <a:t>Work Products that Can Be Examined by Static Testing (</a:t>
            </a:r>
            <a:r>
              <a:rPr lang="en-US" dirty="0" smtClean="0">
                <a:solidFill>
                  <a:srgbClr val="00B0F0"/>
                </a:solidFill>
                <a:latin typeface="Times New Roman" panose="02020603050405020304" pitchFamily="18" charset="0"/>
                <a:cs typeface="Times New Roman" panose="02020603050405020304" pitchFamily="18" charset="0"/>
              </a:rPr>
              <a:t>K1</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Static can be used on almost any work product such as: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Specifications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Epics, user stories, and acceptance criteria</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Architecture and design specifications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Code</a:t>
            </a:r>
          </a:p>
          <a:p>
            <a:pPr lvl="1">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Testware</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User guides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Web pages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Contracts, project plans, schedules, and budget planning</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Configuration set up and infrastructure set up</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Models, such as activity diagrams, which may be used for Model-Based </a:t>
            </a:r>
            <a:r>
              <a:rPr lang="en-US" dirty="0" smtClean="0">
                <a:latin typeface="Times New Roman" panose="02020603050405020304" pitchFamily="18" charset="0"/>
                <a:cs typeface="Times New Roman" panose="02020603050405020304" pitchFamily="18" charset="0"/>
              </a:rPr>
              <a:t>testing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803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3.1 </a:t>
            </a:r>
            <a:r>
              <a:rPr lang="en-US" dirty="0">
                <a:solidFill>
                  <a:srgbClr val="00B0F0"/>
                </a:solidFill>
                <a:latin typeface="Times New Roman" panose="02020603050405020304" pitchFamily="18" charset="0"/>
                <a:cs typeface="Times New Roman" panose="02020603050405020304" pitchFamily="18" charset="0"/>
              </a:rPr>
              <a:t>Static Testing Basics</a:t>
            </a:r>
          </a:p>
        </p:txBody>
      </p:sp>
      <p:sp>
        <p:nvSpPr>
          <p:cNvPr id="3" name="Content Placeholder 2"/>
          <p:cNvSpPr>
            <a:spLocks noGrp="1"/>
          </p:cNvSpPr>
          <p:nvPr>
            <p:ph idx="1"/>
          </p:nvPr>
        </p:nvSpPr>
        <p:spPr>
          <a:xfrm>
            <a:off x="2589212" y="1493949"/>
            <a:ext cx="8915400" cy="5061397"/>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Benefits of Static Testing (</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Some benefits of static testing include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Detecting and correcting defects more efficiently, and prior to dynamic test execution </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Identifying defects which are not easily found by dynamic testing</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Preventing defects in design or </a:t>
            </a:r>
            <a:r>
              <a:rPr lang="en-US" sz="1800" dirty="0" smtClean="0">
                <a:latin typeface="Times New Roman" panose="02020603050405020304" pitchFamily="18" charset="0"/>
                <a:cs typeface="Times New Roman" panose="02020603050405020304" pitchFamily="18" charset="0"/>
              </a:rPr>
              <a:t>coding</a:t>
            </a:r>
            <a:endParaRPr lang="en-US" sz="18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Increasing </a:t>
            </a:r>
            <a:r>
              <a:rPr lang="en-US" sz="1800" dirty="0" smtClean="0">
                <a:latin typeface="Times New Roman" panose="02020603050405020304" pitchFamily="18" charset="0"/>
                <a:cs typeface="Times New Roman" panose="02020603050405020304" pitchFamily="18" charset="0"/>
              </a:rPr>
              <a:t>development productivity</a:t>
            </a:r>
            <a:endParaRPr lang="en-US" sz="18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Reducing development cost and time</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Reducing testing cost and time</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Reducing total cost of quality </a:t>
            </a:r>
            <a:r>
              <a:rPr lang="en-US" sz="1800" dirty="0" smtClean="0">
                <a:latin typeface="Times New Roman" panose="02020603050405020304" pitchFamily="18" charset="0"/>
                <a:cs typeface="Times New Roman" panose="02020603050405020304" pitchFamily="18" charset="0"/>
              </a:rPr>
              <a:t>due </a:t>
            </a:r>
            <a:r>
              <a:rPr lang="en-US" sz="1800" dirty="0">
                <a:latin typeface="Times New Roman" panose="02020603050405020304" pitchFamily="18" charset="0"/>
                <a:cs typeface="Times New Roman" panose="02020603050405020304" pitchFamily="18" charset="0"/>
              </a:rPr>
              <a:t>to fewer failures later in the lifecycle or after delivery into operation</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Improving communication between team </a:t>
            </a:r>
            <a:r>
              <a:rPr lang="en-US" sz="1800" dirty="0" smtClean="0">
                <a:latin typeface="Times New Roman" panose="02020603050405020304" pitchFamily="18" charset="0"/>
                <a:cs typeface="Times New Roman" panose="02020603050405020304" pitchFamily="18" charset="0"/>
              </a:rPr>
              <a:t>members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973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3.1 </a:t>
            </a:r>
            <a:r>
              <a:rPr lang="en-US" dirty="0">
                <a:solidFill>
                  <a:srgbClr val="00B0F0"/>
                </a:solidFill>
                <a:latin typeface="Times New Roman" panose="02020603050405020304" pitchFamily="18" charset="0"/>
                <a:cs typeface="Times New Roman" panose="02020603050405020304" pitchFamily="18" charset="0"/>
              </a:rPr>
              <a:t>Static Testing Basics</a:t>
            </a:r>
          </a:p>
        </p:txBody>
      </p:sp>
      <p:pic>
        <p:nvPicPr>
          <p:cNvPr id="6" name="Picture 5"/>
          <p:cNvPicPr>
            <a:picLocks noChangeAspect="1"/>
          </p:cNvPicPr>
          <p:nvPr/>
        </p:nvPicPr>
        <p:blipFill>
          <a:blip r:embed="rId2"/>
          <a:stretch>
            <a:fillRect/>
          </a:stretch>
        </p:blipFill>
        <p:spPr>
          <a:xfrm>
            <a:off x="2805850" y="1410370"/>
            <a:ext cx="8205351" cy="5447630"/>
          </a:xfrm>
          <a:prstGeom prst="rect">
            <a:avLst/>
          </a:prstGeom>
        </p:spPr>
      </p:pic>
    </p:spTree>
    <p:extLst>
      <p:ext uri="{BB962C8B-B14F-4D97-AF65-F5344CB8AC3E}">
        <p14:creationId xmlns:p14="http://schemas.microsoft.com/office/powerpoint/2010/main" val="2937906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4027" y="3565018"/>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3.2 Review Process</a:t>
            </a:r>
            <a:endParaRPr lang="en-US"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705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3.2 Review Process</a:t>
            </a:r>
          </a:p>
        </p:txBody>
      </p:sp>
      <p:sp>
        <p:nvSpPr>
          <p:cNvPr id="3" name="Content Placeholder 2"/>
          <p:cNvSpPr>
            <a:spLocks noGrp="1"/>
          </p:cNvSpPr>
          <p:nvPr>
            <p:ph idx="1"/>
          </p:nvPr>
        </p:nvSpPr>
        <p:spPr>
          <a:xfrm>
            <a:off x="2589212" y="1493949"/>
            <a:ext cx="8915400" cy="5364051"/>
          </a:xfrm>
        </p:spPr>
        <p:txBody>
          <a:bodyPr>
            <a:normAutofit lnSpcReduction="10000"/>
          </a:bodyPr>
          <a:lstStyle/>
          <a:p>
            <a:r>
              <a:rPr lang="en-US" dirty="0" smtClean="0">
                <a:solidFill>
                  <a:srgbClr val="FF0000"/>
                </a:solidFill>
                <a:latin typeface="Times New Roman" panose="02020603050405020304" pitchFamily="18" charset="0"/>
                <a:cs typeface="Times New Roman" panose="02020603050405020304" pitchFamily="18" charset="0"/>
              </a:rPr>
              <a:t>Review process – Introduction (</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Range from informal to formal:</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1800" dirty="0">
                <a:solidFill>
                  <a:srgbClr val="00B0F0"/>
                </a:solidFill>
                <a:latin typeface="Times New Roman" panose="02020603050405020304" pitchFamily="18" charset="0"/>
                <a:cs typeface="Times New Roman" panose="02020603050405020304" pitchFamily="18" charset="0"/>
              </a:rPr>
              <a:t>Informal reviews </a:t>
            </a:r>
            <a:r>
              <a:rPr lang="en-US" sz="1800" dirty="0">
                <a:latin typeface="Times New Roman" panose="02020603050405020304" pitchFamily="18" charset="0"/>
                <a:cs typeface="Times New Roman" panose="02020603050405020304" pitchFamily="18" charset="0"/>
              </a:rPr>
              <a:t>are </a:t>
            </a:r>
            <a:r>
              <a:rPr lang="en-US" sz="1800" i="1" u="sng" dirty="0" smtClean="0">
                <a:latin typeface="Times New Roman" panose="02020603050405020304" pitchFamily="18" charset="0"/>
                <a:cs typeface="Times New Roman" panose="02020603050405020304" pitchFamily="18" charset="0"/>
              </a:rPr>
              <a:t>NOT </a:t>
            </a:r>
            <a:r>
              <a:rPr lang="en-US" sz="1800" dirty="0" smtClean="0">
                <a:latin typeface="Times New Roman" panose="02020603050405020304" pitchFamily="18" charset="0"/>
                <a:cs typeface="Times New Roman" panose="02020603050405020304" pitchFamily="18" charset="0"/>
              </a:rPr>
              <a:t>documented and </a:t>
            </a:r>
            <a:r>
              <a:rPr lang="en-US" sz="1800" i="1" u="sng" dirty="0" smtClean="0">
                <a:latin typeface="Times New Roman" panose="02020603050405020304" pitchFamily="18" charset="0"/>
                <a:cs typeface="Times New Roman" panose="02020603050405020304" pitchFamily="18" charset="0"/>
              </a:rPr>
              <a:t>DON’T</a:t>
            </a:r>
            <a:r>
              <a:rPr lang="en-US" sz="1800" dirty="0" smtClean="0">
                <a:latin typeface="Times New Roman" panose="02020603050405020304" pitchFamily="18" charset="0"/>
                <a:cs typeface="Times New Roman" panose="02020603050405020304" pitchFamily="18" charset="0"/>
              </a:rPr>
              <a:t> follow </a:t>
            </a:r>
            <a:r>
              <a:rPr lang="en-US" sz="1800" dirty="0">
                <a:latin typeface="Times New Roman" panose="02020603050405020304" pitchFamily="18" charset="0"/>
                <a:cs typeface="Times New Roman" panose="02020603050405020304" pitchFamily="18" charset="0"/>
              </a:rPr>
              <a:t>a defined process </a:t>
            </a:r>
            <a:endParaRPr lang="en-US" sz="1800" dirty="0" smtClean="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1800" dirty="0" smtClean="0">
                <a:solidFill>
                  <a:srgbClr val="00B0F0"/>
                </a:solidFill>
                <a:latin typeface="Times New Roman" panose="02020603050405020304" pitchFamily="18" charset="0"/>
                <a:cs typeface="Times New Roman" panose="02020603050405020304" pitchFamily="18" charset="0"/>
              </a:rPr>
              <a:t>Formal </a:t>
            </a:r>
            <a:r>
              <a:rPr lang="en-US" sz="1800" dirty="0">
                <a:solidFill>
                  <a:srgbClr val="00B0F0"/>
                </a:solidFill>
                <a:latin typeface="Times New Roman" panose="02020603050405020304" pitchFamily="18" charset="0"/>
                <a:cs typeface="Times New Roman" panose="02020603050405020304" pitchFamily="18" charset="0"/>
              </a:rPr>
              <a:t>reviews </a:t>
            </a:r>
            <a:r>
              <a:rPr lang="en-US" sz="1800" dirty="0">
                <a:latin typeface="Times New Roman" panose="02020603050405020304" pitchFamily="18" charset="0"/>
                <a:cs typeface="Times New Roman" panose="02020603050405020304" pitchFamily="18" charset="0"/>
              </a:rPr>
              <a:t>follow a </a:t>
            </a:r>
            <a:r>
              <a:rPr lang="en-US" sz="1800" dirty="0" smtClean="0">
                <a:latin typeface="Times New Roman" panose="02020603050405020304" pitchFamily="18" charset="0"/>
                <a:cs typeface="Times New Roman" panose="02020603050405020304" pitchFamily="18" charset="0"/>
              </a:rPr>
              <a:t>formal process include documentation are characterized by:</a:t>
            </a:r>
          </a:p>
          <a:p>
            <a:pPr marL="457200" lvl="1"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Team participation</a:t>
            </a:r>
          </a:p>
          <a:p>
            <a:pPr marL="457200" lvl="1"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Documented results</a:t>
            </a:r>
          </a:p>
          <a:p>
            <a:pPr marL="457200" lvl="1"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Documented review procedures</a:t>
            </a:r>
            <a:endParaRPr lang="en-US" sz="1800" dirty="0">
              <a:latin typeface="Times New Roman" panose="02020603050405020304" pitchFamily="18" charset="0"/>
              <a:cs typeface="Times New Roman" panose="02020603050405020304" pitchFamily="18" charset="0"/>
            </a:endParaRPr>
          </a:p>
          <a:p>
            <a:pPr lvl="0">
              <a:buClr>
                <a:srgbClr val="E78712"/>
              </a:buClr>
              <a:buFont typeface="Arial" panose="020B0604020202020204" pitchFamily="34" charset="0"/>
              <a:buChar char="•"/>
            </a:pPr>
            <a:r>
              <a:rPr lang="en-US" dirty="0" smtClean="0">
                <a:solidFill>
                  <a:prstClr val="black">
                    <a:lumMod val="75000"/>
                    <a:lumOff val="25000"/>
                  </a:prstClr>
                </a:solidFill>
                <a:latin typeface="Times New Roman" panose="02020603050405020304" pitchFamily="18" charset="0"/>
                <a:cs typeface="Times New Roman" panose="02020603050405020304" pitchFamily="18" charset="0"/>
              </a:rPr>
              <a:t>Formality depends on:</a:t>
            </a:r>
          </a:p>
          <a:p>
            <a:pPr lvl="1">
              <a:buClr>
                <a:srgbClr val="E78712"/>
              </a:buClr>
              <a:buFont typeface="Arial" panose="020B0604020202020204" pitchFamily="34" charset="0"/>
              <a:buChar char="•"/>
            </a:pPr>
            <a:r>
              <a:rPr lang="en-US" dirty="0" smtClean="0">
                <a:solidFill>
                  <a:prstClr val="black">
                    <a:lumMod val="75000"/>
                    <a:lumOff val="25000"/>
                  </a:prstClr>
                </a:solidFill>
                <a:latin typeface="Times New Roman" panose="02020603050405020304" pitchFamily="18" charset="0"/>
                <a:cs typeface="Times New Roman" panose="02020603050405020304" pitchFamily="18" charset="0"/>
              </a:rPr>
              <a:t>SDLC model</a:t>
            </a:r>
          </a:p>
          <a:p>
            <a:pPr lvl="1">
              <a:buClr>
                <a:srgbClr val="E78712"/>
              </a:buClr>
              <a:buFont typeface="Arial" panose="020B0604020202020204" pitchFamily="34" charset="0"/>
              <a:buChar char="•"/>
            </a:pPr>
            <a:r>
              <a:rPr lang="en-US" dirty="0" smtClean="0">
                <a:solidFill>
                  <a:prstClr val="black">
                    <a:lumMod val="75000"/>
                    <a:lumOff val="25000"/>
                  </a:prstClr>
                </a:solidFill>
                <a:latin typeface="Times New Roman" panose="02020603050405020304" pitchFamily="18" charset="0"/>
                <a:cs typeface="Times New Roman" panose="02020603050405020304" pitchFamily="18" charset="0"/>
              </a:rPr>
              <a:t>Maturity </a:t>
            </a:r>
            <a:r>
              <a:rPr lang="en-US" dirty="0">
                <a:solidFill>
                  <a:prstClr val="black">
                    <a:lumMod val="75000"/>
                    <a:lumOff val="25000"/>
                  </a:prstClr>
                </a:solidFill>
                <a:latin typeface="Times New Roman" panose="02020603050405020304" pitchFamily="18" charset="0"/>
                <a:cs typeface="Times New Roman" panose="02020603050405020304" pitchFamily="18" charset="0"/>
              </a:rPr>
              <a:t>of the development </a:t>
            </a:r>
            <a:r>
              <a:rPr lang="en-US" dirty="0" smtClean="0">
                <a:solidFill>
                  <a:prstClr val="black">
                    <a:lumMod val="75000"/>
                    <a:lumOff val="25000"/>
                  </a:prstClr>
                </a:solidFill>
                <a:latin typeface="Times New Roman" panose="02020603050405020304" pitchFamily="18" charset="0"/>
                <a:cs typeface="Times New Roman" panose="02020603050405020304" pitchFamily="18" charset="0"/>
              </a:rPr>
              <a:t>process</a:t>
            </a:r>
          </a:p>
          <a:p>
            <a:pPr lvl="1">
              <a:buClr>
                <a:srgbClr val="E78712"/>
              </a:buClr>
              <a:buFont typeface="Arial" panose="020B0604020202020204" pitchFamily="34" charset="0"/>
              <a:buChar char="•"/>
            </a:pPr>
            <a:r>
              <a:rPr lang="en-US" dirty="0" smtClean="0">
                <a:solidFill>
                  <a:prstClr val="black">
                    <a:lumMod val="75000"/>
                    <a:lumOff val="25000"/>
                  </a:prstClr>
                </a:solidFill>
                <a:latin typeface="Times New Roman" panose="02020603050405020304" pitchFamily="18" charset="0"/>
                <a:cs typeface="Times New Roman" panose="02020603050405020304" pitchFamily="18" charset="0"/>
              </a:rPr>
              <a:t>Complexity of the work product to be reviewed</a:t>
            </a:r>
          </a:p>
          <a:p>
            <a:pPr lvl="1">
              <a:buClr>
                <a:srgbClr val="E78712"/>
              </a:buClr>
              <a:buFont typeface="Arial" panose="020B0604020202020204" pitchFamily="34" charset="0"/>
              <a:buChar char="•"/>
            </a:pPr>
            <a:r>
              <a:rPr lang="en-US" dirty="0" smtClean="0">
                <a:solidFill>
                  <a:prstClr val="black">
                    <a:lumMod val="75000"/>
                    <a:lumOff val="25000"/>
                  </a:prstClr>
                </a:solidFill>
                <a:latin typeface="Times New Roman" panose="02020603050405020304" pitchFamily="18" charset="0"/>
                <a:cs typeface="Times New Roman" panose="02020603050405020304" pitchFamily="18" charset="0"/>
              </a:rPr>
              <a:t>Legal </a:t>
            </a:r>
            <a:r>
              <a:rPr lang="en-US" dirty="0">
                <a:solidFill>
                  <a:prstClr val="black">
                    <a:lumMod val="75000"/>
                    <a:lumOff val="25000"/>
                  </a:prstClr>
                </a:solidFill>
                <a:latin typeface="Times New Roman" panose="02020603050405020304" pitchFamily="18" charset="0"/>
                <a:cs typeface="Times New Roman" panose="02020603050405020304" pitchFamily="18" charset="0"/>
              </a:rPr>
              <a:t>or regulatory </a:t>
            </a:r>
            <a:r>
              <a:rPr lang="en-US" dirty="0" smtClean="0">
                <a:solidFill>
                  <a:prstClr val="black">
                    <a:lumMod val="75000"/>
                    <a:lumOff val="25000"/>
                  </a:prstClr>
                </a:solidFill>
                <a:latin typeface="Times New Roman" panose="02020603050405020304" pitchFamily="18" charset="0"/>
                <a:cs typeface="Times New Roman" panose="02020603050405020304" pitchFamily="18" charset="0"/>
              </a:rPr>
              <a:t>requirements</a:t>
            </a:r>
          </a:p>
          <a:p>
            <a:pPr lvl="1">
              <a:buClr>
                <a:srgbClr val="E78712"/>
              </a:buClr>
              <a:buFont typeface="Arial" panose="020B0604020202020204" pitchFamily="34" charset="0"/>
              <a:buChar char="•"/>
            </a:pPr>
            <a:r>
              <a:rPr lang="en-US" dirty="0">
                <a:solidFill>
                  <a:prstClr val="black">
                    <a:lumMod val="75000"/>
                    <a:lumOff val="25000"/>
                  </a:prstClr>
                </a:solidFill>
                <a:latin typeface="Times New Roman" panose="02020603050405020304" pitchFamily="18" charset="0"/>
                <a:cs typeface="Times New Roman" panose="02020603050405020304" pitchFamily="18" charset="0"/>
              </a:rPr>
              <a:t>Need for an audit trail</a:t>
            </a:r>
          </a:p>
          <a:p>
            <a:pPr lvl="0">
              <a:buClr>
                <a:srgbClr val="E78712"/>
              </a:buClr>
              <a:buFont typeface="Arial" panose="020B0604020202020204" pitchFamily="34" charset="0"/>
              <a:buChar char="•"/>
            </a:pPr>
            <a:r>
              <a:rPr lang="en-US" dirty="0" smtClean="0">
                <a:solidFill>
                  <a:prstClr val="black">
                    <a:lumMod val="75000"/>
                    <a:lumOff val="25000"/>
                  </a:prstClr>
                </a:solidFill>
                <a:latin typeface="Times New Roman" panose="02020603050405020304" pitchFamily="18" charset="0"/>
                <a:cs typeface="Times New Roman" panose="02020603050405020304" pitchFamily="18" charset="0"/>
              </a:rPr>
              <a:t>Focus depends on the agreed objective of review:</a:t>
            </a:r>
            <a:endParaRPr lang="en-US" dirty="0">
              <a:solidFill>
                <a:prstClr val="black">
                  <a:lumMod val="75000"/>
                  <a:lumOff val="25000"/>
                </a:prstClr>
              </a:solidFill>
              <a:latin typeface="Times New Roman" panose="02020603050405020304" pitchFamily="18" charset="0"/>
              <a:cs typeface="Times New Roman" panose="02020603050405020304" pitchFamily="18" charset="0"/>
            </a:endParaRPr>
          </a:p>
          <a:p>
            <a:pPr marL="457200" lvl="1" indent="0">
              <a:buClr>
                <a:srgbClr val="E78712"/>
              </a:buClr>
              <a:buNone/>
            </a:pP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783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8405</TotalTime>
  <Words>2776</Words>
  <Application>Microsoft Office PowerPoint</Application>
  <PresentationFormat>Widescreen</PresentationFormat>
  <Paragraphs>273</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Century Gothic</vt:lpstr>
      <vt:lpstr>Courier New</vt:lpstr>
      <vt:lpstr>Times New Roman</vt:lpstr>
      <vt:lpstr>Wingdings 3</vt:lpstr>
      <vt:lpstr>Wisp</vt:lpstr>
      <vt:lpstr>Chapter 3 Static Testing</vt:lpstr>
      <vt:lpstr>Content</vt:lpstr>
      <vt:lpstr>3.1 Static Testing Basics </vt:lpstr>
      <vt:lpstr>3.1 Static Testing Basics</vt:lpstr>
      <vt:lpstr>3.1 Static Testing Basics</vt:lpstr>
      <vt:lpstr>3.1 Static Testing Basics</vt:lpstr>
      <vt:lpstr>3.1 Static Testing Basics</vt:lpstr>
      <vt:lpstr>3.2 Review Process</vt:lpstr>
      <vt:lpstr>3.2 Review Process</vt:lpstr>
      <vt:lpstr>3.2 Review Process</vt:lpstr>
      <vt:lpstr>3.2 Review Process</vt:lpstr>
      <vt:lpstr>3.2 Review Process</vt:lpstr>
      <vt:lpstr>3.2 Review Process</vt:lpstr>
      <vt:lpstr>3.2 Review Process</vt:lpstr>
      <vt:lpstr>3.2 Review Process</vt:lpstr>
      <vt:lpstr>3.2 Review Process</vt:lpstr>
      <vt:lpstr>3.2 Review Process</vt:lpstr>
      <vt:lpstr>3.2 Review Process</vt:lpstr>
      <vt:lpstr>3.2 Review Process</vt:lpstr>
      <vt:lpstr>3.2 Review Process</vt:lpstr>
      <vt:lpstr>3.2 Review Process</vt:lpstr>
      <vt:lpstr>3.2 Review Process</vt:lpstr>
      <vt:lpstr>3.2 Review Process</vt:lpstr>
      <vt:lpstr>3.2 Review Process</vt:lpstr>
      <vt:lpstr>3.2 Review Process</vt:lpstr>
      <vt:lpstr>3.2 Review Process</vt:lpstr>
      <vt:lpstr>3.2 Review Process</vt:lpstr>
      <vt:lpstr>3.2 Review Process</vt:lpstr>
      <vt:lpstr>3.2 Review Process</vt:lpstr>
      <vt:lpstr>3.2 Review Process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Testing Throughout the Software Development Lifecycle</dc:title>
  <dc:creator>flora anhdao</dc:creator>
  <cp:lastModifiedBy>Quang Phan Van</cp:lastModifiedBy>
  <cp:revision>73</cp:revision>
  <dcterms:created xsi:type="dcterms:W3CDTF">2022-04-19T11:16:00Z</dcterms:created>
  <dcterms:modified xsi:type="dcterms:W3CDTF">2023-05-16T15:07:40Z</dcterms:modified>
</cp:coreProperties>
</file>