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332" r:id="rId5"/>
    <p:sldId id="333" r:id="rId6"/>
    <p:sldId id="334" r:id="rId7"/>
    <p:sldId id="335" r:id="rId8"/>
    <p:sldId id="336" r:id="rId9"/>
    <p:sldId id="337" r:id="rId10"/>
    <p:sldId id="310" r:id="rId11"/>
    <p:sldId id="309" r:id="rId12"/>
    <p:sldId id="339" r:id="rId13"/>
    <p:sldId id="338" r:id="rId14"/>
    <p:sldId id="341" r:id="rId15"/>
    <p:sldId id="340" r:id="rId16"/>
    <p:sldId id="343" r:id="rId17"/>
    <p:sldId id="344" r:id="rId18"/>
    <p:sldId id="342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6" r:id="rId29"/>
    <p:sldId id="355" r:id="rId30"/>
    <p:sldId id="357" r:id="rId31"/>
    <p:sldId id="358" r:id="rId32"/>
    <p:sldId id="359" r:id="rId33"/>
    <p:sldId id="360" r:id="rId34"/>
    <p:sldId id="361" r:id="rId35"/>
    <p:sldId id="30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C7EBF-AF2A-4778-805B-AB36B602C10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235A7-8A4A-42B6-97E5-1445BA0BB66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Categories of Test Techniques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876364-D8A1-40E9-A34D-171891B3097B}" type="parTrans" cxnId="{78675713-4AC1-431C-8CAF-6400C630A009}">
      <dgm:prSet/>
      <dgm:spPr/>
      <dgm:t>
        <a:bodyPr/>
        <a:lstStyle/>
        <a:p>
          <a:endParaRPr lang="en-US"/>
        </a:p>
      </dgm:t>
    </dgm:pt>
    <dgm:pt modelId="{EC463BC3-90D2-4AD7-9FF2-4A917C39E200}" type="sibTrans" cxnId="{78675713-4AC1-431C-8CAF-6400C630A009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7CE3E96-1F3D-493D-85F7-1A10D76BDE7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Black-box Test Techniques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F8644E-B40D-450D-9D5E-AB0A1C934FA6}" type="parTrans" cxnId="{8F3476DF-CB71-4A84-87B5-8E2F01DB9D91}">
      <dgm:prSet/>
      <dgm:spPr/>
      <dgm:t>
        <a:bodyPr/>
        <a:lstStyle/>
        <a:p>
          <a:endParaRPr lang="en-US"/>
        </a:p>
      </dgm:t>
    </dgm:pt>
    <dgm:pt modelId="{7904BFBB-F635-4D4E-8398-0362A3E02A9A}" type="sibTrans" cxnId="{8F3476DF-CB71-4A84-87B5-8E2F01DB9D91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458F879-B32F-4871-BC74-61EC6F0FC9A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White-box Test Techniques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C57D7-5195-4543-9EAC-1DDDBD9F3653}" type="parTrans" cxnId="{9F22C87C-6D98-4D87-B012-FD35CD9911DE}">
      <dgm:prSet/>
      <dgm:spPr/>
      <dgm:t>
        <a:bodyPr/>
        <a:lstStyle/>
        <a:p>
          <a:endParaRPr lang="en-US"/>
        </a:p>
      </dgm:t>
    </dgm:pt>
    <dgm:pt modelId="{7AD2EA60-0701-47FD-A11B-465534F2C430}" type="sibTrans" cxnId="{9F22C87C-6D98-4D87-B012-FD35CD9911DE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B1AD8D14-3C15-49D7-A489-EF7DE77F39F3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Experience-based Test Techniques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97279-B90F-4201-8F89-7F30A3518A50}" type="parTrans" cxnId="{C7CC71F8-2EDE-4A80-824B-49BE177C7701}">
      <dgm:prSet/>
      <dgm:spPr/>
      <dgm:t>
        <a:bodyPr/>
        <a:lstStyle/>
        <a:p>
          <a:endParaRPr lang="en-US"/>
        </a:p>
      </dgm:t>
    </dgm:pt>
    <dgm:pt modelId="{BFE648B8-83DE-4D3F-9CC1-E0BA50D1411D}" type="sibTrans" cxnId="{C7CC71F8-2EDE-4A80-824B-49BE177C7701}">
      <dgm:prSet/>
      <dgm:spPr/>
      <dgm:t>
        <a:bodyPr/>
        <a:lstStyle/>
        <a:p>
          <a:endParaRPr lang="en-US"/>
        </a:p>
      </dgm:t>
    </dgm:pt>
    <dgm:pt modelId="{21D707ED-7E21-46F3-BC7D-F3013110316B}" type="pres">
      <dgm:prSet presAssocID="{1D1C7EBF-AF2A-4778-805B-AB36B602C10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553AB7-6A16-4B8E-B2ED-3FC6BA4D6332}" type="pres">
      <dgm:prSet presAssocID="{1D1C7EBF-AF2A-4778-805B-AB36B602C108}" presName="dummyMaxCanvas" presStyleCnt="0">
        <dgm:presLayoutVars/>
      </dgm:prSet>
      <dgm:spPr/>
    </dgm:pt>
    <dgm:pt modelId="{8AA63261-1058-456E-9D96-5BB5D4D6E500}" type="pres">
      <dgm:prSet presAssocID="{1D1C7EBF-AF2A-4778-805B-AB36B602C10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D7DAB-A1C2-46B9-9DDF-C5379414088C}" type="pres">
      <dgm:prSet presAssocID="{1D1C7EBF-AF2A-4778-805B-AB36B602C10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17645-B5F0-42C1-898E-6E30DCD95587}" type="pres">
      <dgm:prSet presAssocID="{1D1C7EBF-AF2A-4778-805B-AB36B602C10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42CF4-BE63-476D-8CBB-C05B4190ACF7}" type="pres">
      <dgm:prSet presAssocID="{1D1C7EBF-AF2A-4778-805B-AB36B602C10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8D309-2993-49C9-9DE9-2DE12BDB7D62}" type="pres">
      <dgm:prSet presAssocID="{1D1C7EBF-AF2A-4778-805B-AB36B602C10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F0746-A22C-4F54-8498-7CE1AB3BD18E}" type="pres">
      <dgm:prSet presAssocID="{1D1C7EBF-AF2A-4778-805B-AB36B602C10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E0B95-422C-4CD7-B7B9-4895662BB19C}" type="pres">
      <dgm:prSet presAssocID="{1D1C7EBF-AF2A-4778-805B-AB36B602C10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0837E-5C7B-44C9-9956-85B9A638B174}" type="pres">
      <dgm:prSet presAssocID="{1D1C7EBF-AF2A-4778-805B-AB36B602C10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C5BB4-6C23-4D9E-9E8A-47DF6DE26702}" type="pres">
      <dgm:prSet presAssocID="{1D1C7EBF-AF2A-4778-805B-AB36B602C10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64C8E-9838-4AF3-8155-781C39234704}" type="pres">
      <dgm:prSet presAssocID="{1D1C7EBF-AF2A-4778-805B-AB36B602C10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C7F1A-54B1-4454-9662-6A972C14E35F}" type="pres">
      <dgm:prSet presAssocID="{1D1C7EBF-AF2A-4778-805B-AB36B602C10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3D316-50CE-422A-AD32-B3F8E7F963C4}" type="presOf" srcId="{A3D235A7-8A4A-42B6-97E5-1445BA0BB662}" destId="{8AA63261-1058-456E-9D96-5BB5D4D6E500}" srcOrd="0" destOrd="0" presId="urn:microsoft.com/office/officeart/2005/8/layout/vProcess5"/>
    <dgm:cxn modelId="{319891FD-EC9F-4947-9207-8D34AD4133DD}" type="presOf" srcId="{C458F879-B32F-4871-BC74-61EC6F0FC9AC}" destId="{E3517645-B5F0-42C1-898E-6E30DCD95587}" srcOrd="0" destOrd="0" presId="urn:microsoft.com/office/officeart/2005/8/layout/vProcess5"/>
    <dgm:cxn modelId="{9F22C87C-6D98-4D87-B012-FD35CD9911DE}" srcId="{1D1C7EBF-AF2A-4778-805B-AB36B602C108}" destId="{C458F879-B32F-4871-BC74-61EC6F0FC9AC}" srcOrd="2" destOrd="0" parTransId="{FDFC57D7-5195-4543-9EAC-1DDDBD9F3653}" sibTransId="{7AD2EA60-0701-47FD-A11B-465534F2C430}"/>
    <dgm:cxn modelId="{0F7C382E-6443-4D01-A76B-C699609C4C28}" type="presOf" srcId="{A3D235A7-8A4A-42B6-97E5-1445BA0BB662}" destId="{64C0837E-5C7B-44C9-9956-85B9A638B174}" srcOrd="1" destOrd="0" presId="urn:microsoft.com/office/officeart/2005/8/layout/vProcess5"/>
    <dgm:cxn modelId="{FF51C8EC-D0DA-451D-8123-63D579D992AF}" type="presOf" srcId="{1D1C7EBF-AF2A-4778-805B-AB36B602C108}" destId="{21D707ED-7E21-46F3-BC7D-F3013110316B}" srcOrd="0" destOrd="0" presId="urn:microsoft.com/office/officeart/2005/8/layout/vProcess5"/>
    <dgm:cxn modelId="{659D36AC-60AA-416F-A8A6-1D7C220DD3CB}" type="presOf" srcId="{B1AD8D14-3C15-49D7-A489-EF7DE77F39F3}" destId="{DFD42CF4-BE63-476D-8CBB-C05B4190ACF7}" srcOrd="0" destOrd="0" presId="urn:microsoft.com/office/officeart/2005/8/layout/vProcess5"/>
    <dgm:cxn modelId="{5E4D9E30-3E01-4873-B8AF-95C078C5B418}" type="presOf" srcId="{7AD2EA60-0701-47FD-A11B-465534F2C430}" destId="{3FFE0B95-422C-4CD7-B7B9-4895662BB19C}" srcOrd="0" destOrd="0" presId="urn:microsoft.com/office/officeart/2005/8/layout/vProcess5"/>
    <dgm:cxn modelId="{C7CC71F8-2EDE-4A80-824B-49BE177C7701}" srcId="{1D1C7EBF-AF2A-4778-805B-AB36B602C108}" destId="{B1AD8D14-3C15-49D7-A489-EF7DE77F39F3}" srcOrd="3" destOrd="0" parTransId="{6D197279-B90F-4201-8F89-7F30A3518A50}" sibTransId="{BFE648B8-83DE-4D3F-9CC1-E0BA50D1411D}"/>
    <dgm:cxn modelId="{F2C25C78-AEB5-494C-80AE-4049DA8A48FA}" type="presOf" srcId="{D7CE3E96-1F3D-493D-85F7-1A10D76BDE7D}" destId="{213D7DAB-A1C2-46B9-9DDF-C5379414088C}" srcOrd="0" destOrd="0" presId="urn:microsoft.com/office/officeart/2005/8/layout/vProcess5"/>
    <dgm:cxn modelId="{A58BDBC2-00B5-4BE6-93DC-5F0C1B9195BB}" type="presOf" srcId="{B1AD8D14-3C15-49D7-A489-EF7DE77F39F3}" destId="{874C7F1A-54B1-4454-9662-6A972C14E35F}" srcOrd="1" destOrd="0" presId="urn:microsoft.com/office/officeart/2005/8/layout/vProcess5"/>
    <dgm:cxn modelId="{CA562450-BB2B-4490-AF8E-0CA014E19CC3}" type="presOf" srcId="{C458F879-B32F-4871-BC74-61EC6F0FC9AC}" destId="{B2664C8E-9838-4AF3-8155-781C39234704}" srcOrd="1" destOrd="0" presId="urn:microsoft.com/office/officeart/2005/8/layout/vProcess5"/>
    <dgm:cxn modelId="{78675713-4AC1-431C-8CAF-6400C630A009}" srcId="{1D1C7EBF-AF2A-4778-805B-AB36B602C108}" destId="{A3D235A7-8A4A-42B6-97E5-1445BA0BB662}" srcOrd="0" destOrd="0" parTransId="{95876364-D8A1-40E9-A34D-171891B3097B}" sibTransId="{EC463BC3-90D2-4AD7-9FF2-4A917C39E200}"/>
    <dgm:cxn modelId="{C0607D90-FFFC-40FA-85ED-64788BD89E32}" type="presOf" srcId="{D7CE3E96-1F3D-493D-85F7-1A10D76BDE7D}" destId="{C33C5BB4-6C23-4D9E-9E8A-47DF6DE26702}" srcOrd="1" destOrd="0" presId="urn:microsoft.com/office/officeart/2005/8/layout/vProcess5"/>
    <dgm:cxn modelId="{D82256A5-DD3F-4FFB-BB28-8AAE7256E248}" type="presOf" srcId="{7904BFBB-F635-4D4E-8398-0362A3E02A9A}" destId="{F86F0746-A22C-4F54-8498-7CE1AB3BD18E}" srcOrd="0" destOrd="0" presId="urn:microsoft.com/office/officeart/2005/8/layout/vProcess5"/>
    <dgm:cxn modelId="{8F3476DF-CB71-4A84-87B5-8E2F01DB9D91}" srcId="{1D1C7EBF-AF2A-4778-805B-AB36B602C108}" destId="{D7CE3E96-1F3D-493D-85F7-1A10D76BDE7D}" srcOrd="1" destOrd="0" parTransId="{F1F8644E-B40D-450D-9D5E-AB0A1C934FA6}" sibTransId="{7904BFBB-F635-4D4E-8398-0362A3E02A9A}"/>
    <dgm:cxn modelId="{E616F254-7DE5-4207-A6E5-891B4F2A7E2F}" type="presOf" srcId="{EC463BC3-90D2-4AD7-9FF2-4A917C39E200}" destId="{69F8D309-2993-49C9-9DE9-2DE12BDB7D62}" srcOrd="0" destOrd="0" presId="urn:microsoft.com/office/officeart/2005/8/layout/vProcess5"/>
    <dgm:cxn modelId="{3164A5F4-2775-45BD-BD55-520D94D718D9}" type="presParOf" srcId="{21D707ED-7E21-46F3-BC7D-F3013110316B}" destId="{E5553AB7-6A16-4B8E-B2ED-3FC6BA4D6332}" srcOrd="0" destOrd="0" presId="urn:microsoft.com/office/officeart/2005/8/layout/vProcess5"/>
    <dgm:cxn modelId="{DD79848E-BFDD-4C0D-9371-894AAE707944}" type="presParOf" srcId="{21D707ED-7E21-46F3-BC7D-F3013110316B}" destId="{8AA63261-1058-456E-9D96-5BB5D4D6E500}" srcOrd="1" destOrd="0" presId="urn:microsoft.com/office/officeart/2005/8/layout/vProcess5"/>
    <dgm:cxn modelId="{EC7D8220-A576-4846-9919-66B405DFE1EB}" type="presParOf" srcId="{21D707ED-7E21-46F3-BC7D-F3013110316B}" destId="{213D7DAB-A1C2-46B9-9DDF-C5379414088C}" srcOrd="2" destOrd="0" presId="urn:microsoft.com/office/officeart/2005/8/layout/vProcess5"/>
    <dgm:cxn modelId="{4113AD9F-8AB7-49A9-AC63-BFDEAC16A42B}" type="presParOf" srcId="{21D707ED-7E21-46F3-BC7D-F3013110316B}" destId="{E3517645-B5F0-42C1-898E-6E30DCD95587}" srcOrd="3" destOrd="0" presId="urn:microsoft.com/office/officeart/2005/8/layout/vProcess5"/>
    <dgm:cxn modelId="{B2618D15-727A-4710-87C7-0813D20E90C5}" type="presParOf" srcId="{21D707ED-7E21-46F3-BC7D-F3013110316B}" destId="{DFD42CF4-BE63-476D-8CBB-C05B4190ACF7}" srcOrd="4" destOrd="0" presId="urn:microsoft.com/office/officeart/2005/8/layout/vProcess5"/>
    <dgm:cxn modelId="{DB01A022-6730-4BA8-B970-B10EA15E990B}" type="presParOf" srcId="{21D707ED-7E21-46F3-BC7D-F3013110316B}" destId="{69F8D309-2993-49C9-9DE9-2DE12BDB7D62}" srcOrd="5" destOrd="0" presId="urn:microsoft.com/office/officeart/2005/8/layout/vProcess5"/>
    <dgm:cxn modelId="{7B65578A-3B58-4E1D-A436-88D431D2FD4E}" type="presParOf" srcId="{21D707ED-7E21-46F3-BC7D-F3013110316B}" destId="{F86F0746-A22C-4F54-8498-7CE1AB3BD18E}" srcOrd="6" destOrd="0" presId="urn:microsoft.com/office/officeart/2005/8/layout/vProcess5"/>
    <dgm:cxn modelId="{02B27F3D-E67B-4C0B-9468-08747B64730B}" type="presParOf" srcId="{21D707ED-7E21-46F3-BC7D-F3013110316B}" destId="{3FFE0B95-422C-4CD7-B7B9-4895662BB19C}" srcOrd="7" destOrd="0" presId="urn:microsoft.com/office/officeart/2005/8/layout/vProcess5"/>
    <dgm:cxn modelId="{FB4EE2CD-B898-4B95-970D-37DD0FA9F908}" type="presParOf" srcId="{21D707ED-7E21-46F3-BC7D-F3013110316B}" destId="{64C0837E-5C7B-44C9-9956-85B9A638B174}" srcOrd="8" destOrd="0" presId="urn:microsoft.com/office/officeart/2005/8/layout/vProcess5"/>
    <dgm:cxn modelId="{B94FD96A-B5A7-486E-8FD7-D911BA3B3845}" type="presParOf" srcId="{21D707ED-7E21-46F3-BC7D-F3013110316B}" destId="{C33C5BB4-6C23-4D9E-9E8A-47DF6DE26702}" srcOrd="9" destOrd="0" presId="urn:microsoft.com/office/officeart/2005/8/layout/vProcess5"/>
    <dgm:cxn modelId="{38E754D5-2A89-4C12-B1BB-9B1D5194A3D6}" type="presParOf" srcId="{21D707ED-7E21-46F3-BC7D-F3013110316B}" destId="{B2664C8E-9838-4AF3-8155-781C39234704}" srcOrd="10" destOrd="0" presId="urn:microsoft.com/office/officeart/2005/8/layout/vProcess5"/>
    <dgm:cxn modelId="{104ECC76-39E2-4E90-9714-4B1FB393CAEF}" type="presParOf" srcId="{21D707ED-7E21-46F3-BC7D-F3013110316B}" destId="{874C7F1A-54B1-4454-9662-6A972C14E35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63261-1058-456E-9D96-5BB5D4D6E500}">
      <dsp:nvSpPr>
        <dsp:cNvPr id="0" name=""/>
        <dsp:cNvSpPr/>
      </dsp:nvSpPr>
      <dsp:spPr>
        <a:xfrm>
          <a:off x="0" y="0"/>
          <a:ext cx="5763569" cy="49774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Categories of Test Techniques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79" y="14579"/>
        <a:ext cx="5184400" cy="468589"/>
      </dsp:txXfrm>
    </dsp:sp>
    <dsp:sp modelId="{213D7DAB-A1C2-46B9-9DDF-C5379414088C}">
      <dsp:nvSpPr>
        <dsp:cNvPr id="0" name=""/>
        <dsp:cNvSpPr/>
      </dsp:nvSpPr>
      <dsp:spPr>
        <a:xfrm>
          <a:off x="482698" y="588246"/>
          <a:ext cx="5763569" cy="4977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Black-box Test Techniques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277" y="602825"/>
        <a:ext cx="4928176" cy="468589"/>
      </dsp:txXfrm>
    </dsp:sp>
    <dsp:sp modelId="{E3517645-B5F0-42C1-898E-6E30DCD95587}">
      <dsp:nvSpPr>
        <dsp:cNvPr id="0" name=""/>
        <dsp:cNvSpPr/>
      </dsp:nvSpPr>
      <dsp:spPr>
        <a:xfrm>
          <a:off x="958193" y="1176493"/>
          <a:ext cx="5763569" cy="4977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White-box Test Techniques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2772" y="1191072"/>
        <a:ext cx="4935381" cy="468589"/>
      </dsp:txXfrm>
    </dsp:sp>
    <dsp:sp modelId="{DFD42CF4-BE63-476D-8CBB-C05B4190ACF7}">
      <dsp:nvSpPr>
        <dsp:cNvPr id="0" name=""/>
        <dsp:cNvSpPr/>
      </dsp:nvSpPr>
      <dsp:spPr>
        <a:xfrm>
          <a:off x="1440892" y="1764740"/>
          <a:ext cx="5763569" cy="4977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Experience-based Test Techniques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5471" y="1779319"/>
        <a:ext cx="4928176" cy="468589"/>
      </dsp:txXfrm>
    </dsp:sp>
    <dsp:sp modelId="{69F8D309-2993-49C9-9DE9-2DE12BDB7D62}">
      <dsp:nvSpPr>
        <dsp:cNvPr id="0" name=""/>
        <dsp:cNvSpPr/>
      </dsp:nvSpPr>
      <dsp:spPr>
        <a:xfrm>
          <a:off x="5440033" y="381229"/>
          <a:ext cx="323535" cy="323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512828" y="381229"/>
        <a:ext cx="177945" cy="243460"/>
      </dsp:txXfrm>
    </dsp:sp>
    <dsp:sp modelId="{F86F0746-A22C-4F54-8498-7CE1AB3BD18E}">
      <dsp:nvSpPr>
        <dsp:cNvPr id="0" name=""/>
        <dsp:cNvSpPr/>
      </dsp:nvSpPr>
      <dsp:spPr>
        <a:xfrm>
          <a:off x="5922732" y="969476"/>
          <a:ext cx="323535" cy="323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995527" y="969476"/>
        <a:ext cx="177945" cy="243460"/>
      </dsp:txXfrm>
    </dsp:sp>
    <dsp:sp modelId="{3FFE0B95-422C-4CD7-B7B9-4895662BB19C}">
      <dsp:nvSpPr>
        <dsp:cNvPr id="0" name=""/>
        <dsp:cNvSpPr/>
      </dsp:nvSpPr>
      <dsp:spPr>
        <a:xfrm>
          <a:off x="6398227" y="1557722"/>
          <a:ext cx="323535" cy="323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71022" y="1557722"/>
        <a:ext cx="177945" cy="24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08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2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28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05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0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7" y="1931831"/>
            <a:ext cx="11269014" cy="28455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b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00034"/>
            <a:ext cx="8915399" cy="425004"/>
          </a:xfrm>
        </p:spPr>
        <p:txBody>
          <a:bodyPr/>
          <a:lstStyle/>
          <a:p>
            <a:pPr algn="r"/>
            <a:r>
              <a:rPr lang="en-US" i="1" dirty="0" smtClean="0">
                <a:solidFill>
                  <a:schemeClr val="tx1"/>
                </a:solidFill>
              </a:rPr>
              <a:t>Author: </a:t>
            </a:r>
            <a:r>
              <a:rPr lang="en-US" i="1" dirty="0" smtClean="0">
                <a:solidFill>
                  <a:schemeClr val="tx1"/>
                </a:solidFill>
              </a:rPr>
              <a:t>PVANQUANG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027" y="3565018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Partitioning (</a:t>
                </a:r>
                <a:r>
                  <a:rPr lang="en-US" i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 class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K3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applied on 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testing levels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(to partition) a set of test conditions into groups or sets that can be considered the same (the system should handle them equivalently)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 partitions can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found for both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 data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invalid data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cases are designed to cover each partition once and 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once.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partition can be divided into sub partitions if 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Partitions can also be identified for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outputs, not only for 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is calculated as: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𝐸𝑃𝑠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𝑡𝑒𝑠𝑡𝑒𝑑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𝑏𝑦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𝑙𝑒𝑎𝑠𝑡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𝑜𝑛𝑒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𝐸𝑃𝑠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100%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  <a:blipFill rotWithShape="0">
                <a:blip r:embed="rId4"/>
                <a:stretch>
                  <a:fillRect l="-479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Which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is a valid collection of equivalence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problem: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field shall contain values from and including 1 to and including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15”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1, 1 through 15, more than 15</a:t>
            </a:r>
          </a:p>
          <a:p>
            <a:pPr>
              <a:buAutoNum type="alphaUcPeriod" startAt="2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numbers, 1 through 15, above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buAutoNum type="alphaUcPeriod" startAt="2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1, 1 through 14, more than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buAutoNum type="alphaUcPeriod" startAt="2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0, 1 through 14, 15 and more</a:t>
            </a:r>
          </a:p>
        </p:txBody>
      </p:sp>
    </p:spTree>
    <p:extLst>
      <p:ext uri="{BB962C8B-B14F-4D97-AF65-F5344CB8AC3E}">
        <p14:creationId xmlns:p14="http://schemas.microsoft.com/office/powerpoint/2010/main" val="33639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 -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designed to work out the tax to be paid: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has £4000 of salary tax free.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£1500 is taxed at 10%.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£28000 is taxed at 22%.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Any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amount is taxed at 40%.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these groups of numbers would fall into the same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28001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32000, 35000</a:t>
            </a:r>
          </a:p>
          <a:p>
            <a:pPr>
              <a:buAutoNum type="alphaUcPeriod" startAt="2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5800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28000,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32000</a:t>
            </a:r>
          </a:p>
          <a:p>
            <a:pPr>
              <a:buAutoNum type="alphaUcPeriod" startAt="2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5200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5500,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28000</a:t>
            </a:r>
          </a:p>
          <a:p>
            <a:pPr>
              <a:buAutoNum type="alphaUcPeriod" startAt="2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14000, 28000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 -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 When setting a password, it can be between min 6 and max 10 characters.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test cases do you need for 100% Equivalence Partition coverage?</a:t>
            </a:r>
          </a:p>
        </p:txBody>
      </p:sp>
    </p:spTree>
    <p:extLst>
      <p:ext uri="{BB962C8B-B14F-4D97-AF65-F5344CB8AC3E}">
        <p14:creationId xmlns:p14="http://schemas.microsoft.com/office/powerpoint/2010/main" val="33778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Value Analysis 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K3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applied on 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testing levels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Extension of Equivalence partition, generally used to test requirements that call for a range  of numbers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 on, below and above the edges of input and output equivalence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classes</a:t>
                </a:r>
                <a:endParaRPr lang="en-US" i="1" u="sng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is calculated as: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𝑏𝑜𝑢𝑛𝑑𝑎𝑟𝑦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𝑡𝑒𝑠𝑡𝑒𝑑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𝑖𝑑𝑒𝑛𝑡𝑖𝑓𝑖𝑒𝑑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𝑏𝑜𝑢𝑛𝑑𝑎𝑟𝑦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100%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  <a:blipFill rotWithShape="0">
                <a:blip r:embed="rId4"/>
                <a:stretch>
                  <a:fillRect l="-479" t="-568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Analysis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BVA 2-value: focused on testing at the minimum and maximum values of each partition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BAV 3-value (</a:t>
            </a:r>
            <a:r>
              <a:rPr lang="en-US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BVA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focused on testing at the boundaries between partition PLUS both one value on either side of each boundary (as close as you can get)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integer field shall contain values from and including 1 to and including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Please give me the values that need to be tested when applying standard 2-value BVA, 3-value BVA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How many test cases would you need for full BVA and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coverage?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Table Testing (</a:t>
                </a:r>
                <a:r>
                  <a:rPr lang="en-US" i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 – effect table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K3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applied on ALL testing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Useful to test implementation of system requirements if those describe different combinations of conditions resulting in different outcomes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way to record complex business rules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Helps identify all the important combinations of conditions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Technique is to: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Identify all inputs (conditions) and outputs (actions), then put them in a tables as rows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all True-false combinations for each of the conditions (mostly Boolean)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Identify the correct outcome for each combination – Each column s a decision rule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test cases to exercise each of the rules (columns) in the decision table at least one</a:t>
                </a:r>
              </a:p>
              <a:p>
                <a:pPr lvl="0">
                  <a:buClr>
                    <a:srgbClr val="E78712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is calculated as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𝑑𝑒𝑐𝑖𝑠𝑖𝑜𝑛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𝑟𝑢𝑙𝑒𝑠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𝑡𝑒𝑠𝑡𝑒𝑑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𝑏𝑦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𝑙𝑒𝑎𝑠𝑡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𝑜𝑛𝑒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𝑐𝑎𝑠𝑒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𝑜𝑓𝑑𝑒𝑐𝑖𝑠𝑖𝑜𝑛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𝑟𝑢𝑙𝑒𝑠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  <a:blipFill rotWithShape="0">
                <a:blip r:embed="rId4"/>
                <a:stretch>
                  <a:fillRect l="-479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6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-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Opening a credit card account: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New </a:t>
            </a:r>
            <a:r>
              <a:rPr lang="en-US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15% discount on purchases today.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Existing customer and </a:t>
            </a:r>
            <a:r>
              <a:rPr lang="en-US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 card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10% discount on purchases today.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If you have a </a:t>
            </a:r>
            <a:r>
              <a:rPr lang="en-US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20% discount on purchases today (not in combination with the new customer discount).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Discounts are added if applicable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51" y="4437778"/>
            <a:ext cx="7400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70" y="1481070"/>
            <a:ext cx="4094924" cy="536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expected result for each of the following test cases?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TC-A: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32 year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old, smoker,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resident in London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TC-B: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 year old, non-smoker,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resident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</a:p>
          <a:p>
            <a:pPr lvl="0">
              <a:buFont typeface="+mj-lt"/>
              <a:buAutoNum type="alphaU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Insure, no discount, B – Don’t insure</a:t>
            </a:r>
          </a:p>
          <a:p>
            <a:pPr lvl="0">
              <a:buFont typeface="+mj-lt"/>
              <a:buAutoNum type="alphaU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Don’t insure, B – Don’t insure</a:t>
            </a:r>
          </a:p>
          <a:p>
            <a:pPr lvl="0">
              <a:buFont typeface="+mj-lt"/>
              <a:buAutoNum type="alphaU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Insure, no discount, B – Insure with 10% discount</a:t>
            </a:r>
          </a:p>
          <a:p>
            <a:pPr lvl="0">
              <a:buFont typeface="+mj-lt"/>
              <a:buAutoNum type="alphaU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Insure, 10% discount, B – Insure, no discount.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udemy-images.s3.amazonaws.com/redactor/raw/2018-09-12_00-21-24-c3f0460fc8bcd437d7f516041cf2325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2241236"/>
            <a:ext cx="5832475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0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125505"/>
              </p:ext>
            </p:extLst>
          </p:nvPr>
        </p:nvGraphicFramePr>
        <p:xfrm>
          <a:off x="3352195" y="2709795"/>
          <a:ext cx="7204462" cy="226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4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Testing 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K3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when an aspect of the system is in a ‘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state machine’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number of states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is determined by the rules of the machine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response on an event depending on the current conditions and previous history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cased are designed to execute valid and invalid state transitions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diagram has four basic parts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the software may occupy 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transitions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one state to another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cause a transition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result from a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transition</a:t>
                </a:r>
              </a:p>
              <a:p>
                <a:pPr lvl="0">
                  <a:buClr>
                    <a:srgbClr val="E78712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is calculated as:</a:t>
                </a:r>
              </a:p>
              <a:p>
                <a:pPr marL="457200" lvl="1" indent="0">
                  <a:buClr>
                    <a:srgbClr val="E78712"/>
                  </a:buCl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𝑖𝑑𝑒𝑛𝑡𝑖𝑓𝑖𝑒𝑑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𝑡𝑟𝑎𝑛𝑠𝑖𝑡𝑖𝑜𝑛𝑠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𝑡𝑒𝑠𝑡𝑒𝑑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𝑖𝑑𝑒𝑛𝑡𝑖𝑓𝑖𝑒𝑑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𝑡𝑟𝑎𝑛𝑠𝑖𝑡𝑖𝑜𝑛𝑠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𝑜𝑏𝑗𝑒𝑐𝑡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</a:t>
                </a: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  <a:blipFill rotWithShape="0">
                <a:blip r:embed="rId5"/>
                <a:stretch>
                  <a:fillRect l="-479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598" y="3734872"/>
            <a:ext cx="4047990" cy="22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Testing -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simplified ATM process: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the card -&gt; wait for the PIN screen to come up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enter PIN, if correct, you have access to the account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if incorrect, try again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if incorrect after the 3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try, the ATM eats the card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Please draw the State Transition Diagram with the states and the transitions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Please draw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 Transition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How many test cases do you need to test all states and please specify the test case?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How many test cases do you need to test all transitions and please specify the test case?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Q5: Please give two examples of invalid transitions</a:t>
            </a:r>
          </a:p>
        </p:txBody>
      </p:sp>
    </p:spTree>
    <p:extLst>
      <p:ext uri="{BB962C8B-B14F-4D97-AF65-F5344CB8AC3E}">
        <p14:creationId xmlns:p14="http://schemas.microsoft.com/office/powerpoint/2010/main" val="35207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Testing -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Please draw the State Transition Diagram with the states and the transitions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9" y="2363788"/>
            <a:ext cx="7741086" cy="44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Testing -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Please draw the State Transition Table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4" y="2466841"/>
            <a:ext cx="92106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Case Testing 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K2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use case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cases are designed to execute user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scenarios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use case describes interactions between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‘actors’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‘system’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case can be described by: Interactions, Activities, Precondition, Post-condition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Tests are designed to exercise the defined behaviors: Basic, Exceptional, Alternative, Error handling.</a:t>
                </a:r>
              </a:p>
              <a:p>
                <a:pPr lvl="0">
                  <a:buClr>
                    <a:srgbClr val="E78712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very useful for designing acceptance tests with customer/user participation</a:t>
                </a:r>
              </a:p>
              <a:p>
                <a:pPr lvl="0">
                  <a:buClr>
                    <a:srgbClr val="E78712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also help to uncover integration defects caused by the interaction and interference of different components, which individual component testing would not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Clr>
                    <a:srgbClr val="E78712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is calculated as:</a:t>
                </a:r>
              </a:p>
              <a:p>
                <a:pPr marL="457200" lvl="1" indent="0">
                  <a:buClr>
                    <a:srgbClr val="E78712"/>
                  </a:buClr>
                  <a:buNone/>
                </a:pPr>
                <a:r>
                  <a:rPr lang="en-US" sz="2400" dirty="0" smtClean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𝑢𝑠𝑒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𝑐𝑎𝑠𝑒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𝑏𝑒h𝑎𝑣𝑖𝑜𝑟𝑠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𝑡𝑒𝑠𝑡𝑒𝑑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𝑜𝑓𝑢𝑠𝑒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𝑐𝑎𝑠𝑒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𝑏𝑒h𝑎𝑣𝑖𝑜𝑟𝑠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</a:t>
                </a: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  <a:blipFill rotWithShape="0">
                <a:blip r:embed="rId4"/>
                <a:stretch>
                  <a:fillRect l="-479" t="-568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Black-box 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80" y="1506828"/>
            <a:ext cx="4739426" cy="536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Testing -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Actor inserts the card,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System validates the card and asks for the PIN.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Actor enters PIN and System validates the PIN.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If valid, account access is granted.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If invalid, a message is shown and the card is rejected.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After the 3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PIN attempts, the cart is eaten.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66" y="2169151"/>
            <a:ext cx="5715667" cy="33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027" y="3565018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White-box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White-box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1679" y="1506828"/>
                <a:ext cx="9375819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Statement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&amp; Statement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coverage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coverage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K2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 the executable statements in the code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percentage of executable statements that have been executed by a test suite is calculated by: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Statement Coverage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𝑠𝑡𝑎𝑡𝑒𝑚𝑒𝑛𝑡𝑠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𝑒𝑥𝑒𝑐𝑢𝑡𝑒𝑑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𝑒𝑥𝑒𝑐𝑢𝑡𝑒𝑑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𝑠𝑡𝑎𝑡𝑒𝑚𝑒𝑛𝑡𝑠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marL="17145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Code:</a:t>
                </a:r>
              </a:p>
              <a:p>
                <a:pPr marL="17145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A</a:t>
                </a:r>
              </a:p>
              <a:p>
                <a:pPr marL="17145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B</a:t>
                </a:r>
              </a:p>
              <a:p>
                <a:pPr marL="17145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&gt; B then C = 0</a:t>
                </a:r>
              </a:p>
              <a:p>
                <a:pPr marL="17145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ENDIF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many test cases are needed to achieve 100% statement coverage?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679" y="1506828"/>
                <a:ext cx="9375819" cy="5364051"/>
              </a:xfrm>
              <a:blipFill rotWithShape="0">
                <a:blip r:embed="rId6"/>
                <a:stretch>
                  <a:fillRect l="-520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744" y="3561008"/>
            <a:ext cx="3299674" cy="3045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2775" y="3561009"/>
            <a:ext cx="3251210" cy="29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White-box Test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Testing &amp; Decision Coverage (</a:t>
                </a:r>
                <a:r>
                  <a:rPr lang="en-US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 </a:t>
                </a:r>
                <a:r>
                  <a:rPr lang="en-US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K2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is an IF, loop control (DO – WHILE, REPEAT – UNTIL) or a CASE statement with two or more possible outcomes (True – False)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testing exercises the decisions in the code and tests the executed code based on decision outcomes</a:t>
                </a:r>
              </a:p>
              <a:p>
                <a:pPr lvl="0">
                  <a:buClr>
                    <a:srgbClr val="E78712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calculated as:</a:t>
                </a:r>
              </a:p>
              <a:p>
                <a:pPr marL="457200" lvl="1" indent="0">
                  <a:buClr>
                    <a:srgbClr val="E78712"/>
                  </a:buClr>
                  <a:buNone/>
                </a:pPr>
                <a:r>
                  <a:rPr lang="en-US" sz="2400" dirty="0" smtClean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𝑑𝑒𝑐𝑖𝑠𝑖𝑜𝑛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𝑜𝑢𝑡𝑐𝑜𝑚𝑒𝑠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𝑒𝑥𝑒𝑐𝑢𝑡𝑒𝑑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𝑜𝑓𝑑𝑒𝑐𝑖𝑠𝑖𝑜𝑛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</a:t>
                </a: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3949"/>
                <a:ext cx="8915400" cy="5364051"/>
              </a:xfrm>
              <a:blipFill rotWithShape="0">
                <a:blip r:embed="rId3"/>
                <a:stretch>
                  <a:fillRect l="-479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White-box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79" y="1506828"/>
            <a:ext cx="9375819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Testing &amp;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Coverage – Example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&gt; B THEN C = 0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D = 2*B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100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C = 1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What is the decision coverage with A = 12, B = 10, D = 5?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How many TC are needed to achieve 100% decision coverage?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76" y="1756902"/>
            <a:ext cx="3460124" cy="4863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876" y="1756902"/>
            <a:ext cx="3460124" cy="4896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876" y="1756902"/>
            <a:ext cx="3471268" cy="4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027" y="3565018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1761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White-box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36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Statement and Decision Testing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statement coverage: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all executable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have been tested at least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all decision logic has been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coverage than decision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find defects in code that was not exercised by other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decision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all decision outcomes and all executable 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all TRUE and FALSE outcomes, even if implied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defects in code where other tests have not taken both true and false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Achieving 100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decision coverage guarantees 100% statement coverage (but not vice versa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027" y="3565018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Experience-based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31956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Experience-based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9053289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Guessing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to anticipate the occurrence of errors, defects, and failures, based on the tester’s knowledge,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application has worked in the past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errors tend to be made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that have occurred in other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rules, tester is encouraged to think of situations the software will not be able to cope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Methodical approach: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possible errors, defects, and failures, and design tests that will expose those failures and the defects that caused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error, defect, failure lists can be built based on experience, defect and failure data, or from common knowledge about why software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</a:p>
          <a:p>
            <a:pPr lvl="0">
              <a:buClr>
                <a:srgbClr val="E7871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input data into a date field ( Feb 29, JP data format, European data format)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093" y="2219325"/>
            <a:ext cx="2622862" cy="15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Experience-based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93949"/>
            <a:ext cx="7263127" cy="53640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test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test execution, the tester designs, executes, logs and evaluates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learn more about a component or system and create tests for areas that need more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conducted using session-based testing: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time-box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use session sheets to document the steps and the discoveries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E787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useful when there are few or inadequate specifications or significant time pressure on testing</a:t>
            </a:r>
          </a:p>
          <a:p>
            <a:pPr lvl="0">
              <a:buClr>
                <a:srgbClr val="E787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useful to complement other more formal testing techniques</a:t>
            </a:r>
          </a:p>
          <a:p>
            <a:pPr lvl="0">
              <a:buClr>
                <a:srgbClr val="E787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associated with reactive test strategies</a:t>
            </a:r>
          </a:p>
          <a:p>
            <a:pPr lvl="0">
              <a:buClr>
                <a:srgbClr val="E787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other black-box, white-box, and experience-based techniques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603" y="3132819"/>
            <a:ext cx="2897745" cy="2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Experience-based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93949"/>
            <a:ext cx="7417674" cy="5364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Checklist-based testing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Testers design, implement, and execute tests to cover test conditions found in a checklist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Testers create a new checklist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expand an existing checklist, but testers may also use an existing checklist without modification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Checklists can be built based on experience, knowledge about what is important for the user, or an understanding of why and how software fails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Checklists can be created to support various test types, including functional and non-functional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no detailed test cases, checklist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provide guidelines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high-level lists,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variability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most likely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occur, resulting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repeatability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hecklist based testing – FLINTERS Developer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91" y="2363788"/>
            <a:ext cx="2348909" cy="21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Phân biệt &quot;thank&quot; và &quot;thanks&quot; | Học Tiếng Anh cùng Callum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624110"/>
            <a:ext cx="8915400" cy="625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3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Categories of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254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techniques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characteristics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techniques are used in test analysis, test design and test implementation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test techniques can vary from very formal to very informal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 combination of test techniques can achieve the best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factors can determine which test technique to choose, for example: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09939"/>
              </p:ext>
            </p:extLst>
          </p:nvPr>
        </p:nvGraphicFramePr>
        <p:xfrm>
          <a:off x="2714581" y="3746201"/>
          <a:ext cx="8232462" cy="2123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81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or system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 knowledge and skills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 contractual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and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levels and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 lifecycle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types of defects expected in the component or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Categories of Test Techniques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92" y="1972536"/>
            <a:ext cx="9586120" cy="449421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4785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techniques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characteristics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4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Categories of Test Techniques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9323746" cy="4984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(K2)</a:t>
            </a: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ite Box Testing vs Black Box Testing | Techniques for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53" y="2357348"/>
            <a:ext cx="8007647" cy="276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Categories of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2545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62" y="1961948"/>
            <a:ext cx="89344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Categories of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2545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62" y="1961948"/>
            <a:ext cx="8934450" cy="450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7" y="2458926"/>
            <a:ext cx="8943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Categories of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2545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62" y="1961948"/>
            <a:ext cx="8934450" cy="450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7" y="2458926"/>
            <a:ext cx="8943975" cy="427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333" y="2458926"/>
            <a:ext cx="8953500" cy="412217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89212" y="5396248"/>
            <a:ext cx="2768400" cy="88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Requirement based,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behavioral or behavior-based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18771" y="5396249"/>
            <a:ext cx="4300985" cy="4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or structure-based</a:t>
            </a:r>
            <a:endPara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20087</TotalTime>
  <Words>2341</Words>
  <Application>Microsoft Office PowerPoint</Application>
  <PresentationFormat>Widescreen</PresentationFormat>
  <Paragraphs>243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Adobe Fangsong Std R</vt:lpstr>
      <vt:lpstr>Arial</vt:lpstr>
      <vt:lpstr>Cambria Math</vt:lpstr>
      <vt:lpstr>Century Gothic</vt:lpstr>
      <vt:lpstr>Courier New</vt:lpstr>
      <vt:lpstr>Times New Roman</vt:lpstr>
      <vt:lpstr>Wingdings 3</vt:lpstr>
      <vt:lpstr>Wisp</vt:lpstr>
      <vt:lpstr>Chapter 4 Test Techniques</vt:lpstr>
      <vt:lpstr>Content</vt:lpstr>
      <vt:lpstr>4.1 Categories of Test Techniques</vt:lpstr>
      <vt:lpstr>4.1 Categories of Test Techniques</vt:lpstr>
      <vt:lpstr>4.1 Categories of Test Techniques</vt:lpstr>
      <vt:lpstr>4.1 Categories of Test Techniques</vt:lpstr>
      <vt:lpstr>4.1 Categories of Test Techniques</vt:lpstr>
      <vt:lpstr>4.1 Categories of Test Techniques</vt:lpstr>
      <vt:lpstr>4.1 Categories of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4.2 Black-box Test Techniques</vt:lpstr>
      <vt:lpstr>4.3 White-box Test Techniques</vt:lpstr>
      <vt:lpstr>4.3 White-box Test Techniques</vt:lpstr>
      <vt:lpstr>4.3 White-box Test Techniques</vt:lpstr>
      <vt:lpstr>4.3 White-box Test Techniques</vt:lpstr>
      <vt:lpstr>4.3 White-box Test Techniques</vt:lpstr>
      <vt:lpstr>4.3 Experience-based Test Techniques</vt:lpstr>
      <vt:lpstr>4.4 Experience-based Test Techniques</vt:lpstr>
      <vt:lpstr>4.4 Experience-based Test Techniques</vt:lpstr>
      <vt:lpstr>4.4 Experience-based Test Techniques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Testing Throughout the Software Development Lifecycle</dc:title>
  <dc:creator>flora anhdao</dc:creator>
  <cp:lastModifiedBy>Quang Phan Van</cp:lastModifiedBy>
  <cp:revision>138</cp:revision>
  <dcterms:created xsi:type="dcterms:W3CDTF">2022-04-19T11:16:00Z</dcterms:created>
  <dcterms:modified xsi:type="dcterms:W3CDTF">2023-05-16T15:08:42Z</dcterms:modified>
</cp:coreProperties>
</file>