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9" r:id="rId4"/>
    <p:sldId id="332" r:id="rId5"/>
    <p:sldId id="333" r:id="rId6"/>
    <p:sldId id="334" r:id="rId7"/>
    <p:sldId id="335" r:id="rId8"/>
    <p:sldId id="336" r:id="rId9"/>
    <p:sldId id="337" r:id="rId10"/>
    <p:sldId id="338" r:id="rId11"/>
    <p:sldId id="339" r:id="rId12"/>
    <p:sldId id="340" r:id="rId13"/>
    <p:sldId id="341"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1C7EBF-AF2A-4778-805B-AB36B602C10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3D235A7-8A4A-42B6-97E5-1445BA0BB662}">
      <dgm:prSet phldrT="[Text]" custT="1"/>
      <dgm:spPr>
        <a:solidFill>
          <a:schemeClr val="accent1">
            <a:lumMod val="40000"/>
            <a:lumOff val="60000"/>
          </a:schemeClr>
        </a:solidFill>
      </dgm:spPr>
      <dgm:t>
        <a:bodyPr/>
        <a:lstStyle/>
        <a:p>
          <a:r>
            <a:rPr lang="en-US" sz="2000" dirty="0" smtClean="0">
              <a:solidFill>
                <a:schemeClr val="tx1"/>
              </a:solidFill>
              <a:latin typeface="Times New Roman" panose="02020603050405020304" pitchFamily="18" charset="0"/>
              <a:cs typeface="Times New Roman" panose="02020603050405020304" pitchFamily="18" charset="0"/>
            </a:rPr>
            <a:t>Test tool considerations</a:t>
          </a:r>
          <a:endParaRPr lang="en-US" sz="2000" dirty="0">
            <a:solidFill>
              <a:schemeClr val="tx1"/>
            </a:solidFill>
            <a:latin typeface="Times New Roman" panose="02020603050405020304" pitchFamily="18" charset="0"/>
            <a:cs typeface="Times New Roman" panose="02020603050405020304" pitchFamily="18" charset="0"/>
          </a:endParaRPr>
        </a:p>
      </dgm:t>
    </dgm:pt>
    <dgm:pt modelId="{95876364-D8A1-40E9-A34D-171891B3097B}" type="parTrans" cxnId="{78675713-4AC1-431C-8CAF-6400C630A009}">
      <dgm:prSet/>
      <dgm:spPr/>
      <dgm:t>
        <a:bodyPr/>
        <a:lstStyle/>
        <a:p>
          <a:endParaRPr lang="en-US"/>
        </a:p>
      </dgm:t>
    </dgm:pt>
    <dgm:pt modelId="{EC463BC3-90D2-4AD7-9FF2-4A917C39E200}" type="sibTrans" cxnId="{78675713-4AC1-431C-8CAF-6400C630A009}">
      <dgm:prSet/>
      <dgm:spPr>
        <a:solidFill>
          <a:schemeClr val="accent2">
            <a:lumMod val="40000"/>
            <a:lumOff val="60000"/>
            <a:alpha val="90000"/>
          </a:schemeClr>
        </a:solidFill>
      </dgm:spPr>
      <dgm:t>
        <a:bodyPr/>
        <a:lstStyle/>
        <a:p>
          <a:endParaRPr lang="en-US"/>
        </a:p>
      </dgm:t>
    </dgm:pt>
    <dgm:pt modelId="{D7CE3E96-1F3D-493D-85F7-1A10D76BDE7D}">
      <dgm:prSet phldrT="[Text]" custT="1"/>
      <dgm:spPr>
        <a:solidFill>
          <a:schemeClr val="accent1">
            <a:lumMod val="60000"/>
            <a:lumOff val="40000"/>
          </a:schemeClr>
        </a:solidFill>
      </dgm:spPr>
      <dgm:t>
        <a:bodyPr/>
        <a:lstStyle/>
        <a:p>
          <a:r>
            <a:rPr lang="en-US" sz="2000" dirty="0" smtClean="0">
              <a:solidFill>
                <a:schemeClr val="tx1"/>
              </a:solidFill>
              <a:latin typeface="Times New Roman" panose="02020603050405020304" pitchFamily="18" charset="0"/>
              <a:cs typeface="Times New Roman" panose="02020603050405020304" pitchFamily="18" charset="0"/>
            </a:rPr>
            <a:t>Effective use of tools</a:t>
          </a:r>
          <a:endParaRPr lang="en-US" sz="2000" dirty="0">
            <a:solidFill>
              <a:schemeClr val="tx1"/>
            </a:solidFill>
            <a:latin typeface="Times New Roman" panose="02020603050405020304" pitchFamily="18" charset="0"/>
            <a:cs typeface="Times New Roman" panose="02020603050405020304" pitchFamily="18" charset="0"/>
          </a:endParaRPr>
        </a:p>
      </dgm:t>
    </dgm:pt>
    <dgm:pt modelId="{F1F8644E-B40D-450D-9D5E-AB0A1C934FA6}" type="parTrans" cxnId="{8F3476DF-CB71-4A84-87B5-8E2F01DB9D91}">
      <dgm:prSet/>
      <dgm:spPr/>
      <dgm:t>
        <a:bodyPr/>
        <a:lstStyle/>
        <a:p>
          <a:endParaRPr lang="en-US"/>
        </a:p>
      </dgm:t>
    </dgm:pt>
    <dgm:pt modelId="{7904BFBB-F635-4D4E-8398-0362A3E02A9A}" type="sibTrans" cxnId="{8F3476DF-CB71-4A84-87B5-8E2F01DB9D91}">
      <dgm:prSet/>
      <dgm:spPr>
        <a:solidFill>
          <a:schemeClr val="accent2">
            <a:lumMod val="40000"/>
            <a:lumOff val="60000"/>
            <a:alpha val="90000"/>
          </a:schemeClr>
        </a:solidFill>
      </dgm:spPr>
      <dgm:t>
        <a:bodyPr/>
        <a:lstStyle/>
        <a:p>
          <a:endParaRPr lang="en-US"/>
        </a:p>
      </dgm:t>
    </dgm:pt>
    <dgm:pt modelId="{21D707ED-7E21-46F3-BC7D-F3013110316B}" type="pres">
      <dgm:prSet presAssocID="{1D1C7EBF-AF2A-4778-805B-AB36B602C108}" presName="outerComposite" presStyleCnt="0">
        <dgm:presLayoutVars>
          <dgm:chMax val="5"/>
          <dgm:dir/>
          <dgm:resizeHandles val="exact"/>
        </dgm:presLayoutVars>
      </dgm:prSet>
      <dgm:spPr/>
      <dgm:t>
        <a:bodyPr/>
        <a:lstStyle/>
        <a:p>
          <a:endParaRPr lang="en-US"/>
        </a:p>
      </dgm:t>
    </dgm:pt>
    <dgm:pt modelId="{E5553AB7-6A16-4B8E-B2ED-3FC6BA4D6332}" type="pres">
      <dgm:prSet presAssocID="{1D1C7EBF-AF2A-4778-805B-AB36B602C108}" presName="dummyMaxCanvas" presStyleCnt="0">
        <dgm:presLayoutVars/>
      </dgm:prSet>
      <dgm:spPr/>
    </dgm:pt>
    <dgm:pt modelId="{2CDE0F7C-EB76-45AD-A9CE-6950B3CD658A}" type="pres">
      <dgm:prSet presAssocID="{1D1C7EBF-AF2A-4778-805B-AB36B602C108}" presName="TwoNodes_1" presStyleLbl="node1" presStyleIdx="0" presStyleCnt="2">
        <dgm:presLayoutVars>
          <dgm:bulletEnabled val="1"/>
        </dgm:presLayoutVars>
      </dgm:prSet>
      <dgm:spPr/>
      <dgm:t>
        <a:bodyPr/>
        <a:lstStyle/>
        <a:p>
          <a:endParaRPr lang="en-US"/>
        </a:p>
      </dgm:t>
    </dgm:pt>
    <dgm:pt modelId="{F1C5B52E-7045-42B5-AC10-554EC9C4DC9B}" type="pres">
      <dgm:prSet presAssocID="{1D1C7EBF-AF2A-4778-805B-AB36B602C108}" presName="TwoNodes_2" presStyleLbl="node1" presStyleIdx="1" presStyleCnt="2">
        <dgm:presLayoutVars>
          <dgm:bulletEnabled val="1"/>
        </dgm:presLayoutVars>
      </dgm:prSet>
      <dgm:spPr/>
      <dgm:t>
        <a:bodyPr/>
        <a:lstStyle/>
        <a:p>
          <a:endParaRPr lang="en-US"/>
        </a:p>
      </dgm:t>
    </dgm:pt>
    <dgm:pt modelId="{F4BABC10-F07C-4EC8-974B-EE56C7DCA90E}" type="pres">
      <dgm:prSet presAssocID="{1D1C7EBF-AF2A-4778-805B-AB36B602C108}" presName="TwoConn_1-2" presStyleLbl="fgAccFollowNode1" presStyleIdx="0" presStyleCnt="1">
        <dgm:presLayoutVars>
          <dgm:bulletEnabled val="1"/>
        </dgm:presLayoutVars>
      </dgm:prSet>
      <dgm:spPr/>
      <dgm:t>
        <a:bodyPr/>
        <a:lstStyle/>
        <a:p>
          <a:endParaRPr lang="en-US"/>
        </a:p>
      </dgm:t>
    </dgm:pt>
    <dgm:pt modelId="{EFC46456-4077-4A8A-A04B-77207B3A450B}" type="pres">
      <dgm:prSet presAssocID="{1D1C7EBF-AF2A-4778-805B-AB36B602C108}" presName="TwoNodes_1_text" presStyleLbl="node1" presStyleIdx="1" presStyleCnt="2">
        <dgm:presLayoutVars>
          <dgm:bulletEnabled val="1"/>
        </dgm:presLayoutVars>
      </dgm:prSet>
      <dgm:spPr/>
      <dgm:t>
        <a:bodyPr/>
        <a:lstStyle/>
        <a:p>
          <a:endParaRPr lang="en-US"/>
        </a:p>
      </dgm:t>
    </dgm:pt>
    <dgm:pt modelId="{35A790E3-EF5F-4256-942F-34127051D06E}" type="pres">
      <dgm:prSet presAssocID="{1D1C7EBF-AF2A-4778-805B-AB36B602C108}" presName="TwoNodes_2_text" presStyleLbl="node1" presStyleIdx="1" presStyleCnt="2">
        <dgm:presLayoutVars>
          <dgm:bulletEnabled val="1"/>
        </dgm:presLayoutVars>
      </dgm:prSet>
      <dgm:spPr/>
      <dgm:t>
        <a:bodyPr/>
        <a:lstStyle/>
        <a:p>
          <a:endParaRPr lang="en-US"/>
        </a:p>
      </dgm:t>
    </dgm:pt>
  </dgm:ptLst>
  <dgm:cxnLst>
    <dgm:cxn modelId="{D97DB985-61BD-414A-A68C-F202A583E3D0}" type="presOf" srcId="{A3D235A7-8A4A-42B6-97E5-1445BA0BB662}" destId="{2CDE0F7C-EB76-45AD-A9CE-6950B3CD658A}" srcOrd="0" destOrd="0" presId="urn:microsoft.com/office/officeart/2005/8/layout/vProcess5"/>
    <dgm:cxn modelId="{9483E40E-3D56-4075-811D-8EF1528FD6F6}" type="presOf" srcId="{D7CE3E96-1F3D-493D-85F7-1A10D76BDE7D}" destId="{F1C5B52E-7045-42B5-AC10-554EC9C4DC9B}" srcOrd="0" destOrd="0" presId="urn:microsoft.com/office/officeart/2005/8/layout/vProcess5"/>
    <dgm:cxn modelId="{78675713-4AC1-431C-8CAF-6400C630A009}" srcId="{1D1C7EBF-AF2A-4778-805B-AB36B602C108}" destId="{A3D235A7-8A4A-42B6-97E5-1445BA0BB662}" srcOrd="0" destOrd="0" parTransId="{95876364-D8A1-40E9-A34D-171891B3097B}" sibTransId="{EC463BC3-90D2-4AD7-9FF2-4A917C39E200}"/>
    <dgm:cxn modelId="{A7BBB1BC-9DAF-4EF3-A423-601990F0B0C3}" type="presOf" srcId="{D7CE3E96-1F3D-493D-85F7-1A10D76BDE7D}" destId="{35A790E3-EF5F-4256-942F-34127051D06E}" srcOrd="1" destOrd="0" presId="urn:microsoft.com/office/officeart/2005/8/layout/vProcess5"/>
    <dgm:cxn modelId="{FF51C8EC-D0DA-451D-8123-63D579D992AF}" type="presOf" srcId="{1D1C7EBF-AF2A-4778-805B-AB36B602C108}" destId="{21D707ED-7E21-46F3-BC7D-F3013110316B}" srcOrd="0" destOrd="0" presId="urn:microsoft.com/office/officeart/2005/8/layout/vProcess5"/>
    <dgm:cxn modelId="{A66B6ECC-5220-4A44-AB3A-C50A38679234}" type="presOf" srcId="{A3D235A7-8A4A-42B6-97E5-1445BA0BB662}" destId="{EFC46456-4077-4A8A-A04B-77207B3A450B}" srcOrd="1" destOrd="0" presId="urn:microsoft.com/office/officeart/2005/8/layout/vProcess5"/>
    <dgm:cxn modelId="{8F3476DF-CB71-4A84-87B5-8E2F01DB9D91}" srcId="{1D1C7EBF-AF2A-4778-805B-AB36B602C108}" destId="{D7CE3E96-1F3D-493D-85F7-1A10D76BDE7D}" srcOrd="1" destOrd="0" parTransId="{F1F8644E-B40D-450D-9D5E-AB0A1C934FA6}" sibTransId="{7904BFBB-F635-4D4E-8398-0362A3E02A9A}"/>
    <dgm:cxn modelId="{DA96F18A-B0CB-4757-82DB-57C2F73A0958}" type="presOf" srcId="{EC463BC3-90D2-4AD7-9FF2-4A917C39E200}" destId="{F4BABC10-F07C-4EC8-974B-EE56C7DCA90E}" srcOrd="0" destOrd="0" presId="urn:microsoft.com/office/officeart/2005/8/layout/vProcess5"/>
    <dgm:cxn modelId="{3164A5F4-2775-45BD-BD55-520D94D718D9}" type="presParOf" srcId="{21D707ED-7E21-46F3-BC7D-F3013110316B}" destId="{E5553AB7-6A16-4B8E-B2ED-3FC6BA4D6332}" srcOrd="0" destOrd="0" presId="urn:microsoft.com/office/officeart/2005/8/layout/vProcess5"/>
    <dgm:cxn modelId="{F586B4F5-9030-473C-B7B9-D66B5CDD806E}" type="presParOf" srcId="{21D707ED-7E21-46F3-BC7D-F3013110316B}" destId="{2CDE0F7C-EB76-45AD-A9CE-6950B3CD658A}" srcOrd="1" destOrd="0" presId="urn:microsoft.com/office/officeart/2005/8/layout/vProcess5"/>
    <dgm:cxn modelId="{5C4EEF21-E6B6-4790-AAF6-B0FEBB064DD2}" type="presParOf" srcId="{21D707ED-7E21-46F3-BC7D-F3013110316B}" destId="{F1C5B52E-7045-42B5-AC10-554EC9C4DC9B}" srcOrd="2" destOrd="0" presId="urn:microsoft.com/office/officeart/2005/8/layout/vProcess5"/>
    <dgm:cxn modelId="{A4274DCA-DD32-4CCF-B4DD-FBF9E6435497}" type="presParOf" srcId="{21D707ED-7E21-46F3-BC7D-F3013110316B}" destId="{F4BABC10-F07C-4EC8-974B-EE56C7DCA90E}" srcOrd="3" destOrd="0" presId="urn:microsoft.com/office/officeart/2005/8/layout/vProcess5"/>
    <dgm:cxn modelId="{28335598-8A6D-4DAA-8598-FCD4BA977ED1}" type="presParOf" srcId="{21D707ED-7E21-46F3-BC7D-F3013110316B}" destId="{EFC46456-4077-4A8A-A04B-77207B3A450B}" srcOrd="4" destOrd="0" presId="urn:microsoft.com/office/officeart/2005/8/layout/vProcess5"/>
    <dgm:cxn modelId="{6FDEE23B-2217-4722-8D30-CE3CEC952DDE}" type="presParOf" srcId="{21D707ED-7E21-46F3-BC7D-F3013110316B}" destId="{35A790E3-EF5F-4256-942F-34127051D06E}"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E0F7C-EB76-45AD-A9CE-6950B3CD658A}">
      <dsp:nvSpPr>
        <dsp:cNvPr id="0" name=""/>
        <dsp:cNvSpPr/>
      </dsp:nvSpPr>
      <dsp:spPr>
        <a:xfrm>
          <a:off x="0" y="0"/>
          <a:ext cx="6123792" cy="1018119"/>
        </a:xfrm>
        <a:prstGeom prst="roundRect">
          <a:avLst>
            <a:gd name="adj" fmla="val 10000"/>
          </a:avLst>
        </a:prstGeom>
        <a:solidFill>
          <a:schemeClr val="accent1">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cs typeface="Times New Roman" panose="02020603050405020304" pitchFamily="18" charset="0"/>
            </a:rPr>
            <a:t>Test tool considerations</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29820" y="29820"/>
        <a:ext cx="5071486" cy="958479"/>
      </dsp:txXfrm>
    </dsp:sp>
    <dsp:sp modelId="{F1C5B52E-7045-42B5-AC10-554EC9C4DC9B}">
      <dsp:nvSpPr>
        <dsp:cNvPr id="0" name=""/>
        <dsp:cNvSpPr/>
      </dsp:nvSpPr>
      <dsp:spPr>
        <a:xfrm>
          <a:off x="1080669" y="1244368"/>
          <a:ext cx="6123792" cy="1018119"/>
        </a:xfrm>
        <a:prstGeom prst="roundRect">
          <a:avLst>
            <a:gd name="adj" fmla="val 10000"/>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cs typeface="Times New Roman" panose="02020603050405020304" pitchFamily="18" charset="0"/>
            </a:rPr>
            <a:t>Effective use of tools</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1110489" y="1274188"/>
        <a:ext cx="4321705" cy="958479"/>
      </dsp:txXfrm>
    </dsp:sp>
    <dsp:sp modelId="{F4BABC10-F07C-4EC8-974B-EE56C7DCA90E}">
      <dsp:nvSpPr>
        <dsp:cNvPr id="0" name=""/>
        <dsp:cNvSpPr/>
      </dsp:nvSpPr>
      <dsp:spPr>
        <a:xfrm>
          <a:off x="5462014" y="800355"/>
          <a:ext cx="661777" cy="661777"/>
        </a:xfrm>
        <a:prstGeom prst="downArrow">
          <a:avLst>
            <a:gd name="adj1" fmla="val 55000"/>
            <a:gd name="adj2" fmla="val 45000"/>
          </a:avLst>
        </a:prstGeom>
        <a:solidFill>
          <a:schemeClr val="accent2">
            <a:lumMod val="40000"/>
            <a:lumOff val="60000"/>
            <a:alpha val="9000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5610914" y="800355"/>
        <a:ext cx="363977" cy="49798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47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40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0087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820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4281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305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314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21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1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26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177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21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43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521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66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500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20719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1217" y="1931831"/>
            <a:ext cx="11269014" cy="2845550"/>
          </a:xfrm>
        </p:spPr>
        <p:txBody>
          <a:bodyPr>
            <a:normAutofit/>
          </a:bodyPr>
          <a:lstStyle/>
          <a:p>
            <a:pPr algn="ctr"/>
            <a:r>
              <a:rPr lang="en-US" dirty="0" smtClean="0">
                <a:solidFill>
                  <a:srgbClr val="00B0F0"/>
                </a:solidFill>
                <a:latin typeface="Times New Roman" panose="02020603050405020304" pitchFamily="18" charset="0"/>
                <a:cs typeface="Times New Roman" panose="02020603050405020304" pitchFamily="18" charset="0"/>
              </a:rPr>
              <a:t>Chapter 6</a:t>
            </a:r>
            <a:br>
              <a:rPr lang="en-US" dirty="0" smtClean="0">
                <a:solidFill>
                  <a:srgbClr val="00B0F0"/>
                </a:solidFill>
                <a:latin typeface="Times New Roman" panose="02020603050405020304" pitchFamily="18" charset="0"/>
                <a:cs typeface="Times New Roman" panose="02020603050405020304" pitchFamily="18" charset="0"/>
              </a:rPr>
            </a:br>
            <a:r>
              <a:rPr lang="en-US" dirty="0">
                <a:solidFill>
                  <a:srgbClr val="00B0F0"/>
                </a:solidFill>
                <a:latin typeface="Times New Roman" panose="02020603050405020304" pitchFamily="18" charset="0"/>
                <a:cs typeface="Times New Roman" panose="02020603050405020304" pitchFamily="18" charset="0"/>
              </a:rPr>
              <a:t>Tool Support for Testing</a:t>
            </a:r>
          </a:p>
        </p:txBody>
      </p:sp>
      <p:sp>
        <p:nvSpPr>
          <p:cNvPr id="3" name="Subtitle 2"/>
          <p:cNvSpPr>
            <a:spLocks noGrp="1"/>
          </p:cNvSpPr>
          <p:nvPr>
            <p:ph type="subTitle" idx="1"/>
          </p:nvPr>
        </p:nvSpPr>
        <p:spPr>
          <a:xfrm>
            <a:off x="2589213" y="5100034"/>
            <a:ext cx="8915399" cy="425004"/>
          </a:xfrm>
        </p:spPr>
        <p:txBody>
          <a:bodyPr/>
          <a:lstStyle/>
          <a:p>
            <a:pPr algn="r"/>
            <a:r>
              <a:rPr lang="en-US" i="1" dirty="0" smtClean="0">
                <a:solidFill>
                  <a:schemeClr val="tx1"/>
                </a:solidFill>
              </a:rPr>
              <a:t>Author: HongNT6</a:t>
            </a:r>
            <a:endParaRPr lang="en-US" i="1" dirty="0">
              <a:solidFill>
                <a:schemeClr val="tx1"/>
              </a:solidFill>
            </a:endParaRPr>
          </a:p>
        </p:txBody>
      </p:sp>
    </p:spTree>
    <p:extLst>
      <p:ext uri="{BB962C8B-B14F-4D97-AF65-F5344CB8AC3E}">
        <p14:creationId xmlns:p14="http://schemas.microsoft.com/office/powerpoint/2010/main" val="3200883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a:t>
            </a:r>
            <a:r>
              <a:rPr lang="en-US" dirty="0" smtClean="0">
                <a:solidFill>
                  <a:srgbClr val="00B0F0"/>
                </a:solidFill>
                <a:latin typeface="Times New Roman" panose="02020603050405020304" pitchFamily="18" charset="0"/>
                <a:cs typeface="Times New Roman" panose="02020603050405020304" pitchFamily="18" charset="0"/>
              </a:rPr>
              <a:t>.1 </a:t>
            </a:r>
            <a:r>
              <a:rPr lang="en-US" dirty="0">
                <a:solidFill>
                  <a:srgbClr val="00B0F0"/>
                </a:solidFill>
                <a:latin typeface="Times New Roman" panose="02020603050405020304" pitchFamily="18" charset="0"/>
                <a:cs typeface="Times New Roman" panose="02020603050405020304" pitchFamily="18" charset="0"/>
              </a:rPr>
              <a:t>Categories of Test Techniques</a:t>
            </a:r>
          </a:p>
        </p:txBody>
      </p:sp>
      <p:sp>
        <p:nvSpPr>
          <p:cNvPr id="3" name="Content Placeholder 2"/>
          <p:cNvSpPr>
            <a:spLocks noGrp="1"/>
          </p:cNvSpPr>
          <p:nvPr>
            <p:ph idx="1"/>
          </p:nvPr>
        </p:nvSpPr>
        <p:spPr>
          <a:xfrm>
            <a:off x="2589212" y="1493949"/>
            <a:ext cx="9504050" cy="525458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Special Considerations for Test Execution and Test Management (</a:t>
            </a:r>
            <a:r>
              <a:rPr lang="en-US" dirty="0" smtClean="0">
                <a:solidFill>
                  <a:srgbClr val="00B0F0"/>
                </a:solidFill>
                <a:latin typeface="Times New Roman" panose="02020603050405020304" pitchFamily="18" charset="0"/>
                <a:cs typeface="Times New Roman" panose="02020603050405020304" pitchFamily="18" charset="0"/>
              </a:rPr>
              <a:t>K1</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Test management tools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produce useful information in a format that fits the needs of the organization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maintain consistent traceability to requirements in a requirements management tool</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link with test object version information in the configuration management </a:t>
            </a:r>
          </a:p>
        </p:txBody>
      </p:sp>
    </p:spTree>
    <p:extLst>
      <p:ext uri="{BB962C8B-B14F-4D97-AF65-F5344CB8AC3E}">
        <p14:creationId xmlns:p14="http://schemas.microsoft.com/office/powerpoint/2010/main" val="832404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6.2 Effective Use of tools</a:t>
            </a:r>
          </a:p>
        </p:txBody>
      </p:sp>
      <p:sp>
        <p:nvSpPr>
          <p:cNvPr id="3" name="Content Placeholder 2"/>
          <p:cNvSpPr>
            <a:spLocks noGrp="1"/>
          </p:cNvSpPr>
          <p:nvPr>
            <p:ph idx="1"/>
          </p:nvPr>
        </p:nvSpPr>
        <p:spPr>
          <a:xfrm>
            <a:off x="2589212" y="1493949"/>
            <a:ext cx="9504050" cy="525458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Main Principles for Tool </a:t>
            </a:r>
            <a:r>
              <a:rPr lang="en-US" dirty="0" smtClean="0">
                <a:solidFill>
                  <a:srgbClr val="FF0000"/>
                </a:solidFill>
                <a:latin typeface="Times New Roman" panose="02020603050405020304" pitchFamily="18" charset="0"/>
                <a:cs typeface="Times New Roman" panose="02020603050405020304" pitchFamily="18" charset="0"/>
              </a:rPr>
              <a:t>Selection (</a:t>
            </a:r>
            <a:r>
              <a:rPr lang="en-US" dirty="0" smtClean="0">
                <a:solidFill>
                  <a:srgbClr val="00B0F0"/>
                </a:solidFill>
                <a:latin typeface="Times New Roman" panose="02020603050405020304" pitchFamily="18" charset="0"/>
                <a:cs typeface="Times New Roman" panose="02020603050405020304" pitchFamily="18" charset="0"/>
              </a:rPr>
              <a:t>K1</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Factor that should be taken into account when selecting a tool:</a:t>
            </a:r>
          </a:p>
        </p:txBody>
      </p:sp>
      <p:graphicFrame>
        <p:nvGraphicFramePr>
          <p:cNvPr id="4" name="Table 3"/>
          <p:cNvGraphicFramePr>
            <a:graphicFrameLocks noGrp="1"/>
          </p:cNvGraphicFramePr>
          <p:nvPr>
            <p:extLst>
              <p:ext uri="{D42A27DB-BD31-4B8C-83A1-F6EECF244321}">
                <p14:modId xmlns:p14="http://schemas.microsoft.com/office/powerpoint/2010/main" val="2813877584"/>
              </p:ext>
            </p:extLst>
          </p:nvPr>
        </p:nvGraphicFramePr>
        <p:xfrm>
          <a:off x="2804732" y="2376154"/>
          <a:ext cx="8128000" cy="397521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51309">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1. Organization’s maturity</a:t>
                      </a:r>
                      <a:endParaRPr lang="en-US" sz="1800" b="0" dirty="0">
                        <a:solidFill>
                          <a:schemeClr val="tx1"/>
                        </a:solidFill>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6. Evaluation of the vendor </a:t>
                      </a:r>
                      <a:endParaRPr lang="en-US" sz="1800" b="0" dirty="0">
                        <a:solidFill>
                          <a:schemeClr val="tx1"/>
                        </a:solidFill>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extLst>
                  <a:ext uri="{0D108BD9-81ED-4DB2-BD59-A6C34878D82A}">
                    <a16:rowId xmlns:a16="http://schemas.microsoft.com/office/drawing/2014/main" val="10000"/>
                  </a:ext>
                </a:extLst>
              </a:tr>
              <a:tr h="7047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2. Identification of opportunities for an improved test process supported by tools</a:t>
                      </a:r>
                    </a:p>
                  </a:txBody>
                  <a:tcPr/>
                </a:tc>
                <a:tc>
                  <a:txBody>
                    <a:bodyPr/>
                    <a:lstStyle/>
                    <a:p>
                      <a:r>
                        <a:rPr lang="en-US" sz="1800" dirty="0" smtClean="0">
                          <a:latin typeface="Times New Roman" panose="02020603050405020304" pitchFamily="18" charset="0"/>
                          <a:cs typeface="Times New Roman" panose="02020603050405020304" pitchFamily="18" charset="0"/>
                        </a:rPr>
                        <a:t>7. Identification of internal requirements for coaching and mentoring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04782">
                <a:tc>
                  <a:txBody>
                    <a:bodyPr/>
                    <a:lstStyle/>
                    <a:p>
                      <a:r>
                        <a:rPr lang="en-US" sz="1800" dirty="0" smtClean="0">
                          <a:latin typeface="Times New Roman" panose="02020603050405020304" pitchFamily="18" charset="0"/>
                          <a:cs typeface="Times New Roman" panose="02020603050405020304" pitchFamily="18" charset="0"/>
                        </a:rPr>
                        <a:t>3. Understanding of the technologies used by the test objects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8. Consideration of pros and cons of various licensing models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7047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dirty="0" smtClean="0">
                          <a:latin typeface="Times New Roman" panose="02020603050405020304" pitchFamily="18" charset="0"/>
                          <a:cs typeface="Times New Roman" panose="02020603050405020304" pitchFamily="18" charset="0"/>
                        </a:rPr>
                        <a:t>4. </a:t>
                      </a:r>
                      <a:r>
                        <a:rPr lang="en-US" sz="1800" dirty="0" smtClean="0">
                          <a:latin typeface="Times New Roman" panose="02020603050405020304" pitchFamily="18" charset="0"/>
                          <a:cs typeface="Times New Roman" panose="02020603050405020304" pitchFamily="18" charset="0"/>
                        </a:rPr>
                        <a:t>Understanding the build and continuous integration tools already used </a:t>
                      </a:r>
                      <a:endParaRPr lang="en-GB" sz="1800" dirty="0" smtClean="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9. Estimation of a cost-benefit ratio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704782">
                <a:tc>
                  <a:txBody>
                    <a:bodyPr/>
                    <a:lstStyle/>
                    <a:p>
                      <a:r>
                        <a:rPr lang="en-US" sz="1800" dirty="0" smtClean="0">
                          <a:latin typeface="Times New Roman" panose="02020603050405020304" pitchFamily="18" charset="0"/>
                          <a:cs typeface="Times New Roman" panose="02020603050405020304" pitchFamily="18" charset="0"/>
                        </a:rPr>
                        <a:t>5. Evaluation of the tool against clear requirements and objective criteria</a:t>
                      </a:r>
                    </a:p>
                  </a:txBody>
                  <a:tcPr/>
                </a:tc>
                <a:tc>
                  <a:txBody>
                    <a:bodyPr/>
                    <a:lstStyle/>
                    <a:p>
                      <a:r>
                        <a:rPr lang="en-US" sz="1800" dirty="0" smtClean="0">
                          <a:latin typeface="Times New Roman" panose="02020603050405020304" pitchFamily="18" charset="0"/>
                          <a:cs typeface="Times New Roman" panose="02020603050405020304" pitchFamily="18" charset="0"/>
                        </a:rPr>
                        <a:t>10. Evaluation of training needs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704782">
                <a:tc gridSpan="2">
                  <a:txBody>
                    <a:bodyPr/>
                    <a:lstStyle/>
                    <a:p>
                      <a:r>
                        <a:rPr lang="en-US" sz="1800" dirty="0" smtClean="0">
                          <a:latin typeface="Times New Roman" panose="02020603050405020304" pitchFamily="18" charset="0"/>
                          <a:cs typeface="Times New Roman" panose="02020603050405020304" pitchFamily="18" charset="0"/>
                        </a:rPr>
                        <a:t>11. Consideration of whether or not the tool is available for a free trial period</a:t>
                      </a:r>
                      <a:endParaRPr lang="en-US" sz="1800" dirty="0">
                        <a:latin typeface="Times New Roman" panose="02020603050405020304" pitchFamily="18" charset="0"/>
                        <a:cs typeface="Times New Roman" panose="02020603050405020304" pitchFamily="18" charset="0"/>
                      </a:endParaRPr>
                    </a:p>
                  </a:txBody>
                  <a:tcPr/>
                </a:tc>
                <a:tc hMerge="1">
                  <a:txBody>
                    <a:bodyPr/>
                    <a:lstStyle/>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6979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6.2 Effective Use of tools</a:t>
            </a:r>
          </a:p>
        </p:txBody>
      </p:sp>
      <p:sp>
        <p:nvSpPr>
          <p:cNvPr id="3" name="Content Placeholder 2"/>
          <p:cNvSpPr>
            <a:spLocks noGrp="1"/>
          </p:cNvSpPr>
          <p:nvPr>
            <p:ph idx="1"/>
          </p:nvPr>
        </p:nvSpPr>
        <p:spPr>
          <a:xfrm>
            <a:off x="2589212" y="1493949"/>
            <a:ext cx="9504050" cy="525458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Introducing a Tool into an </a:t>
            </a:r>
            <a:r>
              <a:rPr lang="en-US" dirty="0" smtClean="0">
                <a:solidFill>
                  <a:srgbClr val="FF0000"/>
                </a:solidFill>
                <a:latin typeface="Times New Roman" panose="02020603050405020304" pitchFamily="18" charset="0"/>
                <a:cs typeface="Times New Roman" panose="02020603050405020304" pitchFamily="18" charset="0"/>
              </a:rPr>
              <a:t>Organization – Pilot (</a:t>
            </a:r>
            <a:r>
              <a:rPr lang="en-US" dirty="0" smtClean="0">
                <a:solidFill>
                  <a:srgbClr val="00B0F0"/>
                </a:solidFill>
                <a:latin typeface="Times New Roman" panose="02020603050405020304" pitchFamily="18" charset="0"/>
                <a:cs typeface="Times New Roman" panose="02020603050405020304" pitchFamily="18" charset="0"/>
              </a:rPr>
              <a:t>K1</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pilot project has the following objectives</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Gaining in-depth knowledge about the tool, understanding both its strengths and weaknesses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Evaluating how the tool fits with existing processes and practices, and determining what would need to change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Deciding on standard ways of using, managing, storing, and maintaining the tool and the test work products (e.g., deciding on naming conventions for files and tests, selecting coding standards, creating libraries and defining the modularity of test suites)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Assessing whether the benefits will be achieved at reasonable cost</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Understanding the metrics that you wish the tool to collect and report, and configuring the tool to ensure these metrics can be captured and reported</a:t>
            </a:r>
          </a:p>
        </p:txBody>
      </p:sp>
    </p:spTree>
    <p:extLst>
      <p:ext uri="{BB962C8B-B14F-4D97-AF65-F5344CB8AC3E}">
        <p14:creationId xmlns:p14="http://schemas.microsoft.com/office/powerpoint/2010/main" val="971449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6.2 Effective Use of tools</a:t>
            </a:r>
          </a:p>
        </p:txBody>
      </p:sp>
      <p:sp>
        <p:nvSpPr>
          <p:cNvPr id="3" name="Content Placeholder 2"/>
          <p:cNvSpPr>
            <a:spLocks noGrp="1"/>
          </p:cNvSpPr>
          <p:nvPr>
            <p:ph idx="1"/>
          </p:nvPr>
        </p:nvSpPr>
        <p:spPr>
          <a:xfrm>
            <a:off x="2589212" y="1493949"/>
            <a:ext cx="9504050" cy="525458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Introducing a Tool into an Organization – Success </a:t>
            </a:r>
            <a:r>
              <a:rPr lang="en-US" dirty="0" smtClean="0">
                <a:solidFill>
                  <a:srgbClr val="FF0000"/>
                </a:solidFill>
                <a:latin typeface="Times New Roman" panose="02020603050405020304" pitchFamily="18" charset="0"/>
                <a:cs typeface="Times New Roman" panose="02020603050405020304" pitchFamily="18" charset="0"/>
              </a:rPr>
              <a:t>Factors (</a:t>
            </a:r>
            <a:r>
              <a:rPr lang="en-US" dirty="0" smtClean="0">
                <a:solidFill>
                  <a:srgbClr val="00B0F0"/>
                </a:solidFill>
                <a:latin typeface="Times New Roman" panose="02020603050405020304" pitchFamily="18" charset="0"/>
                <a:cs typeface="Times New Roman" panose="02020603050405020304" pitchFamily="18" charset="0"/>
              </a:rPr>
              <a:t>K1</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Rolling out the tool to the rest of the organization incrementally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Adapting and improving processes to fit with the use of the tool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training, coaching, and mentoring for tool users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Defining guidelines for the use of the tool (e.g., internal standards for automation)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Implementing a way to gather usage information from the actual use of the tool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Monitoring tool use and benefits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support to the users of a given tool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Gathering lessons learned from all users</a:t>
            </a:r>
          </a:p>
        </p:txBody>
      </p:sp>
    </p:spTree>
    <p:extLst>
      <p:ext uri="{BB962C8B-B14F-4D97-AF65-F5344CB8AC3E}">
        <p14:creationId xmlns:p14="http://schemas.microsoft.com/office/powerpoint/2010/main" val="2599195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6082" name="Picture 2" descr="Phân biệt &quot;thank&quot; và &quot;thanks&quot; | Học Tiếng Anh cùng Callum Nguyễ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624110"/>
            <a:ext cx="8915400" cy="625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323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smtClean="0">
                <a:solidFill>
                  <a:srgbClr val="00B0F0"/>
                </a:solidFill>
                <a:latin typeface="Times New Roman" panose="02020603050405020304" pitchFamily="18" charset="0"/>
                <a:cs typeface="Times New Roman" panose="02020603050405020304" pitchFamily="18" charset="0"/>
              </a:rPr>
              <a:t>Content</a:t>
            </a:r>
            <a:endParaRPr lang="en-US" dirty="0">
              <a:solidFill>
                <a:srgbClr val="00B0F0"/>
              </a:solidFill>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2743546"/>
              </p:ext>
            </p:extLst>
          </p:nvPr>
        </p:nvGraphicFramePr>
        <p:xfrm>
          <a:off x="3352195" y="2709795"/>
          <a:ext cx="7204462" cy="226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4408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027" y="3565018"/>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6.1 Test tool considerations</a:t>
            </a:r>
          </a:p>
        </p:txBody>
      </p:sp>
    </p:spTree>
    <p:extLst>
      <p:ext uri="{BB962C8B-B14F-4D97-AF65-F5344CB8AC3E}">
        <p14:creationId xmlns:p14="http://schemas.microsoft.com/office/powerpoint/2010/main" val="176189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a:t>
            </a:r>
            <a:r>
              <a:rPr lang="en-US" dirty="0" smtClean="0">
                <a:solidFill>
                  <a:srgbClr val="00B0F0"/>
                </a:solidFill>
                <a:latin typeface="Times New Roman" panose="02020603050405020304" pitchFamily="18" charset="0"/>
                <a:cs typeface="Times New Roman" panose="02020603050405020304" pitchFamily="18" charset="0"/>
              </a:rPr>
              <a:t>.1 </a:t>
            </a:r>
            <a:r>
              <a:rPr lang="en-US" dirty="0">
                <a:solidFill>
                  <a:srgbClr val="00B0F0"/>
                </a:solidFill>
                <a:latin typeface="Times New Roman" panose="02020603050405020304" pitchFamily="18" charset="0"/>
                <a:cs typeface="Times New Roman" panose="02020603050405020304" pitchFamily="18" charset="0"/>
              </a:rPr>
              <a:t>Categories of Test Techniques</a:t>
            </a:r>
          </a:p>
        </p:txBody>
      </p:sp>
      <p:sp>
        <p:nvSpPr>
          <p:cNvPr id="3" name="Content Placeholder 2"/>
          <p:cNvSpPr>
            <a:spLocks noGrp="1"/>
          </p:cNvSpPr>
          <p:nvPr>
            <p:ph idx="1"/>
          </p:nvPr>
        </p:nvSpPr>
        <p:spPr>
          <a:xfrm>
            <a:off x="2589212" y="1493949"/>
            <a:ext cx="8915400" cy="525458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Test Tool </a:t>
            </a:r>
            <a:r>
              <a:rPr lang="en-US" dirty="0" smtClean="0">
                <a:solidFill>
                  <a:srgbClr val="FF0000"/>
                </a:solidFill>
                <a:latin typeface="Times New Roman" panose="02020603050405020304" pitchFamily="18" charset="0"/>
                <a:cs typeface="Times New Roman" panose="02020603050405020304" pitchFamily="18" charset="0"/>
              </a:rPr>
              <a:t>Classification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tools can be used to support one or more testing activities: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Directly in testing</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Managing the test process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Analysis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evaluation</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Aid in testing</a:t>
            </a:r>
          </a:p>
          <a:p>
            <a:pPr lvl="0">
              <a:buClr>
                <a:srgbClr val="E78712"/>
              </a:buClr>
              <a:buFont typeface="Arial" panose="020B0604020202020204" pitchFamily="34" charset="0"/>
              <a:buChar char="•"/>
            </a:pPr>
            <a:r>
              <a:rPr lang="en-US" dirty="0">
                <a:solidFill>
                  <a:prstClr val="black">
                    <a:lumMod val="75000"/>
                    <a:lumOff val="25000"/>
                  </a:prstClr>
                </a:solidFill>
                <a:latin typeface="Times New Roman" panose="02020603050405020304" pitchFamily="18" charset="0"/>
                <a:cs typeface="Times New Roman" panose="02020603050405020304" pitchFamily="18" charset="0"/>
              </a:rPr>
              <a:t>Test tools’ purposes depending on the context:</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Improve efficiency through automation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the efficiency of test activities by supporting manual test </a:t>
            </a:r>
            <a:r>
              <a:rPr lang="en-US" dirty="0" smtClean="0">
                <a:latin typeface="Times New Roman" panose="02020603050405020304" pitchFamily="18" charset="0"/>
                <a:cs typeface="Times New Roman" panose="02020603050405020304" pitchFamily="18" charset="0"/>
              </a:rPr>
              <a:t>activities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the quality of test </a:t>
            </a:r>
            <a:r>
              <a:rPr lang="en-US" dirty="0" smtClean="0">
                <a:latin typeface="Times New Roman" panose="02020603050405020304" pitchFamily="18" charset="0"/>
                <a:cs typeface="Times New Roman" panose="02020603050405020304" pitchFamily="18" charset="0"/>
              </a:rPr>
              <a:t>activities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 activities that cannot be executed manually </a:t>
            </a:r>
            <a:endParaRPr lang="en-US"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reliability of testing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190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a:t>
            </a:r>
            <a:r>
              <a:rPr lang="en-US" dirty="0" smtClean="0">
                <a:solidFill>
                  <a:srgbClr val="00B0F0"/>
                </a:solidFill>
                <a:latin typeface="Times New Roman" panose="02020603050405020304" pitchFamily="18" charset="0"/>
                <a:cs typeface="Times New Roman" panose="02020603050405020304" pitchFamily="18" charset="0"/>
              </a:rPr>
              <a:t>.1 </a:t>
            </a:r>
            <a:r>
              <a:rPr lang="en-US" dirty="0">
                <a:solidFill>
                  <a:srgbClr val="00B0F0"/>
                </a:solidFill>
                <a:latin typeface="Times New Roman" panose="02020603050405020304" pitchFamily="18" charset="0"/>
                <a:cs typeface="Times New Roman" panose="02020603050405020304" pitchFamily="18" charset="0"/>
              </a:rPr>
              <a:t>Categories of Test Techniques</a:t>
            </a:r>
          </a:p>
        </p:txBody>
      </p:sp>
      <p:sp>
        <p:nvSpPr>
          <p:cNvPr id="3" name="Content Placeholder 2"/>
          <p:cNvSpPr>
            <a:spLocks noGrp="1"/>
          </p:cNvSpPr>
          <p:nvPr>
            <p:ph idx="1"/>
          </p:nvPr>
        </p:nvSpPr>
        <p:spPr>
          <a:xfrm>
            <a:off x="2589212" y="1493949"/>
            <a:ext cx="9504050" cy="5254581"/>
          </a:xfrm>
        </p:spPr>
        <p:txBody>
          <a:bodyPr>
            <a:normAutofit fontScale="85000" lnSpcReduction="20000"/>
          </a:bodyPr>
          <a:lstStyle/>
          <a:p>
            <a:r>
              <a:rPr lang="en-US" dirty="0">
                <a:solidFill>
                  <a:srgbClr val="FF0000"/>
                </a:solidFill>
                <a:latin typeface="Times New Roman" panose="02020603050405020304" pitchFamily="18" charset="0"/>
                <a:cs typeface="Times New Roman" panose="02020603050405020304" pitchFamily="18" charset="0"/>
              </a:rPr>
              <a:t>Test Tool </a:t>
            </a:r>
            <a:r>
              <a:rPr lang="en-US" dirty="0" smtClean="0">
                <a:solidFill>
                  <a:srgbClr val="FF0000"/>
                </a:solidFill>
                <a:latin typeface="Times New Roman" panose="02020603050405020304" pitchFamily="18" charset="0"/>
                <a:cs typeface="Times New Roman" panose="02020603050405020304" pitchFamily="18" charset="0"/>
              </a:rPr>
              <a:t>Classification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Tool support for management of testing and </a:t>
            </a:r>
            <a:r>
              <a:rPr lang="en-US" b="1" i="1" dirty="0" err="1" smtClean="0">
                <a:latin typeface="Times New Roman" panose="02020603050405020304" pitchFamily="18" charset="0"/>
                <a:cs typeface="Times New Roman" panose="02020603050405020304" pitchFamily="18" charset="0"/>
              </a:rPr>
              <a:t>testware</a:t>
            </a:r>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May apply to any test activity in the SDLC</a:t>
            </a:r>
            <a:endParaRPr lang="en-US" i="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management tools and application lifecycle management tools (ALM)</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Requirements management tools (e.g., traceability to test objects)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Defect management tools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Configuration management tools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Continuous integration tools (D</a:t>
            </a:r>
            <a:r>
              <a:rPr lang="en-US"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Azure DevOps, QA Complete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Tool support for static </a:t>
            </a:r>
            <a:r>
              <a:rPr lang="en-US" b="1" i="1" dirty="0" smtClean="0">
                <a:latin typeface="Times New Roman" panose="02020603050405020304" pitchFamily="18" charset="0"/>
                <a:cs typeface="Times New Roman" panose="02020603050405020304" pitchFamily="18" charset="0"/>
              </a:rPr>
              <a:t>testing: </a:t>
            </a:r>
            <a:endParaRPr lang="en-US" b="1" i="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Static analysis tools (D</a:t>
            </a:r>
            <a:r>
              <a:rPr lang="en-US"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a:t>
            </a:r>
            <a:r>
              <a:rPr lang="en-US" dirty="0" err="1" smtClean="0">
                <a:latin typeface="Times New Roman" panose="02020603050405020304" pitchFamily="18" charset="0"/>
                <a:cs typeface="Times New Roman" panose="02020603050405020304" pitchFamily="18" charset="0"/>
              </a:rPr>
              <a:t>SonarQube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Tool support for test design and </a:t>
            </a:r>
            <a:r>
              <a:rPr lang="en-US" b="1" i="1" dirty="0" smtClean="0">
                <a:latin typeface="Times New Roman" panose="02020603050405020304" pitchFamily="18" charset="0"/>
                <a:cs typeface="Times New Roman" panose="02020603050405020304" pitchFamily="18" charset="0"/>
              </a:rPr>
              <a:t>implementation: </a:t>
            </a:r>
            <a:endParaRPr lang="en-US" b="1" i="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Model-Based testing tools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data preparation </a:t>
            </a:r>
            <a:r>
              <a:rPr lang="en-US" dirty="0" smtClean="0">
                <a:latin typeface="Times New Roman" panose="02020603050405020304" pitchFamily="18" charset="0"/>
                <a:cs typeface="Times New Roman" panose="02020603050405020304" pitchFamily="18" charset="0"/>
              </a:rPr>
              <a:t>tools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Acceptance-test driven</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Behavior-driven development tool (D)</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Cucumber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160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a:t>
            </a:r>
            <a:r>
              <a:rPr lang="en-US" dirty="0" smtClean="0">
                <a:solidFill>
                  <a:srgbClr val="00B0F0"/>
                </a:solidFill>
                <a:latin typeface="Times New Roman" panose="02020603050405020304" pitchFamily="18" charset="0"/>
                <a:cs typeface="Times New Roman" panose="02020603050405020304" pitchFamily="18" charset="0"/>
              </a:rPr>
              <a:t>.1 </a:t>
            </a:r>
            <a:r>
              <a:rPr lang="en-US" dirty="0">
                <a:solidFill>
                  <a:srgbClr val="00B0F0"/>
                </a:solidFill>
                <a:latin typeface="Times New Roman" panose="02020603050405020304" pitchFamily="18" charset="0"/>
                <a:cs typeface="Times New Roman" panose="02020603050405020304" pitchFamily="18" charset="0"/>
              </a:rPr>
              <a:t>Categories of Test Techniques</a:t>
            </a:r>
          </a:p>
        </p:txBody>
      </p:sp>
      <p:sp>
        <p:nvSpPr>
          <p:cNvPr id="3" name="Content Placeholder 2"/>
          <p:cNvSpPr>
            <a:spLocks noGrp="1"/>
          </p:cNvSpPr>
          <p:nvPr>
            <p:ph idx="1"/>
          </p:nvPr>
        </p:nvSpPr>
        <p:spPr>
          <a:xfrm>
            <a:off x="2589212" y="1493949"/>
            <a:ext cx="9504050" cy="5254581"/>
          </a:xfrm>
        </p:spPr>
        <p:txBody>
          <a:bodyPr>
            <a:normAutofit lnSpcReduction="10000"/>
          </a:bodyPr>
          <a:lstStyle/>
          <a:p>
            <a:r>
              <a:rPr lang="en-US" dirty="0">
                <a:solidFill>
                  <a:srgbClr val="FF0000"/>
                </a:solidFill>
                <a:latin typeface="Times New Roman" panose="02020603050405020304" pitchFamily="18" charset="0"/>
                <a:cs typeface="Times New Roman" panose="02020603050405020304" pitchFamily="18" charset="0"/>
              </a:rPr>
              <a:t>Test Tool </a:t>
            </a:r>
            <a:r>
              <a:rPr lang="en-US" dirty="0" smtClean="0">
                <a:solidFill>
                  <a:srgbClr val="FF0000"/>
                </a:solidFill>
                <a:latin typeface="Times New Roman" panose="02020603050405020304" pitchFamily="18" charset="0"/>
                <a:cs typeface="Times New Roman" panose="02020603050405020304" pitchFamily="18" charset="0"/>
              </a:rPr>
              <a:t>Classification (</a:t>
            </a:r>
            <a:r>
              <a:rPr lang="en-US" dirty="0" smtClean="0">
                <a:solidFill>
                  <a:srgbClr val="00B0F0"/>
                </a:solidFill>
                <a:latin typeface="Times New Roman" panose="02020603050405020304" pitchFamily="18" charset="0"/>
                <a:cs typeface="Times New Roman" panose="02020603050405020304" pitchFamily="18" charset="0"/>
              </a:rPr>
              <a:t>K2</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Tool support for test execution and logging</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execution tools (e.g., to run regression tests)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Code Coverage </a:t>
            </a:r>
            <a:r>
              <a:rPr lang="en-US" dirty="0">
                <a:latin typeface="Times New Roman" panose="02020603050405020304" pitchFamily="18" charset="0"/>
                <a:cs typeface="Times New Roman" panose="02020603050405020304" pitchFamily="18" charset="0"/>
              </a:rPr>
              <a:t>tools (e.g., requirements coverage, code coverage (D))</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harnesses (D</a:t>
            </a:r>
            <a:r>
              <a:rPr lang="en-US"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Unit test framework tool (D)</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a:t>
            </a:r>
            <a:r>
              <a:rPr lang="en-US" dirty="0" err="1" smtClean="0">
                <a:latin typeface="Times New Roman" panose="02020603050405020304" pitchFamily="18" charset="0"/>
                <a:cs typeface="Times New Roman" panose="02020603050405020304" pitchFamily="18" charset="0"/>
              </a:rPr>
              <a:t>Ranorex</a:t>
            </a:r>
            <a:r>
              <a:rPr lang="en-US" dirty="0" smtClean="0">
                <a:latin typeface="Times New Roman" panose="02020603050405020304" pitchFamily="18" charset="0"/>
                <a:cs typeface="Times New Roman" panose="02020603050405020304" pitchFamily="18" charset="0"/>
              </a:rPr>
              <a:t>, Selenium</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Tool support for performance measurement and dynamic </a:t>
            </a:r>
            <a:r>
              <a:rPr lang="en-US" b="1" i="1" dirty="0" smtClean="0">
                <a:latin typeface="Times New Roman" panose="02020603050405020304" pitchFamily="18" charset="0"/>
                <a:cs typeface="Times New Roman" panose="02020603050405020304" pitchFamily="18" charset="0"/>
              </a:rPr>
              <a:t>analysis</a:t>
            </a:r>
            <a:endParaRPr lang="en-US" b="1" i="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testing </a:t>
            </a:r>
            <a:r>
              <a:rPr lang="en-US" dirty="0" smtClean="0">
                <a:latin typeface="Times New Roman" panose="02020603050405020304" pitchFamily="18" charset="0"/>
                <a:cs typeface="Times New Roman" panose="02020603050405020304" pitchFamily="18" charset="0"/>
              </a:rPr>
              <a:t>tools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Monitoring tool</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Dynamic analysis tools (D</a:t>
            </a:r>
            <a:r>
              <a:rPr lang="en-US"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a:t>
            </a:r>
            <a:r>
              <a:rPr lang="en-US" dirty="0" err="1" smtClean="0">
                <a:latin typeface="Times New Roman" panose="02020603050405020304" pitchFamily="18" charset="0"/>
                <a:cs typeface="Times New Roman" panose="02020603050405020304" pitchFamily="18" charset="0"/>
              </a:rPr>
              <a:t>Loadrunner</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t>
            </a:r>
            <a:r>
              <a:rPr lang="en-US" dirty="0" err="1" smtClean="0">
                <a:latin typeface="Times New Roman" panose="02020603050405020304" pitchFamily="18" charset="0"/>
                <a:cs typeface="Times New Roman" panose="02020603050405020304" pitchFamily="18" charset="0"/>
              </a:rPr>
              <a:t>meter</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Tool support for specialized testing </a:t>
            </a:r>
            <a:r>
              <a:rPr lang="en-US" b="1" i="1" dirty="0" smtClean="0">
                <a:latin typeface="Times New Roman" panose="02020603050405020304" pitchFamily="18" charset="0"/>
                <a:cs typeface="Times New Roman" panose="02020603050405020304" pitchFamily="18" charset="0"/>
              </a:rPr>
              <a:t>needs</a:t>
            </a:r>
            <a:endParaRPr lang="en-US" b="1" i="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Tools support specific testing for non-functional characteristics</a:t>
            </a:r>
          </a:p>
        </p:txBody>
      </p:sp>
    </p:spTree>
    <p:extLst>
      <p:ext uri="{BB962C8B-B14F-4D97-AF65-F5344CB8AC3E}">
        <p14:creationId xmlns:p14="http://schemas.microsoft.com/office/powerpoint/2010/main" val="1992295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a:t>
            </a:r>
            <a:r>
              <a:rPr lang="en-US" dirty="0" smtClean="0">
                <a:solidFill>
                  <a:srgbClr val="00B0F0"/>
                </a:solidFill>
                <a:latin typeface="Times New Roman" panose="02020603050405020304" pitchFamily="18" charset="0"/>
                <a:cs typeface="Times New Roman" panose="02020603050405020304" pitchFamily="18" charset="0"/>
              </a:rPr>
              <a:t>.1 </a:t>
            </a:r>
            <a:r>
              <a:rPr lang="en-US" dirty="0">
                <a:solidFill>
                  <a:srgbClr val="00B0F0"/>
                </a:solidFill>
                <a:latin typeface="Times New Roman" panose="02020603050405020304" pitchFamily="18" charset="0"/>
                <a:cs typeface="Times New Roman" panose="02020603050405020304" pitchFamily="18" charset="0"/>
              </a:rPr>
              <a:t>Categories of Test Techniques</a:t>
            </a:r>
          </a:p>
        </p:txBody>
      </p:sp>
      <p:sp>
        <p:nvSpPr>
          <p:cNvPr id="3" name="Content Placeholder 2"/>
          <p:cNvSpPr>
            <a:spLocks noGrp="1"/>
          </p:cNvSpPr>
          <p:nvPr>
            <p:ph idx="1"/>
          </p:nvPr>
        </p:nvSpPr>
        <p:spPr>
          <a:xfrm>
            <a:off x="2589212" y="1493949"/>
            <a:ext cx="9504050" cy="5254581"/>
          </a:xfrm>
        </p:spPr>
        <p:txBody>
          <a:bodyPr>
            <a:normAutofit fontScale="92500" lnSpcReduction="10000"/>
          </a:bodyPr>
          <a:lstStyle/>
          <a:p>
            <a:r>
              <a:rPr lang="en-US" dirty="0">
                <a:solidFill>
                  <a:srgbClr val="FF0000"/>
                </a:solidFill>
                <a:latin typeface="Times New Roman" panose="02020603050405020304" pitchFamily="18" charset="0"/>
                <a:cs typeface="Times New Roman" panose="02020603050405020304" pitchFamily="18" charset="0"/>
              </a:rPr>
              <a:t>Benefits and Risks of Test </a:t>
            </a:r>
            <a:r>
              <a:rPr lang="en-US" dirty="0" smtClean="0">
                <a:solidFill>
                  <a:srgbClr val="FF0000"/>
                </a:solidFill>
                <a:latin typeface="Times New Roman" panose="02020603050405020304" pitchFamily="18" charset="0"/>
                <a:cs typeface="Times New Roman" panose="02020603050405020304" pitchFamily="18" charset="0"/>
              </a:rPr>
              <a:t>Automation (</a:t>
            </a:r>
            <a:r>
              <a:rPr lang="en-US" dirty="0" smtClean="0">
                <a:solidFill>
                  <a:srgbClr val="00B0F0"/>
                </a:solidFill>
                <a:latin typeface="Times New Roman" panose="02020603050405020304" pitchFamily="18" charset="0"/>
                <a:cs typeface="Times New Roman" panose="02020603050405020304" pitchFamily="18" charset="0"/>
              </a:rPr>
              <a:t>K1</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Potential benefits of using tools </a:t>
            </a:r>
            <a:endParaRPr lang="en-US" b="1" i="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Reduction in repetitive manual </a:t>
            </a:r>
            <a:r>
              <a:rPr lang="en-US" dirty="0" smtClean="0">
                <a:latin typeface="Times New Roman" panose="02020603050405020304" pitchFamily="18" charset="0"/>
                <a:cs typeface="Times New Roman" panose="02020603050405020304" pitchFamily="18" charset="0"/>
              </a:rPr>
              <a:t>work</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Greater consistency and </a:t>
            </a:r>
            <a:r>
              <a:rPr lang="en-US" dirty="0" smtClean="0">
                <a:latin typeface="Times New Roman" panose="02020603050405020304" pitchFamily="18" charset="0"/>
                <a:cs typeface="Times New Roman" panose="02020603050405020304" pitchFamily="18" charset="0"/>
              </a:rPr>
              <a:t>repeatability</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objective assessment (e.g., static measures, coverage</a:t>
            </a:r>
            <a:r>
              <a:rPr lang="en-US"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Easier access to information about </a:t>
            </a:r>
            <a:r>
              <a:rPr lang="en-US" dirty="0" smtClean="0">
                <a:latin typeface="Times New Roman" panose="02020603050405020304" pitchFamily="18" charset="0"/>
                <a:cs typeface="Times New Roman" panose="02020603050405020304" pitchFamily="18" charset="0"/>
              </a:rPr>
              <a:t>testing</a:t>
            </a: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Potential risks of using tools </a:t>
            </a:r>
            <a:endParaRPr lang="en-US" b="1" i="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Expectations for the tool may be unrealistic (including functionality and ease of use)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time, cost and effort for the initial introduction of a tool may be under-estimated (including training and external expertise)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time and effort needed to achieve significant and continuing benefits from the tool may be under-estimated (including the need for changes in the test process and continuous improvement in the way the tool is used)</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effort required to maintain the test work products generated by the tool may be underestimated</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tool may be relied on too much (seen as a replacement for test design or execution, or the use of automated testing where manual testing would be better)</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Version control of test work products may be </a:t>
            </a:r>
            <a:r>
              <a:rPr lang="en-US" dirty="0" smtClean="0">
                <a:latin typeface="Times New Roman" panose="02020603050405020304" pitchFamily="18" charset="0"/>
                <a:cs typeface="Times New Roman" panose="02020603050405020304" pitchFamily="18" charset="0"/>
              </a:rPr>
              <a:t>neglected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53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a:t>
            </a:r>
            <a:r>
              <a:rPr lang="en-US" dirty="0" smtClean="0">
                <a:solidFill>
                  <a:srgbClr val="00B0F0"/>
                </a:solidFill>
                <a:latin typeface="Times New Roman" panose="02020603050405020304" pitchFamily="18" charset="0"/>
                <a:cs typeface="Times New Roman" panose="02020603050405020304" pitchFamily="18" charset="0"/>
              </a:rPr>
              <a:t>.1 </a:t>
            </a:r>
            <a:r>
              <a:rPr lang="en-US" dirty="0">
                <a:solidFill>
                  <a:srgbClr val="00B0F0"/>
                </a:solidFill>
                <a:latin typeface="Times New Roman" panose="02020603050405020304" pitchFamily="18" charset="0"/>
                <a:cs typeface="Times New Roman" panose="02020603050405020304" pitchFamily="18" charset="0"/>
              </a:rPr>
              <a:t>Categories of Test Techniques</a:t>
            </a:r>
          </a:p>
        </p:txBody>
      </p:sp>
      <p:sp>
        <p:nvSpPr>
          <p:cNvPr id="3" name="Content Placeholder 2"/>
          <p:cNvSpPr>
            <a:spLocks noGrp="1"/>
          </p:cNvSpPr>
          <p:nvPr>
            <p:ph idx="1"/>
          </p:nvPr>
        </p:nvSpPr>
        <p:spPr>
          <a:xfrm>
            <a:off x="2589212" y="1493949"/>
            <a:ext cx="9504050" cy="525458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Benefits and Risks of Test </a:t>
            </a:r>
            <a:r>
              <a:rPr lang="en-US" dirty="0" smtClean="0">
                <a:solidFill>
                  <a:srgbClr val="FF0000"/>
                </a:solidFill>
                <a:latin typeface="Times New Roman" panose="02020603050405020304" pitchFamily="18" charset="0"/>
                <a:cs typeface="Times New Roman" panose="02020603050405020304" pitchFamily="18" charset="0"/>
              </a:rPr>
              <a:t>Automation (</a:t>
            </a:r>
            <a:r>
              <a:rPr lang="en-US" dirty="0" smtClean="0">
                <a:solidFill>
                  <a:srgbClr val="00B0F0"/>
                </a:solidFill>
                <a:latin typeface="Times New Roman" panose="02020603050405020304" pitchFamily="18" charset="0"/>
                <a:cs typeface="Times New Roman" panose="02020603050405020304" pitchFamily="18" charset="0"/>
              </a:rPr>
              <a:t>K1</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Potential risks of using </a:t>
            </a:r>
            <a:r>
              <a:rPr lang="en-US" b="1" i="1" dirty="0" smtClean="0">
                <a:latin typeface="Times New Roman" panose="02020603050405020304" pitchFamily="18" charset="0"/>
                <a:cs typeface="Times New Roman" panose="02020603050405020304" pitchFamily="18" charset="0"/>
              </a:rPr>
              <a:t>tools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Relationships and interoperability issues between critical tools may be neglected, such as requirements management tools, configuration management tools, defect management tools and tools from multiple vendors</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tool vendor may go out of business, retire the tool, or sell the tool to a different vendor</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vendor may provide a poor response for support, upgrades, and defect fixes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open source project may be suspended</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new platform or technology may not be supported by the tool</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may be no clear ownership of the tool (e.g., for mentoring, updates, etc.)</a:t>
            </a:r>
          </a:p>
        </p:txBody>
      </p:sp>
    </p:spTree>
    <p:extLst>
      <p:ext uri="{BB962C8B-B14F-4D97-AF65-F5344CB8AC3E}">
        <p14:creationId xmlns:p14="http://schemas.microsoft.com/office/powerpoint/2010/main" val="2664045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dirty="0">
                <a:solidFill>
                  <a:srgbClr val="00B0F0"/>
                </a:solidFill>
                <a:latin typeface="Times New Roman" panose="02020603050405020304" pitchFamily="18" charset="0"/>
                <a:cs typeface="Times New Roman" panose="02020603050405020304" pitchFamily="18" charset="0"/>
              </a:rPr>
              <a:t>6</a:t>
            </a:r>
            <a:r>
              <a:rPr lang="en-US" dirty="0" smtClean="0">
                <a:solidFill>
                  <a:srgbClr val="00B0F0"/>
                </a:solidFill>
                <a:latin typeface="Times New Roman" panose="02020603050405020304" pitchFamily="18" charset="0"/>
                <a:cs typeface="Times New Roman" panose="02020603050405020304" pitchFamily="18" charset="0"/>
              </a:rPr>
              <a:t>.1 </a:t>
            </a:r>
            <a:r>
              <a:rPr lang="en-US" dirty="0">
                <a:solidFill>
                  <a:srgbClr val="00B0F0"/>
                </a:solidFill>
                <a:latin typeface="Times New Roman" panose="02020603050405020304" pitchFamily="18" charset="0"/>
                <a:cs typeface="Times New Roman" panose="02020603050405020304" pitchFamily="18" charset="0"/>
              </a:rPr>
              <a:t>Categories of Test Techniques</a:t>
            </a:r>
          </a:p>
        </p:txBody>
      </p:sp>
      <p:sp>
        <p:nvSpPr>
          <p:cNvPr id="3" name="Content Placeholder 2"/>
          <p:cNvSpPr>
            <a:spLocks noGrp="1"/>
          </p:cNvSpPr>
          <p:nvPr>
            <p:ph idx="1"/>
          </p:nvPr>
        </p:nvSpPr>
        <p:spPr>
          <a:xfrm>
            <a:off x="2589212" y="1493949"/>
            <a:ext cx="9504050" cy="5254581"/>
          </a:xfrm>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Special Considerations for Test Execution and Test Management (</a:t>
            </a:r>
            <a:r>
              <a:rPr lang="en-US" dirty="0" smtClean="0">
                <a:solidFill>
                  <a:srgbClr val="00B0F0"/>
                </a:solidFill>
                <a:latin typeface="Times New Roman" panose="02020603050405020304" pitchFamily="18" charset="0"/>
                <a:cs typeface="Times New Roman" panose="02020603050405020304" pitchFamily="18" charset="0"/>
              </a:rPr>
              <a:t>K1</a:t>
            </a:r>
            <a:r>
              <a:rPr lang="en-US" dirty="0" smtClean="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Test execution tools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Capturing test approach: </a:t>
            </a: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Capturing tests by recording the actions of a manual tester seems attractive, but this approach does not scale to large numbers of test scripts. </a:t>
            </a: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captured script is a linear representation with specific data and actions as part of each script. </a:t>
            </a: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type of script may be unstable when unexpected events occur, and require ongoing maintenance as the system’s user interface evolves over time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Data-driven test approach: </a:t>
            </a:r>
            <a:endParaRPr lang="en-US"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test approach separates out the test inputs and expected results, usually into a spreadsheet, and uses a more generic test script that can read the input data and execute the same test script with different data</a:t>
            </a:r>
          </a:p>
          <a:p>
            <a:pPr lvl="1">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Keyword-driven </a:t>
            </a:r>
            <a:r>
              <a:rPr lang="en-US" dirty="0">
                <a:latin typeface="Times New Roman" panose="02020603050405020304" pitchFamily="18" charset="0"/>
                <a:cs typeface="Times New Roman" panose="02020603050405020304" pitchFamily="18" charset="0"/>
              </a:rPr>
              <a:t>test approach: </a:t>
            </a: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test approach, a generic script processes keywords describing the actions to be taken (also called action words), which then calls keyword scripts to process the associated test data</a:t>
            </a:r>
          </a:p>
        </p:txBody>
      </p:sp>
    </p:spTree>
    <p:extLst>
      <p:ext uri="{BB962C8B-B14F-4D97-AF65-F5344CB8AC3E}">
        <p14:creationId xmlns:p14="http://schemas.microsoft.com/office/powerpoint/2010/main" val="2586710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20270</TotalTime>
  <Words>1206</Words>
  <Application>Microsoft Office PowerPoint</Application>
  <PresentationFormat>Widescreen</PresentationFormat>
  <Paragraphs>124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Wisp</vt:lpstr>
      <vt:lpstr>Chapter 6 Tool Support for Testing</vt:lpstr>
      <vt:lpstr>Content</vt:lpstr>
      <vt:lpstr>6.1 Test tool considerations</vt:lpstr>
      <vt:lpstr>6.1 Categories of Test Techniques</vt:lpstr>
      <vt:lpstr>6.1 Categories of Test Techniques</vt:lpstr>
      <vt:lpstr>6.1 Categories of Test Techniques</vt:lpstr>
      <vt:lpstr>6.1 Categories of Test Techniques</vt:lpstr>
      <vt:lpstr>6.1 Categories of Test Techniques</vt:lpstr>
      <vt:lpstr>6.1 Categories of Test Techniques</vt:lpstr>
      <vt:lpstr>6.1 Categories of Test Techniques</vt:lpstr>
      <vt:lpstr>6.2 Effective Use of tools</vt:lpstr>
      <vt:lpstr>6.2 Effective Use of tools</vt:lpstr>
      <vt:lpstr>6.2 Effective Use of tools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Testing Throughout the Software Development Lifecycle</dc:title>
  <dc:creator>flora anhdao</dc:creator>
  <cp:lastModifiedBy>Quang Phan Van</cp:lastModifiedBy>
  <cp:revision>146</cp:revision>
  <dcterms:created xsi:type="dcterms:W3CDTF">2022-04-19T11:16:00Z</dcterms:created>
  <dcterms:modified xsi:type="dcterms:W3CDTF">2023-05-16T15:11:20Z</dcterms:modified>
</cp:coreProperties>
</file>