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24"/>
  </p:notesMasterIdLst>
  <p:sldIdLst>
    <p:sldId id="256" r:id="rId2"/>
    <p:sldId id="257" r:id="rId3"/>
    <p:sldId id="272" r:id="rId4"/>
    <p:sldId id="259" r:id="rId5"/>
    <p:sldId id="260" r:id="rId6"/>
    <p:sldId id="262" r:id="rId7"/>
    <p:sldId id="263" r:id="rId8"/>
    <p:sldId id="264" r:id="rId9"/>
    <p:sldId id="265" r:id="rId10"/>
    <p:sldId id="266"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t Nguyen" initials="DN" lastIdx="1" clrIdx="0">
    <p:extLst>
      <p:ext uri="{19B8F6BF-5375-455C-9EA6-DF929625EA0E}">
        <p15:presenceInfo xmlns:p15="http://schemas.microsoft.com/office/powerpoint/2012/main" userId="87cf11b3cb176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4T22:53:29.764"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21F55-1C0D-4570-BF84-D5260B73A2F7}"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80C0E-99A8-4D67-BD06-45CFDFA77A96}" type="slidenum">
              <a:rPr lang="en-US" smtClean="0"/>
              <a:t>‹#›</a:t>
            </a:fld>
            <a:endParaRPr lang="en-US"/>
          </a:p>
        </p:txBody>
      </p:sp>
    </p:spTree>
    <p:extLst>
      <p:ext uri="{BB962C8B-B14F-4D97-AF65-F5344CB8AC3E}">
        <p14:creationId xmlns:p14="http://schemas.microsoft.com/office/powerpoint/2010/main" val="205220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15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25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05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616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8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497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374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34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038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44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64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15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30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20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237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4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54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498185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F517-B6FA-DFB9-861C-85BE244FA1CA}"/>
              </a:ext>
            </a:extLst>
          </p:cNvPr>
          <p:cNvSpPr>
            <a:spLocks noGrp="1"/>
          </p:cNvSpPr>
          <p:nvPr>
            <p:ph type="ctrTitle"/>
          </p:nvPr>
        </p:nvSpPr>
        <p:spPr>
          <a:xfrm>
            <a:off x="1727128" y="154891"/>
            <a:ext cx="8574622" cy="825249"/>
          </a:xfrm>
        </p:spPr>
        <p:txBody>
          <a:bodyPr>
            <a:normAutofit/>
          </a:bodyPr>
          <a:lstStyle/>
          <a:p>
            <a:r>
              <a:rPr lang="en-US" b="1" i="1" dirty="0" err="1"/>
              <a:t>Môn</a:t>
            </a:r>
            <a:r>
              <a:rPr lang="en-US" b="1" i="1" dirty="0"/>
              <a:t> </a:t>
            </a:r>
            <a:r>
              <a:rPr lang="en-US" b="1" i="1" dirty="0" err="1"/>
              <a:t>học</a:t>
            </a:r>
            <a:r>
              <a:rPr lang="en-US" b="1" i="1" dirty="0"/>
              <a:t> </a:t>
            </a:r>
            <a:r>
              <a:rPr lang="en-US" b="1" i="1" dirty="0" err="1"/>
              <a:t>cơ</a:t>
            </a:r>
            <a:r>
              <a:rPr lang="en-US" b="1" i="1" dirty="0"/>
              <a:t> </a:t>
            </a:r>
            <a:r>
              <a:rPr lang="en-US" b="1" i="1" dirty="0" err="1"/>
              <a:t>sở</a:t>
            </a:r>
            <a:r>
              <a:rPr lang="en-US" b="1" i="1" dirty="0"/>
              <a:t> </a:t>
            </a:r>
            <a:r>
              <a:rPr lang="en-US" b="1" i="1" dirty="0" err="1"/>
              <a:t>hệ</a:t>
            </a:r>
            <a:r>
              <a:rPr lang="en-US" b="1" i="1" dirty="0"/>
              <a:t> </a:t>
            </a:r>
            <a:r>
              <a:rPr lang="en-US" b="1" i="1" dirty="0" err="1"/>
              <a:t>điều</a:t>
            </a:r>
            <a:r>
              <a:rPr lang="en-US" b="1" i="1" dirty="0"/>
              <a:t> </a:t>
            </a:r>
            <a:r>
              <a:rPr lang="en-US" b="1" i="1" dirty="0" err="1"/>
              <a:t>hành</a:t>
            </a:r>
            <a:endParaRPr lang="en-US" b="1" i="1" dirty="0"/>
          </a:p>
        </p:txBody>
      </p:sp>
      <p:sp>
        <p:nvSpPr>
          <p:cNvPr id="3" name="Subtitle 2">
            <a:extLst>
              <a:ext uri="{FF2B5EF4-FFF2-40B4-BE49-F238E27FC236}">
                <a16:creationId xmlns:a16="http://schemas.microsoft.com/office/drawing/2014/main" id="{991C91D9-B252-6AAB-3F79-AB374CC67840}"/>
              </a:ext>
            </a:extLst>
          </p:cNvPr>
          <p:cNvSpPr>
            <a:spLocks noGrp="1"/>
          </p:cNvSpPr>
          <p:nvPr>
            <p:ph type="subTitle" idx="1"/>
          </p:nvPr>
        </p:nvSpPr>
        <p:spPr>
          <a:xfrm>
            <a:off x="3515700" y="974792"/>
            <a:ext cx="4669077" cy="683309"/>
          </a:xfrm>
        </p:spPr>
        <p:txBody>
          <a:bodyPr>
            <a:normAutofit lnSpcReduction="10000"/>
          </a:bodyPr>
          <a:lstStyle/>
          <a:p>
            <a:r>
              <a:rPr lang="en-US" sz="3600" b="1" i="1" dirty="0" err="1"/>
              <a:t>Chủ</a:t>
            </a:r>
            <a:r>
              <a:rPr lang="en-US" sz="3600" b="1" i="1" dirty="0"/>
              <a:t> </a:t>
            </a:r>
            <a:r>
              <a:rPr lang="en-US" sz="3600" b="1" i="1" dirty="0" err="1"/>
              <a:t>đề</a:t>
            </a:r>
            <a:r>
              <a:rPr lang="en-US" sz="3600" b="1" i="1" dirty="0"/>
              <a:t> : I/O SYSTEMS</a:t>
            </a:r>
          </a:p>
        </p:txBody>
      </p:sp>
      <p:sp>
        <p:nvSpPr>
          <p:cNvPr id="4" name="TextBox 3">
            <a:extLst>
              <a:ext uri="{FF2B5EF4-FFF2-40B4-BE49-F238E27FC236}">
                <a16:creationId xmlns:a16="http://schemas.microsoft.com/office/drawing/2014/main" id="{67B2C7B6-16E8-810C-9133-93ACCD65094D}"/>
              </a:ext>
            </a:extLst>
          </p:cNvPr>
          <p:cNvSpPr txBox="1"/>
          <p:nvPr/>
        </p:nvSpPr>
        <p:spPr>
          <a:xfrm>
            <a:off x="2263588" y="1652752"/>
            <a:ext cx="7664823" cy="5050357"/>
          </a:xfrm>
          <a:prstGeom prst="rect">
            <a:avLst/>
          </a:prstGeom>
          <a:noFill/>
        </p:spPr>
        <p:txBody>
          <a:bodyPr wrap="square" rtlCol="0">
            <a:spAutoFit/>
          </a:bodyPr>
          <a:lstStyle/>
          <a:p>
            <a:pPr marL="914400" marR="0">
              <a:lnSpc>
                <a:spcPct val="120000"/>
              </a:lnSpc>
              <a:spcBef>
                <a:spcPts val="120"/>
              </a:spcBef>
              <a:spcAft>
                <a:spcPts val="120"/>
              </a:spcAft>
            </a:pPr>
            <a:r>
              <a:rPr lang="en-US" sz="18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u="sng" dirty="0" err="1">
                <a:effectLst/>
                <a:latin typeface="Times New Roman" panose="02020603050405020304" pitchFamily="18" charset="0"/>
                <a:ea typeface="Tahoma" panose="020B0604030504040204" pitchFamily="34" charset="0"/>
                <a:cs typeface="Times New Roman" panose="02020603050405020304" pitchFamily="18" charset="0"/>
              </a:rPr>
              <a:t>Nhóm</a:t>
            </a:r>
            <a:r>
              <a:rPr lang="en-US" sz="1800" b="1" u="sng"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u="sng" dirty="0" err="1">
                <a:effectLst/>
                <a:latin typeface="Times New Roman" panose="02020603050405020304" pitchFamily="18" charset="0"/>
                <a:ea typeface="Tahoma" panose="020B0604030504040204" pitchFamily="34" charset="0"/>
                <a:cs typeface="Times New Roman" panose="02020603050405020304" pitchFamily="18" charset="0"/>
              </a:rPr>
              <a:t>sinh</a:t>
            </a:r>
            <a:r>
              <a:rPr lang="en-US" sz="1800" b="1" u="sng"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u="sng" dirty="0" err="1">
                <a:effectLst/>
                <a:latin typeface="Times New Roman" panose="02020603050405020304" pitchFamily="18" charset="0"/>
                <a:ea typeface="Tahoma" panose="020B0604030504040204" pitchFamily="34" charset="0"/>
                <a:cs typeface="Times New Roman" panose="02020603050405020304" pitchFamily="18" charset="0"/>
              </a:rPr>
              <a:t>viên</a:t>
            </a:r>
            <a:r>
              <a:rPr lang="en-US" sz="1800" b="1" u="sng"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u="sng" dirty="0" err="1">
                <a:effectLst/>
                <a:latin typeface="Times New Roman" panose="02020603050405020304" pitchFamily="18" charset="0"/>
                <a:ea typeface="Tahoma" panose="020B0604030504040204" pitchFamily="34" charset="0"/>
                <a:cs typeface="Times New Roman" panose="02020603050405020304" pitchFamily="18" charset="0"/>
              </a:rPr>
              <a:t>thực</a:t>
            </a:r>
            <a:r>
              <a:rPr lang="en-US" sz="1800" b="1" u="sng"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800" b="1" u="sng" dirty="0" err="1">
                <a:effectLst/>
                <a:latin typeface="Times New Roman" panose="02020603050405020304" pitchFamily="18" charset="0"/>
                <a:ea typeface="Tahoma" panose="020B0604030504040204" pitchFamily="34" charset="0"/>
                <a:cs typeface="Times New Roman" panose="02020603050405020304" pitchFamily="18" charset="0"/>
              </a:rPr>
              <a:t>hiện</a:t>
            </a:r>
            <a:r>
              <a:rPr lang="en-US" sz="1800" b="1" u="sng" dirty="0">
                <a:effectLst/>
                <a:latin typeface="Times New Roman" panose="02020603050405020304" pitchFamily="18" charset="0"/>
                <a:ea typeface="Tahoma" panose="020B0604030504040204" pitchFamily="34" charset="0"/>
                <a:cs typeface="Times New Roman" panose="02020603050405020304" pitchFamily="18" charset="0"/>
              </a:rPr>
              <a:t>: </a:t>
            </a:r>
            <a:endParaRPr lang="en-US" b="1" u="sng" dirty="0">
              <a:latin typeface="Times New Roman" panose="02020603050405020304" pitchFamily="18" charset="0"/>
              <a:ea typeface="Tahoma" panose="020B0604030504040204" pitchFamily="34" charset="0"/>
              <a:cs typeface="Times New Roman" panose="02020603050405020304" pitchFamily="18" charset="0"/>
            </a:endParaRP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Thành An – 0000467 – 67IT4</a:t>
            </a:r>
          </a:p>
          <a:p>
            <a:pPr marL="914400" marR="0">
              <a:lnSpc>
                <a:spcPct val="120000"/>
              </a:lnSpc>
              <a:spcBef>
                <a:spcPts val="120"/>
              </a:spcBef>
              <a:spcAft>
                <a:spcPts val="120"/>
              </a:spcAft>
            </a:pPr>
            <a:r>
              <a:rPr lang="en-US" dirty="0">
                <a:latin typeface="Times New Roman" panose="02020603050405020304" pitchFamily="18" charset="0"/>
                <a:ea typeface="Calibri" panose="020F0502020204030204" pitchFamily="34" charset="0"/>
                <a:cs typeface="Times New Roman" panose="02020603050405020304" pitchFamily="18" charset="0"/>
              </a:rPr>
              <a:t>         2. </a:t>
            </a:r>
            <a:r>
              <a:rPr lang="en-US" dirty="0" err="1">
                <a:latin typeface="Times New Roman" panose="02020603050405020304" pitchFamily="18" charset="0"/>
                <a:ea typeface="Calibri" panose="020F0502020204030204" pitchFamily="34" charset="0"/>
                <a:cs typeface="Times New Roman" panose="02020603050405020304" pitchFamily="18" charset="0"/>
              </a:rPr>
              <a:t>Phùng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Đức</a:t>
            </a:r>
            <a:r>
              <a:rPr lang="en-US" dirty="0">
                <a:latin typeface="Times New Roman" panose="02020603050405020304" pitchFamily="18" charset="0"/>
                <a:ea typeface="Calibri" panose="020F0502020204030204" pitchFamily="34" charset="0"/>
                <a:cs typeface="Times New Roman" panose="02020603050405020304" pitchFamily="18" charset="0"/>
              </a:rPr>
              <a:t> 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0180366 – </a:t>
            </a:r>
            <a:r>
              <a:rPr lang="en-US" dirty="0">
                <a:latin typeface="Times New Roman" panose="02020603050405020304" pitchFamily="18" charset="0"/>
                <a:ea typeface="Calibri" panose="020F0502020204030204" pitchFamily="34" charset="0"/>
                <a:cs typeface="Times New Roman" panose="02020603050405020304" pitchFamily="18" charset="0"/>
              </a:rPr>
              <a:t>66PM2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Quang Anh – 0001267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Chinh – 0003167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0002367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Hoàng Văn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0004967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7.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0185566 – 66PM5</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Hoàng Văn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0005067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0309767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 Phan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 0003367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Văn Dũng – 0003467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Xuân Dũng – 0003467 – 67IT4</a:t>
            </a:r>
          </a:p>
          <a:p>
            <a:pPr marL="914400" marR="0">
              <a:lnSpc>
                <a:spcPct val="120000"/>
              </a:lnSpc>
              <a:spcBef>
                <a:spcPts val="120"/>
              </a:spcBef>
              <a:spcAft>
                <a:spcPts val="12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Duy – 4005467 – 67IT4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6354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D666-8544-60A4-4A31-BD8200387780}"/>
              </a:ext>
            </a:extLst>
          </p:cNvPr>
          <p:cNvSpPr>
            <a:spLocks noGrp="1"/>
          </p:cNvSpPr>
          <p:nvPr>
            <p:ph type="title"/>
          </p:nvPr>
        </p:nvSpPr>
        <p:spPr>
          <a:xfrm>
            <a:off x="977153" y="-609600"/>
            <a:ext cx="10793506" cy="7709647"/>
          </a:xfrm>
        </p:spPr>
        <p:txBody>
          <a:bodyPr>
            <a:normAutofit fontScale="90000"/>
          </a:bodyPr>
          <a:lstStyle/>
          <a:p>
            <a:pPr marL="0" marR="0">
              <a:lnSpc>
                <a:spcPct val="100000"/>
              </a:lnSpc>
              <a:spcBef>
                <a:spcPts val="0"/>
              </a:spcBef>
              <a:spcAft>
                <a:spcPts val="0"/>
              </a:spcAft>
            </a:pPr>
            <a:b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3.1.Thiết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khối</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ký</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block and character devices):</a:t>
            </a:r>
            <a:br>
              <a:rPr lang="en-US" sz="24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cap="none" dirty="0" err="1">
                <a:latin typeface="Times New Roman" panose="02020603050405020304" pitchFamily="18" charset="0"/>
                <a:ea typeface="Times New Roman" panose="02020603050405020304" pitchFamily="18" charset="0"/>
                <a:cs typeface="Times New Roman" panose="02020603050405020304" pitchFamily="18" charset="0"/>
              </a:rPr>
              <a:t>T</a:t>
            </a:r>
            <a:r>
              <a:rPr lang="en-US" sz="20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hiết</a:t>
            </a:r>
            <a:r>
              <a:rPr lang="en-US" sz="20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0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khối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b="0" cap="none" dirty="0">
                <a:effectLst/>
                <a:latin typeface="Times New Roman" panose="02020603050405020304" pitchFamily="18" charset="0"/>
                <a:ea typeface="Calibri" panose="020F0502020204030204" pitchFamily="34" charset="0"/>
                <a:cs typeface="Times New Roman" panose="02020603050405020304" pitchFamily="18" charset="0"/>
              </a:rPr>
              <a:t>đây là các thiết bị được thiết kế để hiểu các lệnh như read(), write() và seek()</a:t>
            </a:r>
            <a:r>
              <a:rPr lang="en-US" sz="1800" b="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0" cap="none" dirty="0">
                <a:effectLst/>
                <a:latin typeface="Times New Roman" panose="02020603050405020304" pitchFamily="18" charset="0"/>
                <a:ea typeface="Calibri" panose="020F0502020204030204" pitchFamily="34" charset="0"/>
                <a:cs typeface="Times New Roman" panose="02020603050405020304" pitchFamily="18" charset="0"/>
              </a:rPr>
              <a:t>Một số ứng dụng đặc biệt như hệ thống quản lý cơ sở dữ liệu có thể muốn truy cập trực tiếp và</a:t>
            </a:r>
            <a:r>
              <a:rPr lang="en-US" sz="1800" b="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vi-VN" sz="1800" b="0" cap="none" dirty="0">
                <a:effectLst/>
                <a:latin typeface="Times New Roman" panose="02020603050405020304" pitchFamily="18" charset="0"/>
                <a:ea typeface="Calibri" panose="020F0502020204030204" pitchFamily="34" charset="0"/>
                <a:cs typeface="Times New Roman" panose="02020603050405020304" pitchFamily="18" charset="0"/>
              </a:rPr>
              <a:t>thiết bị khối, điều này được gọi là I/O thô.Hệ</a:t>
            </a:r>
            <a:r>
              <a:rPr lang="en-US" sz="1800" b="0" cap="none" dirty="0">
                <a:latin typeface="Times New Roman" panose="02020603050405020304" pitchFamily="18" charset="0"/>
                <a:ea typeface="Calibri" panose="020F0502020204030204" pitchFamily="34" charset="0"/>
                <a:cs typeface="Times New Roman" panose="02020603050405020304" pitchFamily="18" charset="0"/>
              </a:rPr>
              <a:t> </a:t>
            </a:r>
            <a:r>
              <a:rPr lang="vi-VN" sz="1800" b="0" cap="none" dirty="0">
                <a:effectLst/>
                <a:latin typeface="Times New Roman" panose="02020603050405020304" pitchFamily="18" charset="0"/>
                <a:ea typeface="Calibri" panose="020F0502020204030204" pitchFamily="34" charset="0"/>
                <a:cs typeface="Times New Roman" panose="02020603050405020304" pitchFamily="18" charset="0"/>
              </a:rPr>
              <a:t>điều hành cũng cho phép một chế độ hoạt động trên một tập tin vô hiệu hóa bộ</a:t>
            </a:r>
            <a:r>
              <a:rPr lang="en-US" sz="1800" b="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0" cap="none" dirty="0">
                <a:effectLst/>
                <a:latin typeface="Times New Roman" panose="02020603050405020304" pitchFamily="18" charset="0"/>
                <a:ea typeface="Calibri" panose="020F0502020204030204" pitchFamily="34" charset="0"/>
                <a:cs typeface="Times New Roman" panose="02020603050405020304" pitchFamily="18" charset="0"/>
              </a:rPr>
              <a:t>đệm và khóa, được gọi là I/O trực tiếp trong thế giới UNIX.</a:t>
            </a:r>
            <a:br>
              <a:rPr lang="en-US" sz="1800" b="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22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get()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put()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Kiểu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thuận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tiện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bàn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phím</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chuột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modem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ánh</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xạ</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nhớ</a:t>
            </a:r>
            <a:r>
              <a:rPr lang="en-US" sz="22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thao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ánh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xạ</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nhớ</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đĩa</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mảng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byte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nhớ</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Bàn</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phím</a:t>
            </a:r>
            <a:r>
              <a:rPr lang="en-US" sz="22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get()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put()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cap="none" dirty="0">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3100" b="1" cap="none" dirty="0">
                <a:latin typeface="Times New Roman" panose="02020603050405020304" pitchFamily="18" charset="0"/>
                <a:ea typeface="Times New Roman" panose="02020603050405020304" pitchFamily="18" charset="0"/>
                <a:cs typeface="Times New Roman" panose="02020603050405020304" pitchFamily="18" charset="0"/>
              </a:rPr>
              <a:t>T</a:t>
            </a:r>
            <a:r>
              <a:rPr lang="vi-VN" sz="31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hiết bị mạng </a:t>
            </a:r>
            <a:r>
              <a:rPr lang="en-US" sz="31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network devices ) :</a:t>
            </a:r>
            <a:br>
              <a:rPr lang="en-US" sz="31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latin typeface="Times New Roman" panose="02020603050405020304" pitchFamily="18" charset="0"/>
                <a:ea typeface="Times New Roman" panose="02020603050405020304" pitchFamily="18" charset="0"/>
                <a:cs typeface="Times New Roman" panose="02020603050405020304" pitchFamily="18" charset="0"/>
              </a:rPr>
              <a:t>V</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ì</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inherently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biệt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ổ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đĩa</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bộ,hầu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hết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biệt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phổ</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socket,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hioongs</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dây</a:t>
            </a:r>
            <a:r>
              <a:rPr lang="en-US" sz="18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cáp</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ống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socket ở 1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socket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full- duplex,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chiều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select()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chủ</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socket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chờ</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socket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sẵn</a:t>
            </a:r>
            <a: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3025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AEB9-07FD-1BDF-CBA6-C62AB155007B}"/>
              </a:ext>
            </a:extLst>
          </p:cNvPr>
          <p:cNvSpPr>
            <a:spLocks noGrp="1"/>
          </p:cNvSpPr>
          <p:nvPr>
            <p:ph type="title"/>
          </p:nvPr>
        </p:nvSpPr>
        <p:spPr>
          <a:xfrm>
            <a:off x="1084730" y="197222"/>
            <a:ext cx="10802470" cy="6454589"/>
          </a:xfrm>
        </p:spPr>
        <p:txBody>
          <a:bodyPr>
            <a:noAutofit/>
          </a:bodyPr>
          <a:lstStyle/>
          <a:p>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3.3.</a:t>
            </a:r>
            <a:r>
              <a:rPr lang="vi-VN"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ồ</a:t>
            </a:r>
            <a:r>
              <a:rPr lang="vi-VN"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 hồ và bộ đếm thời gian</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clocks and timers) :</a:t>
            </a:r>
            <a:br>
              <a:rPr lang="en-US" sz="24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vi-VN"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Tr</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ong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trôi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vi-VN"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đẩy</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cache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xuống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đĩa</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soát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kênh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phỏng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ảo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Khi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kernel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duy</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trì</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sớm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Khi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kernel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báo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theo.</a:t>
            </a:r>
            <a:b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vi-VN"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nằm</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18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60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lần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giây</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b="0" i="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3.4.</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I/O </a:t>
            </a:r>
            <a:r>
              <a:rPr lang="en-US" sz="24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24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4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nonblocking and asynchronous I/O ) :</a:t>
            </a:r>
            <a:br>
              <a:rPr lang="en-US" sz="24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4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latin typeface="Times New Roman" panose="02020603050405020304" pitchFamily="18" charset="0"/>
                <a:ea typeface="Times New Roman" panose="02020603050405020304" pitchFamily="18" charset="0"/>
                <a:cs typeface="Times New Roman" panose="02020603050405020304" pitchFamily="18" charset="0"/>
              </a:rPr>
              <a:t>V</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ới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chờ</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sẵn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sàng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600" cap="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chờ</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ngay</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kể</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xảy</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hay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luồng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luồng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bàn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phím</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luồng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màn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vẫn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chậm</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chạp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tế</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ngay</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ngắt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sẵn</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sàng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endParaRPr lang="en-US"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7908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C73B-694F-1B37-8EF5-23053B870059}"/>
              </a:ext>
            </a:extLst>
          </p:cNvPr>
          <p:cNvSpPr>
            <a:spLocks noGrp="1"/>
          </p:cNvSpPr>
          <p:nvPr>
            <p:ph type="title"/>
          </p:nvPr>
        </p:nvSpPr>
        <p:spPr>
          <a:xfrm>
            <a:off x="-528917" y="215153"/>
            <a:ext cx="6902824" cy="6580094"/>
          </a:xfrm>
        </p:spPr>
        <p:txBody>
          <a:bodyPr>
            <a:noAutofit/>
          </a:bodyPr>
          <a:lstStyle/>
          <a:p>
            <a:pPr marL="742950" marR="0" lvl="1" indent="-285750" algn="l">
              <a:lnSpc>
                <a:spcPct val="120000"/>
              </a:lnSpc>
              <a:spcBef>
                <a:spcPts val="0"/>
              </a:spcBef>
              <a:spcAft>
                <a:spcPts val="0"/>
              </a:spcAft>
            </a:pP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3.5. I/O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Vectored I/O ) :</a:t>
            </a:r>
            <a:b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(vectored I/O)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lệnh</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duy</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UNIX,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readv</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đệm</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ngược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tránh</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cảnh</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verhead</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lẻ</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vẹn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overhead.</a:t>
            </a:r>
            <a:br>
              <a:rPr lang="en-US"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 I/O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hạt</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Kernel I/O subsystem) :</a:t>
            </a:r>
            <a:b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4.1.</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Lập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scheduling ) :</a:t>
            </a:r>
            <a:b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I/O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cải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kể</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Mức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trò</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hữu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tùy</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linh</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giữ</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bị</a:t>
            </a:r>
            <a:b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3" name="Picture 2" descr="Operating Systems: I/O Systems - Google Chrome">
            <a:extLst>
              <a:ext uri="{FF2B5EF4-FFF2-40B4-BE49-F238E27FC236}">
                <a16:creationId xmlns:a16="http://schemas.microsoft.com/office/drawing/2014/main" id="{3265F5B6-BE03-BD27-9DED-2A743190C891}"/>
              </a:ext>
            </a:extLst>
          </p:cNvPr>
          <p:cNvPicPr>
            <a:picLocks noChangeAspect="1"/>
          </p:cNvPicPr>
          <p:nvPr/>
        </p:nvPicPr>
        <p:blipFill rotWithShape="1">
          <a:blip r:embed="rId2">
            <a:extLst>
              <a:ext uri="{28A0092B-C50C-407E-A947-70E740481C1C}">
                <a14:useLocalDpi xmlns:a14="http://schemas.microsoft.com/office/drawing/2010/main" val="0"/>
              </a:ext>
            </a:extLst>
          </a:blip>
          <a:srcRect l="26151" t="32301" r="27860" b="18721"/>
          <a:stretch/>
        </p:blipFill>
        <p:spPr bwMode="auto">
          <a:xfrm>
            <a:off x="6481482" y="654424"/>
            <a:ext cx="5629835" cy="54684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92175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182B9C-ECFF-347B-86E4-7B443F582E3E}"/>
              </a:ext>
            </a:extLst>
          </p:cNvPr>
          <p:cNvSpPr>
            <a:spLocks noGrp="1"/>
          </p:cNvSpPr>
          <p:nvPr>
            <p:ph type="body" sz="half" idx="2"/>
          </p:nvPr>
        </p:nvSpPr>
        <p:spPr>
          <a:xfrm>
            <a:off x="4598894" y="143434"/>
            <a:ext cx="7455743" cy="6445625"/>
          </a:xfrm>
        </p:spPr>
        <p:txBody>
          <a:bodyPr>
            <a:normAutofit/>
          </a:bodyPr>
          <a:lstStyle/>
          <a:p>
            <a:pPr algn="just">
              <a:spcBef>
                <a:spcPts val="0"/>
              </a:spcBef>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4.2.Bộ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đệm</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 Buffering )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endParaRPr>
          </a:p>
          <a:p>
            <a:pPr marL="0" marR="0" algn="just">
              <a:lnSpc>
                <a:spcPct val="12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13.10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chậm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chậm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luân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đôi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đôi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nhìn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chia tin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phía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chép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đĩa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chép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kernel.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đĩa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algn="just">
              <a:lnSpc>
                <a:spcPct val="12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p>
        </p:txBody>
      </p:sp>
      <p:pic>
        <p:nvPicPr>
          <p:cNvPr id="4" name="Picture 3" descr="Operating Systems: I/O Systems - Google Chrome">
            <a:extLst>
              <a:ext uri="{FF2B5EF4-FFF2-40B4-BE49-F238E27FC236}">
                <a16:creationId xmlns:a16="http://schemas.microsoft.com/office/drawing/2014/main" id="{7B6AA9B0-A4C8-D75C-1D39-DF554C9A84E4}"/>
              </a:ext>
            </a:extLst>
          </p:cNvPr>
          <p:cNvPicPr>
            <a:picLocks noChangeAspect="1"/>
          </p:cNvPicPr>
          <p:nvPr/>
        </p:nvPicPr>
        <p:blipFill rotWithShape="1">
          <a:blip r:embed="rId2">
            <a:extLst>
              <a:ext uri="{28A0092B-C50C-407E-A947-70E740481C1C}">
                <a14:useLocalDpi xmlns:a14="http://schemas.microsoft.com/office/drawing/2010/main" val="0"/>
              </a:ext>
            </a:extLst>
          </a:blip>
          <a:srcRect l="27418" t="14712" r="28557" b="16617"/>
          <a:stretch/>
        </p:blipFill>
        <p:spPr bwMode="auto">
          <a:xfrm>
            <a:off x="74610" y="806824"/>
            <a:ext cx="4327235" cy="49126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6193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E1DBFC-6B45-DBF1-247E-F283A11F0453}"/>
              </a:ext>
            </a:extLst>
          </p:cNvPr>
          <p:cNvSpPr>
            <a:spLocks noGrp="1"/>
          </p:cNvSpPr>
          <p:nvPr>
            <p:ph type="body" idx="1"/>
          </p:nvPr>
        </p:nvSpPr>
        <p:spPr>
          <a:xfrm>
            <a:off x="564775" y="519953"/>
            <a:ext cx="11161059" cy="6212542"/>
          </a:xfrm>
        </p:spPr>
        <p:txBody>
          <a:bodyPr>
            <a:normAutofit/>
          </a:bodyPr>
          <a:lstStyle/>
          <a:p>
            <a:pPr marR="0" lvl="1" algn="just">
              <a:lnSpc>
                <a:spcPct val="120000"/>
              </a:lnSpc>
              <a:spcBef>
                <a:spcPts val="0"/>
              </a:spcBef>
              <a:spcAft>
                <a:spcPts val="0"/>
              </a:spcAft>
              <a:buSzPts val="1500"/>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4.3.</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Bộ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nhớ</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đệm</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 caching )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latin typeface="Times New Roman" panose="02020603050405020304" pitchFamily="18" charset="0"/>
                <a:ea typeface="Calibri" panose="020F0502020204030204" pitchFamily="34" charset="0"/>
                <a:cs typeface="Times New Roman" panose="02020603050405020304" pitchFamily="18" charset="0"/>
              </a:rPr>
              <a:t>B</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luôn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song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đĩa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2800" b="1" cap="none" dirty="0">
                <a:latin typeface="Times New Roman" panose="02020603050405020304" pitchFamily="18" charset="0"/>
                <a:ea typeface="Calibri" panose="020F0502020204030204" pitchFamily="34" charset="0"/>
                <a:cs typeface="Times New Roman" panose="02020603050405020304" pitchFamily="18" charset="0"/>
              </a:rPr>
              <a:t>    4.4.</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Spooling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800" b="1" cap="none" dirty="0">
                <a:effectLst/>
                <a:latin typeface="Times New Roman" panose="02020603050405020304" pitchFamily="18" charset="0"/>
                <a:ea typeface="Times New Roman" panose="02020603050405020304" pitchFamily="18" charset="0"/>
                <a:cs typeface="Times New Roman" panose="02020603050405020304" pitchFamily="18" charset="0"/>
              </a:rPr>
              <a:t> ( spooling and device reservation ) :</a:t>
            </a:r>
            <a:endParaRPr lang="en-US" sz="2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latin typeface="Times New Roman" panose="02020603050405020304" pitchFamily="18" charset="0"/>
                <a:ea typeface="Calibri" panose="020F0502020204030204" pitchFamily="34" charset="0"/>
                <a:cs typeface="Times New Roman" panose="02020603050405020304" pitchFamily="18" charset="0"/>
              </a:rPr>
              <a:t>M</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xen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endParaRPr lang="en-US" sz="1600" cap="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576372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0C0CC5-3BAD-F627-9DD6-3D33F7DB6BB9}"/>
              </a:ext>
            </a:extLst>
          </p:cNvPr>
          <p:cNvSpPr>
            <a:spLocks noGrp="1"/>
          </p:cNvSpPr>
          <p:nvPr>
            <p:ph type="body" idx="1"/>
          </p:nvPr>
        </p:nvSpPr>
        <p:spPr>
          <a:xfrm>
            <a:off x="475129" y="161365"/>
            <a:ext cx="11232778" cy="6696635"/>
          </a:xfrm>
        </p:spPr>
        <p:txBody>
          <a:bodyPr>
            <a:normAutofit fontScale="32500" lnSpcReduction="20000"/>
          </a:bodyPr>
          <a:lstStyle/>
          <a:p>
            <a:pPr marR="0" lvl="1" algn="just">
              <a:lnSpc>
                <a:spcPct val="120000"/>
              </a:lnSpc>
              <a:spcBef>
                <a:spcPts val="0"/>
              </a:spcBef>
              <a:spcAft>
                <a:spcPts val="0"/>
              </a:spcAft>
              <a:buSzPts val="1500"/>
            </a:pP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4.5.Xử </a:t>
            </a:r>
            <a:r>
              <a:rPr lang="en-US" sz="7400" b="1"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400" b="1"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 ( error handling ) :</a:t>
            </a:r>
            <a:endParaRPr lang="en-US" sz="7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49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latin typeface="Times New Roman" panose="02020603050405020304" pitchFamily="18" charset="0"/>
                <a:ea typeface="Calibri" panose="020F0502020204030204" pitchFamily="34" charset="0"/>
                <a:cs typeface="Times New Roman" panose="02020603050405020304" pitchFamily="18" charset="0"/>
              </a:rPr>
              <a:t>X</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vĩnh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viễn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43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đĩa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vĩnh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viễn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Theo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bit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bại.Trong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UNIX,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errno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phạm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vi, con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trỏ</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SCSI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sense key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additional sense code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additional sense-code qualifier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SCSI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34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R="0" lvl="1" algn="just">
              <a:lnSpc>
                <a:spcPct val="120000"/>
              </a:lnSpc>
              <a:spcBef>
                <a:spcPts val="0"/>
              </a:spcBef>
              <a:spcAft>
                <a:spcPts val="0"/>
              </a:spcAft>
              <a:buSzPts val="1500"/>
            </a:pP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4.6.Bảo </a:t>
            </a:r>
            <a:r>
              <a:rPr lang="en-US" sz="7400" b="1"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4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/o ( </a:t>
            </a:r>
            <a:r>
              <a:rPr lang="en-US" sz="74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7400" b="1" dirty="0">
                <a:effectLst/>
                <a:latin typeface="Times New Roman" panose="02020603050405020304" pitchFamily="18" charset="0"/>
                <a:ea typeface="Calibri" panose="020F0502020204030204" pitchFamily="34" charset="0"/>
                <a:cs typeface="Times New Roman" panose="02020603050405020304" pitchFamily="18" charset="0"/>
              </a:rPr>
              <a:t>/o protection ) :</a:t>
            </a:r>
            <a:endParaRPr lang="en-US" sz="7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latin typeface="Times New Roman" panose="02020603050405020304" pitchFamily="18" charset="0"/>
                <a:ea typeface="Calibri" panose="020F0502020204030204" pitchFamily="34" charset="0"/>
                <a:cs typeface="Times New Roman" panose="02020603050405020304" pitchFamily="18" charset="0"/>
              </a:rPr>
              <a:t>L</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ỗi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chặt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chẽ</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gián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43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latin typeface="Times New Roman" panose="02020603050405020304" pitchFamily="18" charset="0"/>
                <a:ea typeface="Calibri" panose="020F0502020204030204" pitchFamily="34" charset="0"/>
                <a:cs typeface="Times New Roman" panose="02020603050405020304" pitchFamily="18" charset="0"/>
              </a:rPr>
              <a:t>c</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ách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43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gián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(monitor mode),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xạ</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chối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Hầu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hết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video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xạ</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khoá</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cửa</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sổ</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300" cap="none"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4300" cap="none"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488723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87235-540E-2E7B-784B-5C3097C92553}"/>
              </a:ext>
            </a:extLst>
          </p:cNvPr>
          <p:cNvSpPr>
            <a:spLocks noGrp="1"/>
          </p:cNvSpPr>
          <p:nvPr>
            <p:ph type="body" idx="1"/>
          </p:nvPr>
        </p:nvSpPr>
        <p:spPr>
          <a:xfrm>
            <a:off x="206188" y="161365"/>
            <a:ext cx="11806518" cy="6606988"/>
          </a:xfrm>
        </p:spPr>
        <p:txBody>
          <a:bodyPr/>
          <a:lstStyle/>
          <a:p>
            <a:pPr marR="0" lvl="1" algn="just">
              <a:lnSpc>
                <a:spcPct val="120000"/>
              </a:lnSpc>
              <a:spcBef>
                <a:spcPts val="0"/>
              </a:spcBef>
              <a:spcAft>
                <a:spcPts val="0"/>
              </a:spcAft>
              <a:buSzPts val="1500"/>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4.7.Cấu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 kernel data structures )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latin typeface="Times New Roman" panose="02020603050405020304" pitchFamily="18" charset="0"/>
                <a:ea typeface="Calibri" panose="020F0502020204030204" pitchFamily="34" charset="0"/>
                <a:cs typeface="Times New Roman" panose="02020603050405020304" pitchFamily="18" charset="0"/>
              </a:rPr>
              <a:t>H</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ạt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UNIX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thao</a:t>
            </a:r>
            <a:r>
              <a:rPr lang="en-US" cap="none" dirty="0">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latin typeface="Times New Roman" panose="02020603050405020304" pitchFamily="18" charset="0"/>
                <a:ea typeface="Calibri" panose="020F0502020204030204" pitchFamily="34" charset="0"/>
                <a:cs typeface="Times New Roman" panose="02020603050405020304" pitchFamily="18" charset="0"/>
              </a:rPr>
              <a:t>t</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(read()),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endParaRPr lang="en-US" sz="1600" cap="none" dirty="0"/>
          </a:p>
        </p:txBody>
      </p:sp>
      <p:pic>
        <p:nvPicPr>
          <p:cNvPr id="4" name="Picture 3" descr="A diagram of a system&#10;&#10;Description automatically generated">
            <a:extLst>
              <a:ext uri="{FF2B5EF4-FFF2-40B4-BE49-F238E27FC236}">
                <a16:creationId xmlns:a16="http://schemas.microsoft.com/office/drawing/2014/main" id="{2D4D1B0A-DE3F-267F-8CC9-67AD3454A2AD}"/>
              </a:ext>
            </a:extLst>
          </p:cNvPr>
          <p:cNvPicPr>
            <a:picLocks noChangeAspect="1"/>
          </p:cNvPicPr>
          <p:nvPr/>
        </p:nvPicPr>
        <p:blipFill rotWithShape="1">
          <a:blip r:embed="rId2">
            <a:extLst>
              <a:ext uri="{28A0092B-C50C-407E-A947-70E740481C1C}">
                <a14:useLocalDpi xmlns:a14="http://schemas.microsoft.com/office/drawing/2010/main" val="0"/>
              </a:ext>
            </a:extLst>
          </a:blip>
          <a:srcRect b="6540"/>
          <a:stretch/>
        </p:blipFill>
        <p:spPr bwMode="auto">
          <a:xfrm>
            <a:off x="387498" y="2732665"/>
            <a:ext cx="5491782" cy="3677099"/>
          </a:xfrm>
          <a:prstGeom prst="rect">
            <a:avLst/>
          </a:prstGeom>
          <a:noFill/>
          <a:ln>
            <a:noFill/>
          </a:ln>
          <a:extLst>
            <a:ext uri="{53640926-AAD7-44D8-BBD7-CCE9431645EC}">
              <a14:shadowObscured xmlns:a14="http://schemas.microsoft.com/office/drawing/2010/main"/>
            </a:ext>
          </a:extLst>
        </p:spPr>
      </p:pic>
      <p:pic>
        <p:nvPicPr>
          <p:cNvPr id="5" name="Picture 4" descr="A diagram of a computer system&#10;&#10;Description automatically generated">
            <a:extLst>
              <a:ext uri="{FF2B5EF4-FFF2-40B4-BE49-F238E27FC236}">
                <a16:creationId xmlns:a16="http://schemas.microsoft.com/office/drawing/2014/main" id="{A2DFCD35-B4FA-D9AA-B8B5-BFB31A0F84EB}"/>
              </a:ext>
            </a:extLst>
          </p:cNvPr>
          <p:cNvPicPr>
            <a:picLocks noChangeAspect="1"/>
          </p:cNvPicPr>
          <p:nvPr/>
        </p:nvPicPr>
        <p:blipFill rotWithShape="1">
          <a:blip r:embed="rId3">
            <a:extLst>
              <a:ext uri="{28A0092B-C50C-407E-A947-70E740481C1C}">
                <a14:useLocalDpi xmlns:a14="http://schemas.microsoft.com/office/drawing/2010/main" val="0"/>
              </a:ext>
            </a:extLst>
          </a:blip>
          <a:srcRect b="8287"/>
          <a:stretch/>
        </p:blipFill>
        <p:spPr bwMode="auto">
          <a:xfrm>
            <a:off x="6312721" y="2732664"/>
            <a:ext cx="5610337" cy="36770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52990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751F2E-B353-9A21-A812-C3AB2EAE49D2}"/>
              </a:ext>
            </a:extLst>
          </p:cNvPr>
          <p:cNvSpPr>
            <a:spLocks noGrp="1"/>
          </p:cNvSpPr>
          <p:nvPr>
            <p:ph type="body" idx="1"/>
          </p:nvPr>
        </p:nvSpPr>
        <p:spPr>
          <a:xfrm>
            <a:off x="251011" y="349623"/>
            <a:ext cx="11689977" cy="6364941"/>
          </a:xfrm>
        </p:spPr>
        <p:txBody>
          <a:bodyPr/>
          <a:lstStyle/>
          <a:p>
            <a:pPr marR="0" lvl="1">
              <a:lnSpc>
                <a:spcPct val="120000"/>
              </a:lnSpc>
              <a:spcBef>
                <a:spcPts val="0"/>
              </a:spcBef>
              <a:spcAft>
                <a:spcPts val="0"/>
              </a:spcAft>
              <a:buSzPts val="1500"/>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4.8.Tóm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con I/O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(kernel I/O subsystem </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Summary):</a:t>
            </a:r>
            <a:endParaRPr lang="en-US" sz="2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latin typeface="Times New Roman" panose="02020603050405020304" pitchFamily="18" charset="0"/>
                <a:ea typeface="Calibri" panose="020F0502020204030204" pitchFamily="34" charset="0"/>
                <a:cs typeface="Times New Roman" panose="02020603050405020304" pitchFamily="18" charset="0"/>
              </a:rPr>
              <a:t>T</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óm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phối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sưu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hạt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giám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modem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seek())</a:t>
            </a: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tệp</a:t>
            </a:r>
            <a:endParaRPr lang="en-US"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spooling</a:t>
            </a: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I/O</a:t>
            </a: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Giám</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khôi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cố</a:t>
            </a:r>
            <a:endParaRPr lang="en-US"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2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20000"/>
              </a:lnSpc>
              <a:spcBef>
                <a:spcPts val="0"/>
              </a:spcBef>
              <a:spcAft>
                <a:spcPts val="0"/>
              </a:spcAft>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2327925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301447-F9A3-0A5E-A6D3-3AB156ED9B17}"/>
              </a:ext>
            </a:extLst>
          </p:cNvPr>
          <p:cNvSpPr>
            <a:spLocks noGrp="1"/>
          </p:cNvSpPr>
          <p:nvPr>
            <p:ph type="body" idx="1"/>
          </p:nvPr>
        </p:nvSpPr>
        <p:spPr>
          <a:xfrm>
            <a:off x="170328" y="0"/>
            <a:ext cx="6400801" cy="6750424"/>
          </a:xfrm>
        </p:spPr>
        <p:txBody>
          <a:bodyPr>
            <a:normAutofit fontScale="92500" lnSpcReduction="20000"/>
          </a:bodyPr>
          <a:lstStyle/>
          <a:p>
            <a:pPr marR="0" lvl="0" algn="just">
              <a:lnSpc>
                <a:spcPct val="120000"/>
              </a:lnSpc>
              <a:spcBef>
                <a:spcPts val="0"/>
              </a:spcBef>
              <a:spcAft>
                <a:spcPts val="0"/>
              </a:spcAft>
              <a:buSzPts val="1500"/>
            </a:pP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5.Chuyển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I/O sang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cứng</a:t>
            </a:r>
            <a:r>
              <a:rPr lang="en-US"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transforming I/O requests to hardware operations ) :</a:t>
            </a:r>
            <a:endPar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20000"/>
              </a:lnSpc>
              <a:spcBef>
                <a:spcPts val="0"/>
              </a:spcBef>
              <a:spcAft>
                <a:spcPts val="0"/>
              </a:spcAft>
              <a:buSzPts val="1300"/>
              <a:buFont typeface="Symbol" panose="05050102010706020507" pitchFamily="18" charset="2"/>
              <a:buChar char=""/>
              <a:tabLst>
                <a:tab pos="457200" algn="l"/>
              </a:tabLst>
            </a:pP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xạ</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khối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do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20000"/>
              </a:lnSpc>
              <a:spcBef>
                <a:spcPts val="0"/>
              </a:spcBef>
              <a:spcAft>
                <a:spcPts val="0"/>
              </a:spcAft>
              <a:buSzPts val="1300"/>
              <a:buFont typeface="Symbol" panose="05050102010706020507" pitchFamily="18" charset="2"/>
              <a:buChar char=""/>
              <a:tabLst>
                <a:tab pos="457200" algn="l"/>
              </a:tabLst>
            </a:pP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Dos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chấm</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 LPT:, etc. )</a:t>
            </a:r>
            <a:endParaRPr lang="en-US" sz="17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20000"/>
              </a:lnSpc>
              <a:spcBef>
                <a:spcPts val="0"/>
              </a:spcBef>
              <a:spcAft>
                <a:spcPts val="0"/>
              </a:spcAft>
              <a:buSzPts val="1300"/>
              <a:buFont typeface="Symbol" panose="05050102010706020507" pitchFamily="18" charset="2"/>
              <a:buChar char=""/>
              <a:tabLst>
                <a:tab pos="457200" algn="l"/>
              </a:tabLst>
            </a:pP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Unix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gắn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xạ</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usr</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gắn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Trong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gắn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khớp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phù</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dài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usr</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/home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usr</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nơi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tồn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mount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khớp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20000"/>
              </a:lnSpc>
              <a:spcBef>
                <a:spcPts val="0"/>
              </a:spcBef>
              <a:spcAft>
                <a:spcPts val="0"/>
              </a:spcAft>
              <a:buSzPts val="1300"/>
              <a:buFont typeface="Symbol" panose="05050102010706020507" pitchFamily="18" charset="2"/>
              <a:buChar char=""/>
              <a:tabLst>
                <a:tab pos="457200" algn="l"/>
              </a:tabLst>
            </a:pP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Unix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biệt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nằm</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/dev,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vật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a:lnSpc>
                <a:spcPct val="120000"/>
              </a:lnSpc>
              <a:spcBef>
                <a:spcPts val="0"/>
              </a:spcBef>
              <a:spcAft>
                <a:spcPts val="0"/>
              </a:spcAft>
              <a:buSzPts val="1000"/>
              <a:buFont typeface="Courier New" panose="02070309020205020404" pitchFamily="49" charset="0"/>
              <a:buChar char="o"/>
              <a:tabLst>
                <a:tab pos="914400" algn="l"/>
              </a:tabLst>
            </a:pP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nơi</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kích</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thước</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tệp</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a:lnSpc>
                <a:spcPct val="120000"/>
              </a:lnSpc>
              <a:spcBef>
                <a:spcPts val="0"/>
              </a:spcBef>
              <a:spcAft>
                <a:spcPts val="0"/>
              </a:spcAft>
              <a:buSzPts val="1000"/>
              <a:buFont typeface="Courier New" panose="02070309020205020404" pitchFamily="49" charset="0"/>
              <a:buChar char="o"/>
              <a:tabLst>
                <a:tab pos="914400" algn="l"/>
              </a:tabLst>
            </a:pP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bảng</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ổ </a:t>
            </a:r>
            <a:r>
              <a:rPr lang="en-US" sz="17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đĩa</a:t>
            </a:r>
            <a:r>
              <a:rPr lang="en-US" sz="17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20000"/>
              </a:lnSpc>
              <a:spcBef>
                <a:spcPts val="0"/>
              </a:spcBef>
              <a:spcAft>
                <a:spcPts val="0"/>
              </a:spcAft>
              <a:buSzPts val="1300"/>
              <a:buFont typeface="Symbol" panose="05050102010706020507" pitchFamily="18" charset="2"/>
              <a:buChar char=""/>
              <a:tabLst>
                <a:tab pos="457200" algn="l"/>
              </a:tabLst>
            </a:pP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ổ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đĩa</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20000"/>
              </a:lnSpc>
              <a:spcBef>
                <a:spcPts val="0"/>
              </a:spcBef>
              <a:spcAft>
                <a:spcPts val="0"/>
              </a:spcAft>
              <a:buSzPts val="1300"/>
              <a:buFont typeface="Symbol" panose="05050102010706020507" pitchFamily="18" charset="2"/>
              <a:buChar char=""/>
              <a:tabLst>
                <a:tab pos="457200" algn="l"/>
              </a:tabLst>
            </a:pP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loạt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bảng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ánh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xạ</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bạch</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7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4121137-1BC3-78CC-289F-FAC2EFA6967C}"/>
              </a:ext>
            </a:extLst>
          </p:cNvPr>
          <p:cNvPicPr>
            <a:picLocks noChangeAspect="1"/>
          </p:cNvPicPr>
          <p:nvPr/>
        </p:nvPicPr>
        <p:blipFill rotWithShape="1">
          <a:blip r:embed="rId2">
            <a:extLst>
              <a:ext uri="{28A0092B-C50C-407E-A947-70E740481C1C}">
                <a14:useLocalDpi xmlns:a14="http://schemas.microsoft.com/office/drawing/2010/main" val="0"/>
              </a:ext>
            </a:extLst>
          </a:blip>
          <a:srcRect b="3940"/>
          <a:stretch/>
        </p:blipFill>
        <p:spPr bwMode="auto">
          <a:xfrm>
            <a:off x="6571129" y="251012"/>
            <a:ext cx="5450543" cy="64994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39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B0290B-BAB8-B9FA-6BC0-6DDB74C16544}"/>
              </a:ext>
            </a:extLst>
          </p:cNvPr>
          <p:cNvSpPr>
            <a:spLocks noGrp="1"/>
          </p:cNvSpPr>
          <p:nvPr>
            <p:ph type="body" idx="1"/>
          </p:nvPr>
        </p:nvSpPr>
        <p:spPr>
          <a:xfrm>
            <a:off x="98612" y="0"/>
            <a:ext cx="7037293" cy="6786281"/>
          </a:xfrm>
        </p:spPr>
        <p:txBody>
          <a:bodyPr>
            <a:normAutofit fontScale="40000" lnSpcReduction="20000"/>
          </a:bodyPr>
          <a:lstStyle/>
          <a:p>
            <a:pPr marR="0" lvl="0" algn="just">
              <a:lnSpc>
                <a:spcPct val="120000"/>
              </a:lnSpc>
              <a:spcBef>
                <a:spcPts val="0"/>
              </a:spcBef>
              <a:spcAft>
                <a:spcPts val="0"/>
              </a:spcAft>
              <a:buSzPts val="1500"/>
            </a:pPr>
            <a:r>
              <a:rPr lang="en-US" sz="7000" b="1" cap="none" dirty="0">
                <a:effectLst/>
                <a:latin typeface="Times New Roman" panose="02020603050405020304" pitchFamily="18" charset="0"/>
                <a:ea typeface="Calibri" panose="020F0502020204030204" pitchFamily="34" charset="0"/>
                <a:cs typeface="Times New Roman" panose="02020603050405020304" pitchFamily="18" charset="0"/>
              </a:rPr>
              <a:t>6.Streams :</a:t>
            </a:r>
            <a:endParaRPr lang="en-US" sz="70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2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latin typeface="Times New Roman" panose="02020603050405020304" pitchFamily="18" charset="0"/>
                <a:ea typeface="Calibri" panose="020F0502020204030204" pitchFamily="34" charset="0"/>
                <a:cs typeface="Times New Roman" panose="02020603050405020304" pitchFamily="18" charset="0"/>
              </a:rPr>
              <a:t>C</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ơ</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UNIX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ống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sung.</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ioctl</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latin typeface="Times New Roman" panose="02020603050405020304" pitchFamily="18" charset="0"/>
                <a:ea typeface="Calibri" panose="020F0502020204030204" pitchFamily="34" charset="0"/>
                <a:cs typeface="Times New Roman" panose="02020603050405020304" pitchFamily="18" charset="0"/>
              </a:rPr>
              <a:t>C</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lọc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lẻ</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40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latin typeface="Times New Roman" panose="02020603050405020304" pitchFamily="18" charset="0"/>
                <a:ea typeface="Calibri" panose="020F0502020204030204" pitchFamily="34" charset="0"/>
                <a:cs typeface="Times New Roman" panose="02020603050405020304" pitchFamily="18" charset="0"/>
              </a:rPr>
              <a:t>b</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sàng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read ()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write ()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putmsg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getmsg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trao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nhắn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chặn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sàng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rãi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unix</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ưa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chuộng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UNIX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socket,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4000" cap="none"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id="{2949EE66-833C-5431-581A-A319F4BDBF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3065" y="430306"/>
            <a:ext cx="4568605" cy="5907741"/>
          </a:xfrm>
          <a:prstGeom prst="rect">
            <a:avLst/>
          </a:prstGeom>
          <a:noFill/>
          <a:ln>
            <a:noFill/>
          </a:ln>
        </p:spPr>
      </p:pic>
    </p:spTree>
    <p:extLst>
      <p:ext uri="{BB962C8B-B14F-4D97-AF65-F5344CB8AC3E}">
        <p14:creationId xmlns:p14="http://schemas.microsoft.com/office/powerpoint/2010/main" val="18070609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8E48-370C-E267-410B-136BF05531CB}"/>
              </a:ext>
            </a:extLst>
          </p:cNvPr>
          <p:cNvSpPr>
            <a:spLocks noGrp="1"/>
          </p:cNvSpPr>
          <p:nvPr>
            <p:ph type="title"/>
          </p:nvPr>
        </p:nvSpPr>
        <p:spPr>
          <a:xfrm>
            <a:off x="1141413" y="282388"/>
            <a:ext cx="10361610" cy="1752599"/>
          </a:xfrm>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báo</a:t>
            </a:r>
            <a:r>
              <a:rPr lang="en-US" dirty="0"/>
              <a:t> </a:t>
            </a:r>
            <a:r>
              <a:rPr lang="en-US" dirty="0" err="1"/>
              <a:t>cáo</a:t>
            </a:r>
            <a:r>
              <a:rPr lang="en-US" dirty="0"/>
              <a:t> :</a:t>
            </a:r>
          </a:p>
        </p:txBody>
      </p:sp>
      <p:sp>
        <p:nvSpPr>
          <p:cNvPr id="3" name="Content Placeholder 2">
            <a:extLst>
              <a:ext uri="{FF2B5EF4-FFF2-40B4-BE49-F238E27FC236}">
                <a16:creationId xmlns:a16="http://schemas.microsoft.com/office/drawing/2014/main" id="{07A19314-98DA-D9D0-0D95-17E8D0F491AD}"/>
              </a:ext>
            </a:extLst>
          </p:cNvPr>
          <p:cNvSpPr>
            <a:spLocks noGrp="1"/>
          </p:cNvSpPr>
          <p:nvPr>
            <p:ph idx="1"/>
          </p:nvPr>
        </p:nvSpPr>
        <p:spPr/>
        <p:txBody>
          <a:bodyPr/>
          <a:lstStyle/>
          <a:p>
            <a:pPr marL="0" marR="0" indent="0" algn="just">
              <a:lnSpc>
                <a:spcPct val="120000"/>
              </a:lnSpc>
              <a:spcBef>
                <a:spcPts val="0"/>
              </a:spcBef>
              <a:spcAft>
                <a:spcPts val="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Khám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phá</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20000"/>
              </a:lnSpc>
              <a:spcBef>
                <a:spcPts val="0"/>
              </a:spcBef>
              <a:spcAft>
                <a:spcPts val="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Thảo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I/O.</a:t>
            </a:r>
          </a:p>
          <a:p>
            <a:pPr marL="0" marR="0" indent="0" algn="just">
              <a:lnSpc>
                <a:spcPct val="120000"/>
              </a:lnSpc>
              <a:spcBef>
                <a:spcPts val="0"/>
              </a:spcBef>
              <a:spcAft>
                <a:spcPts val="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khía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cạnh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I/O.</a:t>
            </a:r>
          </a:p>
          <a:p>
            <a:endParaRPr lang="en-US" dirty="0"/>
          </a:p>
        </p:txBody>
      </p:sp>
    </p:spTree>
    <p:extLst>
      <p:ext uri="{BB962C8B-B14F-4D97-AF65-F5344CB8AC3E}">
        <p14:creationId xmlns:p14="http://schemas.microsoft.com/office/powerpoint/2010/main" val="3936840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C3F517-E744-F616-D188-E4C0C9148744}"/>
              </a:ext>
            </a:extLst>
          </p:cNvPr>
          <p:cNvSpPr>
            <a:spLocks noGrp="1"/>
          </p:cNvSpPr>
          <p:nvPr>
            <p:ph type="body" idx="1"/>
          </p:nvPr>
        </p:nvSpPr>
        <p:spPr>
          <a:xfrm>
            <a:off x="322728" y="170329"/>
            <a:ext cx="11672047" cy="6517341"/>
          </a:xfrm>
        </p:spPr>
        <p:txBody>
          <a:bodyPr/>
          <a:lstStyle/>
          <a:p>
            <a:pPr marR="0" lvl="0" algn="just">
              <a:lnSpc>
                <a:spcPct val="120000"/>
              </a:lnSpc>
              <a:spcBef>
                <a:spcPts val="0"/>
              </a:spcBef>
              <a:spcAft>
                <a:spcPts val="0"/>
              </a:spcAft>
              <a:buSzPts val="1500"/>
            </a:pP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7.Hiệu </a:t>
            </a:r>
            <a:r>
              <a:rPr lang="en-US" sz="1800" b="1" cap="none"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 ( performance ) :</a:t>
            </a:r>
            <a:endParaRPr lang="en-US"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89535"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latin typeface="Times New Roman" panose="02020603050405020304" pitchFamily="18" charset="0"/>
                <a:ea typeface="Calibri" panose="020F0502020204030204" pitchFamily="34" charset="0"/>
                <a:cs typeface="Times New Roman" panose="02020603050405020304" pitchFamily="18" charset="0"/>
              </a:rPr>
              <a:t>H</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ệ</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nặng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tranh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bus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CPU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L="89535"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tốn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kém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chậm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chờ</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bận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rộn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nặng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telnet,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7.1(</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Sun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daemon telnet,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telnet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trăm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nghìn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id="{8386E168-8259-7D70-5782-7D872D4895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272" y="2859741"/>
            <a:ext cx="6158752" cy="3631378"/>
          </a:xfrm>
          <a:prstGeom prst="rect">
            <a:avLst/>
          </a:prstGeom>
          <a:noFill/>
          <a:ln>
            <a:noFill/>
          </a:ln>
        </p:spPr>
      </p:pic>
    </p:spTree>
    <p:extLst>
      <p:ext uri="{BB962C8B-B14F-4D97-AF65-F5344CB8AC3E}">
        <p14:creationId xmlns:p14="http://schemas.microsoft.com/office/powerpoint/2010/main" val="370462359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43FC29-6306-54BC-C29C-07512049A31F}"/>
              </a:ext>
            </a:extLst>
          </p:cNvPr>
          <p:cNvSpPr>
            <a:spLocks noGrp="1"/>
          </p:cNvSpPr>
          <p:nvPr>
            <p:ph type="body" idx="1"/>
          </p:nvPr>
        </p:nvSpPr>
        <p:spPr>
          <a:xfrm>
            <a:off x="5065059" y="125505"/>
            <a:ext cx="7004328" cy="6615954"/>
          </a:xfrm>
        </p:spPr>
        <p:txBody>
          <a:bodyPr>
            <a:noAutofit/>
          </a:bodyPr>
          <a:lstStyle/>
          <a:p>
            <a:pPr marL="89535"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front-end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CPU.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kênh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trăm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/o:</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chép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dma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cpu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bus.</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Cân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cpu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bus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/o, do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cổ</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chai</a:t>
            </a:r>
          </a:p>
          <a:p>
            <a:pPr marL="914400" marR="0" algn="just">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ở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nghẽn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89535" marR="0" algn="l">
              <a:lnSpc>
                <a:spcPct val="120000"/>
              </a:lnSpc>
              <a:spcBef>
                <a:spcPts val="0"/>
              </a:spcBef>
              <a:spcAft>
                <a:spcPts val="0"/>
              </a:spcAft>
            </a:pP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/o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tuân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bo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7.2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cap="none" dirty="0" err="1">
                <a:effectLst/>
                <a:latin typeface="Times New Roman" panose="02020603050405020304" pitchFamily="18" charset="0"/>
                <a:ea typeface="Calibri" panose="020F0502020204030204" pitchFamily="34" charset="0"/>
              </a:rPr>
              <a:t>thể</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khó</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kiểm</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soát</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hơn</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đối</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với</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các</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cơ</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quan</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cấp</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cao</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hơn</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ví</a:t>
            </a:r>
            <a:r>
              <a:rPr lang="en-US" sz="1600" cap="none" dirty="0">
                <a:effectLst/>
                <a:latin typeface="Times New Roman" panose="02020603050405020304" pitchFamily="18" charset="0"/>
                <a:ea typeface="Calibri" panose="020F0502020204030204" pitchFamily="34" charset="0"/>
              </a:rPr>
              <a:t> </a:t>
            </a:r>
            <a:r>
              <a:rPr lang="en-US" sz="1600" cap="none" dirty="0" err="1">
                <a:effectLst/>
                <a:latin typeface="Times New Roman" panose="02020603050405020304" pitchFamily="18" charset="0"/>
                <a:ea typeface="Calibri" panose="020F0502020204030204" pitchFamily="34" charset="0"/>
              </a:rPr>
              <a:t>dụ</a:t>
            </a:r>
            <a:r>
              <a:rPr lang="en-US" sz="1600" cap="none" dirty="0">
                <a:effectLst/>
                <a:latin typeface="Times New Roman" panose="02020603050405020304" pitchFamily="18" charset="0"/>
                <a:ea typeface="Calibri" panose="020F0502020204030204" pitchFamily="34" charset="0"/>
              </a:rPr>
              <a:t>: kernel).</a:t>
            </a:r>
            <a:endParaRPr lang="en-US" sz="1600" cap="none" dirty="0"/>
          </a:p>
        </p:txBody>
      </p:sp>
      <p:pic>
        <p:nvPicPr>
          <p:cNvPr id="4" name="Picture 3">
            <a:extLst>
              <a:ext uri="{FF2B5EF4-FFF2-40B4-BE49-F238E27FC236}">
                <a16:creationId xmlns:a16="http://schemas.microsoft.com/office/drawing/2014/main" id="{05E9CE29-B38E-B623-9655-FB7F5879C0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613" y="125505"/>
            <a:ext cx="4942446" cy="6615954"/>
          </a:xfrm>
          <a:prstGeom prst="rect">
            <a:avLst/>
          </a:prstGeom>
          <a:noFill/>
        </p:spPr>
      </p:pic>
    </p:spTree>
    <p:extLst>
      <p:ext uri="{BB962C8B-B14F-4D97-AF65-F5344CB8AC3E}">
        <p14:creationId xmlns:p14="http://schemas.microsoft.com/office/powerpoint/2010/main" val="418878648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9D98-100E-CBD0-850F-4452AD18B2CF}"/>
              </a:ext>
            </a:extLst>
          </p:cNvPr>
          <p:cNvSpPr>
            <a:spLocks noGrp="1"/>
          </p:cNvSpPr>
          <p:nvPr>
            <p:ph type="title"/>
          </p:nvPr>
        </p:nvSpPr>
        <p:spPr>
          <a:xfrm>
            <a:off x="292473" y="2483177"/>
            <a:ext cx="11607054" cy="1478570"/>
          </a:xfrm>
        </p:spPr>
        <p:txBody>
          <a:bodyPr/>
          <a:lstStyle/>
          <a:p>
            <a:r>
              <a:rPr lang="en-US" b="1" i="1" dirty="0" err="1">
                <a:latin typeface="Bodoni MT" panose="02070603080606020203" pitchFamily="18" charset="0"/>
              </a:rPr>
              <a:t>Cảm</a:t>
            </a:r>
            <a:r>
              <a:rPr lang="en-US" b="1" i="1" dirty="0">
                <a:latin typeface="Bodoni MT" panose="02070603080606020203" pitchFamily="18" charset="0"/>
              </a:rPr>
              <a:t> </a:t>
            </a:r>
            <a:r>
              <a:rPr lang="en-US" b="1" i="1" dirty="0" err="1">
                <a:latin typeface="Bodoni MT" panose="02070603080606020203" pitchFamily="18" charset="0"/>
              </a:rPr>
              <a:t>ơn</a:t>
            </a:r>
            <a:r>
              <a:rPr lang="en-US" b="1" i="1" dirty="0">
                <a:latin typeface="Bodoni MT" panose="02070603080606020203" pitchFamily="18" charset="0"/>
              </a:rPr>
              <a:t> </a:t>
            </a:r>
            <a:r>
              <a:rPr lang="en-US" b="1" i="1" dirty="0" err="1">
                <a:latin typeface="Bodoni MT" panose="02070603080606020203" pitchFamily="18" charset="0"/>
              </a:rPr>
              <a:t>cô</a:t>
            </a:r>
            <a:r>
              <a:rPr lang="en-US" b="1" i="1" dirty="0">
                <a:latin typeface="Bodoni MT" panose="02070603080606020203" pitchFamily="18" charset="0"/>
              </a:rPr>
              <a:t> </a:t>
            </a:r>
            <a:r>
              <a:rPr lang="en-US" b="1" i="1" dirty="0" err="1">
                <a:latin typeface="Bodoni MT" panose="02070603080606020203" pitchFamily="18" charset="0"/>
              </a:rPr>
              <a:t>và</a:t>
            </a:r>
            <a:r>
              <a:rPr lang="en-US" b="1" i="1" dirty="0">
                <a:latin typeface="Bodoni MT" panose="02070603080606020203" pitchFamily="18" charset="0"/>
              </a:rPr>
              <a:t> </a:t>
            </a:r>
            <a:r>
              <a:rPr lang="en-US" b="1" i="1" dirty="0" err="1">
                <a:latin typeface="Bodoni MT" panose="02070603080606020203" pitchFamily="18" charset="0"/>
              </a:rPr>
              <a:t>các</a:t>
            </a:r>
            <a:r>
              <a:rPr lang="en-US" b="1" i="1" dirty="0">
                <a:latin typeface="Bodoni MT" panose="02070603080606020203" pitchFamily="18" charset="0"/>
              </a:rPr>
              <a:t> </a:t>
            </a:r>
            <a:r>
              <a:rPr lang="en-US" b="1" i="1" dirty="0" err="1">
                <a:latin typeface="Bodoni MT" panose="02070603080606020203" pitchFamily="18" charset="0"/>
              </a:rPr>
              <a:t>bạn</a:t>
            </a:r>
            <a:r>
              <a:rPr lang="en-US" b="1" i="1" dirty="0">
                <a:latin typeface="Bodoni MT" panose="02070603080606020203" pitchFamily="18" charset="0"/>
              </a:rPr>
              <a:t> </a:t>
            </a:r>
            <a:r>
              <a:rPr lang="en-US" b="1" i="1" dirty="0" err="1">
                <a:latin typeface="Bodoni MT" panose="02070603080606020203" pitchFamily="18" charset="0"/>
              </a:rPr>
              <a:t>đã</a:t>
            </a:r>
            <a:r>
              <a:rPr lang="en-US" b="1" i="1" dirty="0">
                <a:latin typeface="Bodoni MT" panose="02070603080606020203" pitchFamily="18" charset="0"/>
              </a:rPr>
              <a:t> </a:t>
            </a:r>
            <a:r>
              <a:rPr lang="en-US" b="1" i="1" dirty="0" err="1">
                <a:latin typeface="Bodoni MT" panose="02070603080606020203" pitchFamily="18" charset="0"/>
              </a:rPr>
              <a:t>chú</a:t>
            </a:r>
            <a:r>
              <a:rPr lang="en-US" b="1" i="1" dirty="0">
                <a:latin typeface="Bodoni MT" panose="02070603080606020203" pitchFamily="18" charset="0"/>
              </a:rPr>
              <a:t> ý </a:t>
            </a:r>
            <a:r>
              <a:rPr lang="en-US" b="1" i="1" dirty="0" err="1">
                <a:latin typeface="Bodoni MT" panose="02070603080606020203" pitchFamily="18" charset="0"/>
              </a:rPr>
              <a:t>lắng</a:t>
            </a:r>
            <a:r>
              <a:rPr lang="en-US" b="1" i="1" dirty="0">
                <a:latin typeface="Bodoni MT" panose="02070603080606020203" pitchFamily="18" charset="0"/>
              </a:rPr>
              <a:t> </a:t>
            </a:r>
            <a:r>
              <a:rPr lang="en-US" b="1" i="1" dirty="0" err="1">
                <a:latin typeface="Bodoni MT" panose="02070603080606020203" pitchFamily="18" charset="0"/>
              </a:rPr>
              <a:t>nghe</a:t>
            </a:r>
            <a:r>
              <a:rPr lang="en-US" b="1" i="1" dirty="0">
                <a:latin typeface="Bodoni MT" panose="02070603080606020203" pitchFamily="18" charset="0"/>
              </a:rPr>
              <a:t> !</a:t>
            </a:r>
          </a:p>
        </p:txBody>
      </p:sp>
    </p:spTree>
    <p:extLst>
      <p:ext uri="{BB962C8B-B14F-4D97-AF65-F5344CB8AC3E}">
        <p14:creationId xmlns:p14="http://schemas.microsoft.com/office/powerpoint/2010/main" val="291044134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3EFA55-A87E-D9DA-689C-8E098734D89F}"/>
              </a:ext>
            </a:extLst>
          </p:cNvPr>
          <p:cNvSpPr>
            <a:spLocks noGrp="1"/>
          </p:cNvSpPr>
          <p:nvPr>
            <p:ph type="body" idx="1"/>
          </p:nvPr>
        </p:nvSpPr>
        <p:spPr>
          <a:xfrm>
            <a:off x="986118" y="372036"/>
            <a:ext cx="10560423" cy="6113928"/>
          </a:xfrm>
        </p:spPr>
        <p:txBody>
          <a:bodyPr>
            <a:normAutofit lnSpcReduction="10000"/>
          </a:bodyPr>
          <a:lstStyle/>
          <a:p>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1.Tổng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cap="none"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t> I/O systems :</a:t>
            </a:r>
            <a:br>
              <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latin typeface="Times New Roman" panose="02020603050405020304" pitchFamily="18" charset="0"/>
                <a:ea typeface="Calibri" panose="020F0502020204030204" pitchFamily="34" charset="0"/>
                <a:cs typeface="Times New Roman" panose="02020603050405020304" pitchFamily="18" charset="0"/>
              </a:rPr>
              <a:t>Q</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uản</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I/O : </a:t>
            </a:r>
            <a:b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latin typeface="Times New Roman" panose="02020603050405020304" pitchFamily="18" charset="0"/>
                <a:ea typeface="Calibri" panose="020F0502020204030204" pitchFamily="34" charset="0"/>
                <a:cs typeface="Times New Roman" panose="02020603050405020304" pitchFamily="18" charset="0"/>
              </a:rPr>
              <a:t>L</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à</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br>
              <a:rPr lang="en-US"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dành</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latin typeface="Times New Roman" panose="02020603050405020304" pitchFamily="18" charset="0"/>
                <a:ea typeface="Calibri" panose="020F0502020204030204" pitchFamily="34" charset="0"/>
                <a:cs typeface="Times New Roman" panose="02020603050405020304" pitchFamily="18" charset="0"/>
              </a:rPr>
              <a:t>S</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ự</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chuột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phím</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Ổ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đĩa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USB,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tật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thù</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xu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latin typeface="Times New Roman" panose="02020603050405020304" pitchFamily="18" charset="0"/>
                <a:ea typeface="Calibri" panose="020F0502020204030204" pitchFamily="34" charset="0"/>
                <a:cs typeface="Times New Roman" panose="02020603050405020304" pitchFamily="18" charset="0"/>
              </a:rPr>
              <a:t>S</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ự</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cap="none" dirty="0">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nay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(device drivers)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cắm</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000" cap="none" dirty="0"/>
          </a:p>
        </p:txBody>
      </p:sp>
    </p:spTree>
    <p:extLst>
      <p:ext uri="{BB962C8B-B14F-4D97-AF65-F5344CB8AC3E}">
        <p14:creationId xmlns:p14="http://schemas.microsoft.com/office/powerpoint/2010/main" val="5070092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ACB9-EE58-49C7-B13E-3C49A17A13F0}"/>
              </a:ext>
            </a:extLst>
          </p:cNvPr>
          <p:cNvSpPr>
            <a:spLocks noGrp="1"/>
          </p:cNvSpPr>
          <p:nvPr>
            <p:ph type="title"/>
          </p:nvPr>
        </p:nvSpPr>
        <p:spPr>
          <a:xfrm>
            <a:off x="134471" y="134471"/>
            <a:ext cx="5360894" cy="6571128"/>
          </a:xfrm>
        </p:spPr>
        <p:txBody>
          <a:bodyPr>
            <a:normAutofit fontScale="90000"/>
          </a:bodyPr>
          <a:lstStyle/>
          <a:p>
            <a:pPr marL="342900" marR="0" lvl="0" indent="-342900">
              <a:lnSpc>
                <a:spcPct val="120000"/>
              </a:lnSpc>
              <a:spcBef>
                <a:spcPts val="0"/>
              </a:spcBef>
              <a:spcAft>
                <a:spcPts val="0"/>
              </a:spcAft>
            </a:pP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2. I/O Hardware :</a:t>
            </a:r>
            <a:b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khái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dây</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khí</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2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hội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tụ</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I/O:</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22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cap="none"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latin typeface="Times New Roman" panose="02020603050405020304" pitchFamily="18" charset="0"/>
                <a:ea typeface="Calibri" panose="020F0502020204030204" pitchFamily="34" charset="0"/>
                <a:cs typeface="Times New Roman" panose="02020603050405020304" pitchFamily="18" charset="0"/>
              </a:rPr>
              <a:t>C</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ổng</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port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song song)</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a:latin typeface="Times New Roman" panose="02020603050405020304" pitchFamily="18" charset="0"/>
                <a:ea typeface="Calibri" panose="020F0502020204030204" pitchFamily="34" charset="0"/>
                <a:cs typeface="Times New Roman" panose="02020603050405020304" pitchFamily="18" charset="0"/>
              </a:rPr>
              <a:t>B</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us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(daisy chain, shared direct access)</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a:latin typeface="Times New Roman" panose="02020603050405020304" pitchFamily="18" charset="0"/>
                <a:ea typeface="Calibri" panose="020F0502020204030204" pitchFamily="34" charset="0"/>
                <a:cs typeface="Times New Roman" panose="02020603050405020304" pitchFamily="18" charset="0"/>
              </a:rPr>
              <a:t>C</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ontroller</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(device controller, SCSI controller)</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latin typeface="Times New Roman" panose="02020603050405020304" pitchFamily="18" charset="0"/>
                <a:ea typeface="Calibri" panose="020F0502020204030204" pitchFamily="34" charset="0"/>
                <a:cs typeface="Times New Roman" panose="02020603050405020304" pitchFamily="18" charset="0"/>
              </a:rPr>
              <a:t>C</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ơ</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CPU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I/O:</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T</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hông qua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register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-I/O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xạ</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memory-mapped I/O</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p>
        </p:txBody>
      </p:sp>
      <p:pic>
        <p:nvPicPr>
          <p:cNvPr id="3" name="Picture 2">
            <a:extLst>
              <a:ext uri="{FF2B5EF4-FFF2-40B4-BE49-F238E27FC236}">
                <a16:creationId xmlns:a16="http://schemas.microsoft.com/office/drawing/2014/main" id="{E4DBDB4C-9C05-60B4-C379-69195140D8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67718" y="334383"/>
            <a:ext cx="5635905" cy="3094617"/>
          </a:xfrm>
          <a:prstGeom prst="rect">
            <a:avLst/>
          </a:prstGeom>
          <a:noFill/>
          <a:ln>
            <a:noFill/>
          </a:ln>
        </p:spPr>
      </p:pic>
      <p:pic>
        <p:nvPicPr>
          <p:cNvPr id="4" name="Picture 3">
            <a:extLst>
              <a:ext uri="{FF2B5EF4-FFF2-40B4-BE49-F238E27FC236}">
                <a16:creationId xmlns:a16="http://schemas.microsoft.com/office/drawing/2014/main" id="{3378CD02-6E4E-07C3-E218-68EFD08838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8681" y="3702424"/>
            <a:ext cx="5635905" cy="3003175"/>
          </a:xfrm>
          <a:prstGeom prst="rect">
            <a:avLst/>
          </a:prstGeom>
          <a:noFill/>
          <a:ln>
            <a:noFill/>
          </a:ln>
        </p:spPr>
      </p:pic>
    </p:spTree>
    <p:extLst>
      <p:ext uri="{BB962C8B-B14F-4D97-AF65-F5344CB8AC3E}">
        <p14:creationId xmlns:p14="http://schemas.microsoft.com/office/powerpoint/2010/main" val="248645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309A-C4F3-561A-8744-B81AEC8A4D7D}"/>
              </a:ext>
            </a:extLst>
          </p:cNvPr>
          <p:cNvSpPr>
            <a:spLocks noGrp="1"/>
          </p:cNvSpPr>
          <p:nvPr>
            <p:ph type="title"/>
          </p:nvPr>
        </p:nvSpPr>
        <p:spPr>
          <a:xfrm>
            <a:off x="708212" y="188259"/>
            <a:ext cx="10614212" cy="6454588"/>
          </a:xfrm>
        </p:spPr>
        <p:txBody>
          <a:bodyPr>
            <a:normAutofit fontScale="90000"/>
          </a:bodyPr>
          <a:lstStyle/>
          <a:p>
            <a:pPr>
              <a:lnSpc>
                <a:spcPct val="106000"/>
              </a:lnSpc>
              <a:spcBef>
                <a:spcPts val="0"/>
              </a:spcBef>
              <a:spcAft>
                <a:spcPts val="800"/>
              </a:spcAft>
            </a:pP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2.1. </a:t>
            </a:r>
            <a:r>
              <a:rPr lang="en-US" sz="3100" b="1" cap="none"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3100" b="1" cap="none" dirty="0" err="1">
                <a:effectLst/>
                <a:latin typeface="Times New Roman" panose="02020603050405020304" pitchFamily="18" charset="0"/>
                <a:ea typeface="Calibri" panose="020F0502020204030204" pitchFamily="34" charset="0"/>
                <a:cs typeface="Times New Roman" panose="02020603050405020304" pitchFamily="18" charset="0"/>
              </a:rPr>
              <a:t>thăm</a:t>
            </a: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effectLst/>
                <a:latin typeface="Times New Roman" panose="02020603050405020304" pitchFamily="18" charset="0"/>
                <a:ea typeface="Calibri" panose="020F0502020204030204" pitchFamily="34" charset="0"/>
                <a:cs typeface="Times New Roman" panose="02020603050405020304" pitchFamily="18" charset="0"/>
              </a:rPr>
              <a:t>dò</a:t>
            </a:r>
            <a: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t> (polling) :</a:t>
            </a:r>
            <a:br>
              <a:rPr lang="en-US" sz="3100" b="1"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err="1">
                <a:effectLst/>
                <a:latin typeface="Times New Roman" panose="02020603050405020304" pitchFamily="18" charset="0"/>
                <a:ea typeface="Calibri" panose="020F0502020204030204" pitchFamily="34" charset="0"/>
                <a:cs typeface="Times New Roman" panose="02020603050405020304" pitchFamily="18" charset="0"/>
              </a:rPr>
              <a:t>M</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áy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I/O (</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ready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busy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error</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1800" cap="none" dirty="0">
                <a:latin typeface="Times New Roman" panose="02020603050405020304" pitchFamily="18" charset="0"/>
                <a:ea typeface="Calibri" panose="020F0502020204030204" pitchFamily="34" charset="0"/>
                <a:cs typeface="Calibri" panose="020F0502020204030204" pitchFamily="34" charset="0"/>
                <a:sym typeface="Symbol" panose="05050102010706020507" pitchFamily="18" charset="2"/>
              </a:rPr>
              <a:t>P</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olling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thể</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rất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nhanh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quả</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nếu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cả</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điều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khiển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đều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nhanh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dữ</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liệu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quan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trọng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truyền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Tuy</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nhiên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sẽ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không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quả</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nếu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máy</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chủ</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phải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đợi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một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thời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gian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dài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trong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vòng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lặp</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bận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rộn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để</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chờ</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hoặc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nếu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phải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kiểm</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tra</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thường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xuyên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đối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với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dữ</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liệu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không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thường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xuyên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ở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3100" b="1" cap="none" dirty="0">
                <a:latin typeface="Times New Roman" panose="02020603050405020304" pitchFamily="18" charset="0"/>
                <a:ea typeface="Calibri" panose="020F0502020204030204" pitchFamily="34" charset="0"/>
                <a:cs typeface="Times New Roman" panose="02020603050405020304" pitchFamily="18" charset="0"/>
              </a:rPr>
              <a:t>2.2. </a:t>
            </a:r>
            <a:r>
              <a:rPr lang="en-US" sz="3100" b="1" cap="none" dirty="0" err="1">
                <a:effectLst/>
                <a:latin typeface="Times New Roman" panose="02020603050405020304" pitchFamily="18" charset="0"/>
                <a:ea typeface="Calibri" panose="020F0502020204030204" pitchFamily="34" charset="0"/>
                <a:cs typeface="Calibri" panose="020F0502020204030204" pitchFamily="34" charset="0"/>
              </a:rPr>
              <a:t>Cơ</a:t>
            </a:r>
            <a:r>
              <a:rPr lang="en-US" sz="31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3100" b="1" cap="none" dirty="0" err="1">
                <a:effectLst/>
                <a:latin typeface="Times New Roman" panose="02020603050405020304" pitchFamily="18" charset="0"/>
                <a:ea typeface="Calibri" panose="020F0502020204030204" pitchFamily="34" charset="0"/>
                <a:cs typeface="Calibri" panose="020F0502020204030204" pitchFamily="34" charset="0"/>
              </a:rPr>
              <a:t>chế</a:t>
            </a:r>
            <a:r>
              <a:rPr lang="en-US" sz="31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3100" b="1" cap="none" dirty="0" err="1">
                <a:effectLst/>
                <a:latin typeface="Times New Roman" panose="02020603050405020304" pitchFamily="18" charset="0"/>
                <a:ea typeface="Calibri" panose="020F0502020204030204" pitchFamily="34" charset="0"/>
                <a:cs typeface="Calibri" panose="020F0502020204030204" pitchFamily="34" charset="0"/>
              </a:rPr>
              <a:t>thực</a:t>
            </a:r>
            <a:r>
              <a:rPr lang="en-US" sz="31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3100" b="1" cap="none" dirty="0" err="1">
                <a:effectLst/>
                <a:latin typeface="Times New Roman" panose="02020603050405020304" pitchFamily="18" charset="0"/>
                <a:ea typeface="Calibri" panose="020F0502020204030204" pitchFamily="34" charset="0"/>
                <a:cs typeface="Calibri" panose="020F0502020204030204" pitchFamily="34" charset="0"/>
              </a:rPr>
              <a:t>hiện</a:t>
            </a:r>
            <a:r>
              <a:rPr lang="en-US" sz="3100" b="1" cap="none" dirty="0">
                <a:effectLst/>
                <a:latin typeface="Times New Roman" panose="02020603050405020304" pitchFamily="18" charset="0"/>
                <a:ea typeface="Calibri" panose="020F0502020204030204" pitchFamily="34" charset="0"/>
                <a:cs typeface="Calibri" panose="020F0502020204030204" pitchFamily="34" charset="0"/>
              </a:rPr>
              <a:t> I/O: </a:t>
            </a:r>
            <a:r>
              <a:rPr lang="en-US" sz="3100" b="1"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3100" b="1" cap="none" dirty="0">
                <a:effectLst/>
                <a:latin typeface="Times New Roman" panose="02020603050405020304" pitchFamily="18" charset="0"/>
                <a:ea typeface="Calibri" panose="020F0502020204030204" pitchFamily="34" charset="0"/>
                <a:cs typeface="Calibri" panose="020F0502020204030204" pitchFamily="34" charset="0"/>
              </a:rPr>
              <a:t> (interrupt) :</a:t>
            </a:r>
            <a:br>
              <a:rPr lang="en-US" sz="3100" b="1" cap="none" dirty="0">
                <a:effectLst/>
                <a:latin typeface="Times New Roman" panose="02020603050405020304" pitchFamily="18" charset="0"/>
                <a:ea typeface="Calibri" panose="020F0502020204030204" pitchFamily="34" charset="0"/>
                <a:cs typeface="Calibri" panose="020F0502020204030204" pitchFamily="34" charset="0"/>
              </a:rPr>
            </a:br>
            <a:b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1800" cap="none" dirty="0" err="1">
                <a:latin typeface="Times New Roman" panose="02020603050405020304" pitchFamily="18" charset="0"/>
                <a:ea typeface="Calibri" panose="020F0502020204030204" pitchFamily="34" charset="0"/>
                <a:cs typeface="Calibri" panose="020F0502020204030204" pitchFamily="34" charset="0"/>
                <a:sym typeface="Symbol" panose="05050102010706020507" pitchFamily="18" charset="2"/>
              </a:rPr>
              <a:t>N</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(interrupts)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phép</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thông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báo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CPU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chúng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dữ</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liệu</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truyền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hoặc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một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thao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hoàn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tất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phép</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CPU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thực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nhiệm</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vụ</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không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hoạt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động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truyền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I/O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nào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được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chú</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ý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ngay</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lập</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tức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nhận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tín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trên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dòng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yêu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cầu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Sau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đó,cpu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thực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lưu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trạng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thái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chuyển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điều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khiển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sang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quy</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trình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xử</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tại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một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địa</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chỉ</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cố</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định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trong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nhớ</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(CPU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hiểu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được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gửi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trình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xử</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thể</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che</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cap="none" dirty="0">
                <a:effectLst/>
                <a:latin typeface="Times New Roman" panose="02020603050405020304" pitchFamily="18" charset="0"/>
                <a:ea typeface="Calibri" panose="020F0502020204030204" pitchFamily="34" charset="0"/>
                <a:cs typeface="Calibri" panose="020F0502020204030204" pitchFamily="34" charset="0"/>
              </a:rPr>
              <a:t>maskable</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hoặc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không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che</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cap="none" dirty="0">
                <a:effectLst/>
                <a:latin typeface="Times New Roman" panose="02020603050405020304" pitchFamily="18" charset="0"/>
                <a:ea typeface="Calibri" panose="020F0502020204030204" pitchFamily="34" charset="0"/>
                <a:cs typeface="Calibri" panose="020F0502020204030204" pitchFamily="34" charset="0"/>
              </a:rPr>
              <a:t>non-maskable</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trình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xử</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xác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định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nguyên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nhân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gây</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ra</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thực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xử</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thực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khôi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phục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trạng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thái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thực</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hiện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quay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trở</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lại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từ</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lệnh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để</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trả</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lại</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quyền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điều</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khiển</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cho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CPU.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Trình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xử</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lý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sẽ</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xóa</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bằng</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cách</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bảo</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trì</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cap="none" dirty="0"/>
          </a:p>
        </p:txBody>
      </p:sp>
    </p:spTree>
    <p:extLst>
      <p:ext uri="{BB962C8B-B14F-4D97-AF65-F5344CB8AC3E}">
        <p14:creationId xmlns:p14="http://schemas.microsoft.com/office/powerpoint/2010/main" val="21642649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8969-D44B-05DD-7AC7-4C2EBE56046E}"/>
              </a:ext>
            </a:extLst>
          </p:cNvPr>
          <p:cNvSpPr>
            <a:spLocks noGrp="1"/>
          </p:cNvSpPr>
          <p:nvPr>
            <p:ph type="title"/>
          </p:nvPr>
        </p:nvSpPr>
        <p:spPr>
          <a:xfrm>
            <a:off x="1869142" y="-136039"/>
            <a:ext cx="9905998" cy="1478570"/>
          </a:xfrm>
        </p:spPr>
        <p:txBody>
          <a:bodyPr>
            <a:normAutofit/>
          </a:bodyPr>
          <a:lstStyle/>
          <a:p>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Hệ</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thống</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có</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một</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bảng</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vector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chứa</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địa</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chỉ</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các</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trình</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phục</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vụ</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 </a:t>
            </a:r>
            <a:r>
              <a:rPr lang="en-US" sz="2000" b="1" cap="none" dirty="0" err="1">
                <a:effectLst/>
                <a:latin typeface="Times New Roman" panose="02020603050405020304" pitchFamily="18" charset="0"/>
                <a:ea typeface="Calibri" panose="020F0502020204030204" pitchFamily="34" charset="0"/>
                <a:cs typeface="Calibri" panose="020F0502020204030204" pitchFamily="34" charset="0"/>
              </a:rPr>
              <a:t>ngắt</a:t>
            </a:r>
            <a:r>
              <a:rPr lang="en-US" sz="2000" b="1" cap="none" dirty="0">
                <a:effectLst/>
                <a:latin typeface="Times New Roman" panose="02020603050405020304" pitchFamily="18" charset="0"/>
                <a:ea typeface="Calibri" panose="020F0502020204030204" pitchFamily="34" charset="0"/>
                <a:cs typeface="Calibri" panose="020F0502020204030204" pitchFamily="34" charset="0"/>
              </a:rPr>
              <a:t>.</a:t>
            </a:r>
            <a:b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000" cap="none" dirty="0"/>
          </a:p>
        </p:txBody>
      </p:sp>
      <p:pic>
        <p:nvPicPr>
          <p:cNvPr id="3" name="Picture 2">
            <a:extLst>
              <a:ext uri="{FF2B5EF4-FFF2-40B4-BE49-F238E27FC236}">
                <a16:creationId xmlns:a16="http://schemas.microsoft.com/office/drawing/2014/main" id="{3A459614-44A9-FB14-4F49-D791432313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3248" y="1232645"/>
            <a:ext cx="5186083" cy="4917141"/>
          </a:xfrm>
          <a:prstGeom prst="rect">
            <a:avLst/>
          </a:prstGeom>
          <a:noFill/>
          <a:ln>
            <a:noFill/>
          </a:ln>
        </p:spPr>
      </p:pic>
      <p:pic>
        <p:nvPicPr>
          <p:cNvPr id="4" name="Picture 3">
            <a:extLst>
              <a:ext uri="{FF2B5EF4-FFF2-40B4-BE49-F238E27FC236}">
                <a16:creationId xmlns:a16="http://schemas.microsoft.com/office/drawing/2014/main" id="{90F16286-FB9E-A046-9A16-B9B1F249B0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232645"/>
            <a:ext cx="5033682" cy="4917141"/>
          </a:xfrm>
          <a:prstGeom prst="rect">
            <a:avLst/>
          </a:prstGeom>
          <a:noFill/>
          <a:ln>
            <a:noFill/>
          </a:ln>
        </p:spPr>
      </p:pic>
    </p:spTree>
    <p:extLst>
      <p:ext uri="{BB962C8B-B14F-4D97-AF65-F5344CB8AC3E}">
        <p14:creationId xmlns:p14="http://schemas.microsoft.com/office/powerpoint/2010/main" val="35097509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19A51F-5E63-DCBE-EEF1-95BEC3CB70E7}"/>
              </a:ext>
            </a:extLst>
          </p:cNvPr>
          <p:cNvSpPr>
            <a:spLocks noGrp="1"/>
          </p:cNvSpPr>
          <p:nvPr>
            <p:ph type="title"/>
          </p:nvPr>
        </p:nvSpPr>
        <p:spPr>
          <a:xfrm>
            <a:off x="1141413" y="233083"/>
            <a:ext cx="9905998" cy="2832846"/>
          </a:xfrm>
        </p:spPr>
        <p:txBody>
          <a:bodyPr anchor="t">
            <a:normAutofit fontScale="90000"/>
          </a:bodyPr>
          <a:lstStyle/>
          <a:p>
            <a:pPr marL="457200">
              <a:spcBef>
                <a:spcPts val="0"/>
              </a:spcBef>
            </a:pPr>
            <a: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2.3.Truy </a:t>
            </a:r>
            <a:r>
              <a:rPr lang="en-US" sz="31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nhớ</a:t>
            </a:r>
            <a: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trực</a:t>
            </a:r>
            <a: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(direct memory access) :</a:t>
            </a:r>
            <a:br>
              <a:rPr lang="en-US" sz="31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ối</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truyền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số</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lượng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lớn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dữ</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liệu</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chẳng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hạn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như</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điều</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khiển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đĩa</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thật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lãng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phí</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khi</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buộc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CPU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truyền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dữ</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liệu</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vào</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ra</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khỏi</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thanh</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ghi</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từng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byte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một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Thay</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vào</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đó</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công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việc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này</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thể</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được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chuyển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sang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một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xử</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lý</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đặc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biệt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được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gọi</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là</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truy</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cập</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nhớ</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trực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tiếp</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t>
            </a:r>
            <a:r>
              <a:rPr lang="en-US" sz="1800" b="1"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DMA</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điều</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khiển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t>
            </a:r>
            <a:b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DMA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có</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phần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cứng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hỗ</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trợ</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đặc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biệt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đó</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là</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b="1"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DMA controller.</a:t>
            </a:r>
            <a:br>
              <a:rPr lang="en-US" sz="1800" b="1"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hiện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truyền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dữ</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liệu</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trực</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tiếp</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giữa</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thiết</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bị</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I/O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và</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bộ</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nhớ</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mà</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không</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cần</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sự</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can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thiệp</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a:t>
            </a:r>
            <a:r>
              <a:rPr lang="en-US" sz="1800" cap="none"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vủa</a:t>
            </a:r>
            <a:r>
              <a:rPr lang="en-US" sz="1800" cap="none"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CPU.</a:t>
            </a:r>
            <a:endParaRPr lang="en-US" sz="1800" cap="none" dirty="0">
              <a:solidFill>
                <a:schemeClr val="tx1"/>
              </a:solidFill>
            </a:endParaRPr>
          </a:p>
        </p:txBody>
      </p:sp>
      <p:pic>
        <p:nvPicPr>
          <p:cNvPr id="5" name="Picture 4">
            <a:extLst>
              <a:ext uri="{FF2B5EF4-FFF2-40B4-BE49-F238E27FC236}">
                <a16:creationId xmlns:a16="http://schemas.microsoft.com/office/drawing/2014/main" id="{A6313E9A-A061-3B4F-F847-E56818D2B6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9107" y="3065929"/>
            <a:ext cx="7476563" cy="3583193"/>
          </a:xfrm>
          <a:prstGeom prst="rect">
            <a:avLst/>
          </a:prstGeom>
          <a:noFill/>
          <a:ln>
            <a:noFill/>
          </a:ln>
        </p:spPr>
      </p:pic>
    </p:spTree>
    <p:extLst>
      <p:ext uri="{BB962C8B-B14F-4D97-AF65-F5344CB8AC3E}">
        <p14:creationId xmlns:p14="http://schemas.microsoft.com/office/powerpoint/2010/main" val="93818147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58E-41C0-3DD3-26A9-82B55E3136C9}"/>
              </a:ext>
            </a:extLst>
          </p:cNvPr>
          <p:cNvSpPr>
            <a:spLocks noGrp="1"/>
          </p:cNvSpPr>
          <p:nvPr>
            <p:ph type="title"/>
          </p:nvPr>
        </p:nvSpPr>
        <p:spPr>
          <a:xfrm>
            <a:off x="1483659" y="385485"/>
            <a:ext cx="9905998" cy="2339835"/>
          </a:xfrm>
        </p:spPr>
        <p:txBody>
          <a:bodyPr>
            <a:normAutofit fontScale="90000"/>
          </a:bodyPr>
          <a:lstStyle/>
          <a:p>
            <a:pPr marL="342900" marR="0" lvl="0" indent="-342900">
              <a:lnSpc>
                <a:spcPct val="120000"/>
              </a:lnSpc>
              <a:spcBef>
                <a:spcPts val="200"/>
              </a:spcBef>
              <a:spcAft>
                <a:spcPts val="0"/>
              </a:spcAft>
            </a:pPr>
            <a:r>
              <a:rPr lang="en-US" sz="3100" b="1" cap="none" dirty="0">
                <a:effectLst/>
                <a:latin typeface="Times New Roman" panose="02020603050405020304" pitchFamily="18" charset="0"/>
                <a:ea typeface="Times New Roman" panose="02020603050405020304" pitchFamily="18" charset="0"/>
                <a:cs typeface="Times New Roman" panose="02020603050405020304" pitchFamily="18" charset="0"/>
              </a:rPr>
              <a:t>3. Giao </a:t>
            </a:r>
            <a:r>
              <a:rPr lang="en-US" sz="31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3100" b="1" cap="none" dirty="0">
                <a:effectLst/>
                <a:latin typeface="Times New Roman" panose="02020603050405020304" pitchFamily="18" charset="0"/>
                <a:ea typeface="Times New Roman" panose="02020603050405020304" pitchFamily="18" charset="0"/>
                <a:cs typeface="Times New Roman" panose="02020603050405020304" pitchFamily="18" charset="0"/>
              </a:rPr>
              <a:t> I/O </a:t>
            </a:r>
            <a:r>
              <a:rPr lang="en-US" sz="31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31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1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31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1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3100" b="1" cap="none" dirty="0">
                <a:effectLst/>
                <a:latin typeface="Times New Roman" panose="02020603050405020304" pitchFamily="18" charset="0"/>
                <a:ea typeface="Times New Roman" panose="02020603050405020304" pitchFamily="18" charset="0"/>
                <a:cs typeface="Times New Roman" panose="02020603050405020304" pitchFamily="18" charset="0"/>
              </a:rPr>
              <a:t> ( application I/O interface ) :</a:t>
            </a:r>
            <a:br>
              <a:rPr lang="en-US" sz="3100" b="1" cap="none" dirty="0">
                <a:latin typeface="Times New Roman" panose="02020603050405020304" pitchFamily="18" charset="0"/>
                <a:ea typeface="Times New Roman" panose="02020603050405020304" pitchFamily="18" charset="0"/>
                <a:cs typeface="Times New Roman" panose="02020603050405020304" pitchFamily="18" charset="0"/>
              </a:rPr>
            </a:br>
            <a:b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Ứ</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nằm</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đóng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gói</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cụ</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b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200" b="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2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74C7BB-8B81-C2E7-D81E-57BB1275C0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7452" y="2779058"/>
            <a:ext cx="7022054" cy="3675529"/>
          </a:xfrm>
          <a:prstGeom prst="rect">
            <a:avLst/>
          </a:prstGeom>
          <a:noFill/>
          <a:ln>
            <a:noFill/>
          </a:ln>
        </p:spPr>
      </p:pic>
    </p:spTree>
    <p:extLst>
      <p:ext uri="{BB962C8B-B14F-4D97-AF65-F5344CB8AC3E}">
        <p14:creationId xmlns:p14="http://schemas.microsoft.com/office/powerpoint/2010/main" val="214621846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5CC0-C28A-8037-4C06-5A4E043698B9}"/>
              </a:ext>
            </a:extLst>
          </p:cNvPr>
          <p:cNvSpPr>
            <a:spLocks noGrp="1"/>
          </p:cNvSpPr>
          <p:nvPr>
            <p:ph type="title"/>
          </p:nvPr>
        </p:nvSpPr>
        <p:spPr>
          <a:xfrm>
            <a:off x="191296" y="493059"/>
            <a:ext cx="5555080" cy="6208058"/>
          </a:xfrm>
        </p:spPr>
        <p:txBody>
          <a:bodyPr>
            <a:normAutofit fontScale="90000"/>
          </a:bodyPr>
          <a:lstStyle/>
          <a:p>
            <a:pPr marR="0">
              <a:spcBef>
                <a:spcPts val="0"/>
              </a:spcBef>
              <a:spcAft>
                <a:spcPts val="0"/>
              </a:spcAft>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2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22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6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latin typeface="Times New Roman" panose="02020603050405020304" pitchFamily="18" charset="0"/>
                <a:ea typeface="Times New Roman" panose="02020603050405020304" pitchFamily="18" charset="0"/>
                <a:cs typeface="Times New Roman" panose="02020603050405020304" pitchFamily="18" charset="0"/>
              </a:rPr>
              <a:t>M</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ỗi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khiển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windows,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linux</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AIX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Mac OS X.</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6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200" b="1"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200" b="1"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400" b="1"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err="1">
                <a:latin typeface="Times New Roman" panose="02020603050405020304" pitchFamily="18" charset="0"/>
                <a:ea typeface="Calibri" panose="020F0502020204030204" pitchFamily="34" charset="0"/>
                <a:cs typeface="Times New Roman" panose="02020603050405020304" pitchFamily="18" charset="0"/>
              </a:rPr>
              <a:t>D</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òng</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khối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dòng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byte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khối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khối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byte.</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ngẫu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dành</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luồng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dành</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riêng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byte/</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giây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gigabyte/</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giây</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đọc-ghi</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đọc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b="1"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cap="none" dirty="0" err="1">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none"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cap="none"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800" cap="none"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516AF8-134B-0246-3B3E-DAF895AB05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13763"/>
            <a:ext cx="5904704" cy="6122896"/>
          </a:xfrm>
          <a:prstGeom prst="rect">
            <a:avLst/>
          </a:prstGeom>
          <a:noFill/>
          <a:ln>
            <a:noFill/>
          </a:ln>
        </p:spPr>
      </p:pic>
    </p:spTree>
    <p:extLst>
      <p:ext uri="{BB962C8B-B14F-4D97-AF65-F5344CB8AC3E}">
        <p14:creationId xmlns:p14="http://schemas.microsoft.com/office/powerpoint/2010/main" val="574048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5966</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Bodoni MT</vt:lpstr>
      <vt:lpstr>Calibri</vt:lpstr>
      <vt:lpstr>Courier New</vt:lpstr>
      <vt:lpstr>Symbol</vt:lpstr>
      <vt:lpstr>Times New Roman</vt:lpstr>
      <vt:lpstr>Tw Cen MT</vt:lpstr>
      <vt:lpstr>Circuit</vt:lpstr>
      <vt:lpstr>Môn học cơ sở hệ điều hành</vt:lpstr>
      <vt:lpstr>MụC tiêu bài báo cáo :</vt:lpstr>
      <vt:lpstr>PowerPoint Presentation</vt:lpstr>
      <vt:lpstr>2. I/O Hardware :  Các thiết bị I/O có thể được phân loại đại khái là thiết bị lưu trữ, giao tiếp, giao diện người dùng và các thiết bị khác.   Các thiết bị giao tiếp với máy tính thông qua tín hiệu được gửi qua dây hoặc qua không khí.   Điểm hội tụ chung cho các thiết bị I/O:  - Cổng port (nối tiếp hoặc song song) -Bus (daisy chain, shared direct access) -Controller (device controller, SCSI controller)   Cơ chế giao tiếp giữa CPU và thiết bị I/O:  -Thông qua các thanh ghi register (dữ liệu vào, ra, trạng thái, điều khiển) -I/O được ánh xạ vào bộ nhớ (memory-mapped I/O) </vt:lpstr>
      <vt:lpstr>2.1. Cơ chế thực hiện I/O: thăm dò (polling) :   Máy chủ liên tục kiểm tra trạng thái của thiết bị khi muốn thực hiện I/O (ready, busy hoặc error)    Polling có thể rất nhanh và hiệu quả nếu cả thiết bị và bộ điều khiển đều nhanh và có dữ liệu quan trọng cần truyền. Tuy nhiên, nó sẽ không hiệu quả nếu máy chủ phải đợi một thời gian dài trong vòng lặp bận rộn để chờ thiết bị hoặc nếu cần phải kiểm tra thường xuyên đối với dữ liệu không thường xuyên ở đó.    2.2. Cơ chế thực hiện I/O: ngắt (interrupt) :   Ngắt (interrupts) cho phép các thiết bị thông báo cho CPU khi chúng có dữ liệu cần truyền hoặc khi một thao tác hoàn tất, cho phép CPU thực hiện các nhiệm vụ khác khi không có hoạt động truyền I/O nào cần được chú ý ngay lập tức.        Xác nhận tín hiệu trên dòng yêu cầu ngắt.       Sau đó,cpu thực hiện lưu trạng thái và chuyển điều khiển sang quy trình xử lý ngắt tại một địa chỉ cố định trong bộ nhớ. (CPU hiểu được ngắt và gửi trình xử lý ngắt.)       Các ngắt có thể bị che (maskable) hoặc không bị che (non-maskable)        trình xử lý ngắt xác định nguyên nhân gây ra ngắt, thực hiện xử lý cần thiết, thực hiện khôi phục trạng thái và thực hiện quay trở lại từ lệnh ngắt để trả lại quyền điều khiển cho CPU. (Trình xử lý ngắt sẽ xóa ngắt bằng cách bảo trì thiết bị.) </vt:lpstr>
      <vt:lpstr> Hệ thống có một bảng vector ngắt chứa địa chỉ các trình phục vụ ngắt. </vt:lpstr>
      <vt:lpstr>2.3.Truy cập bộ nhớ trực tiếp (direct memory access) :   Đối với các thiết bị truyền số lượng lớn dữ liệu (chẳng hạn như bộ điều khiển đĩa),thật lãng phí khi buộc CPU truyền dữ liệu vào và ra khỏi các thanh ghi từng byte một.   Thay vào đó, công việc này có thể được chuyển sang một bộ xử lý đặc biệt, được gọi là truy cập bộ nhớ trực tiếp, DMA, bộ điều khiển.   DMA cần có phần cứng hỗ trợ đặc biệt, đó là DMA controller.   Thực hiện truyền dữ liệu trực tiếp giữa thiết bị I/O và bộ nhớ mà không cần sự can thiệp vủa CPU.</vt:lpstr>
      <vt:lpstr>3. Giao diện I/O cho ứng dụng ( application I/O interface ) :    Ứng dụng của người dùng có thể truy cập đến nhiều loại thiết bị khác nhau thông     qua việc xây dựng lớp nằm trên và thông qua việc đóng gói toàn bộ mã nguồn cụ    thể của thiết bị vào các trình điều khiển thiết bị, trong khi các lớp ứng dụng được    trình bày với một giao diện chung cho tất cả các thiết bị.  </vt:lpstr>
      <vt:lpstr> Tiêu chuẩn trình điều khiển thiết bị:         -Mỗi hệ điều hành có tiêu chuẩn riêng cho giao diện trình điều khiển thiết bị. Một thiết bị có  thể có nhiều trình điều khiển cho các hệ điều hành khác nhau như windows, linux, AIX và Mac OS X.   Đặc điểm của thiết bị: các thiết bị khác nhau theo các cách sau:  -Dòng ký tự hoặc khối: thiết bị dòng ký tự truyền từng byte một, trong khi thiết bị khối chuyển một khối byte. -Truy cập tuần tự hoặc ngẫu nhiên: thiết bị tuần tự truyền dữ liệu theo thứ tự cố định, trong khi thiết bị truy cập ngẫu nhiên cho phép tìm kiếm dữ liệu ở bất kỳ vị trí nào.  -Đồng bộ hoặc không đồng bộ: thiết bị đồng bộ có thời gian phản hồi dự đoán được, trong khi thiết bị không đồng bộ có thời gian phản hồi không đều và không thể dự đoán.  -Có thể chia sẻ hoặc dành riêng: thiết bị có thể chia sẻ được sử dụng đồng thời bởi nhiều tiến trình hoặc luồng; thiết bị dành riêng không thể.  -Tốc độ hoạt động: tốc độ của thiết bị có thể từ vài byte/giây đến vài gigabyte/giây.  -Chỉ đọc-ghi, chỉ đọc hoặc chỉ viết: một số thiết bị hỗ trợ cả đầu vào và đầu ra, trong khi một số khác chỉ hỗ trợ một hướng truyền dữ liệu. </vt:lpstr>
      <vt:lpstr>  3.1.Thiết bị khối và thiết bị ký tự( block and character devices):      Thiết bị khối:  đây là các thiết bị được thiết kế để hiểu các lệnh như read(), write() và seek() . Một số ứng dụng đặc biệt như hệ thống quản lý cơ sở dữ liệu có thể muốn truy cập trực tiếp vào thiết bị khối, điều này được gọi là I/O thô.Hệ điều hành cũng cho phép một chế độ hoạt động trên một tập tin vô hiệu hóa bộ đệm và khóa, được gọi là I/O trực tiếp trong thế giới UNIX.        Thiết bị dòng ký tự: cung cấp các cuộc gọi hệ thống cho phép một ứng dụng để get() hoặc put() một ký tự. Kiểu truy cập này thuận tiện cho các thiết bị đầu vào như như bàn phím, chuột và modem tạo ra dữ liệu đầu vào một cách tự phát.        Quyền truy cập tệp được ánh xạ bộ nhớ:  thay vì cung cấp các thao tác đọc và ghi, giao diện ánh xạ bộ nhớ cung cấp quyền truy cập vào bộ lưu trữ đĩa thông qua một mảng byte trong bộ nhớ chính.         Bàn phím:  là một ví dụ về thiết bị được truy cập thông qua giao diện dòng ký tự . Các cuộc gọi hệ thống cơ bản trong giao diện này cho phép một ứng dụng để get() hoặc put() một ký tự.  3.2.Thiết bị mạng ( network devices ) :         Vì truy cập mạng inherently khác biệt so với truy cập ổ đĩa cục bộ,hầu hết các hệ thống cung cấp 1 giao diện riêng biệt cho các thiết bị mạng.         Một giao diện phổ biến đó là giao diện socket, nó hoạt động hioongs như 1 dây cáp hoặc đường ống kết nối hai thực thể với nhau.          Dữ liệu có thể được đưa vào socket ở 1 đầu và đọc ra tuần tự ở đầu còn lại. Thường thì socket là full- duplex, cho phép truyền dữ liệu hai chiều.          Cuộc gọi hệ thống select() cho phép máy chủ (hoặc các ứng dụng khác) xác định các socket có dữ liệu đang chờ, mà không cần phải kiểm tra tất cả các socket có sẵn. </vt:lpstr>
      <vt:lpstr>3.3.Đồng hồ và bộ đếm thời gian ( clocks and timers) :        Trong máy tính, các thiết bị đồng hồ và bộ đếm thời gian có ba chức năng cơ bản: cung cấp thời gian hiện tại, đo thời gian đã trôi qua và thiết lập bộ đếm thời gian để kích hoạt hoạt động tại một thời điểm cụ thể.         Ngoài ra, bộ đếm thời gian cũng có thể được sử dụng trong các tác vụ như đẩy dữ liệu cache xuống đĩa và kiểm soát trạng thái mạng. Để hỗ trợ nhiều yêu cầu bộ đếm thời gian hơn số kênh phần cứng, hệ thống có thể mô phỏng đồng hồ ảo. Khi có yêu cầu, kernel duy trì một danh sách các tín hiệu ngắt theo thời gian và thiết lập bộ đếm thời gian cho thời điểm sớm nhất. Khi tín hiệu ngắt xuất hiện, kernel thông báo cho ứng dụng và cập nhật bộ đếm thời gian cho sự kiện tiếp theo.         Tốc độ ngắt thường nằm trong khoảng từ 18 đến 60 lần mỗi giây trên nhiều máy          tính, nhưng độ phân giải thấp hơn nhiều so với tốc độ xử lý của máy tính hiện đại.   3.4.I/O không chặn và I/O bất đồng bộ ( nonblocking and asynchronous I/O ) :        Với I/O có chặn, một tiến trình được di chuyển vào hàng đợi chờ khi một yêu cầu I/O được thực hiện và sau đó di chuyển trở lại hàng đợi sẵn sàng khi yêu cầu hoàn thành, cho phép các tiến trình khác thực hiện trong thời gian chờ đợi này.       Với I/O không chặn, yêu cầu I/O trả về ngay lập tức, bất kể hoạt động I/O được yêu cầu đã xảy ra hoàn toàn hay chưa.        Một phương pháp để các lập trình viên triển khai I/O không chặn là sử dụng ứng dụng đa luồng, trong đó một luồng thực hiện các cuộc gọi I/O chặn (ví dụ: đọc từ bàn phím hoặc chuột), trong khi các luồng khác tiếp tục cập nhật màn hình hoặc thực hiện các công việc khác. Điều này cho phép ứng dụng vẫn hoạt động mà không bị chặn hoàn toàn bởi các hoạt động I/O chậm chạp.        Một biến thể tinh tế của I/O không chặn là I/O bất đồng bộ, trong đó yêu cầu I/O trả về ngay lập tức, cho phép tiến trình tiếp tục với các công việc khác, sau đó tiến trình được thông báo (thông qua việc thay đổi một biến tiến trình, hoặc một ngắt phần mềm, hoặc một hàm gọi lại) khi hoạt động I/O đã hoàn thành và dữ liệu đã sẵn sàng sử dụng.  </vt:lpstr>
      <vt:lpstr>      3.5. I/O đa hướng ( Vectored I/O ) :      I/O đa hướng (vectored I/O) cho phép một cuộc gọi hệ thống thực hiện  nhiều hoạt động I/O liên quan đến nhiều vị trí khác nhau thông qua một lệnh duy nhất.        Ví dụ, trong UNIX, cuộc gọi hệ thống readv có thể đọc từ nhiều bộ đệm khác nhau và ghi vào chúng hoặc ngược lại. Điều này giúp tránh việc chuyển đổi ngữ cảnh vào verhead của nhiều cuộc gọi hệ thống riêng lẻ. Nó cũng có thể đảm bảo tính toàn vẹn của các hoạt động I/O, đồng thời tối ưu hóa hiệu suất hệ thống và giảm overhead.  4. Hệ thống con I/O hạt nhân ( Kernel I/O subsystem) : 4.1.Lập kế hoạch vào ra( I/O scheduling ) :        Việc lập lịch các yêu cầu I/O có thể cải thiện đáng kể hiệu quả tổng thể. Mức độ  ưu  tiên cũng có thể đóng một vai trò trong việc lập kế hoạch yêu cầu.         Việc lưu vào bộ đệm và bộ nhớ đệm cũng có thể hữu ích và có thể cho phép các tùy chọn lập lịch linh hoạt hơn.        Trên các hệ thống có nhiều thiết bị, các hàng đợi yêu cầu riêng biệt thường được giữ cho từng thiết bị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cô và các bạn đã chú ý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cơ sở hệ điều hành</dc:title>
  <dc:creator>Dat Nguyen</dc:creator>
  <cp:lastModifiedBy>Dat Nguyen</cp:lastModifiedBy>
  <cp:revision>8</cp:revision>
  <dcterms:created xsi:type="dcterms:W3CDTF">2023-09-14T08:34:52Z</dcterms:created>
  <dcterms:modified xsi:type="dcterms:W3CDTF">2023-09-14T17:53:15Z</dcterms:modified>
</cp:coreProperties>
</file>