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2" r:id="rId4"/>
    <p:sldId id="259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6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4BB4-8C6A-C44A-AD1C-C18D42A2EAF6}" type="datetimeFigureOut">
              <a:rPr lang="en-VN" smtClean="0"/>
              <a:t>09/26/2025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D4AE06-B2A4-1E44-A083-2094052F623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1308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4BB4-8C6A-C44A-AD1C-C18D42A2EAF6}" type="datetimeFigureOut">
              <a:rPr lang="en-VN" smtClean="0"/>
              <a:t>09/26/2025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D4AE06-B2A4-1E44-A083-2094052F623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7474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4BB4-8C6A-C44A-AD1C-C18D42A2EAF6}" type="datetimeFigureOut">
              <a:rPr lang="en-VN" smtClean="0"/>
              <a:t>09/26/2025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D4AE06-B2A4-1E44-A083-2094052F6231}" type="slidenum">
              <a:rPr lang="en-VN" smtClean="0"/>
              <a:t>‹#›</a:t>
            </a:fld>
            <a:endParaRPr lang="en-V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8742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4BB4-8C6A-C44A-AD1C-C18D42A2EAF6}" type="datetimeFigureOut">
              <a:rPr lang="en-VN" smtClean="0"/>
              <a:t>09/26/2025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D4AE06-B2A4-1E44-A083-2094052F623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88140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4BB4-8C6A-C44A-AD1C-C18D42A2EAF6}" type="datetimeFigureOut">
              <a:rPr lang="en-VN" smtClean="0"/>
              <a:t>09/26/2025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D4AE06-B2A4-1E44-A083-2094052F6231}" type="slidenum">
              <a:rPr lang="en-VN" smtClean="0"/>
              <a:t>‹#›</a:t>
            </a:fld>
            <a:endParaRPr lang="en-V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2448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4BB4-8C6A-C44A-AD1C-C18D42A2EAF6}" type="datetimeFigureOut">
              <a:rPr lang="en-VN" smtClean="0"/>
              <a:t>09/26/2025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D4AE06-B2A4-1E44-A083-2094052F623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84933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4BB4-8C6A-C44A-AD1C-C18D42A2EAF6}" type="datetimeFigureOut">
              <a:rPr lang="en-VN" smtClean="0"/>
              <a:t>09/26/2025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AE06-B2A4-1E44-A083-2094052F623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58533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4BB4-8C6A-C44A-AD1C-C18D42A2EAF6}" type="datetimeFigureOut">
              <a:rPr lang="en-VN" smtClean="0"/>
              <a:t>09/26/2025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AE06-B2A4-1E44-A083-2094052F623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2986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4BB4-8C6A-C44A-AD1C-C18D42A2EAF6}" type="datetimeFigureOut">
              <a:rPr lang="en-VN" smtClean="0"/>
              <a:t>09/26/2025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AE06-B2A4-1E44-A083-2094052F623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1436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4BB4-8C6A-C44A-AD1C-C18D42A2EAF6}" type="datetimeFigureOut">
              <a:rPr lang="en-VN" smtClean="0"/>
              <a:t>09/26/2025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D4AE06-B2A4-1E44-A083-2094052F623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9803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4BB4-8C6A-C44A-AD1C-C18D42A2EAF6}" type="datetimeFigureOut">
              <a:rPr lang="en-VN" smtClean="0"/>
              <a:t>09/26/2025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D4AE06-B2A4-1E44-A083-2094052F623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009554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4BB4-8C6A-C44A-AD1C-C18D42A2EAF6}" type="datetimeFigureOut">
              <a:rPr lang="en-VN" smtClean="0"/>
              <a:t>09/26/2025</a:t>
            </a:fld>
            <a:endParaRPr lang="en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D4AE06-B2A4-1E44-A083-2094052F623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58365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4BB4-8C6A-C44A-AD1C-C18D42A2EAF6}" type="datetimeFigureOut">
              <a:rPr lang="en-VN" smtClean="0"/>
              <a:t>09/26/2025</a:t>
            </a:fld>
            <a:endParaRPr lang="en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AE06-B2A4-1E44-A083-2094052F623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5724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4BB4-8C6A-C44A-AD1C-C18D42A2EAF6}" type="datetimeFigureOut">
              <a:rPr lang="en-VN" smtClean="0"/>
              <a:t>09/26/2025</a:t>
            </a:fld>
            <a:endParaRPr lang="en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AE06-B2A4-1E44-A083-2094052F623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8381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4BB4-8C6A-C44A-AD1C-C18D42A2EAF6}" type="datetimeFigureOut">
              <a:rPr lang="en-VN" smtClean="0"/>
              <a:t>09/26/2025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4AE06-B2A4-1E44-A083-2094052F623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3501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64BB4-8C6A-C44A-AD1C-C18D42A2EAF6}" type="datetimeFigureOut">
              <a:rPr lang="en-VN" smtClean="0"/>
              <a:t>09/26/2025</a:t>
            </a:fld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D4AE06-B2A4-1E44-A083-2094052F6231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9819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64BB4-8C6A-C44A-AD1C-C18D42A2EAF6}" type="datetimeFigureOut">
              <a:rPr lang="en-VN" smtClean="0"/>
              <a:t>09/26/2025</a:t>
            </a:fld>
            <a:endParaRPr lang="en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D4AE06-B2A4-1E44-A083-2094052F6231}" type="slidenum">
              <a:rPr lang="en-VN" smtClean="0"/>
              <a:t>‹#›</a:t>
            </a:fld>
            <a:endParaRPr lang="en-VN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131BED94-209F-42E8-799D-FB315E733C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5252" b="94592" l="2600" r="95476">
                        <a14:foregroundMark x1="29953" y1="5928" x2="39938" y2="60790"/>
                        <a14:foregroundMark x1="39938" y1="60790" x2="41082" y2="62454"/>
                        <a14:foregroundMark x1="26625" y1="8944" x2="12949" y2="29121"/>
                        <a14:foregroundMark x1="12949" y1="29121" x2="11284" y2="48466"/>
                        <a14:foregroundMark x1="11284" y1="48466" x2="20801" y2="70827"/>
                        <a14:foregroundMark x1="20801" y1="70827" x2="35465" y2="87259"/>
                        <a14:foregroundMark x1="35465" y1="87259" x2="55642" y2="88768"/>
                        <a14:foregroundMark x1="55642" y1="88768" x2="71139" y2="72959"/>
                        <a14:foregroundMark x1="71139" y1="72959" x2="78367" y2="48362"/>
                        <a14:foregroundMark x1="78367" y1="48362" x2="71763" y2="28913"/>
                        <a14:foregroundMark x1="71763" y1="28913" x2="49870" y2="14405"/>
                        <a14:foregroundMark x1="49870" y1="14405" x2="33541" y2="10764"/>
                        <a14:foregroundMark x1="32969" y1="10140" x2="17681" y2="22569"/>
                        <a14:foregroundMark x1="17681" y1="22569" x2="10296" y2="41654"/>
                        <a14:foregroundMark x1="10296" y1="41654" x2="20593" y2="62975"/>
                        <a14:foregroundMark x1="20593" y1="62975" x2="44098" y2="84555"/>
                        <a14:foregroundMark x1="44098" y1="84555" x2="64431" y2="84191"/>
                        <a14:foregroundMark x1="64431" y1="84191" x2="80967" y2="70827"/>
                        <a14:foregroundMark x1="80967" y1="70827" x2="86167" y2="47062"/>
                        <a14:foregroundMark x1="86167" y1="47062" x2="80187" y2="27769"/>
                        <a14:foregroundMark x1="80187" y1="27769" x2="65263" y2="12376"/>
                        <a14:foregroundMark x1="65263" y1="12376" x2="33853" y2="10452"/>
                        <a14:foregroundMark x1="32345" y1="8060" x2="53302" y2="5148"/>
                        <a14:foregroundMark x1="53302" y1="5148" x2="72543" y2="7124"/>
                        <a14:foregroundMark x1="72543" y1="7124" x2="85855" y2="23505"/>
                        <a14:foregroundMark x1="85855" y1="23505" x2="91732" y2="46854"/>
                        <a14:foregroundMark x1="91732" y1="46854" x2="91316" y2="50754"/>
                        <a14:foregroundMark x1="33281" y1="6240" x2="7072" y2="36713"/>
                        <a14:foregroundMark x1="7072" y1="36713" x2="8060" y2="57462"/>
                        <a14:foregroundMark x1="8060" y1="57462" x2="16693" y2="75091"/>
                        <a14:foregroundMark x1="16693" y1="75091" x2="32761" y2="87780"/>
                        <a14:foregroundMark x1="32761" y1="87780" x2="52210" y2="91940"/>
                        <a14:foregroundMark x1="52210" y1="91940" x2="72335" y2="85335"/>
                        <a14:foregroundMark x1="90068" y1="32397" x2="91316" y2="52314"/>
                        <a14:foregroundMark x1="91316" y1="52314" x2="86479" y2="72595"/>
                        <a14:foregroundMark x1="86479" y1="72595" x2="77743" y2="85647"/>
                        <a14:foregroundMark x1="91004" y1="33593" x2="91160" y2="74207"/>
                        <a14:foregroundMark x1="91160" y1="74207" x2="90692" y2="73011"/>
                        <a14:foregroundMark x1="92200" y1="41706" x2="92200" y2="60998"/>
                        <a14:foregroundMark x1="91888" y1="35725" x2="95476" y2="62767"/>
                        <a14:foregroundMark x1="38066" y1="13781" x2="26053" y2="17681"/>
                        <a14:foregroundMark x1="30525" y1="17369" x2="54238" y2="17681"/>
                        <a14:foregroundMark x1="54238" y1="17681" x2="88664" y2="40874"/>
                        <a14:foregroundMark x1="88664" y1="40874" x2="92512" y2="45346"/>
                        <a14:foregroundMark x1="41082" y1="8632" x2="81695" y2="18201"/>
                        <a14:foregroundMark x1="81695" y1="18201" x2="73271" y2="14041"/>
                        <a14:foregroundMark x1="74155" y1="19189" x2="79875" y2="22205"/>
                        <a14:foregroundMark x1="31149" y1="7748" x2="39886" y2="30889"/>
                        <a14:foregroundMark x1="39262" y1="29693" x2="39574" y2="61570"/>
                        <a14:foregroundMark x1="75039" y1="71815" x2="77743" y2="79927"/>
                        <a14:foregroundMark x1="76547" y1="79927" x2="67863" y2="88664"/>
                        <a14:foregroundMark x1="29953" y1="5356" x2="29953" y2="5356"/>
                        <a14:foregroundMark x1="31773" y1="6864" x2="38690" y2="24909"/>
                        <a14:foregroundMark x1="38690" y1="24909" x2="32605" y2="5720"/>
                        <a14:foregroundMark x1="32605" y1="5720" x2="33541" y2="9880"/>
                        <a14:foregroundMark x1="33853" y1="11648" x2="39834" y2="31149"/>
                        <a14:foregroundMark x1="39834" y1="31149" x2="20281" y2="34945"/>
                        <a14:foregroundMark x1="20281" y1="34945" x2="13989" y2="48622"/>
                        <a14:foregroundMark x1="15237" y1="44722" x2="22673" y2="24545"/>
                        <a14:foregroundMark x1="22673" y1="24545" x2="32033" y2="19761"/>
                        <a14:foregroundMark x1="31773" y1="40250" x2="57930" y2="41134"/>
                        <a14:foregroundMark x1="60946" y1="36297" x2="47114" y2="54862"/>
                        <a14:foregroundMark x1="47114" y1="54862" x2="39262" y2="23713"/>
                        <a14:foregroundMark x1="7072" y1="31513" x2="4108" y2="51378"/>
                        <a14:foregroundMark x1="4108" y1="51378" x2="9100" y2="70047"/>
                        <a14:foregroundMark x1="9100" y1="70047" x2="21373" y2="86063"/>
                        <a14:foregroundMark x1="21373" y1="86063" x2="59698" y2="94592"/>
                        <a14:foregroundMark x1="59698" y1="94592" x2="70567" y2="92252"/>
                        <a14:foregroundMark x1="8580" y1="31513" x2="2600" y2="50494"/>
                        <a14:foregroundMark x1="2600" y1="50494" x2="8580" y2="71815"/>
                        <a14:foregroundMark x1="41966" y1="21269" x2="38690" y2="51638"/>
                        <a14:backgroundMark x1="39104" y1="24757" x2="40313" y2="28339"/>
                        <a14:backgroundMark x1="32345" y1="4732" x2="32673" y2="5705"/>
                        <a14:backgroundMark x1="37363" y1="41704" x2="38398" y2="46089"/>
                      </a14:backgroundRemoval>
                    </a14:imgEffect>
                    <a14:imgEffect>
                      <a14:sharpenSoften amount="-25000"/>
                    </a14:imgEffect>
                    <a14:imgEffect>
                      <a14:colorTemperature colorTemp="47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798" y="-786"/>
            <a:ext cx="2076202" cy="207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47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BCA9F-FB80-EC11-E19C-7F1C39810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338293"/>
            <a:ext cx="8915399" cy="2262781"/>
          </a:xfrm>
        </p:spPr>
        <p:txBody>
          <a:bodyPr/>
          <a:lstStyle/>
          <a:p>
            <a:r>
              <a:rPr lang="en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BÁO CÁO ĐỒ ÁN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90149-C03E-6B02-D6C3-DE3E7FBB7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601072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VÀ XÂ DỰNG HỆ THỐNG DỰ ĐOÁN ĐỘT QUỴ</a:t>
            </a:r>
          </a:p>
          <a:p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VIÊN: THIỀU MINH 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VIÊN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HỨA HOÀNG GIANG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TS. NGUYỄN THỊ MAI DUNG</a:t>
            </a:r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089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BF01E-45A6-59C9-0FC3-DA2D5884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LỤC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3C475-6F37-1A8D-B997-774DEAB36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1. GIỚI THIỆU ĐỀ TÀI</a:t>
            </a:r>
            <a:endParaRPr lang="en-US" i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sldjump"/>
              </a:rPr>
              <a:t>2. MỤC TIÊU</a:t>
            </a:r>
            <a:endParaRPr lang="en-US" i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3. </a:t>
            </a:r>
            <a:r>
              <a:rPr lang="en-US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CÔNG NGHỆ LIÊN QUAN</a:t>
            </a:r>
          </a:p>
          <a:p>
            <a:r>
              <a:rPr lang="en-US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4</a:t>
            </a:r>
            <a:r>
              <a:rPr lang="vi-VN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 action="ppaction://hlinksldjump"/>
              </a:rPr>
              <a:t>. CÁC BƯỚC THỰC HIỆN</a:t>
            </a:r>
            <a:endParaRPr lang="en-VN" i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915D-73EF-7C0B-7B0C-42ED4ACC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249" y="1870480"/>
            <a:ext cx="8915399" cy="3117040"/>
          </a:xfrm>
        </p:spPr>
        <p:txBody>
          <a:bodyPr/>
          <a:lstStyle/>
          <a:p>
            <a:r>
              <a:rPr lang="en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ĐỀ TÀI</a:t>
            </a:r>
          </a:p>
        </p:txBody>
      </p:sp>
    </p:spTree>
    <p:extLst>
      <p:ext uri="{BB962C8B-B14F-4D97-AF65-F5344CB8AC3E}">
        <p14:creationId xmlns:p14="http://schemas.microsoft.com/office/powerpoint/2010/main" val="1037528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D09F1-8D11-51F9-4217-3DCC0495F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52A84-C4A6-1676-5493-63226A037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2504661"/>
            <a:ext cx="8915399" cy="3405249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Xây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dựng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mô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đoán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nguy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quỵ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dựa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đặc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trưng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y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tế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quan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trọng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en-VN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Đánh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lựa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chọn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mô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tối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ưu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bằng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chỉ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AUC, Precision, Recall, F1-score.</a:t>
            </a:r>
            <a:endParaRPr lang="en-VN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Xác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định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các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yếu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tố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nguy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gây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quỵ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thông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qua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tích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đặc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trưng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(feature importance).</a:t>
            </a:r>
            <a:endParaRPr lang="en-VN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  <a:tabLst>
                <a:tab pos="228600" algn="l"/>
              </a:tabLs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Xây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dựng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hệ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thống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demo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phép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nhập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liệu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bệnh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nhân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đưa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dự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đoán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nguy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đột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quỵ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</a:t>
            </a:r>
            <a:endParaRPr lang="en-VN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3065813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D915D-73EF-7C0B-7B0C-42ED4ACC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-238539"/>
            <a:ext cx="8915399" cy="3117040"/>
          </a:xfrm>
        </p:spPr>
        <p:txBody>
          <a:bodyPr/>
          <a:lstStyle/>
          <a:p>
            <a:r>
              <a:rPr lang="en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TẬP DỮ LIỆU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1082A-8AFE-E276-FE57-A7F867DA18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pic>
        <p:nvPicPr>
          <p:cNvPr id="3074" name="Picture 2" descr="Mở ảnh">
            <a:extLst>
              <a:ext uri="{FF2B5EF4-FFF2-40B4-BE49-F238E27FC236}">
                <a16:creationId xmlns:a16="http://schemas.microsoft.com/office/drawing/2014/main" id="{2321AD2B-B093-AA2C-5D01-C0C6C652D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2" y="2105185"/>
            <a:ext cx="5673103" cy="403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465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Introduction to matplotlib : Types of Plots, Key features - 360DigiTMG">
            <a:extLst>
              <a:ext uri="{FF2B5EF4-FFF2-40B4-BE49-F238E27FC236}">
                <a16:creationId xmlns:a16="http://schemas.microsoft.com/office/drawing/2014/main" id="{5AED2E8B-D294-5D4E-BE01-6A9F85DB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9115" y="680782"/>
            <a:ext cx="4724569" cy="246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12" name="Straight Connector 4111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 descr="pandas (software) - Wikipedia">
            <a:extLst>
              <a:ext uri="{FF2B5EF4-FFF2-40B4-BE49-F238E27FC236}">
                <a16:creationId xmlns:a16="http://schemas.microsoft.com/office/drawing/2014/main" id="{30C2B334-A8D5-01F7-6E01-77BD21AB6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58274" y="3838964"/>
            <a:ext cx="4732940" cy="191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11" name="Straight Connector 4110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3" name="Straight Connector 4112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0" name="Picture 4" descr="scikit-learn - Wikipedia">
            <a:extLst>
              <a:ext uri="{FF2B5EF4-FFF2-40B4-BE49-F238E27FC236}">
                <a16:creationId xmlns:a16="http://schemas.microsoft.com/office/drawing/2014/main" id="{B19A1ED0-D4C0-A22B-4436-225168DFB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97721" y="857089"/>
            <a:ext cx="4316516" cy="233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Programming with Python">
            <a:extLst>
              <a:ext uri="{FF2B5EF4-FFF2-40B4-BE49-F238E27FC236}">
                <a16:creationId xmlns:a16="http://schemas.microsoft.com/office/drawing/2014/main" id="{7AFB737E-E349-5353-CA2E-88DCD1125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4903" y="3671316"/>
            <a:ext cx="4559766" cy="2553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59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5ACD-3FC3-4338-AAC1-48B73D698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BƯỚC THỰC HIỆN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0CEC8-42BF-A7A3-34B2-0D96F89E5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1" y="2716077"/>
            <a:ext cx="8915399" cy="511445"/>
          </a:xfrm>
        </p:spPr>
        <p:txBody>
          <a:bodyPr>
            <a:noAutofit/>
          </a:bodyPr>
          <a:lstStyle/>
          <a:p>
            <a:pPr>
              <a:spcAft>
                <a:spcPts val="1000"/>
              </a:spcAft>
            </a:pP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Bước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1: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Thu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thập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dữ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liệu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285BF0F-5C69-A40A-6EE3-B4CF5EF92042}"/>
              </a:ext>
            </a:extLst>
          </p:cNvPr>
          <p:cNvSpPr txBox="1">
            <a:spLocks/>
          </p:cNvSpPr>
          <p:nvPr/>
        </p:nvSpPr>
        <p:spPr>
          <a:xfrm>
            <a:off x="2589211" y="3126081"/>
            <a:ext cx="8915399" cy="5114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Bước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2: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Xử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lý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dữ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liệu</a:t>
            </a:r>
            <a:r>
              <a:rPr lang="en-VN" dirty="0">
                <a:effectLst/>
              </a:rPr>
              <a:t>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8B40AA7-898B-3AA1-BC55-751ED624B528}"/>
              </a:ext>
            </a:extLst>
          </p:cNvPr>
          <p:cNvSpPr txBox="1">
            <a:spLocks/>
          </p:cNvSpPr>
          <p:nvPr/>
        </p:nvSpPr>
        <p:spPr>
          <a:xfrm>
            <a:off x="2589211" y="3558095"/>
            <a:ext cx="8915399" cy="5114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Bước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3: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Lựa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chọn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mô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hình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học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máy</a:t>
            </a:r>
            <a:r>
              <a:rPr lang="en-VN" dirty="0">
                <a:effectLst/>
              </a:rPr>
              <a:t>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B1955E0-F007-07D6-A423-A49E451E377B}"/>
              </a:ext>
            </a:extLst>
          </p:cNvPr>
          <p:cNvSpPr txBox="1">
            <a:spLocks/>
          </p:cNvSpPr>
          <p:nvPr/>
        </p:nvSpPr>
        <p:spPr>
          <a:xfrm>
            <a:off x="2589211" y="4016534"/>
            <a:ext cx="8915399" cy="5114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Bước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4: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Huấn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luyện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mô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hình</a:t>
            </a:r>
            <a:r>
              <a:rPr lang="en-VN" dirty="0">
                <a:effectLst/>
              </a:rPr>
              <a:t>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2F82715-80A3-7F1E-54B0-E5B324CCE722}"/>
              </a:ext>
            </a:extLst>
          </p:cNvPr>
          <p:cNvSpPr txBox="1">
            <a:spLocks/>
          </p:cNvSpPr>
          <p:nvPr/>
        </p:nvSpPr>
        <p:spPr>
          <a:xfrm>
            <a:off x="2589210" y="4479544"/>
            <a:ext cx="8915399" cy="5114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Bước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5: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Đánh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giá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mô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hình</a:t>
            </a:r>
            <a:r>
              <a:rPr lang="en-VN" dirty="0">
                <a:effectLst/>
              </a:rPr>
              <a:t>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F34DDBA-C6AA-F2D7-3D21-5FF736BDA24D}"/>
              </a:ext>
            </a:extLst>
          </p:cNvPr>
          <p:cNvSpPr txBox="1">
            <a:spLocks/>
          </p:cNvSpPr>
          <p:nvPr/>
        </p:nvSpPr>
        <p:spPr>
          <a:xfrm>
            <a:off x="2589209" y="4905046"/>
            <a:ext cx="8915399" cy="5114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Bước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6: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Nâng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cao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độ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chính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xác</a:t>
            </a:r>
            <a:r>
              <a:rPr lang="en-VN" dirty="0">
                <a:effectLst/>
              </a:rPr>
              <a:t>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600BCD2-5F6A-3224-3DAB-FD512E9EAEC3}"/>
              </a:ext>
            </a:extLst>
          </p:cNvPr>
          <p:cNvSpPr txBox="1">
            <a:spLocks/>
          </p:cNvSpPr>
          <p:nvPr/>
        </p:nvSpPr>
        <p:spPr>
          <a:xfrm>
            <a:off x="2589208" y="5347362"/>
            <a:ext cx="8915399" cy="5114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Bước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7: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Thử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nghiệm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và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ứng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dụng</a:t>
            </a:r>
            <a:r>
              <a:rPr lang="en-VN" dirty="0">
                <a:effectLst/>
              </a:rPr>
              <a:t>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73028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218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Cambria</vt:lpstr>
      <vt:lpstr>Century Gothic</vt:lpstr>
      <vt:lpstr>Times New Roman</vt:lpstr>
      <vt:lpstr>Wingdings 3</vt:lpstr>
      <vt:lpstr>Wisp</vt:lpstr>
      <vt:lpstr>BÁO CÁO ĐỒ ÁN 1</vt:lpstr>
      <vt:lpstr>MỤC LỤC</vt:lpstr>
      <vt:lpstr>GIỚI THIỆU ĐỀ TÀI</vt:lpstr>
      <vt:lpstr>MỤC TIÊU</vt:lpstr>
      <vt:lpstr>TẬP DỮ LIỆU</vt:lpstr>
      <vt:lpstr>PowerPoint Presentation</vt:lpstr>
      <vt:lpstr>CÁC BƯỚC THỰC HIỆN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THIỀU MINH THÀNH</dc:creator>
  <cp:lastModifiedBy>HỨA HOÀNG GIANG</cp:lastModifiedBy>
  <cp:revision>4</cp:revision>
  <dcterms:created xsi:type="dcterms:W3CDTF">2025-09-25T08:17:35Z</dcterms:created>
  <dcterms:modified xsi:type="dcterms:W3CDTF">2025-09-26T02:54:33Z</dcterms:modified>
</cp:coreProperties>
</file>