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54" r:id="rId5"/>
    <p:sldId id="806" r:id="rId6"/>
    <p:sldId id="808" r:id="rId7"/>
    <p:sldId id="807" r:id="rId8"/>
    <p:sldId id="805" r:id="rId9"/>
    <p:sldId id="809" r:id="rId10"/>
    <p:sldId id="810" r:id="rId11"/>
    <p:sldId id="811" r:id="rId12"/>
    <p:sldId id="812" r:id="rId13"/>
    <p:sldId id="813" r:id="rId14"/>
    <p:sldId id="814" r:id="rId15"/>
    <p:sldId id="815" r:id="rId16"/>
    <p:sldId id="797"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C2A9"/>
    <a:srgbClr val="F8DFD2"/>
    <a:srgbClr val="C3E0D3"/>
    <a:srgbClr val="A8E48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C63C8-D726-4D8C-9A36-F5E3CC4865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76618-DE28-446A-AAD8-45B8B9C199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1218565">
              <a:lnSpc>
                <a:spcPct val="150000"/>
              </a:lnSpc>
            </a:pPr>
            <a:r>
              <a:rPr lang="en-US" altLang="zh-CN"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sym typeface="+mn-ea"/>
              </a:rPr>
              <a:t>Cách viết code này, ở thời điểm thực thi thì class A vẫn gọi được hàm có class B, class B vẫn gọi hàm có class C nghĩa là kết quả không đổi. Tuy nhiên, khi thiết kế ở thời điểm viết code (trong code) class A không tham chiếu trực tiếp đến class B mà nó lại sử dụng interface (hoặc lớp abstract) mà classB triển khai. Điều này dẫn tới sự phụ thuộc lỏng lẻo giữa classA và classB</a:t>
            </a:r>
            <a:endParaRPr lang="en-US" altLang="zh-CN"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sym typeface="+mn-ea"/>
              </a:rPr>
              <a:t>Khi thực thi, classB có thể được thay thế bởi bất kỳ lớp nào triển khai từ giao điện interface B, classB cụ thể mà classA sử dụng được quyết định và điểu khiển bởi interface B (điều này có nghĩa tại sao gọi là đảo ngược phụ thuộc)</a:t>
            </a:r>
            <a:endParaRPr lang="en-US" altLang="zh-CN"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C76618-DE28-446A-AAD8-45B8B9C199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1CD1544-3353-4B8A-BDF9-8BA847236F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7BEB8F-7BB9-4A20-A457-4B1424C4BD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D1544-3353-4B8A-BDF9-8BA847236F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BEB8F-7BB9-4A20-A457-4B1424C4BD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0"/>
            <a:ext cx="12192000" cy="6858000"/>
          </a:xfrm>
          <a:prstGeom prst="rect">
            <a:avLst/>
          </a:prstGeom>
        </p:spPr>
      </p:pic>
      <p:pic>
        <p:nvPicPr>
          <p:cNvPr id="13" name="图片 12"/>
          <p:cNvPicPr>
            <a:picLocks noChangeAspect="1"/>
          </p:cNvPicPr>
          <p:nvPr/>
        </p:nvPicPr>
        <p:blipFill>
          <a:blip r:embed="rId2" cstate="screen"/>
          <a:stretch>
            <a:fillRect/>
          </a:stretch>
        </p:blipFill>
        <p:spPr>
          <a:xfrm rot="5400000">
            <a:off x="3433484" y="-508000"/>
            <a:ext cx="5325032" cy="7988300"/>
          </a:xfrm>
          <a:prstGeom prst="rect">
            <a:avLst/>
          </a:prstGeom>
        </p:spPr>
      </p:pic>
      <p:pic>
        <p:nvPicPr>
          <p:cNvPr id="15" name="图片 14"/>
          <p:cNvPicPr>
            <a:picLocks noChangeAspect="1"/>
          </p:cNvPicPr>
          <p:nvPr/>
        </p:nvPicPr>
        <p:blipFill>
          <a:blip r:embed="rId3"/>
          <a:stretch>
            <a:fillRect/>
          </a:stretch>
        </p:blipFill>
        <p:spPr>
          <a:xfrm>
            <a:off x="1" y="1275912"/>
            <a:ext cx="4470400" cy="5582087"/>
          </a:xfrm>
          <a:prstGeom prst="rect">
            <a:avLst/>
          </a:prstGeom>
        </p:spPr>
      </p:pic>
      <p:pic>
        <p:nvPicPr>
          <p:cNvPr id="17" name="图片 16"/>
          <p:cNvPicPr>
            <a:picLocks noChangeAspect="1"/>
          </p:cNvPicPr>
          <p:nvPr/>
        </p:nvPicPr>
        <p:blipFill>
          <a:blip r:embed="rId4" cstate="screen"/>
          <a:stretch>
            <a:fillRect/>
          </a:stretch>
        </p:blipFill>
        <p:spPr>
          <a:xfrm>
            <a:off x="8037545" y="-14514"/>
            <a:ext cx="4134238" cy="5676698"/>
          </a:xfrm>
          <a:prstGeom prst="rect">
            <a:avLst/>
          </a:prstGeom>
        </p:spPr>
      </p:pic>
      <p:sp>
        <p:nvSpPr>
          <p:cNvPr id="19" name="文本框 18"/>
          <p:cNvSpPr txBox="1"/>
          <p:nvPr/>
        </p:nvSpPr>
        <p:spPr>
          <a:xfrm>
            <a:off x="4470633" y="3192392"/>
            <a:ext cx="4448384" cy="922020"/>
          </a:xfrm>
          <a:prstGeom prst="rect">
            <a:avLst/>
          </a:prstGeom>
          <a:noFill/>
        </p:spPr>
        <p:txBody>
          <a:bodyPr wrap="square" rtlCol="0">
            <a:spAutoFit/>
          </a:bodyPr>
          <a:lstStyle/>
          <a:p>
            <a:pPr lvl="0">
              <a:lnSpc>
                <a:spcPct val="150000"/>
              </a:lnSpc>
              <a:defRPr/>
            </a:pPr>
            <a:r>
              <a:rPr lang="en-US" altLang="zh-CN" sz="1200" dirty="0">
                <a:latin typeface="Arial" panose="020B0604020202020204" pitchFamily="34" charset="0"/>
                <a:ea typeface="Microsoft YaHei" panose="020B0503020204020204" pitchFamily="34" charset="-122"/>
                <a:cs typeface="Arial" panose="020B0604020202020204" pitchFamily="34" charset="0"/>
              </a:rPr>
              <a:t>Inversion of Control (IoC) / Dependency inversion</a:t>
            </a:r>
            <a:endParaRPr lang="en-US" altLang="zh-CN" sz="1200" dirty="0">
              <a:latin typeface="Arial" panose="020B0604020202020204" pitchFamily="34" charset="0"/>
              <a:ea typeface="Microsoft YaHei" panose="020B0503020204020204" pitchFamily="34" charset="-122"/>
              <a:cs typeface="Arial" panose="020B0604020202020204" pitchFamily="34" charset="0"/>
            </a:endParaRPr>
          </a:p>
          <a:p>
            <a:pPr lvl="0">
              <a:lnSpc>
                <a:spcPct val="150000"/>
              </a:lnSpc>
              <a:defRPr/>
            </a:pPr>
            <a:r>
              <a:rPr lang="en-US" altLang="zh-CN" sz="1200" dirty="0">
                <a:latin typeface="Arial" panose="020B0604020202020204" pitchFamily="34" charset="0"/>
                <a:ea typeface="Microsoft YaHei" panose="020B0503020204020204" pitchFamily="34" charset="-122"/>
                <a:cs typeface="Arial" panose="020B0604020202020204" pitchFamily="34" charset="0"/>
              </a:rPr>
              <a:t>Dependency Injection</a:t>
            </a:r>
            <a:endParaRPr lang="en-US" altLang="zh-CN" sz="1200" dirty="0">
              <a:latin typeface="Arial" panose="020B0604020202020204" pitchFamily="34" charset="0"/>
              <a:ea typeface="Microsoft YaHei" panose="020B0503020204020204" pitchFamily="34" charset="-122"/>
              <a:cs typeface="Arial" panose="020B0604020202020204" pitchFamily="34" charset="0"/>
            </a:endParaRPr>
          </a:p>
          <a:p>
            <a:pPr lvl="0">
              <a:lnSpc>
                <a:spcPct val="150000"/>
              </a:lnSpc>
              <a:defRPr/>
            </a:pPr>
            <a:r>
              <a:rPr lang="en-US" altLang="zh-CN" sz="1200" dirty="0">
                <a:latin typeface="Arial" panose="020B0604020202020204" pitchFamily="34" charset="0"/>
                <a:ea typeface="Microsoft YaHei" panose="020B0503020204020204" pitchFamily="34" charset="-122"/>
                <a:cs typeface="Arial" panose="020B0604020202020204" pitchFamily="34" charset="0"/>
              </a:rPr>
              <a:t>Spring Bean</a:t>
            </a:r>
            <a:endParaRPr lang="en-US" altLang="zh-CN"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20" name="直接连接符 18"/>
          <p:cNvSpPr>
            <a:spLocks noChangeShapeType="1"/>
          </p:cNvSpPr>
          <p:nvPr/>
        </p:nvSpPr>
        <p:spPr bwMode="auto">
          <a:xfrm>
            <a:off x="4470401" y="3191908"/>
            <a:ext cx="0" cy="1750094"/>
          </a:xfrm>
          <a:prstGeom prst="line">
            <a:avLst/>
          </a:prstGeom>
          <a:noFill/>
          <a:ln w="6350">
            <a:solidFill>
              <a:schemeClr val="tx1">
                <a:lumMod val="85000"/>
                <a:lumOff val="15000"/>
              </a:schemeClr>
            </a:solidFill>
            <a:prstDash val="lgDash"/>
            <a:bevel/>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tx1">
                  <a:lumMod val="85000"/>
                  <a:lumOff val="15000"/>
                </a:schemeClr>
              </a:solidFill>
              <a:effectLst/>
              <a:uLnTx/>
              <a:uFillTx/>
              <a:latin typeface="汉仪家书简" panose="02010609000101010101" pitchFamily="49" charset="-122"/>
              <a:ea typeface="汉仪家书简" panose="02010609000101010101" pitchFamily="49" charset="-122"/>
            </a:endParaRPr>
          </a:p>
        </p:txBody>
      </p:sp>
      <p:sp>
        <p:nvSpPr>
          <p:cNvPr id="24" name="文本框 23"/>
          <p:cNvSpPr txBox="1"/>
          <p:nvPr/>
        </p:nvSpPr>
        <p:spPr>
          <a:xfrm>
            <a:off x="3446263" y="1831173"/>
            <a:ext cx="5589010" cy="92202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spc="600" noProof="0" dirty="0">
                <a:solidFill>
                  <a:srgbClr val="87C2A9"/>
                </a:solidFill>
                <a:latin typeface="Arial" panose="020B0604020202020204" pitchFamily="34" charset="0"/>
                <a:ea typeface="华文琥珀" panose="02010800040101010101" pitchFamily="2" charset="-122"/>
                <a:cs typeface="Arial" panose="020B0604020202020204" pitchFamily="34" charset="0"/>
              </a:rPr>
              <a:t>Spring boot</a:t>
            </a:r>
            <a:endParaRPr kumimoji="0" lang="en-US" altLang="zh-CN" sz="5400" i="0" u="none" strike="noStrike" kern="1200" cap="none" spc="600" normalizeH="0" baseline="0" noProof="0" dirty="0">
              <a:ln>
                <a:noFill/>
              </a:ln>
              <a:solidFill>
                <a:srgbClr val="87C2A9"/>
              </a:solidFill>
              <a:effectLst/>
              <a:uLnTx/>
              <a:uFillTx/>
              <a:latin typeface="Arial" panose="020B0604020202020204" pitchFamily="34" charset="0"/>
              <a:ea typeface="华文琥珀" panose="02010800040101010101" pitchFamily="2" charset="-122"/>
              <a:cs typeface="Arial" panose="020B0604020202020204" pitchFamily="34" charset="0"/>
            </a:endParaRPr>
          </a:p>
        </p:txBody>
      </p:sp>
      <p:sp>
        <p:nvSpPr>
          <p:cNvPr id="25" name="文本框 24"/>
          <p:cNvSpPr txBox="1"/>
          <p:nvPr/>
        </p:nvSpPr>
        <p:spPr>
          <a:xfrm>
            <a:off x="4593235" y="4521015"/>
            <a:ext cx="3381565" cy="368300"/>
          </a:xfrm>
          <a:prstGeom prst="rect">
            <a:avLst/>
          </a:prstGeom>
          <a:noFill/>
        </p:spPr>
        <p:txBody>
          <a:bodyPr wrap="square" rtlCol="0">
            <a:spAutoFit/>
          </a:bodyPr>
          <a:lstStyle/>
          <a:p>
            <a:pPr lvl="0">
              <a:lnSpc>
                <a:spcPct val="150000"/>
              </a:lnSpc>
              <a:defRPr/>
            </a:pPr>
            <a:r>
              <a:rPr lang="en-US" sz="1200" noProof="0" dirty="0">
                <a:latin typeface="Arial" panose="020B0604020202020204" pitchFamily="34" charset="0"/>
                <a:ea typeface="Microsoft YaHei" panose="020B0503020204020204" pitchFamily="34" charset="-122"/>
                <a:cs typeface="Arial" panose="020B0604020202020204" pitchFamily="34" charset="0"/>
              </a:rPr>
              <a:t>2011379 - Triệu Trọng Hậu</a:t>
            </a:r>
            <a:endParaRPr kumimoji="0" lang="en-US" sz="12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p:cBhvr>
                                        <p:cTn id="29" dur="500"/>
                                        <p:tgtEl>
                                          <p:spTgt spid="20"/>
                                        </p:tgtEl>
                                      </p:cBhvr>
                                    </p:animEffect>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Spring Bean</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51865" y="1146810"/>
            <a:ext cx="1028890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Dưới đây là danh sách các annotation phổ biến được sử dụng để khai báo Spring Bean trong Spring Framework:</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@Component</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class là một Spring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@Service</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class là một Service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@Repository</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class là một Repository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@Controller</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class là một Controller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@Configuration</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class là một Configuration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@Bean</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đánh dấu một method là một factory method để tạo ra một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@Scope</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chỉ định phạm vi của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@Autowired</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inject các Bean dependencies vào Bean hiện tại.</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@Value</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sử dụng để inject các giá trị từ các property file hoặc Environment vào 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Spring Bean</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51865" y="1146810"/>
            <a:ext cx="1028890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1218565">
              <a:lnSpc>
                <a:spcPct val="150000"/>
              </a:lnSpc>
            </a:pPr>
            <a:r>
              <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rPr>
              <a:t>Bean Scope</a:t>
            </a:r>
            <a:endPar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ctr" defTabSz="1218565">
              <a:lnSpc>
                <a:spcPct val="150000"/>
              </a:lnSpc>
            </a:pPr>
            <a:endPar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Singleton</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container chỉ khởi tạo 1 instance của bean và trả về chính nó nếu như có yêu cầu.</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Prototype</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mỗi khi có yêu cầu thì container sẽ tạo ra một instance mới và trả về.</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Request</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khởi tạo instance cho một HTTP Request</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Session</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khởi tạo instance cho một HTTP Session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Application</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khởi tạo instance cho một vòng đời của ServletContext</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WebSocket</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khởi tạo instance cho một Websocket Session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Spring Bean</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51865" y="1146810"/>
            <a:ext cx="10288905" cy="521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1218565">
              <a:lnSpc>
                <a:spcPct val="150000"/>
              </a:lnSpc>
            </a:pPr>
            <a:r>
              <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rPr>
              <a:t>Vòng đời của Bean</a:t>
            </a:r>
            <a:endPar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Vòng đời của bean bao gồm các bước sau:</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Bean Definition : khởi tạo bean thông qua sử dụng Annotation hoặc XML</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Bean Instantiation : Spring khởi tạo các đối tượng Bean giống như khởi tạo đối tượng Java thông thường và đưa nó vào ApplicationContext</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Populating Bean properties : Spring thực hiện scan các bean thực thi các Aware interfaces và thực hiện set các giá vào các property như id, scope và giá trị mặc định như khai báo của bean đấy</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Pre-Initialization : Các phương thức postProcessBeforeInitialization() bắt đầu thực thi và @PostConstruct thực thi sau ngay nó</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AfterPropertiesSet : Spring thực thi các phương thức afterPropertiesSet() của beans mà có implement InitializingBean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Spring Bean</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51865" y="1146810"/>
            <a:ext cx="10288905"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1218565">
              <a:lnSpc>
                <a:spcPct val="150000"/>
              </a:lnSpc>
            </a:pPr>
            <a:r>
              <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rPr>
              <a:t>Vòng đời của Bean</a:t>
            </a:r>
            <a:endParaRPr lang="en-US" altLang="zh-CN" sz="24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Vòng đời của bean bao gồm các bước sau:</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Custom Initialization : Spring kích hoạt các method khởi tạo với các thuộc tính được define ở trong initMethod trong @Bean annotations</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Post-initialization : BeanPostProcessors của Spring hoạt động lần thứ 2. Lần này nó kích hoạt các phương thức postProcessAfterInitialization()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Ready : các Bean đã được khởi tạo và inject vào trong các dependencies</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Pre-Destroy : Spring kích hoạt @PreDestroy annotated methods ở bước này</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Destroy : Spring thực thi the destroy() methods</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Custom Destruction : chúc ta có thể tuỳ chỉnh các thời điểm huỷ bằng thuộc tính destroyMethod ở trong @Bean annotation và Spring sẽ chạy nó trong giai đoạn cuối.</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12192000" cy="6858000"/>
          </a:xfrm>
          <a:prstGeom prst="rect">
            <a:avLst/>
          </a:prstGeom>
        </p:spPr>
      </p:pic>
      <p:sp>
        <p:nvSpPr>
          <p:cNvPr id="7" name="TextBox 17"/>
          <p:cNvSpPr txBox="1"/>
          <p:nvPr/>
        </p:nvSpPr>
        <p:spPr>
          <a:xfrm>
            <a:off x="4649152" y="1408480"/>
            <a:ext cx="2995295" cy="9220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300" normalizeH="0" baseline="0" noProof="0" dirty="0">
                <a:ln>
                  <a:noFill/>
                </a:ln>
                <a:solidFill>
                  <a:srgbClr val="3F3F3F"/>
                </a:solidFill>
                <a:effectLst/>
                <a:uLnTx/>
                <a:uFillTx/>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rPr>
              <a:t>Cảm ơn</a:t>
            </a:r>
            <a:endParaRPr kumimoji="0" lang="en-US" sz="5400" b="1" i="0" u="none" strike="noStrike" kern="1200" cap="none" spc="300" normalizeH="0" baseline="0" noProof="0" dirty="0">
              <a:ln>
                <a:noFill/>
              </a:ln>
              <a:solidFill>
                <a:srgbClr val="3F3F3F"/>
              </a:solidFill>
              <a:effectLst/>
              <a:uLnTx/>
              <a:uFillTx/>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endParaRPr>
          </a:p>
        </p:txBody>
      </p:sp>
      <p:pic>
        <p:nvPicPr>
          <p:cNvPr id="11" name="图片 10"/>
          <p:cNvPicPr>
            <a:picLocks noChangeAspect="1"/>
          </p:cNvPicPr>
          <p:nvPr/>
        </p:nvPicPr>
        <p:blipFill>
          <a:blip r:embed="rId2" cstate="screen"/>
          <a:stretch>
            <a:fillRect/>
          </a:stretch>
        </p:blipFill>
        <p:spPr>
          <a:xfrm rot="15233646">
            <a:off x="5386450" y="4543877"/>
            <a:ext cx="1533799" cy="1455466"/>
          </a:xfrm>
          <a:prstGeom prst="rect">
            <a:avLst/>
          </a:prstGeom>
        </p:spPr>
      </p:pic>
      <p:grpSp>
        <p:nvGrpSpPr>
          <p:cNvPr id="20" name="组合 19"/>
          <p:cNvGrpSpPr/>
          <p:nvPr/>
        </p:nvGrpSpPr>
        <p:grpSpPr>
          <a:xfrm>
            <a:off x="1476815" y="2331810"/>
            <a:ext cx="9237696" cy="3410090"/>
            <a:chOff x="1476815" y="2331810"/>
            <a:chExt cx="9237696" cy="3410090"/>
          </a:xfrm>
        </p:grpSpPr>
        <p:grpSp>
          <p:nvGrpSpPr>
            <p:cNvPr id="14" name="组合 13"/>
            <p:cNvGrpSpPr/>
            <p:nvPr/>
          </p:nvGrpSpPr>
          <p:grpSpPr>
            <a:xfrm>
              <a:off x="1476815" y="2338597"/>
              <a:ext cx="4535853" cy="3403303"/>
              <a:chOff x="1369246" y="2556187"/>
              <a:chExt cx="4535853" cy="3403303"/>
            </a:xfrm>
          </p:grpSpPr>
          <p:pic>
            <p:nvPicPr>
              <p:cNvPr id="10" name="图片 9"/>
              <p:cNvPicPr>
                <a:picLocks noChangeAspect="1"/>
              </p:cNvPicPr>
              <p:nvPr/>
            </p:nvPicPr>
            <p:blipFill>
              <a:blip r:embed="rId3" cstate="screen"/>
              <a:stretch>
                <a:fillRect/>
              </a:stretch>
            </p:blipFill>
            <p:spPr>
              <a:xfrm flipH="1">
                <a:off x="1616046" y="2556187"/>
                <a:ext cx="4289053" cy="3403303"/>
              </a:xfrm>
              <a:prstGeom prst="rect">
                <a:avLst/>
              </a:prstGeom>
            </p:spPr>
          </p:pic>
          <p:pic>
            <p:nvPicPr>
              <p:cNvPr id="12" name="图片 11"/>
              <p:cNvPicPr>
                <a:picLocks noChangeAspect="1"/>
              </p:cNvPicPr>
              <p:nvPr/>
            </p:nvPicPr>
            <p:blipFill>
              <a:blip r:embed="rId4" cstate="screen"/>
              <a:stretch>
                <a:fillRect/>
              </a:stretch>
            </p:blipFill>
            <p:spPr>
              <a:xfrm rot="14953560">
                <a:off x="1083005" y="3122640"/>
                <a:ext cx="2846255" cy="2273774"/>
              </a:xfrm>
              <a:prstGeom prst="rect">
                <a:avLst/>
              </a:prstGeom>
            </p:spPr>
          </p:pic>
        </p:grpSp>
        <p:grpSp>
          <p:nvGrpSpPr>
            <p:cNvPr id="4" name="组合 3"/>
            <p:cNvGrpSpPr/>
            <p:nvPr/>
          </p:nvGrpSpPr>
          <p:grpSpPr>
            <a:xfrm>
              <a:off x="6133665" y="2331810"/>
              <a:ext cx="4580846" cy="3403303"/>
              <a:chOff x="6890244" y="2683602"/>
              <a:chExt cx="4580846" cy="3403303"/>
            </a:xfrm>
          </p:grpSpPr>
          <p:pic>
            <p:nvPicPr>
              <p:cNvPr id="9" name="图片 8"/>
              <p:cNvPicPr>
                <a:picLocks noChangeAspect="1"/>
              </p:cNvPicPr>
              <p:nvPr/>
            </p:nvPicPr>
            <p:blipFill>
              <a:blip r:embed="rId3" cstate="screen"/>
              <a:stretch>
                <a:fillRect/>
              </a:stretch>
            </p:blipFill>
            <p:spPr>
              <a:xfrm>
                <a:off x="6890244" y="2683602"/>
                <a:ext cx="4289053" cy="3403303"/>
              </a:xfrm>
              <a:prstGeom prst="rect">
                <a:avLst/>
              </a:prstGeom>
            </p:spPr>
          </p:pic>
          <p:pic>
            <p:nvPicPr>
              <p:cNvPr id="13" name="图片 12"/>
              <p:cNvPicPr>
                <a:picLocks noChangeAspect="1"/>
              </p:cNvPicPr>
              <p:nvPr/>
            </p:nvPicPr>
            <p:blipFill>
              <a:blip r:embed="rId4" cstate="screen"/>
              <a:stretch>
                <a:fillRect/>
              </a:stretch>
            </p:blipFill>
            <p:spPr>
              <a:xfrm rot="6646440" flipH="1">
                <a:off x="8911075" y="3248365"/>
                <a:ext cx="2846255" cy="2273774"/>
              </a:xfrm>
              <a:prstGeom prst="rect">
                <a:avLst/>
              </a:prstGeom>
            </p:spPr>
          </p:pic>
        </p:grpSp>
      </p:grpSp>
      <p:sp>
        <p:nvSpPr>
          <p:cNvPr id="8" name="TextBox 18"/>
          <p:cNvSpPr txBox="1"/>
          <p:nvPr/>
        </p:nvSpPr>
        <p:spPr>
          <a:xfrm>
            <a:off x="3828099" y="2455855"/>
            <a:ext cx="4611132" cy="860425"/>
          </a:xfrm>
          <a:prstGeom prst="rect">
            <a:avLst/>
          </a:prstGeom>
          <a:noFill/>
        </p:spPr>
        <p:txBody>
          <a:bodyPr wrap="squar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1200" b="1" spc="300" dirty="0">
                <a:solidFill>
                  <a:srgbClr val="3F3F3F"/>
                </a:solidFill>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rPr>
              <a:t>Kỹ thuật DI </a:t>
            </a:r>
            <a:r>
              <a:rPr lang="en-US" altLang="zh-CN" sz="1200" b="1" spc="300" dirty="0">
                <a:solidFill>
                  <a:srgbClr val="3F3F3F"/>
                </a:solidFill>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rPr>
              <a:t>Spring Bean</a:t>
            </a:r>
            <a:r>
              <a:rPr lang="zh-CN" altLang="en-US" sz="1200" b="1" spc="300" dirty="0">
                <a:solidFill>
                  <a:srgbClr val="3F3F3F"/>
                </a:solidFill>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rPr>
              <a:t> ở trên là kiến rất cần nắm vững, nó là cơ sở để học các các mô hình lập trình hiện đại</a:t>
            </a:r>
            <a:endParaRPr kumimoji="0" lang="en-US" sz="1200" b="1" i="0" u="none" strike="noStrike" kern="1200" cap="none" spc="300" normalizeH="0" baseline="0" noProof="0" dirty="0">
              <a:ln>
                <a:noFill/>
              </a:ln>
              <a:solidFill>
                <a:srgbClr val="3F3F3F"/>
              </a:solidFill>
              <a:effectLst/>
              <a:uLnTx/>
              <a:uFillTx/>
              <a:latin typeface="Arial" panose="020B0604020202020204" pitchFamily="34" charset="0"/>
              <a:ea typeface="汉仪家书简" panose="02010609000101010101" pitchFamily="49" charset="-122"/>
              <a:cs typeface="Arial" panose="020B0604020202020204" pitchFamily="34" charset="0"/>
              <a:sym typeface="站酷快乐体2016修订版"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p>
            <a:endParaRPr lang="en-US"/>
          </a:p>
        </p:txBody>
      </p:sp>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107632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rPr>
              <a:t>Inversion of Control (IoC) / Dependency inversion</a:t>
            </a:r>
            <a:endPar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658495" y="2486025"/>
            <a:ext cx="1087564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b="1"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Inversion of Control</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(IoC - Đảo ngược điều khiển) là một nguyên lý thiết kế trong công nghệ phần mềm trong đó các thành phần nó dựa vào để làm việc bị đảo ngược quyền điều khiển khi so sánh với lập trình hướng thủ thục truyền thống.</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Khi áp dụng cho các đối tượng lớp (dịch vụ) có thể gọi nó là Dependency inversion (đảo ngược phụ thuộc), để diễn giải trước tiên cần nắm rõ khái niệm Dependency (phụ thuộc)</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p>
            <a:endParaRPr lang="en-US"/>
          </a:p>
        </p:txBody>
      </p:sp>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107632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rPr>
              <a:t>Inversion of Control (IoC) / Dependency inversion</a:t>
            </a:r>
            <a:endPar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650875" y="1608455"/>
            <a:ext cx="4491990" cy="475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1218565">
              <a:lnSpc>
                <a:spcPct val="150000"/>
              </a:lnSpc>
            </a:pPr>
            <a:r>
              <a:rPr lang="en-US" altLang="zh-CN" sz="2000" b="1" dirty="0">
                <a:solidFill>
                  <a:srgbClr val="00B050"/>
                </a:solidFill>
                <a:latin typeface="Arial" panose="020B0604020202020204" pitchFamily="34" charset="0"/>
                <a:ea typeface="汉仪家书简" panose="02010609000101010101" pitchFamily="49" charset="-122"/>
                <a:cs typeface="Arial" panose="020B0604020202020204" pitchFamily="34" charset="0"/>
              </a:rPr>
              <a:t>Thiết kế truyền thống - tham chiếu trực tiếp đến Dependency</a:t>
            </a:r>
            <a:endParaRPr lang="en-US" altLang="zh-CN" sz="20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Có lớp class A có sử dụng một chức năng (gọi hàm ào đó) của class B, lớp class B lại tham chiếu và gọi các chức năng có trong class C. Ta thấy class A dựa vào class B để hoạt động, class B dựa vào class C. Nếu vậy khi thiết kế theo cách thông thường, viết code thì class A có tham chiếu trực tiếp (cứng) đến class B và trong class B có tham chiếu đến class C </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pic>
        <p:nvPicPr>
          <p:cNvPr id="40" name="Content Placeholder 39"/>
          <p:cNvPicPr/>
          <p:nvPr>
            <p:ph idx="1"/>
          </p:nvPr>
        </p:nvPicPr>
        <p:blipFill>
          <a:blip r:embed="rId4"/>
          <a:stretch>
            <a:fillRect/>
          </a:stretch>
        </p:blipFill>
        <p:spPr>
          <a:xfrm>
            <a:off x="5235575" y="1608455"/>
            <a:ext cx="6464300" cy="43516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107632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rPr>
              <a:t>Inversion of Control (IoC) / Dependency inversion</a:t>
            </a:r>
            <a:endPar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pic>
        <p:nvPicPr>
          <p:cNvPr id="101" name="Content Placeholder 100"/>
          <p:cNvPicPr/>
          <p:nvPr>
            <p:ph idx="1"/>
          </p:nvPr>
        </p:nvPicPr>
        <p:blipFill>
          <a:blip r:embed="rId4"/>
          <a:stretch>
            <a:fillRect/>
          </a:stretch>
        </p:blipFill>
        <p:spPr>
          <a:xfrm>
            <a:off x="1762125" y="1691005"/>
            <a:ext cx="8809355" cy="43516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p>
            <a:endParaRPr lang="en-US"/>
          </a:p>
        </p:txBody>
      </p:sp>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107632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rPr>
              <a:t>Inversion of Control (IoC) / Dependency inversion</a:t>
            </a:r>
            <a:endParaRPr kumimoji="0" lang="en-US" altLang="zh-CN" sz="3200" b="1" i="0" kern="1200" cap="none" spc="300" normalizeH="0" baseline="0" noProof="0" dirty="0">
              <a:solidFill>
                <a:srgbClr val="3F3F3F"/>
              </a:solidFill>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658495" y="1897380"/>
            <a:ext cx="10875645" cy="4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defTabSz="1218565">
              <a:lnSpc>
                <a:spcPct val="150000"/>
              </a:lnSpc>
            </a:pPr>
            <a:r>
              <a:rPr lang="en-US" altLang="zh-CN" sz="2000" b="1" dirty="0">
                <a:solidFill>
                  <a:srgbClr val="00B050"/>
                </a:solidFill>
                <a:latin typeface="Arial" panose="020B0604020202020204" pitchFamily="34" charset="0"/>
                <a:ea typeface="汉仪家书简" panose="02010609000101010101" pitchFamily="49" charset="-122"/>
                <a:cs typeface="Arial" panose="020B0604020202020204" pitchFamily="34" charset="0"/>
              </a:rPr>
              <a:t>Thiết kế theo cách đảo ngược phụ thuộc Inverse Dependency</a:t>
            </a:r>
            <a:endParaRPr lang="en-US" altLang="zh-CN" sz="20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ctr" defTabSz="1218565">
              <a:lnSpc>
                <a:spcPct val="150000"/>
              </a:lnSpc>
            </a:pPr>
            <a:endParaRPr lang="en-US" altLang="zh-CN" sz="2000" b="1" dirty="0">
              <a:solidFill>
                <a:srgbClr val="00B050"/>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Cách viết code này, ở thời điểm thực thi thì class A vẫn gọi được hàm có class B, class B vẫn gọi hàm có class C nghĩa là kết quả không đổi. Tuy nhiên, khi thiết kế ở thời điểm viết code (trong code) class A không tham chiếu trực tiếp đến class B mà nó lại sử dụng interface (hoặc lớp abstract) mà classB triển khai. Điều này dẫn tới sự phụ thuộc lỏng lẻo giữa classA và classB</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Khi thực thi, classB có thể được thay thế bởi bất kỳ lớp nào triển khai từ giao điện interface B, classB cụ thể mà classA sử dụng được quyết định và điểu khiển bởi interface B (điều này có nghĩa tại sao gọi là đảo ngược phụ thuộc)</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Dependency Injection (DI)</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37260" y="1146810"/>
            <a:ext cx="10288905" cy="46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Dependency Injection là một Design Pattern hay hiểu đơn giản là một phương pháp lập trình</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Là một thiết kế để hiệu quả cao hơn khi code</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Vấn đề:</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Các class không nên phụ thuộc vào các kế thừa cấp thấp</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Nên phụ thuộc vào Abstraction (lớp trừu tượng)</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5400" indent="-5715"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DI là việc các Object nên phụ thuộc vào các Abstract class và thể hiện chi tiết của nó sẽ được Inject vào đối tượng lúc Runtime</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Có 3 cách để Inject Dependency vào một đối tượng:</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Constructor Injection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Setter Injection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marL="285750" indent="-285750" algn="l" defTabSz="1218565">
              <a:lnSpc>
                <a:spcPct val="150000"/>
              </a:lnSpc>
              <a:buFont typeface="Arial" panose="020B0604020202020204" pitchFamily="34" charset="0"/>
              <a:buChar char="•"/>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Interface Injection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Dependency Injection (DI)</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37260" y="1146810"/>
            <a:ext cx="1028890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Dependency injection (DI) nó là một hình thức cụ thể của Inverse of Control (Dependency Inverse) đã nói ở trên. DI thiết kế sao cho các dependency (phụ thuộc) của một đối tượng CÓ THỂ được đưa vào, tiêm vào đối tượng đó (Injection) khi nó cần tới (khi đối tượng khởi tạo). Cụ thể cần làm:</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Xây dựng các lớp (dịch vụ) có sự phụ thuộc nhau một cách lỏng lẻo, và dependency có thể tiêm vào đối tượng (injection) - thường qua phương thức khởi tạo constructor, property, setter</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Xây dựng được một thư viện có thể tự động tạo ra các đối tượng, các dependency tiêm vào đối tượng đó, thường là áp dụng kỹ thuật Reflection của C# (xem thêm lớp type): Thường là thư viện này quá phức tạp để tự phát triển nên có thể sử dụng các thư viện có sẵn.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Dependency Injection (DI)</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37260" y="1146810"/>
            <a:ext cx="10288905"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Giả sử có lớp Car có chức năng (phương thức) Beep() - để phát ra tiếng còi xe, mà để phát ra tiếng còi - nó lại dựa vào vào lớp Horn chuyên tạo ra tiếng còi - lúc đó ta nói lớp Car có một phụ thuộc (dependency Horn) là lớp Horn, Horn là dependency của Car.</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Muốn lớp Car hoạt động thì nó phải có đối tượng (dịch vụ) từ Horn. Vậy khi thiết kế, thường có hai cách:</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Trong lớp Car thiết kế code mà nó phụ thuộc cứng vào lớp Horn - tự khởi tạo Horn, cách thiết kế này không có khả năng áp dụng kỹ thuật DI</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Trong lớp Car, dependency Horn không do Car trực tiếp khởi tạo mà nó được đưa vào qua phương thức khởi tạo, qua setter, qua gán property. Các thiết kế này linh hoạt và có KHẢ NĂNG để áp dụng DI</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Ví dụ code cho 2 trường hợp này như sau:</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0"/>
            <a:ext cx="12192000" cy="6858000"/>
          </a:xfrm>
          <a:prstGeom prst="rect">
            <a:avLst/>
          </a:prstGeom>
        </p:spPr>
      </p:pic>
      <p:pic>
        <p:nvPicPr>
          <p:cNvPr id="25" name="图片 24"/>
          <p:cNvPicPr>
            <a:picLocks noChangeAspect="1"/>
          </p:cNvPicPr>
          <p:nvPr/>
        </p:nvPicPr>
        <p:blipFill>
          <a:blip r:embed="rId2" cstate="screen"/>
          <a:stretch>
            <a:fillRect/>
          </a:stretch>
        </p:blipFill>
        <p:spPr>
          <a:xfrm>
            <a:off x="-70695" y="-67377"/>
            <a:ext cx="1533735" cy="1225247"/>
          </a:xfrm>
          <a:prstGeom prst="rect">
            <a:avLst/>
          </a:prstGeom>
        </p:spPr>
      </p:pic>
      <p:sp>
        <p:nvSpPr>
          <p:cNvPr id="27" name="TextBox 17"/>
          <p:cNvSpPr txBox="1"/>
          <p:nvPr/>
        </p:nvSpPr>
        <p:spPr>
          <a:xfrm>
            <a:off x="1285875" y="253365"/>
            <a:ext cx="83610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rPr>
              <a:t>Spring Bean</a:t>
            </a:r>
            <a:endParaRPr kumimoji="0" lang="id-ID" sz="3200" b="1" i="0" u="none" strike="noStrike" kern="1200" cap="none" spc="300" normalizeH="0" baseline="0" noProof="0" dirty="0">
              <a:ln>
                <a:noFill/>
              </a:ln>
              <a:solidFill>
                <a:srgbClr val="3F3F3F"/>
              </a:solidFill>
              <a:effectLst/>
              <a:uLnTx/>
              <a:uFillTx/>
              <a:ea typeface="汉仪家书简" panose="02010609000101010101" pitchFamily="49" charset="-122"/>
              <a:cs typeface="+mn-lt"/>
              <a:sym typeface="站酷快乐体2016修订版" panose="02010600030101010101" pitchFamily="2" charset="-122"/>
            </a:endParaRPr>
          </a:p>
        </p:txBody>
      </p:sp>
      <p:pic>
        <p:nvPicPr>
          <p:cNvPr id="28" name="图片 27"/>
          <p:cNvPicPr>
            <a:picLocks noChangeAspect="1"/>
          </p:cNvPicPr>
          <p:nvPr/>
        </p:nvPicPr>
        <p:blipFill>
          <a:blip r:embed="rId3" cstate="screen"/>
          <a:stretch>
            <a:fillRect/>
          </a:stretch>
        </p:blipFill>
        <p:spPr>
          <a:xfrm flipH="1">
            <a:off x="10311232" y="4390314"/>
            <a:ext cx="2433217" cy="2943936"/>
          </a:xfrm>
          <a:prstGeom prst="rect">
            <a:avLst/>
          </a:prstGeom>
        </p:spPr>
      </p:pic>
      <p:sp>
        <p:nvSpPr>
          <p:cNvPr id="114" name="文本框 17"/>
          <p:cNvSpPr txBox="1">
            <a:spLocks noChangeArrowheads="1"/>
          </p:cNvSpPr>
          <p:nvPr/>
        </p:nvSpPr>
        <p:spPr bwMode="auto">
          <a:xfrm>
            <a:off x="951865" y="1851025"/>
            <a:ext cx="1028890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Trong Spring, các đối tượng tạo thành xương sống của ứng dụng của bạn và được quản lý bởi Spring IoC </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sym typeface="+mn-ea"/>
              </a:rPr>
              <a:t>container</a:t>
            </a: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 được gọi là các bean. Bean là một đối tượng được khởi tạo, lắp ráp và quản lý bởi bộ chứa Spring IoC. </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a:p>
            <a:pPr algn="l" defTabSz="1218565">
              <a:lnSpc>
                <a:spcPct val="150000"/>
              </a:lnSpc>
            </a:pPr>
            <a:r>
              <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rPr>
              <a:t>Trong Spring Boot, bạn có thể khai báo các Spring Bean bằng cách sử dụng các annotation như @Component, @Service, @Repository, @Controller, hoặc @Configuration. Sau đó, Spring Boot sẽ tự động quản lý việc khởi tạo và phân phối các Bean này đến các thành phần khác trong ứng dụng của bạn.</a:t>
            </a:r>
            <a:endParaRPr lang="en-US" altLang="zh-CN" sz="1800" dirty="0">
              <a:solidFill>
                <a:schemeClr val="tx1">
                  <a:lumMod val="75000"/>
                </a:schemeClr>
              </a:solidFill>
              <a:latin typeface="Arial" panose="020B0604020202020204" pitchFamily="34" charset="0"/>
              <a:ea typeface="汉仪家书简" panose="02010609000101010101" pitchFamily="49" charset="-122"/>
              <a:cs typeface="Arial" panose="020B0604020202020204" pitchFamily="34" charset="0"/>
            </a:endParaRPr>
          </a:p>
        </p:txBody>
      </p:sp>
      <p:pic>
        <p:nvPicPr>
          <p:cNvPr id="6" name="图片 24"/>
          <p:cNvPicPr>
            <a:picLocks noChangeAspect="1"/>
          </p:cNvPicPr>
          <p:nvPr/>
        </p:nvPicPr>
        <p:blipFill>
          <a:blip r:embed="rId2" cstate="screen"/>
          <a:stretch>
            <a:fillRect/>
          </a:stretch>
        </p:blipFill>
        <p:spPr>
          <a:xfrm>
            <a:off x="-70695" y="-78172"/>
            <a:ext cx="1533735" cy="1225247"/>
          </a:xfrm>
          <a:prstGeom prst="rect">
            <a:avLst/>
          </a:prstGeom>
        </p:spPr>
      </p:pic>
      <p:pic>
        <p:nvPicPr>
          <p:cNvPr id="8" name="图片 27"/>
          <p:cNvPicPr>
            <a:picLocks noChangeAspect="1"/>
          </p:cNvPicPr>
          <p:nvPr/>
        </p:nvPicPr>
        <p:blipFill>
          <a:blip r:embed="rId3" cstate="screen"/>
          <a:stretch>
            <a:fillRect/>
          </a:stretch>
        </p:blipFill>
        <p:spPr>
          <a:xfrm flipH="1">
            <a:off x="10311232" y="4379519"/>
            <a:ext cx="2433217" cy="29439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ags/tag1.xml><?xml version="1.0" encoding="utf-8"?>
<p:tagLst xmlns:p="http://schemas.openxmlformats.org/presentationml/2006/main">
  <p:tag name="ISPRING_PRESENTATION_TITLE" val="手绘叶子"/>
</p:tagLst>
</file>

<file path=ppt/theme/theme1.xml><?xml version="1.0" encoding="utf-8"?>
<a:theme xmlns:a="http://schemas.openxmlformats.org/drawingml/2006/main" name="第一PPT，www.1ppt.com ">
  <a:themeElements>
    <a:clrScheme name="自定义 1014">
      <a:dk1>
        <a:srgbClr val="3F3F3F"/>
      </a:dk1>
      <a:lt1>
        <a:srgbClr val="FFFFFF"/>
      </a:lt1>
      <a:dk2>
        <a:srgbClr val="778495"/>
      </a:dk2>
      <a:lt2>
        <a:srgbClr val="F0F0F0"/>
      </a:lt2>
      <a:accent1>
        <a:srgbClr val="3F3F3F"/>
      </a:accent1>
      <a:accent2>
        <a:srgbClr val="D8D8D8"/>
      </a:accent2>
      <a:accent3>
        <a:srgbClr val="7B7B7B"/>
      </a:accent3>
      <a:accent4>
        <a:srgbClr val="A5A5A5"/>
      </a:accent4>
      <a:accent5>
        <a:srgbClr val="7F7F7F"/>
      </a:accent5>
      <a:accent6>
        <a:srgbClr val="595959"/>
      </a:accent6>
      <a:hlink>
        <a:srgbClr val="424242"/>
      </a:hlink>
      <a:folHlink>
        <a:srgbClr val="BFBFBF"/>
      </a:folHlink>
    </a:clrScheme>
    <a:fontScheme name="Temp">
      <a:majorFont>
        <a:latin typeface="迷你简卡通"/>
        <a:ea typeface="迷你简卡通"/>
        <a:cs typeface=""/>
      </a:majorFont>
      <a:minorFont>
        <a:latin typeface="迷你简卡通"/>
        <a:ea typeface="迷你简卡通"/>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7006</Words>
  <Application>WPS Presentation</Application>
  <PresentationFormat>宽屏</PresentationFormat>
  <Paragraphs>115</Paragraphs>
  <Slides>14</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Microsoft YaHei</vt:lpstr>
      <vt:lpstr>汉仪家书简</vt:lpstr>
      <vt:lpstr>华文琥珀</vt:lpstr>
      <vt:lpstr>站酷快乐体2016修订版</vt:lpstr>
      <vt:lpstr>华文细黑</vt:lpstr>
      <vt:lpstr>Arial Unicode MS</vt:lpstr>
      <vt:lpstr>迷你简卡通</vt:lpstr>
      <vt:lpstr>Segoe Print</vt:lpstr>
      <vt:lpstr>等线</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36</cp:revision>
  <dcterms:created xsi:type="dcterms:W3CDTF">2018-10-18T00:32:00Z</dcterms:created>
  <dcterms:modified xsi:type="dcterms:W3CDTF">2023-05-02T18:27:17Z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EA129B72D1AE4E2A92397D885765E982</vt:lpwstr>
  </property>
</Properties>
</file>