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9"/>
  </p:notesMasterIdLst>
  <p:sldIdLst>
    <p:sldId id="256" r:id="rId2"/>
    <p:sldId id="257" r:id="rId3"/>
    <p:sldId id="258" r:id="rId4"/>
    <p:sldId id="259" r:id="rId5"/>
    <p:sldId id="260" r:id="rId6"/>
    <p:sldId id="261" r:id="rId7"/>
    <p:sldId id="262" r:id="rId8"/>
    <p:sldId id="290" r:id="rId9"/>
    <p:sldId id="291" r:id="rId10"/>
    <p:sldId id="292" r:id="rId11"/>
    <p:sldId id="293" r:id="rId12"/>
    <p:sldId id="294" r:id="rId13"/>
    <p:sldId id="295" r:id="rId14"/>
    <p:sldId id="263" r:id="rId15"/>
    <p:sldId id="264" r:id="rId16"/>
    <p:sldId id="265" r:id="rId17"/>
    <p:sldId id="266" r:id="rId18"/>
    <p:sldId id="285" r:id="rId19"/>
    <p:sldId id="267" r:id="rId20"/>
    <p:sldId id="268" r:id="rId21"/>
    <p:sldId id="269" r:id="rId22"/>
    <p:sldId id="286" r:id="rId23"/>
    <p:sldId id="270" r:id="rId24"/>
    <p:sldId id="271" r:id="rId25"/>
    <p:sldId id="272" r:id="rId26"/>
    <p:sldId id="273" r:id="rId27"/>
    <p:sldId id="274" r:id="rId28"/>
    <p:sldId id="275" r:id="rId29"/>
    <p:sldId id="287" r:id="rId30"/>
    <p:sldId id="276" r:id="rId31"/>
    <p:sldId id="277" r:id="rId32"/>
    <p:sldId id="278" r:id="rId33"/>
    <p:sldId id="279" r:id="rId34"/>
    <p:sldId id="288" r:id="rId35"/>
    <p:sldId id="289" r:id="rId36"/>
    <p:sldId id="280" r:id="rId37"/>
    <p:sldId id="281" r:id="rId38"/>
  </p:sldIdLst>
  <p:sldSz cx="9144000" cy="5143500" type="screen16x9"/>
  <p:notesSz cx="6858000" cy="9144000"/>
  <p:embeddedFontLst>
    <p:embeddedFont>
      <p:font typeface="Bree Serif" panose="020B0604020202020204" charset="0"/>
      <p:regular r:id="rId40"/>
    </p:embeddedFont>
    <p:embeddedFont>
      <p:font typeface="Didact Gothic" panose="00000500000000000000" pitchFamily="2" charset="0"/>
      <p:regular r:id="rId41"/>
    </p:embeddedFont>
    <p:embeddedFont>
      <p:font typeface="Roboto" panose="02000000000000000000" pitchFamily="2" charset="0"/>
      <p:regular r:id="rId42"/>
      <p:bold r:id="rId43"/>
      <p:italic r:id="rId44"/>
      <p:boldItalic r:id="rId45"/>
    </p:embeddedFont>
    <p:embeddedFont>
      <p:font typeface="Roboto Black" panose="02000000000000000000" pitchFamily="2" charset="0"/>
      <p:bold r:id="rId46"/>
      <p:boldItalic r:id="rId47"/>
    </p:embeddedFont>
    <p:embeddedFont>
      <p:font typeface="Roboto Light" panose="02000000000000000000" pitchFamily="2" charset="0"/>
      <p:regular r:id="rId48"/>
      <p:bold r:id="rId49"/>
      <p:italic r:id="rId50"/>
      <p:boldItalic r:id="rId51"/>
    </p:embeddedFont>
    <p:embeddedFont>
      <p:font typeface="Roboto Mono Thin" panose="00000009000000000000"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6DBC75-D462-40F3-A9E5-BAAFF1CC4A68}">
  <a:tblStyle styleId="{5D6DBC75-D462-40F3-A9E5-BAAFF1CC4A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3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9f6c6782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9f6c678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01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9f6c6782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9f6c678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68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9f6c6782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9f6c678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55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9f6c6782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9f6c678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653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12c5388e8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12c5388e8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c5388e8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c5388e8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12c5388e8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12c5388e8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12c5388e8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12c5388e8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12c5388e8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12c5388e8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735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9f6c67826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9f6c67826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29f6c67826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29f6c6782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12c5388e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12c5388e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12c5388e8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12c5388e8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747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29f6c67826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29f6c6782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2c5388e81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2c5388e81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2c5388e8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2c5388e8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2c5388e8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2c5388e8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12c5388e81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12c5388e8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12c5388e81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12c5388e81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2c5388e8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2c5388e8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55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2c5388e8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2c5388e8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12c5388e81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12c5388e81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12c5388e81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12c5388e81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29f6c6782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29f6c6782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29f6c6782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29f6c6782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29f6c6782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29f6c6782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29f6c6782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29f6c6782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2c5388e8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12c5388e8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29f6c6782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29f6c6782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29f6c6782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29f6c6782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9f6c6782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9f6c678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9f6c6782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9f6c678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13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9f6c6782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9f6c6782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65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63"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hyperlink" Target="https://vi.wikipedia.org/wiki/Linux" TargetMode="External"/><Relationship Id="rId13" Type="http://schemas.openxmlformats.org/officeDocument/2006/relationships/hyperlink" Target="https://vi.wikipedia.org/wiki/HTML5" TargetMode="External"/><Relationship Id="rId3" Type="http://schemas.openxmlformats.org/officeDocument/2006/relationships/image" Target="../media/image12.png"/><Relationship Id="rId7" Type="http://schemas.openxmlformats.org/officeDocument/2006/relationships/hyperlink" Target="https://vi.wikipedia.org/wiki/MacOS" TargetMode="External"/><Relationship Id="rId12" Type="http://schemas.openxmlformats.org/officeDocument/2006/relationships/hyperlink" Target="https://vi.wikipedia.org/wiki/C%2B%2B"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vi.wikipedia.org/wiki/Microsoft_Windows" TargetMode="External"/><Relationship Id="rId11" Type="http://schemas.openxmlformats.org/officeDocument/2006/relationships/hyperlink" Target="https://vi.wikipedia.org/wiki/C_(ng%C3%B4n_ng%E1%BB%AF_l%E1%BA%ADp_tr%C3%ACnh)" TargetMode="External"/><Relationship Id="rId5" Type="http://schemas.openxmlformats.org/officeDocument/2006/relationships/hyperlink" Target="https://vi.wikipedia.org/wiki/Java_(ng%C3%B4n_ng%E1%BB%AF_l%E1%BA%ADp_tr%C3%ACnh)" TargetMode="External"/><Relationship Id="rId10" Type="http://schemas.openxmlformats.org/officeDocument/2006/relationships/hyperlink" Target="https://vi.wikipedia.org/wiki/PHP" TargetMode="External"/><Relationship Id="rId4" Type="http://schemas.openxmlformats.org/officeDocument/2006/relationships/hyperlink" Target="https://vi.wikipedia.org/wiki/M%C3%B4i_tr%C6%B0%E1%BB%9Dng_ph%C3%A1t_tri%E1%BB%83n_t%C3%ADch_h%E1%BB%A3p" TargetMode="External"/><Relationship Id="rId9" Type="http://schemas.openxmlformats.org/officeDocument/2006/relationships/hyperlink" Target="https://vi.wikipedia.org/wiki/Solaris_(h%E1%BB%87_%C4%91i%E1%BB%81u_h%C3%A0nh)" TargetMode="External"/><Relationship Id="rId14" Type="http://schemas.openxmlformats.org/officeDocument/2006/relationships/hyperlink" Target="https://vi.wikipedia.org/wiki/JavaScrip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364375" y="687675"/>
            <a:ext cx="4684200" cy="14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200" dirty="0">
                <a:solidFill>
                  <a:schemeClr val="accent1"/>
                </a:solidFill>
              </a:rPr>
              <a:t>Lập trình Java nâng cao</a:t>
            </a:r>
            <a:endParaRPr sz="3200" dirty="0">
              <a:solidFill>
                <a:schemeClr val="accent1"/>
              </a:solidFill>
            </a:endParaRPr>
          </a:p>
        </p:txBody>
      </p:sp>
      <p:sp>
        <p:nvSpPr>
          <p:cNvPr id="110" name="Google Shape;110;p22"/>
          <p:cNvSpPr txBox="1">
            <a:spLocks noGrp="1"/>
          </p:cNvSpPr>
          <p:nvPr>
            <p:ph type="subTitle" idx="1"/>
          </p:nvPr>
        </p:nvSpPr>
        <p:spPr>
          <a:xfrm>
            <a:off x="4799515" y="1918788"/>
            <a:ext cx="3682800" cy="660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2000" b="1" dirty="0">
                <a:solidFill>
                  <a:schemeClr val="lt1"/>
                </a:solidFill>
                <a:latin typeface="Roboto"/>
                <a:ea typeface="Roboto"/>
                <a:cs typeface="Roboto"/>
                <a:sym typeface="Roboto"/>
              </a:rPr>
              <a:t>Đề tài: Tìm hiểu về công cụ và cách tổ chức chương trình trong Java Servlet</a:t>
            </a:r>
            <a:endParaRPr sz="2000" b="1" dirty="0">
              <a:solidFill>
                <a:schemeClr val="lt1"/>
              </a:solidFill>
              <a:latin typeface="Roboto"/>
              <a:ea typeface="Roboto"/>
              <a:cs typeface="Roboto"/>
              <a:sym typeface="Roboto"/>
            </a:endParaRPr>
          </a:p>
          <a:p>
            <a:pPr marL="0" lvl="0" indent="0" algn="ctr" rtl="0">
              <a:spcBef>
                <a:spcPts val="0"/>
              </a:spcBef>
              <a:spcAft>
                <a:spcPts val="0"/>
              </a:spcAft>
              <a:buNone/>
            </a:pPr>
            <a:endParaRPr sz="2000" b="1" dirty="0">
              <a:solidFill>
                <a:schemeClr val="lt1"/>
              </a:solidFill>
              <a:latin typeface="Roboto"/>
              <a:ea typeface="Roboto"/>
              <a:cs typeface="Roboto"/>
              <a:sym typeface="Roboto"/>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txBox="1">
            <a:spLocks noGrp="1"/>
          </p:cNvSpPr>
          <p:nvPr>
            <p:ph type="subTitle" idx="1"/>
          </p:nvPr>
        </p:nvSpPr>
        <p:spPr>
          <a:xfrm>
            <a:off x="4785767" y="3282968"/>
            <a:ext cx="3682800" cy="66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dirty="0">
              <a:solidFill>
                <a:schemeClr val="accent6"/>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10">
                                            <p:txEl>
                                              <p:pRg st="0" end="0"/>
                                            </p:txEl>
                                          </p:spTgt>
                                        </p:tgtEl>
                                        <p:attrNameLst>
                                          <p:attrName>style.visibility</p:attrName>
                                        </p:attrNameLst>
                                      </p:cBhvr>
                                      <p:to>
                                        <p:strVal val="visible"/>
                                      </p:to>
                                    </p:set>
                                    <p:anim calcmode="lin" valueType="num">
                                      <p:cBhvr>
                                        <p:cTn id="12" dur="500" fill="hold"/>
                                        <p:tgtEl>
                                          <p:spTgt spid="11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0">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110">
                                            <p:txEl>
                                              <p:pRg st="0" end="0"/>
                                            </p:txEl>
                                          </p:spTgt>
                                        </p:tgtEl>
                                        <p:attrNameLst>
                                          <p:attrName>style.rotation</p:attrName>
                                        </p:attrNameLst>
                                      </p:cBhvr>
                                      <p:tavLst>
                                        <p:tav tm="0">
                                          <p:val>
                                            <p:fltVal val="90"/>
                                          </p:val>
                                        </p:tav>
                                        <p:tav tm="100000">
                                          <p:val>
                                            <p:fltVal val="0"/>
                                          </p:val>
                                        </p:tav>
                                      </p:tavLst>
                                    </p:anim>
                                    <p:animEffect transition="in" filter="fade">
                                      <p:cBhvr>
                                        <p:cTn id="15" dur="500"/>
                                        <p:tgtEl>
                                          <p:spTgt spid="1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nodePh="1">
                                  <p:stCondLst>
                                    <p:cond delay="0"/>
                                  </p:stCondLst>
                                  <p:endCondLst>
                                    <p:cond evt="begin" delay="0">
                                      <p:tn val="18"/>
                                    </p:cond>
                                  </p:endCondLst>
                                  <p:childTnLst>
                                    <p:set>
                                      <p:cBhvr>
                                        <p:cTn id="19" dur="1" fill="hold">
                                          <p:stCondLst>
                                            <p:cond delay="0"/>
                                          </p:stCondLst>
                                        </p:cTn>
                                        <p:tgtEl>
                                          <p:spTgt spid="214">
                                            <p:txEl>
                                              <p:pRg st="0" end="0"/>
                                            </p:txEl>
                                          </p:spTgt>
                                        </p:tgtEl>
                                        <p:attrNameLst>
                                          <p:attrName>style.visibility</p:attrName>
                                        </p:attrNameLst>
                                      </p:cBhvr>
                                      <p:to>
                                        <p:strVal val="visible"/>
                                      </p:to>
                                    </p:set>
                                    <p:anim calcmode="lin" valueType="num">
                                      <p:cBhvr>
                                        <p:cTn id="20" dur="500" fill="hold"/>
                                        <p:tgtEl>
                                          <p:spTgt spid="214">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14">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p:bldP spid="21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63" name="Google Shape;263;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4" name="Google Shape;264;p28"/>
          <p:cNvSpPr txBox="1"/>
          <p:nvPr/>
        </p:nvSpPr>
        <p:spPr>
          <a:xfrm>
            <a:off x="155003" y="1251150"/>
            <a:ext cx="8824609" cy="2416016"/>
          </a:xfrm>
          <a:prstGeom prst="rect">
            <a:avLst/>
          </a:prstGeom>
          <a:noFill/>
          <a:ln>
            <a:noFill/>
          </a:ln>
        </p:spPr>
        <p:txBody>
          <a:bodyPr spcFirstLastPara="1" wrap="square" lIns="91425" tIns="91425" rIns="91425" bIns="91425" anchor="t" anchorCtr="0">
            <a:spAutoFit/>
          </a:bodyPr>
          <a:lstStyle/>
          <a:p>
            <a:pPr lvl="0" indent="0" algn="just" rtl="0">
              <a:spcBef>
                <a:spcPts val="0"/>
              </a:spcBef>
              <a:buNone/>
            </a:pPr>
            <a:r>
              <a:rPr lang="es" b="1" dirty="0">
                <a:solidFill>
                  <a:schemeClr val="accent1"/>
                </a:solidFill>
                <a:latin typeface="Roboto" panose="02000000000000000000" pitchFamily="2" charset="0"/>
                <a:ea typeface="Roboto" panose="02000000000000000000" pitchFamily="2" charset="0"/>
                <a:cs typeface="Roboto" panose="02000000000000000000" pitchFamily="2" charset="0"/>
                <a:sym typeface="Roboto"/>
              </a:rPr>
              <a:t>1.6. Vòng đời của Servlet</a:t>
            </a:r>
          </a:p>
          <a:p>
            <a:pPr algn="ctr">
              <a:lnSpc>
                <a:spcPct val="150000"/>
              </a:lnSpc>
              <a:spcAft>
                <a:spcPts val="600"/>
              </a:spcAft>
            </a:pPr>
            <a:r>
              <a:rPr lang="vi-VN" b="1" dirty="0">
                <a:solidFill>
                  <a:schemeClr val="accent1"/>
                </a:solidFill>
                <a:latin typeface="Roboto" panose="02000000000000000000" pitchFamily="2" charset="0"/>
                <a:ea typeface="Roboto" panose="02000000000000000000" pitchFamily="2" charset="0"/>
                <a:cs typeface="Roboto" panose="02000000000000000000" pitchFamily="2" charset="0"/>
              </a:rPr>
              <a:t>Phương thức </a:t>
            </a:r>
            <a:r>
              <a:rPr lang="en-US" b="1" dirty="0">
                <a:solidFill>
                  <a:schemeClr val="accent1"/>
                </a:solidFill>
                <a:latin typeface="Roboto" panose="02000000000000000000" pitchFamily="2" charset="0"/>
                <a:ea typeface="Roboto" panose="02000000000000000000" pitchFamily="2" charset="0"/>
                <a:cs typeface="Roboto" panose="02000000000000000000" pitchFamily="2" charset="0"/>
              </a:rPr>
              <a:t>service()</a:t>
            </a:r>
            <a:endParaRPr lang="vi-VN" b="1"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Phương thức service() là phương thức chính để thực hiện nhiệm vụ thực tế. Bộ chứa servlet (tức là web server) gọi phương thức service() để xử lý các yêu cầu đến từ khách hàng (trình duyệt) và trả về kết quả.</a:t>
            </a:r>
          </a:p>
          <a:p>
            <a:pPr marL="285750" indent="-285750">
              <a:lnSpc>
                <a:spcPct val="150000"/>
              </a:lnSpc>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Mỗi lần máy chủ nhận được một yêu cầu cho một servlet, máy chủ sẽ tạo ra một luồng mới và gọi phương thức service(). Phương thức service() kiểm tra kiểu yêu cầu HTTP (GET, POST, PUT, DELETE, v.v.) và gọi các phương thức doGet, doPost, doPut, doDelete, vv.</a:t>
            </a:r>
          </a:p>
        </p:txBody>
      </p:sp>
      <p:pic>
        <p:nvPicPr>
          <p:cNvPr id="4" name="Picture 3">
            <a:extLst>
              <a:ext uri="{FF2B5EF4-FFF2-40B4-BE49-F238E27FC236}">
                <a16:creationId xmlns:a16="http://schemas.microsoft.com/office/drawing/2014/main" id="{FE628302-2A31-6458-6ABC-AAA6BA210879}"/>
              </a:ext>
            </a:extLst>
          </p:cNvPr>
          <p:cNvPicPr>
            <a:picLocks noChangeAspect="1"/>
          </p:cNvPicPr>
          <p:nvPr/>
        </p:nvPicPr>
        <p:blipFill>
          <a:blip r:embed="rId3"/>
          <a:stretch>
            <a:fillRect/>
          </a:stretch>
        </p:blipFill>
        <p:spPr>
          <a:xfrm>
            <a:off x="1161644" y="3823642"/>
            <a:ext cx="6811326" cy="828791"/>
          </a:xfrm>
          <a:prstGeom prst="rect">
            <a:avLst/>
          </a:prstGeom>
        </p:spPr>
      </p:pic>
    </p:spTree>
    <p:extLst>
      <p:ext uri="{BB962C8B-B14F-4D97-AF65-F5344CB8AC3E}">
        <p14:creationId xmlns:p14="http://schemas.microsoft.com/office/powerpoint/2010/main" val="218505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barn(inVertical)">
                                      <p:cBhvr>
                                        <p:cTn id="7" dur="5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barn(inVertical)">
                                      <p:cBhvr>
                                        <p:cTn id="12" dur="500"/>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wipe(down)">
                                      <p:cBhvr>
                                        <p:cTn id="17" dur="500"/>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4">
                                            <p:txEl>
                                              <p:pRg st="3" end="3"/>
                                            </p:txEl>
                                          </p:spTgt>
                                        </p:tgtEl>
                                        <p:attrNameLst>
                                          <p:attrName>style.visibility</p:attrName>
                                        </p:attrNameLst>
                                      </p:cBhvr>
                                      <p:to>
                                        <p:strVal val="visible"/>
                                      </p:to>
                                    </p:set>
                                    <p:animEffect transition="in" filter="wipe(down)">
                                      <p:cBhvr>
                                        <p:cTn id="22" dur="500"/>
                                        <p:tgtEl>
                                          <p:spTgt spid="2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63" name="Google Shape;263;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4" name="Google Shape;264;p28"/>
          <p:cNvSpPr txBox="1"/>
          <p:nvPr/>
        </p:nvSpPr>
        <p:spPr>
          <a:xfrm>
            <a:off x="155003" y="1251150"/>
            <a:ext cx="8824609" cy="1446520"/>
          </a:xfrm>
          <a:prstGeom prst="rect">
            <a:avLst/>
          </a:prstGeom>
          <a:noFill/>
          <a:ln>
            <a:noFill/>
          </a:ln>
        </p:spPr>
        <p:txBody>
          <a:bodyPr spcFirstLastPara="1" wrap="square" lIns="91425" tIns="91425" rIns="91425" bIns="91425" anchor="t" anchorCtr="0">
            <a:spAutoFit/>
          </a:bodyPr>
          <a:lstStyle/>
          <a:p>
            <a:pPr lvl="0" indent="0" algn="just" rtl="0">
              <a:spcBef>
                <a:spcPts val="0"/>
              </a:spcBef>
              <a:buNone/>
            </a:pPr>
            <a:r>
              <a:rPr lang="es" b="1" dirty="0">
                <a:solidFill>
                  <a:schemeClr val="accent1"/>
                </a:solidFill>
                <a:latin typeface="Roboto" panose="02000000000000000000" pitchFamily="2" charset="0"/>
                <a:ea typeface="Roboto" panose="02000000000000000000" pitchFamily="2" charset="0"/>
                <a:cs typeface="Roboto" panose="02000000000000000000" pitchFamily="2" charset="0"/>
                <a:sym typeface="Roboto"/>
              </a:rPr>
              <a:t>1.6. Vòng đời của Servlet</a:t>
            </a:r>
          </a:p>
          <a:p>
            <a:pPr algn="ctr">
              <a:lnSpc>
                <a:spcPct val="150000"/>
              </a:lnSpc>
              <a:spcAft>
                <a:spcPts val="600"/>
              </a:spcAft>
            </a:pPr>
            <a:r>
              <a:rPr lang="vi-VN" b="1" dirty="0">
                <a:solidFill>
                  <a:schemeClr val="accent1"/>
                </a:solidFill>
                <a:latin typeface="Roboto" panose="02000000000000000000" pitchFamily="2" charset="0"/>
                <a:ea typeface="Roboto" panose="02000000000000000000" pitchFamily="2" charset="0"/>
                <a:cs typeface="Roboto" panose="02000000000000000000" pitchFamily="2" charset="0"/>
              </a:rPr>
              <a:t>Phương thức </a:t>
            </a:r>
            <a:r>
              <a:rPr lang="en-US" b="1" dirty="0" err="1">
                <a:solidFill>
                  <a:schemeClr val="accent1"/>
                </a:solidFill>
                <a:latin typeface="Roboto" panose="02000000000000000000" pitchFamily="2" charset="0"/>
                <a:ea typeface="Roboto" panose="02000000000000000000" pitchFamily="2" charset="0"/>
                <a:cs typeface="Roboto" panose="02000000000000000000" pitchFamily="2" charset="0"/>
              </a:rPr>
              <a:t>doGet</a:t>
            </a:r>
            <a:r>
              <a:rPr lang="en-US" b="1" dirty="0">
                <a:solidFill>
                  <a:schemeClr val="accent1"/>
                </a:solidFill>
                <a:latin typeface="Roboto" panose="02000000000000000000" pitchFamily="2" charset="0"/>
                <a:ea typeface="Roboto" panose="02000000000000000000" pitchFamily="2" charset="0"/>
                <a:cs typeface="Roboto" panose="02000000000000000000" pitchFamily="2" charset="0"/>
              </a:rPr>
              <a:t>()</a:t>
            </a:r>
            <a:endParaRPr lang="vi-VN" b="1"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Một yêu cầu GET xuất phát từ một yêu cầu bình thường cho một URL hoặc từ một HTML Form mà không có METHOD chỉ định và nó phải được xử lý bằng phương thức doGet().</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F6700C01-2504-09EC-84A0-136DD4B692A0}"/>
              </a:ext>
            </a:extLst>
          </p:cNvPr>
          <p:cNvPicPr>
            <a:picLocks noChangeAspect="1"/>
          </p:cNvPicPr>
          <p:nvPr/>
        </p:nvPicPr>
        <p:blipFill>
          <a:blip r:embed="rId3"/>
          <a:stretch>
            <a:fillRect/>
          </a:stretch>
        </p:blipFill>
        <p:spPr>
          <a:xfrm>
            <a:off x="1047328" y="2682962"/>
            <a:ext cx="7039957" cy="1019317"/>
          </a:xfrm>
          <a:prstGeom prst="rect">
            <a:avLst/>
          </a:prstGeom>
        </p:spPr>
      </p:pic>
    </p:spTree>
    <p:extLst>
      <p:ext uri="{BB962C8B-B14F-4D97-AF65-F5344CB8AC3E}">
        <p14:creationId xmlns:p14="http://schemas.microsoft.com/office/powerpoint/2010/main" val="3289458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barn(inVertical)">
                                      <p:cBhvr>
                                        <p:cTn id="7" dur="5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barn(inVertical)">
                                      <p:cBhvr>
                                        <p:cTn id="12" dur="500"/>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wipe(down)">
                                      <p:cBhvr>
                                        <p:cTn id="17" dur="500"/>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63" name="Google Shape;263;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264;p28">
            <a:extLst>
              <a:ext uri="{FF2B5EF4-FFF2-40B4-BE49-F238E27FC236}">
                <a16:creationId xmlns:a16="http://schemas.microsoft.com/office/drawing/2014/main" id="{7C0BEDB1-129D-9D6E-097D-450849EC9443}"/>
              </a:ext>
            </a:extLst>
          </p:cNvPr>
          <p:cNvSpPr txBox="1"/>
          <p:nvPr/>
        </p:nvSpPr>
        <p:spPr>
          <a:xfrm>
            <a:off x="159695" y="1477333"/>
            <a:ext cx="8824609" cy="1261854"/>
          </a:xfrm>
          <a:prstGeom prst="rect">
            <a:avLst/>
          </a:prstGeom>
          <a:noFill/>
          <a:ln>
            <a:noFill/>
          </a:ln>
        </p:spPr>
        <p:txBody>
          <a:bodyPr spcFirstLastPara="1" wrap="square" lIns="91425" tIns="91425" rIns="91425" bIns="91425" anchor="t" anchorCtr="0">
            <a:spAutoFit/>
          </a:bodyPr>
          <a:lstStyle/>
          <a:p>
            <a:r>
              <a:rPr lang="es" b="1" dirty="0">
                <a:solidFill>
                  <a:schemeClr val="accent1"/>
                </a:solidFill>
                <a:latin typeface="Roboto" panose="02000000000000000000" pitchFamily="2" charset="0"/>
                <a:ea typeface="Roboto" panose="02000000000000000000" pitchFamily="2" charset="0"/>
                <a:cs typeface="Roboto" panose="02000000000000000000" pitchFamily="2" charset="0"/>
                <a:sym typeface="Roboto"/>
              </a:rPr>
              <a:t>1.6. Vòng đời của Servlet</a:t>
            </a:r>
          </a:p>
          <a:p>
            <a:pPr lvl="0" indent="0" algn="ctr" rtl="0">
              <a:spcBef>
                <a:spcPts val="0"/>
              </a:spcBef>
              <a:buNone/>
            </a:pPr>
            <a:r>
              <a:rPr lang="vi-VN" b="1" dirty="0">
                <a:solidFill>
                  <a:schemeClr val="accent1"/>
                </a:solidFill>
                <a:latin typeface="Roboto" panose="02000000000000000000" pitchFamily="2" charset="0"/>
                <a:ea typeface="Roboto" panose="02000000000000000000" pitchFamily="2" charset="0"/>
                <a:cs typeface="Roboto" panose="02000000000000000000" pitchFamily="2" charset="0"/>
              </a:rPr>
              <a:t>Phương thức </a:t>
            </a:r>
            <a:r>
              <a:rPr lang="en-US" b="1" dirty="0" err="1">
                <a:solidFill>
                  <a:schemeClr val="accent1"/>
                </a:solidFill>
                <a:latin typeface="Roboto" panose="02000000000000000000" pitchFamily="2" charset="0"/>
                <a:ea typeface="Roboto" panose="02000000000000000000" pitchFamily="2" charset="0"/>
                <a:cs typeface="Roboto" panose="02000000000000000000" pitchFamily="2" charset="0"/>
              </a:rPr>
              <a:t>doPost</a:t>
            </a:r>
            <a:r>
              <a:rPr lang="en-US" b="1" dirty="0">
                <a:solidFill>
                  <a:schemeClr val="accent1"/>
                </a:solidFill>
                <a:latin typeface="Roboto" panose="02000000000000000000" pitchFamily="2" charset="0"/>
                <a:ea typeface="Roboto" panose="02000000000000000000" pitchFamily="2" charset="0"/>
                <a:cs typeface="Roboto" panose="02000000000000000000" pitchFamily="2" charset="0"/>
              </a:rPr>
              <a:t>()</a:t>
            </a:r>
            <a:endParaRPr lang="vi-VN" b="1"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Yêu cầu POST xuất phát từ một HTML Form cụ thể mà có METHOD là POST và nó phải được xử lý bởi phương thức doPost().</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A97B1C98-8D44-9624-C923-7BF919D01A00}"/>
              </a:ext>
            </a:extLst>
          </p:cNvPr>
          <p:cNvPicPr>
            <a:picLocks noChangeAspect="1"/>
          </p:cNvPicPr>
          <p:nvPr/>
        </p:nvPicPr>
        <p:blipFill>
          <a:blip r:embed="rId3"/>
          <a:stretch>
            <a:fillRect/>
          </a:stretch>
        </p:blipFill>
        <p:spPr>
          <a:xfrm>
            <a:off x="1133466" y="2830410"/>
            <a:ext cx="7020905" cy="962159"/>
          </a:xfrm>
          <a:prstGeom prst="rect">
            <a:avLst/>
          </a:prstGeom>
        </p:spPr>
      </p:pic>
    </p:spTree>
    <p:extLst>
      <p:ext uri="{BB962C8B-B14F-4D97-AF65-F5344CB8AC3E}">
        <p14:creationId xmlns:p14="http://schemas.microsoft.com/office/powerpoint/2010/main" val="261076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63" name="Google Shape;263;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264;p28">
            <a:extLst>
              <a:ext uri="{FF2B5EF4-FFF2-40B4-BE49-F238E27FC236}">
                <a16:creationId xmlns:a16="http://schemas.microsoft.com/office/drawing/2014/main" id="{7C0BEDB1-129D-9D6E-097D-450849EC9443}"/>
              </a:ext>
            </a:extLst>
          </p:cNvPr>
          <p:cNvSpPr txBox="1"/>
          <p:nvPr/>
        </p:nvSpPr>
        <p:spPr>
          <a:xfrm>
            <a:off x="159695" y="1477333"/>
            <a:ext cx="8824609" cy="1631185"/>
          </a:xfrm>
          <a:prstGeom prst="rect">
            <a:avLst/>
          </a:prstGeom>
          <a:noFill/>
          <a:ln>
            <a:noFill/>
          </a:ln>
        </p:spPr>
        <p:txBody>
          <a:bodyPr spcFirstLastPara="1" wrap="square" lIns="91425" tIns="91425" rIns="91425" bIns="91425" anchor="t" anchorCtr="0">
            <a:spAutoFit/>
          </a:bodyPr>
          <a:lstStyle/>
          <a:p>
            <a:r>
              <a:rPr lang="es" b="1" dirty="0">
                <a:solidFill>
                  <a:schemeClr val="accent1"/>
                </a:solidFill>
                <a:latin typeface="Roboto" panose="02000000000000000000" pitchFamily="2" charset="0"/>
                <a:ea typeface="Roboto" panose="02000000000000000000" pitchFamily="2" charset="0"/>
                <a:cs typeface="Roboto" panose="02000000000000000000" pitchFamily="2" charset="0"/>
                <a:sym typeface="Roboto"/>
              </a:rPr>
              <a:t>1.6. Vòng đời của Servlet</a:t>
            </a:r>
          </a:p>
          <a:p>
            <a:pPr lvl="0" indent="0" algn="ctr" rtl="0">
              <a:spcBef>
                <a:spcPts val="0"/>
              </a:spcBef>
              <a:spcAft>
                <a:spcPts val="1200"/>
              </a:spcAft>
              <a:buNone/>
            </a:pPr>
            <a:r>
              <a:rPr lang="vi-VN" b="1" dirty="0">
                <a:solidFill>
                  <a:schemeClr val="accent1"/>
                </a:solidFill>
                <a:latin typeface="Roboto" panose="02000000000000000000" pitchFamily="2" charset="0"/>
                <a:ea typeface="Roboto" panose="02000000000000000000" pitchFamily="2" charset="0"/>
                <a:cs typeface="Roboto" panose="02000000000000000000" pitchFamily="2" charset="0"/>
              </a:rPr>
              <a:t>Phương thức </a:t>
            </a:r>
            <a:r>
              <a:rPr lang="en-US" b="1" dirty="0">
                <a:solidFill>
                  <a:schemeClr val="accent1"/>
                </a:solidFill>
                <a:latin typeface="Roboto" panose="02000000000000000000" pitchFamily="2" charset="0"/>
                <a:ea typeface="Roboto" panose="02000000000000000000" pitchFamily="2" charset="0"/>
                <a:cs typeface="Roboto" panose="02000000000000000000" pitchFamily="2" charset="0"/>
              </a:rPr>
              <a:t>destroy()</a:t>
            </a:r>
            <a:endParaRPr lang="vi-VN" b="1"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Phương thức destroy() chỉ được gọi một lần vào cuối chu kỳ sống của một servlet. Phương thức này cho phép servlet đóng kết nối cơ sở dữ liệu, chặn các luồng chạy gầm, viết các cookie hoặc đếm số lượt truy cập và thực hiện các hoạt động dọn dẹp khác.</a:t>
            </a:r>
          </a:p>
          <a:p>
            <a:pPr marL="285750" indent="-285750">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Sau khi phương thức destroy() được gọi, đối tượng servlet được đánh dấu để thu gom rác.</a:t>
            </a:r>
          </a:p>
        </p:txBody>
      </p:sp>
      <p:pic>
        <p:nvPicPr>
          <p:cNvPr id="4" name="Picture 3">
            <a:extLst>
              <a:ext uri="{FF2B5EF4-FFF2-40B4-BE49-F238E27FC236}">
                <a16:creationId xmlns:a16="http://schemas.microsoft.com/office/drawing/2014/main" id="{6775EAC1-41AC-A315-9D09-0C626A56393E}"/>
              </a:ext>
            </a:extLst>
          </p:cNvPr>
          <p:cNvPicPr>
            <a:picLocks noChangeAspect="1"/>
          </p:cNvPicPr>
          <p:nvPr/>
        </p:nvPicPr>
        <p:blipFill>
          <a:blip r:embed="rId3"/>
          <a:stretch>
            <a:fillRect/>
          </a:stretch>
        </p:blipFill>
        <p:spPr>
          <a:xfrm>
            <a:off x="1137757" y="3214845"/>
            <a:ext cx="6868484" cy="809738"/>
          </a:xfrm>
          <a:prstGeom prst="rect">
            <a:avLst/>
          </a:prstGeom>
        </p:spPr>
      </p:pic>
    </p:spTree>
    <p:extLst>
      <p:ext uri="{BB962C8B-B14F-4D97-AF65-F5344CB8AC3E}">
        <p14:creationId xmlns:p14="http://schemas.microsoft.com/office/powerpoint/2010/main" val="83405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ctrTitle" idx="6"/>
          </p:nvPr>
        </p:nvSpPr>
        <p:spPr>
          <a:xfrm>
            <a:off x="311700" y="176300"/>
            <a:ext cx="8520600" cy="6066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s" b="1">
                <a:solidFill>
                  <a:schemeClr val="accent1"/>
                </a:solidFill>
                <a:latin typeface="Roboto"/>
                <a:ea typeface="Roboto"/>
                <a:cs typeface="Roboto"/>
                <a:sym typeface="Roboto"/>
              </a:rPr>
              <a:t>2. Các công cụ và môi trường</a:t>
            </a:r>
            <a:endParaRPr b="1">
              <a:solidFill>
                <a:schemeClr val="accent1"/>
              </a:solidFill>
              <a:latin typeface="Roboto"/>
              <a:ea typeface="Roboto"/>
              <a:cs typeface="Roboto"/>
              <a:sym typeface="Roboto"/>
            </a:endParaRPr>
          </a:p>
        </p:txBody>
      </p:sp>
      <p:cxnSp>
        <p:nvCxnSpPr>
          <p:cNvPr id="271" name="Google Shape;271;p29"/>
          <p:cNvCxnSpPr/>
          <p:nvPr/>
        </p:nvCxnSpPr>
        <p:spPr>
          <a:xfrm>
            <a:off x="311700" y="72345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72" name="Google Shape;272;p29"/>
          <p:cNvSpPr txBox="1"/>
          <p:nvPr/>
        </p:nvSpPr>
        <p:spPr>
          <a:xfrm>
            <a:off x="0" y="1011275"/>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dirty="0">
                <a:solidFill>
                  <a:schemeClr val="accent1"/>
                </a:solidFill>
                <a:latin typeface="Roboto"/>
                <a:ea typeface="Roboto"/>
                <a:cs typeface="Roboto"/>
                <a:sym typeface="Roboto"/>
              </a:rPr>
              <a:t> 2.1 Công cụ hỗ trợ lập trình web với Servlet</a:t>
            </a:r>
            <a:endParaRPr sz="1600" b="1" dirty="0">
              <a:solidFill>
                <a:schemeClr val="accent1"/>
              </a:solidFill>
              <a:latin typeface="Roboto"/>
              <a:ea typeface="Roboto"/>
              <a:cs typeface="Roboto"/>
              <a:sym typeface="Roboto"/>
            </a:endParaRPr>
          </a:p>
        </p:txBody>
      </p:sp>
      <p:pic>
        <p:nvPicPr>
          <p:cNvPr id="273" name="Google Shape;273;p29"/>
          <p:cNvPicPr preferRelativeResize="0"/>
          <p:nvPr/>
        </p:nvPicPr>
        <p:blipFill>
          <a:blip r:embed="rId3">
            <a:alphaModFix/>
          </a:blip>
          <a:stretch>
            <a:fillRect/>
          </a:stretch>
        </p:blipFill>
        <p:spPr>
          <a:xfrm>
            <a:off x="6241400" y="2265651"/>
            <a:ext cx="1907650" cy="1899750"/>
          </a:xfrm>
          <a:prstGeom prst="rect">
            <a:avLst/>
          </a:prstGeom>
          <a:noFill/>
          <a:ln>
            <a:noFill/>
          </a:ln>
        </p:spPr>
      </p:pic>
      <p:pic>
        <p:nvPicPr>
          <p:cNvPr id="274" name="Google Shape;274;p29"/>
          <p:cNvPicPr preferRelativeResize="0"/>
          <p:nvPr/>
        </p:nvPicPr>
        <p:blipFill>
          <a:blip r:embed="rId4">
            <a:alphaModFix/>
          </a:blip>
          <a:stretch>
            <a:fillRect/>
          </a:stretch>
        </p:blipFill>
        <p:spPr>
          <a:xfrm>
            <a:off x="3601912" y="2265650"/>
            <a:ext cx="1755300" cy="2024449"/>
          </a:xfrm>
          <a:prstGeom prst="rect">
            <a:avLst/>
          </a:prstGeom>
          <a:noFill/>
          <a:ln>
            <a:noFill/>
          </a:ln>
        </p:spPr>
      </p:pic>
      <p:pic>
        <p:nvPicPr>
          <p:cNvPr id="275" name="Google Shape;275;p29"/>
          <p:cNvPicPr preferRelativeResize="0"/>
          <p:nvPr/>
        </p:nvPicPr>
        <p:blipFill>
          <a:blip r:embed="rId5">
            <a:alphaModFix/>
          </a:blip>
          <a:stretch>
            <a:fillRect/>
          </a:stretch>
        </p:blipFill>
        <p:spPr>
          <a:xfrm>
            <a:off x="618775" y="2265650"/>
            <a:ext cx="2027748" cy="189974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barn(inVertical)">
                                      <p:cBhvr>
                                        <p:cTn id="7" dur="5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75"/>
                                        </p:tgtEl>
                                        <p:attrNameLst>
                                          <p:attrName>style.visibility</p:attrName>
                                        </p:attrNameLst>
                                      </p:cBhvr>
                                      <p:to>
                                        <p:strVal val="visible"/>
                                      </p:to>
                                    </p:set>
                                    <p:anim calcmode="lin" valueType="num">
                                      <p:cBhvr>
                                        <p:cTn id="12" dur="750" fill="hold"/>
                                        <p:tgtEl>
                                          <p:spTgt spid="275"/>
                                        </p:tgtEl>
                                        <p:attrNameLst>
                                          <p:attrName>ppt_w</p:attrName>
                                        </p:attrNameLst>
                                      </p:cBhvr>
                                      <p:tavLst>
                                        <p:tav tm="0">
                                          <p:val>
                                            <p:fltVal val="0"/>
                                          </p:val>
                                        </p:tav>
                                        <p:tav tm="100000">
                                          <p:val>
                                            <p:strVal val="#ppt_w"/>
                                          </p:val>
                                        </p:tav>
                                      </p:tavLst>
                                    </p:anim>
                                    <p:anim calcmode="lin" valueType="num">
                                      <p:cBhvr>
                                        <p:cTn id="13" dur="750" fill="hold"/>
                                        <p:tgtEl>
                                          <p:spTgt spid="275"/>
                                        </p:tgtEl>
                                        <p:attrNameLst>
                                          <p:attrName>ppt_h</p:attrName>
                                        </p:attrNameLst>
                                      </p:cBhvr>
                                      <p:tavLst>
                                        <p:tav tm="0">
                                          <p:val>
                                            <p:fltVal val="0"/>
                                          </p:val>
                                        </p:tav>
                                        <p:tav tm="100000">
                                          <p:val>
                                            <p:strVal val="#ppt_h"/>
                                          </p:val>
                                        </p:tav>
                                      </p:tavLst>
                                    </p:anim>
                                    <p:anim calcmode="lin" valueType="num">
                                      <p:cBhvr>
                                        <p:cTn id="14" dur="750" fill="hold"/>
                                        <p:tgtEl>
                                          <p:spTgt spid="275"/>
                                        </p:tgtEl>
                                        <p:attrNameLst>
                                          <p:attrName>style.rotation</p:attrName>
                                        </p:attrNameLst>
                                      </p:cBhvr>
                                      <p:tavLst>
                                        <p:tav tm="0">
                                          <p:val>
                                            <p:fltVal val="90"/>
                                          </p:val>
                                        </p:tav>
                                        <p:tav tm="100000">
                                          <p:val>
                                            <p:fltVal val="0"/>
                                          </p:val>
                                        </p:tav>
                                      </p:tavLst>
                                    </p:anim>
                                    <p:animEffect transition="in" filter="fade">
                                      <p:cBhvr>
                                        <p:cTn id="15" dur="750"/>
                                        <p:tgtEl>
                                          <p:spTgt spid="275"/>
                                        </p:tgtEl>
                                      </p:cBhvr>
                                    </p:animEffect>
                                  </p:childTnLst>
                                </p:cTn>
                              </p:par>
                            </p:childTnLst>
                          </p:cTn>
                        </p:par>
                        <p:par>
                          <p:cTn id="16" fill="hold">
                            <p:stCondLst>
                              <p:cond delay="750"/>
                            </p:stCondLst>
                            <p:childTnLst>
                              <p:par>
                                <p:cTn id="17" presetID="31" presetClass="entr" presetSubtype="0" fill="hold" nodeType="afterEffect">
                                  <p:stCondLst>
                                    <p:cond delay="250"/>
                                  </p:stCondLst>
                                  <p:childTnLst>
                                    <p:set>
                                      <p:cBhvr>
                                        <p:cTn id="18" dur="1" fill="hold">
                                          <p:stCondLst>
                                            <p:cond delay="0"/>
                                          </p:stCondLst>
                                        </p:cTn>
                                        <p:tgtEl>
                                          <p:spTgt spid="274"/>
                                        </p:tgtEl>
                                        <p:attrNameLst>
                                          <p:attrName>style.visibility</p:attrName>
                                        </p:attrNameLst>
                                      </p:cBhvr>
                                      <p:to>
                                        <p:strVal val="visible"/>
                                      </p:to>
                                    </p:set>
                                    <p:anim calcmode="lin" valueType="num">
                                      <p:cBhvr>
                                        <p:cTn id="19" dur="750" fill="hold"/>
                                        <p:tgtEl>
                                          <p:spTgt spid="274"/>
                                        </p:tgtEl>
                                        <p:attrNameLst>
                                          <p:attrName>ppt_w</p:attrName>
                                        </p:attrNameLst>
                                      </p:cBhvr>
                                      <p:tavLst>
                                        <p:tav tm="0">
                                          <p:val>
                                            <p:fltVal val="0"/>
                                          </p:val>
                                        </p:tav>
                                        <p:tav tm="100000">
                                          <p:val>
                                            <p:strVal val="#ppt_w"/>
                                          </p:val>
                                        </p:tav>
                                      </p:tavLst>
                                    </p:anim>
                                    <p:anim calcmode="lin" valueType="num">
                                      <p:cBhvr>
                                        <p:cTn id="20" dur="750" fill="hold"/>
                                        <p:tgtEl>
                                          <p:spTgt spid="274"/>
                                        </p:tgtEl>
                                        <p:attrNameLst>
                                          <p:attrName>ppt_h</p:attrName>
                                        </p:attrNameLst>
                                      </p:cBhvr>
                                      <p:tavLst>
                                        <p:tav tm="0">
                                          <p:val>
                                            <p:fltVal val="0"/>
                                          </p:val>
                                        </p:tav>
                                        <p:tav tm="100000">
                                          <p:val>
                                            <p:strVal val="#ppt_h"/>
                                          </p:val>
                                        </p:tav>
                                      </p:tavLst>
                                    </p:anim>
                                    <p:anim calcmode="lin" valueType="num">
                                      <p:cBhvr>
                                        <p:cTn id="21" dur="750" fill="hold"/>
                                        <p:tgtEl>
                                          <p:spTgt spid="274"/>
                                        </p:tgtEl>
                                        <p:attrNameLst>
                                          <p:attrName>style.rotation</p:attrName>
                                        </p:attrNameLst>
                                      </p:cBhvr>
                                      <p:tavLst>
                                        <p:tav tm="0">
                                          <p:val>
                                            <p:fltVal val="90"/>
                                          </p:val>
                                        </p:tav>
                                        <p:tav tm="100000">
                                          <p:val>
                                            <p:fltVal val="0"/>
                                          </p:val>
                                        </p:tav>
                                      </p:tavLst>
                                    </p:anim>
                                    <p:animEffect transition="in" filter="fade">
                                      <p:cBhvr>
                                        <p:cTn id="22" dur="750"/>
                                        <p:tgtEl>
                                          <p:spTgt spid="274"/>
                                        </p:tgtEl>
                                      </p:cBhvr>
                                    </p:animEffect>
                                  </p:childTnLst>
                                </p:cTn>
                              </p:par>
                            </p:childTnLst>
                          </p:cTn>
                        </p:par>
                        <p:par>
                          <p:cTn id="23" fill="hold">
                            <p:stCondLst>
                              <p:cond delay="1750"/>
                            </p:stCondLst>
                            <p:childTnLst>
                              <p:par>
                                <p:cTn id="24" presetID="31" presetClass="entr" presetSubtype="0" fill="hold" nodeType="afterEffect">
                                  <p:stCondLst>
                                    <p:cond delay="250"/>
                                  </p:stCondLst>
                                  <p:childTnLst>
                                    <p:set>
                                      <p:cBhvr>
                                        <p:cTn id="25" dur="1" fill="hold">
                                          <p:stCondLst>
                                            <p:cond delay="0"/>
                                          </p:stCondLst>
                                        </p:cTn>
                                        <p:tgtEl>
                                          <p:spTgt spid="273"/>
                                        </p:tgtEl>
                                        <p:attrNameLst>
                                          <p:attrName>style.visibility</p:attrName>
                                        </p:attrNameLst>
                                      </p:cBhvr>
                                      <p:to>
                                        <p:strVal val="visible"/>
                                      </p:to>
                                    </p:set>
                                    <p:anim calcmode="lin" valueType="num">
                                      <p:cBhvr>
                                        <p:cTn id="26" dur="750" fill="hold"/>
                                        <p:tgtEl>
                                          <p:spTgt spid="273"/>
                                        </p:tgtEl>
                                        <p:attrNameLst>
                                          <p:attrName>ppt_w</p:attrName>
                                        </p:attrNameLst>
                                      </p:cBhvr>
                                      <p:tavLst>
                                        <p:tav tm="0">
                                          <p:val>
                                            <p:fltVal val="0"/>
                                          </p:val>
                                        </p:tav>
                                        <p:tav tm="100000">
                                          <p:val>
                                            <p:strVal val="#ppt_w"/>
                                          </p:val>
                                        </p:tav>
                                      </p:tavLst>
                                    </p:anim>
                                    <p:anim calcmode="lin" valueType="num">
                                      <p:cBhvr>
                                        <p:cTn id="27" dur="750" fill="hold"/>
                                        <p:tgtEl>
                                          <p:spTgt spid="273"/>
                                        </p:tgtEl>
                                        <p:attrNameLst>
                                          <p:attrName>ppt_h</p:attrName>
                                        </p:attrNameLst>
                                      </p:cBhvr>
                                      <p:tavLst>
                                        <p:tav tm="0">
                                          <p:val>
                                            <p:fltVal val="0"/>
                                          </p:val>
                                        </p:tav>
                                        <p:tav tm="100000">
                                          <p:val>
                                            <p:strVal val="#ppt_h"/>
                                          </p:val>
                                        </p:tav>
                                      </p:tavLst>
                                    </p:anim>
                                    <p:anim calcmode="lin" valueType="num">
                                      <p:cBhvr>
                                        <p:cTn id="28" dur="750" fill="hold"/>
                                        <p:tgtEl>
                                          <p:spTgt spid="273"/>
                                        </p:tgtEl>
                                        <p:attrNameLst>
                                          <p:attrName>style.rotation</p:attrName>
                                        </p:attrNameLst>
                                      </p:cBhvr>
                                      <p:tavLst>
                                        <p:tav tm="0">
                                          <p:val>
                                            <p:fltVal val="90"/>
                                          </p:val>
                                        </p:tav>
                                        <p:tav tm="100000">
                                          <p:val>
                                            <p:fltVal val="0"/>
                                          </p:val>
                                        </p:tav>
                                      </p:tavLst>
                                    </p:anim>
                                    <p:animEffect transition="in" filter="fade">
                                      <p:cBhvr>
                                        <p:cTn id="29" dur="75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279"/>
        <p:cNvGrpSpPr/>
        <p:nvPr/>
      </p:nvGrpSpPr>
      <p:grpSpPr>
        <a:xfrm>
          <a:off x="0" y="0"/>
          <a:ext cx="0" cy="0"/>
          <a:chOff x="0" y="0"/>
          <a:chExt cx="0" cy="0"/>
        </a:xfrm>
      </p:grpSpPr>
      <p:sp>
        <p:nvSpPr>
          <p:cNvPr id="280" name="Google Shape;280;p30"/>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Eclipse</a:t>
            </a:r>
            <a:endParaRPr>
              <a:solidFill>
                <a:schemeClr val="accent1"/>
              </a:solidFill>
            </a:endParaRPr>
          </a:p>
        </p:txBody>
      </p:sp>
      <p:cxnSp>
        <p:nvCxnSpPr>
          <p:cNvPr id="281" name="Google Shape;281;p30"/>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282" name="Google Shape;282;p30"/>
          <p:cNvPicPr preferRelativeResize="0"/>
          <p:nvPr/>
        </p:nvPicPr>
        <p:blipFill>
          <a:blip r:embed="rId3">
            <a:alphaModFix/>
          </a:blip>
          <a:stretch>
            <a:fillRect/>
          </a:stretch>
        </p:blipFill>
        <p:spPr>
          <a:xfrm>
            <a:off x="5442475" y="1123725"/>
            <a:ext cx="3448050" cy="3228975"/>
          </a:xfrm>
          <a:prstGeom prst="rect">
            <a:avLst/>
          </a:prstGeom>
          <a:noFill/>
          <a:ln>
            <a:noFill/>
          </a:ln>
        </p:spPr>
      </p:pic>
      <p:sp>
        <p:nvSpPr>
          <p:cNvPr id="283" name="Google Shape;283;p30"/>
          <p:cNvSpPr txBox="1"/>
          <p:nvPr/>
        </p:nvSpPr>
        <p:spPr>
          <a:xfrm>
            <a:off x="263200" y="1973000"/>
            <a:ext cx="4968600" cy="168889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s" sz="1700" dirty="0">
                <a:solidFill>
                  <a:schemeClr val="lt1"/>
                </a:solidFill>
                <a:latin typeface="Roboto"/>
                <a:ea typeface="Roboto"/>
                <a:cs typeface="Roboto"/>
                <a:sym typeface="Roboto"/>
              </a:rPr>
              <a:t>Đây là một IDE cho phép phát triển các ứng dụng phần mềm bằng nhiều ngôn ngữ. Trên thực tế, nó có thể được gọi là môi trường phát triển phần mềm hoàn chỉnh bao gồm IDE và hệ thống trình cắm thêm.</a:t>
            </a:r>
            <a:endParaRPr sz="1900" dirty="0">
              <a:solidFill>
                <a:schemeClr val="l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287"/>
        <p:cNvGrpSpPr/>
        <p:nvPr/>
      </p:nvGrpSpPr>
      <p:grpSpPr>
        <a:xfrm>
          <a:off x="0" y="0"/>
          <a:ext cx="0" cy="0"/>
          <a:chOff x="0" y="0"/>
          <a:chExt cx="0" cy="0"/>
        </a:xfrm>
      </p:grpSpPr>
      <p:sp>
        <p:nvSpPr>
          <p:cNvPr id="288" name="Google Shape;288;p31"/>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Eclipse</a:t>
            </a:r>
            <a:endParaRPr>
              <a:solidFill>
                <a:schemeClr val="accent1"/>
              </a:solidFill>
            </a:endParaRPr>
          </a:p>
        </p:txBody>
      </p:sp>
      <p:cxnSp>
        <p:nvCxnSpPr>
          <p:cNvPr id="289" name="Google Shape;289;p31"/>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90" name="Google Shape;290;p31"/>
          <p:cNvSpPr txBox="1"/>
          <p:nvPr/>
        </p:nvSpPr>
        <p:spPr>
          <a:xfrm>
            <a:off x="375975" y="1352025"/>
            <a:ext cx="7675200" cy="4680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accent1"/>
              </a:buClr>
              <a:buSzPts val="1400"/>
              <a:buFont typeface="Roboto Light"/>
              <a:buChar char="❖"/>
            </a:pPr>
            <a:r>
              <a:rPr lang="es" dirty="0">
                <a:solidFill>
                  <a:schemeClr val="accent1"/>
                </a:solidFill>
                <a:latin typeface="Roboto Light"/>
                <a:ea typeface="Roboto Light"/>
                <a:cs typeface="Roboto Light"/>
                <a:sym typeface="Roboto Light"/>
              </a:rPr>
              <a:t>Ưu điểm</a:t>
            </a:r>
            <a:endParaRPr dirty="0">
              <a:solidFill>
                <a:schemeClr val="accent1"/>
              </a:solidFill>
              <a:latin typeface="Roboto Light"/>
              <a:ea typeface="Roboto Light"/>
              <a:cs typeface="Roboto Light"/>
              <a:sym typeface="Roboto Light"/>
            </a:endParaRPr>
          </a:p>
          <a:p>
            <a:pPr marL="914400" lvl="1" indent="-317500" algn="l" rtl="0">
              <a:lnSpc>
                <a:spcPct val="150000"/>
              </a:lnSpc>
              <a:spcBef>
                <a:spcPts val="0"/>
              </a:spcBef>
              <a:spcAft>
                <a:spcPts val="0"/>
              </a:spcAft>
              <a:buClr>
                <a:schemeClr val="lt1"/>
              </a:buClr>
              <a:buSzPts val="1400"/>
              <a:buFont typeface="Roboto Light"/>
              <a:buChar char="➢"/>
            </a:pPr>
            <a:r>
              <a:rPr lang="es" dirty="0">
                <a:solidFill>
                  <a:schemeClr val="lt1"/>
                </a:solidFill>
                <a:latin typeface="Roboto Light"/>
                <a:ea typeface="Roboto Light"/>
                <a:cs typeface="Roboto Light"/>
                <a:sym typeface="Roboto Light"/>
              </a:rPr>
              <a:t>Tích hợp Easy Git và Apache Maven</a:t>
            </a:r>
            <a:endParaRPr dirty="0">
              <a:solidFill>
                <a:schemeClr val="lt1"/>
              </a:solidFill>
              <a:latin typeface="Roboto"/>
              <a:ea typeface="Roboto"/>
              <a:cs typeface="Roboto"/>
              <a:sym typeface="Roboto"/>
            </a:endParaRPr>
          </a:p>
          <a:p>
            <a:pPr marL="914400" lvl="1" indent="-317500" algn="l" rtl="0">
              <a:lnSpc>
                <a:spcPct val="150000"/>
              </a:lnSpc>
              <a:spcBef>
                <a:spcPts val="0"/>
              </a:spcBef>
              <a:spcAft>
                <a:spcPts val="0"/>
              </a:spcAft>
              <a:buClr>
                <a:schemeClr val="lt1"/>
              </a:buClr>
              <a:buSzPts val="1400"/>
              <a:buFont typeface="Roboto"/>
              <a:buChar char="➢"/>
            </a:pPr>
            <a:r>
              <a:rPr lang="es" dirty="0">
                <a:solidFill>
                  <a:schemeClr val="lt1"/>
                </a:solidFill>
                <a:latin typeface="Roboto"/>
                <a:ea typeface="Roboto"/>
                <a:cs typeface="Roboto"/>
                <a:sym typeface="Roboto"/>
              </a:rPr>
              <a:t>Hỗ trợ công cụ thao tác với các kiểu nội dung bất kỳ, trong đó có Java, C, HTML, XML, GIF, EJB và JSP</a:t>
            </a:r>
            <a:endParaRPr dirty="0">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dirty="0">
                <a:solidFill>
                  <a:schemeClr val="lt1"/>
                </a:solidFill>
                <a:latin typeface="Roboto"/>
                <a:ea typeface="Roboto"/>
                <a:cs typeface="Roboto"/>
                <a:sym typeface="Roboto"/>
              </a:rPr>
              <a:t>Tốc độ load khá nhanh do sử dụng SWT/Jface. Đây là một ưu điểm được người dùng đánh giá khá cao và đang ngày càng được cải thiện hơn nữa.</a:t>
            </a:r>
            <a:endParaRPr dirty="0">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accent1"/>
              </a:buClr>
              <a:buSzPts val="1400"/>
              <a:buFont typeface="Roboto Light"/>
              <a:buChar char="❖"/>
            </a:pPr>
            <a:r>
              <a:rPr lang="es" dirty="0">
                <a:solidFill>
                  <a:schemeClr val="accent1"/>
                </a:solidFill>
                <a:latin typeface="Roboto Light"/>
                <a:ea typeface="Roboto Light"/>
                <a:cs typeface="Roboto Light"/>
                <a:sym typeface="Roboto Light"/>
              </a:rPr>
              <a:t>Nhược điểm</a:t>
            </a:r>
            <a:endParaRPr dirty="0">
              <a:solidFill>
                <a:schemeClr val="accent1"/>
              </a:solidFill>
              <a:latin typeface="Roboto Light"/>
              <a:ea typeface="Roboto Light"/>
              <a:cs typeface="Roboto Light"/>
              <a:sym typeface="Roboto Light"/>
            </a:endParaRPr>
          </a:p>
          <a:p>
            <a:pPr marL="914400" lvl="1" indent="-317500" algn="l" rtl="0">
              <a:lnSpc>
                <a:spcPct val="150000"/>
              </a:lnSpc>
              <a:spcBef>
                <a:spcPts val="0"/>
              </a:spcBef>
              <a:spcAft>
                <a:spcPts val="0"/>
              </a:spcAft>
              <a:buClr>
                <a:schemeClr val="lt1"/>
              </a:buClr>
              <a:buSzPts val="1400"/>
              <a:buFont typeface="Roboto Light"/>
              <a:buChar char="➢"/>
            </a:pPr>
            <a:r>
              <a:rPr lang="es" dirty="0">
                <a:solidFill>
                  <a:schemeClr val="lt1"/>
                </a:solidFill>
                <a:latin typeface="Roboto Light"/>
                <a:ea typeface="Roboto Light"/>
                <a:cs typeface="Roboto Light"/>
                <a:sym typeface="Roboto Light"/>
              </a:rPr>
              <a:t>Cài đặt khá phức tạp và tốn bộ nhớ máy</a:t>
            </a:r>
            <a:endParaRPr dirty="0">
              <a:solidFill>
                <a:schemeClr val="lt1"/>
              </a:solidFill>
              <a:latin typeface="Roboto Light"/>
              <a:ea typeface="Roboto Light"/>
              <a:cs typeface="Roboto Light"/>
              <a:sym typeface="Roboto Light"/>
            </a:endParaRPr>
          </a:p>
          <a:p>
            <a:pPr marL="914400" lvl="1" indent="-317500" algn="l" rtl="0">
              <a:lnSpc>
                <a:spcPct val="115000"/>
              </a:lnSpc>
              <a:spcBef>
                <a:spcPts val="0"/>
              </a:spcBef>
              <a:spcAft>
                <a:spcPts val="0"/>
              </a:spcAft>
              <a:buClr>
                <a:schemeClr val="lt1"/>
              </a:buClr>
              <a:buSzPts val="1400"/>
              <a:buChar char="➢"/>
            </a:pPr>
            <a:r>
              <a:rPr lang="es" dirty="0">
                <a:solidFill>
                  <a:schemeClr val="lt1"/>
                </a:solidFill>
              </a:rPr>
              <a:t>Thiếu tính nhất quán vì có nhiều plugins quá</a:t>
            </a:r>
            <a:endParaRPr dirty="0">
              <a:solidFill>
                <a:schemeClr val="lt1"/>
              </a:solidFill>
            </a:endParaRPr>
          </a:p>
          <a:p>
            <a:pPr marL="0" lvl="0" indent="0" algn="l" rtl="0">
              <a:lnSpc>
                <a:spcPct val="150000"/>
              </a:lnSpc>
              <a:spcBef>
                <a:spcPts val="700"/>
              </a:spcBef>
              <a:spcAft>
                <a:spcPts val="0"/>
              </a:spcAft>
              <a:buNone/>
            </a:pPr>
            <a:endParaRPr dirty="0">
              <a:solidFill>
                <a:schemeClr val="lt1"/>
              </a:solidFill>
              <a:latin typeface="Roboto"/>
              <a:ea typeface="Roboto"/>
              <a:cs typeface="Roboto"/>
              <a:sym typeface="Roboto"/>
            </a:endParaRPr>
          </a:p>
          <a:p>
            <a:pPr marL="0" lvl="0" indent="0" algn="l" rtl="0">
              <a:lnSpc>
                <a:spcPct val="115000"/>
              </a:lnSpc>
              <a:spcBef>
                <a:spcPts val="1100"/>
              </a:spcBef>
              <a:spcAft>
                <a:spcPts val="0"/>
              </a:spcAft>
              <a:buNone/>
            </a:pPr>
            <a:endParaRPr dirty="0">
              <a:solidFill>
                <a:schemeClr val="lt1"/>
              </a:solidFill>
              <a:latin typeface="Roboto"/>
              <a:ea typeface="Roboto"/>
              <a:cs typeface="Roboto"/>
              <a:sym typeface="Roboto"/>
            </a:endParaRPr>
          </a:p>
          <a:p>
            <a:pPr marL="0" lvl="0" indent="0" algn="l" rtl="0">
              <a:lnSpc>
                <a:spcPct val="150000"/>
              </a:lnSpc>
              <a:spcBef>
                <a:spcPts val="2000"/>
              </a:spcBef>
              <a:spcAft>
                <a:spcPts val="0"/>
              </a:spcAft>
              <a:buNone/>
            </a:pPr>
            <a:endParaRPr dirty="0">
              <a:solidFill>
                <a:schemeClr val="l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 calcmode="lin" valueType="num">
                                      <p:cBhvr additive="base">
                                        <p:cTn id="7" dur="500" fill="hold"/>
                                        <p:tgtEl>
                                          <p:spTgt spid="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90">
                                            <p:txEl>
                                              <p:pRg st="1" end="1"/>
                                            </p:txEl>
                                          </p:spTgt>
                                        </p:tgtEl>
                                        <p:attrNameLst>
                                          <p:attrName>style.visibility</p:attrName>
                                        </p:attrNameLst>
                                      </p:cBhvr>
                                      <p:to>
                                        <p:strVal val="visible"/>
                                      </p:to>
                                    </p:set>
                                    <p:animEffect transition="in" filter="wipe(down)">
                                      <p:cBhvr>
                                        <p:cTn id="12" dur="500"/>
                                        <p:tgtEl>
                                          <p:spTgt spid="290">
                                            <p:txEl>
                                              <p:pRg st="1" end="1"/>
                                            </p:txEl>
                                          </p:spTgt>
                                        </p:tgtEl>
                                      </p:cBhvr>
                                    </p:animEffect>
                                  </p:childTnLst>
                                </p:cTn>
                              </p:par>
                            </p:childTnLst>
                          </p:cTn>
                        </p:par>
                        <p:par>
                          <p:cTn id="13" fill="hold">
                            <p:stCondLst>
                              <p:cond delay="1000"/>
                            </p:stCondLst>
                            <p:childTnLst>
                              <p:par>
                                <p:cTn id="14" presetID="22" presetClass="entr" presetSubtype="4" fill="hold" nodeType="afterEffect">
                                  <p:stCondLst>
                                    <p:cond delay="250"/>
                                  </p:stCondLst>
                                  <p:childTnLst>
                                    <p:set>
                                      <p:cBhvr>
                                        <p:cTn id="15" dur="1" fill="hold">
                                          <p:stCondLst>
                                            <p:cond delay="0"/>
                                          </p:stCondLst>
                                        </p:cTn>
                                        <p:tgtEl>
                                          <p:spTgt spid="290">
                                            <p:txEl>
                                              <p:pRg st="2" end="2"/>
                                            </p:txEl>
                                          </p:spTgt>
                                        </p:tgtEl>
                                        <p:attrNameLst>
                                          <p:attrName>style.visibility</p:attrName>
                                        </p:attrNameLst>
                                      </p:cBhvr>
                                      <p:to>
                                        <p:strVal val="visible"/>
                                      </p:to>
                                    </p:set>
                                    <p:animEffect transition="in" filter="wipe(down)">
                                      <p:cBhvr>
                                        <p:cTn id="16" dur="500"/>
                                        <p:tgtEl>
                                          <p:spTgt spid="290">
                                            <p:txEl>
                                              <p:pRg st="2" end="2"/>
                                            </p:txEl>
                                          </p:spTgt>
                                        </p:tgtEl>
                                      </p:cBhvr>
                                    </p:animEffect>
                                  </p:childTnLst>
                                </p:cTn>
                              </p:par>
                            </p:childTnLst>
                          </p:cTn>
                        </p:par>
                        <p:par>
                          <p:cTn id="17" fill="hold">
                            <p:stCondLst>
                              <p:cond delay="1750"/>
                            </p:stCondLst>
                            <p:childTnLst>
                              <p:par>
                                <p:cTn id="18" presetID="22" presetClass="entr" presetSubtype="4" fill="hold" nodeType="afterEffect">
                                  <p:stCondLst>
                                    <p:cond delay="250"/>
                                  </p:stCondLst>
                                  <p:childTnLst>
                                    <p:set>
                                      <p:cBhvr>
                                        <p:cTn id="19" dur="1" fill="hold">
                                          <p:stCondLst>
                                            <p:cond delay="0"/>
                                          </p:stCondLst>
                                        </p:cTn>
                                        <p:tgtEl>
                                          <p:spTgt spid="290">
                                            <p:txEl>
                                              <p:pRg st="3" end="3"/>
                                            </p:txEl>
                                          </p:spTgt>
                                        </p:tgtEl>
                                        <p:attrNameLst>
                                          <p:attrName>style.visibility</p:attrName>
                                        </p:attrNameLst>
                                      </p:cBhvr>
                                      <p:to>
                                        <p:strVal val="visible"/>
                                      </p:to>
                                    </p:set>
                                    <p:animEffect transition="in" filter="wipe(down)">
                                      <p:cBhvr>
                                        <p:cTn id="20" dur="500"/>
                                        <p:tgtEl>
                                          <p:spTgt spid="29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0">
                                            <p:txEl>
                                              <p:pRg st="4" end="4"/>
                                            </p:txEl>
                                          </p:spTgt>
                                        </p:tgtEl>
                                        <p:attrNameLst>
                                          <p:attrName>style.visibility</p:attrName>
                                        </p:attrNameLst>
                                      </p:cBhvr>
                                      <p:to>
                                        <p:strVal val="visible"/>
                                      </p:to>
                                    </p:set>
                                    <p:anim calcmode="lin" valueType="num">
                                      <p:cBhvr additive="base">
                                        <p:cTn id="25" dur="500" fill="hold"/>
                                        <p:tgtEl>
                                          <p:spTgt spid="29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0">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90">
                                            <p:txEl>
                                              <p:pRg st="5" end="5"/>
                                            </p:txEl>
                                          </p:spTgt>
                                        </p:tgtEl>
                                        <p:attrNameLst>
                                          <p:attrName>style.visibility</p:attrName>
                                        </p:attrNameLst>
                                      </p:cBhvr>
                                      <p:to>
                                        <p:strVal val="visible"/>
                                      </p:to>
                                    </p:set>
                                    <p:animEffect transition="in" filter="wipe(down)">
                                      <p:cBhvr>
                                        <p:cTn id="30" dur="500"/>
                                        <p:tgtEl>
                                          <p:spTgt spid="290">
                                            <p:txEl>
                                              <p:pRg st="5" end="5"/>
                                            </p:txEl>
                                          </p:spTgt>
                                        </p:tgtEl>
                                      </p:cBhvr>
                                    </p:animEffect>
                                  </p:childTnLst>
                                </p:cTn>
                              </p:par>
                            </p:childTnLst>
                          </p:cTn>
                        </p:par>
                        <p:par>
                          <p:cTn id="31" fill="hold">
                            <p:stCondLst>
                              <p:cond delay="1000"/>
                            </p:stCondLst>
                            <p:childTnLst>
                              <p:par>
                                <p:cTn id="32" presetID="22" presetClass="entr" presetSubtype="4" fill="hold" nodeType="afterEffect">
                                  <p:stCondLst>
                                    <p:cond delay="250"/>
                                  </p:stCondLst>
                                  <p:childTnLst>
                                    <p:set>
                                      <p:cBhvr>
                                        <p:cTn id="33" dur="1" fill="hold">
                                          <p:stCondLst>
                                            <p:cond delay="0"/>
                                          </p:stCondLst>
                                        </p:cTn>
                                        <p:tgtEl>
                                          <p:spTgt spid="290">
                                            <p:txEl>
                                              <p:pRg st="6" end="6"/>
                                            </p:txEl>
                                          </p:spTgt>
                                        </p:tgtEl>
                                        <p:attrNameLst>
                                          <p:attrName>style.visibility</p:attrName>
                                        </p:attrNameLst>
                                      </p:cBhvr>
                                      <p:to>
                                        <p:strVal val="visible"/>
                                      </p:to>
                                    </p:set>
                                    <p:animEffect transition="in" filter="wipe(down)">
                                      <p:cBhvr>
                                        <p:cTn id="34" dur="500"/>
                                        <p:tgtEl>
                                          <p:spTgt spid="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294"/>
        <p:cNvGrpSpPr/>
        <p:nvPr/>
      </p:nvGrpSpPr>
      <p:grpSpPr>
        <a:xfrm>
          <a:off x="0" y="0"/>
          <a:ext cx="0" cy="0"/>
          <a:chOff x="0" y="0"/>
          <a:chExt cx="0" cy="0"/>
        </a:xfrm>
      </p:grpSpPr>
      <p:sp>
        <p:nvSpPr>
          <p:cNvPr id="295" name="Google Shape;295;p32"/>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Eclipse</a:t>
            </a:r>
            <a:endParaRPr>
              <a:solidFill>
                <a:schemeClr val="accent1"/>
              </a:solidFill>
            </a:endParaRPr>
          </a:p>
        </p:txBody>
      </p:sp>
      <p:cxnSp>
        <p:nvCxnSpPr>
          <p:cNvPr id="296" name="Google Shape;296;p32"/>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97" name="Google Shape;297;p32"/>
          <p:cNvSpPr txBox="1"/>
          <p:nvPr/>
        </p:nvSpPr>
        <p:spPr>
          <a:xfrm>
            <a:off x="386425" y="1678975"/>
            <a:ext cx="7675200" cy="3765103"/>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Trường hợp sử dụng</a:t>
            </a:r>
            <a:endParaRPr sz="1600" dirty="0">
              <a:solidFill>
                <a:schemeClr val="accent1"/>
              </a:solidFill>
              <a:latin typeface="Roboto Light"/>
              <a:ea typeface="Roboto Light"/>
              <a:cs typeface="Roboto Light"/>
              <a:sym typeface="Roboto Light"/>
            </a:endParaRPr>
          </a:p>
          <a:p>
            <a:pPr marL="914400" lvl="1" indent="-330200" algn="l" rtl="0">
              <a:lnSpc>
                <a:spcPct val="150000"/>
              </a:lnSpc>
              <a:spcBef>
                <a:spcPts val="0"/>
              </a:spcBef>
              <a:spcAft>
                <a:spcPts val="0"/>
              </a:spcAft>
              <a:buClr>
                <a:schemeClr val="lt1"/>
              </a:buClr>
              <a:buSzPts val="1600"/>
              <a:buFont typeface="Roboto Light"/>
              <a:buChar char="➢"/>
            </a:pPr>
            <a:r>
              <a:rPr lang="es" sz="1600" dirty="0">
                <a:solidFill>
                  <a:schemeClr val="lt1"/>
                </a:solidFill>
                <a:latin typeface="Roboto"/>
                <a:ea typeface="Roboto"/>
                <a:cs typeface="Roboto"/>
                <a:sym typeface="Roboto"/>
              </a:rPr>
              <a:t>Khi bạn là developer đa ngôn ngữ đang tìm kiếm một IDE cung cấp môi trường plugin mở rộng và đừng ngại dành thời gian để tùy chỉnh trải nghiệm của mình.</a:t>
            </a:r>
            <a:endParaRPr sz="1600" dirty="0">
              <a:solidFill>
                <a:schemeClr val="lt1"/>
              </a:solidFill>
              <a:latin typeface="Roboto Light"/>
              <a:ea typeface="Roboto Light"/>
              <a:cs typeface="Roboto Light"/>
              <a:sym typeface="Roboto Light"/>
            </a:endParaRPr>
          </a:p>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Hỗ trợ nền tảng</a:t>
            </a:r>
            <a:endParaRPr sz="1600" dirty="0">
              <a:solidFill>
                <a:schemeClr val="accent1"/>
              </a:solidFill>
              <a:latin typeface="Roboto Light"/>
              <a:ea typeface="Roboto Light"/>
              <a:cs typeface="Roboto Light"/>
              <a:sym typeface="Roboto Light"/>
            </a:endParaRPr>
          </a:p>
          <a:p>
            <a:pPr marL="914400" lvl="1" indent="-330200" algn="l" rtl="0">
              <a:lnSpc>
                <a:spcPct val="150000"/>
              </a:lnSpc>
              <a:spcBef>
                <a:spcPts val="0"/>
              </a:spcBef>
              <a:spcAft>
                <a:spcPts val="0"/>
              </a:spcAft>
              <a:buClr>
                <a:schemeClr val="lt1"/>
              </a:buClr>
              <a:buSzPts val="1600"/>
              <a:buFont typeface="Roboto"/>
              <a:buChar char="➢"/>
            </a:pPr>
            <a:r>
              <a:rPr lang="es" sz="1600" dirty="0">
                <a:solidFill>
                  <a:schemeClr val="lt1"/>
                </a:solidFill>
                <a:latin typeface="Roboto Light"/>
                <a:ea typeface="Roboto Light"/>
                <a:cs typeface="Roboto Light"/>
                <a:sym typeface="Roboto Light"/>
              </a:rPr>
              <a:t>Đa nền tảng : </a:t>
            </a:r>
            <a:r>
              <a:rPr lang="es" sz="1600" dirty="0">
                <a:solidFill>
                  <a:schemeClr val="lt1"/>
                </a:solidFill>
                <a:latin typeface="Roboto"/>
                <a:ea typeface="Roboto"/>
                <a:cs typeface="Roboto"/>
                <a:sym typeface="Roboto"/>
              </a:rPr>
              <a:t>Windows, Mac OS, Linux, Solaris</a:t>
            </a:r>
            <a:endParaRPr sz="1600" dirty="0">
              <a:solidFill>
                <a:schemeClr val="lt1"/>
              </a:solidFill>
              <a:latin typeface="Roboto"/>
              <a:ea typeface="Roboto"/>
              <a:cs typeface="Roboto"/>
              <a:sym typeface="Roboto"/>
            </a:endParaRPr>
          </a:p>
          <a:p>
            <a:pPr marL="0" lvl="0" indent="0" algn="l" rtl="0">
              <a:lnSpc>
                <a:spcPct val="150000"/>
              </a:lnSpc>
              <a:spcBef>
                <a:spcPts val="2000"/>
              </a:spcBef>
              <a:spcAft>
                <a:spcPts val="0"/>
              </a:spcAft>
              <a:buNone/>
            </a:pPr>
            <a:endParaRPr sz="1600" dirty="0">
              <a:solidFill>
                <a:schemeClr val="lt1"/>
              </a:solidFill>
              <a:latin typeface="Roboto"/>
              <a:ea typeface="Roboto"/>
              <a:cs typeface="Roboto"/>
              <a:sym typeface="Roboto"/>
            </a:endParaRPr>
          </a:p>
          <a:p>
            <a:pPr marL="0" lvl="0" indent="0" algn="l" rtl="0">
              <a:lnSpc>
                <a:spcPct val="150000"/>
              </a:lnSpc>
              <a:spcBef>
                <a:spcPts val="0"/>
              </a:spcBef>
              <a:spcAft>
                <a:spcPts val="0"/>
              </a:spcAft>
              <a:buNone/>
            </a:pPr>
            <a:endParaRPr sz="1600" dirty="0">
              <a:solidFill>
                <a:schemeClr val="accent1"/>
              </a:solidFill>
              <a:latin typeface="Roboto Light"/>
              <a:ea typeface="Roboto Light"/>
              <a:cs typeface="Roboto Light"/>
              <a:sym typeface="Roboto Light"/>
            </a:endParaRPr>
          </a:p>
          <a:p>
            <a:pPr marL="0" lvl="0" indent="0" algn="l" rtl="0">
              <a:lnSpc>
                <a:spcPct val="150000"/>
              </a:lnSpc>
              <a:spcBef>
                <a:spcPts val="0"/>
              </a:spcBef>
              <a:spcAft>
                <a:spcPts val="0"/>
              </a:spcAft>
              <a:buNone/>
            </a:pPr>
            <a:endParaRPr sz="1600"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 calcmode="lin" valueType="num">
                                      <p:cBhvr additive="base">
                                        <p:cTn id="7" dur="500" fill="hold"/>
                                        <p:tgtEl>
                                          <p:spTgt spid="2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250"/>
                                  </p:stCondLst>
                                  <p:childTnLst>
                                    <p:set>
                                      <p:cBhvr>
                                        <p:cTn id="11" dur="1" fill="hold">
                                          <p:stCondLst>
                                            <p:cond delay="0"/>
                                          </p:stCondLst>
                                        </p:cTn>
                                        <p:tgtEl>
                                          <p:spTgt spid="297">
                                            <p:txEl>
                                              <p:pRg st="1" end="1"/>
                                            </p:txEl>
                                          </p:spTgt>
                                        </p:tgtEl>
                                        <p:attrNameLst>
                                          <p:attrName>style.visibility</p:attrName>
                                        </p:attrNameLst>
                                      </p:cBhvr>
                                      <p:to>
                                        <p:strVal val="visible"/>
                                      </p:to>
                                    </p:set>
                                    <p:animEffect transition="in" filter="barn(inVertical)">
                                      <p:cBhvr>
                                        <p:cTn id="12" dur="500"/>
                                        <p:tgtEl>
                                          <p:spTgt spid="2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7">
                                            <p:txEl>
                                              <p:pRg st="2" end="2"/>
                                            </p:txEl>
                                          </p:spTgt>
                                        </p:tgtEl>
                                        <p:attrNameLst>
                                          <p:attrName>style.visibility</p:attrName>
                                        </p:attrNameLst>
                                      </p:cBhvr>
                                      <p:to>
                                        <p:strVal val="visible"/>
                                      </p:to>
                                    </p:set>
                                    <p:anim calcmode="lin" valueType="num">
                                      <p:cBhvr additive="base">
                                        <p:cTn id="17" dur="500" fill="hold"/>
                                        <p:tgtEl>
                                          <p:spTgt spid="29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6" presetClass="entr" presetSubtype="21" fill="hold" nodeType="afterEffect">
                                  <p:stCondLst>
                                    <p:cond delay="250"/>
                                  </p:stCondLst>
                                  <p:childTnLst>
                                    <p:set>
                                      <p:cBhvr>
                                        <p:cTn id="21" dur="1" fill="hold">
                                          <p:stCondLst>
                                            <p:cond delay="0"/>
                                          </p:stCondLst>
                                        </p:cTn>
                                        <p:tgtEl>
                                          <p:spTgt spid="297">
                                            <p:txEl>
                                              <p:pRg st="3" end="3"/>
                                            </p:txEl>
                                          </p:spTgt>
                                        </p:tgtEl>
                                        <p:attrNameLst>
                                          <p:attrName>style.visibility</p:attrName>
                                        </p:attrNameLst>
                                      </p:cBhvr>
                                      <p:to>
                                        <p:strVal val="visible"/>
                                      </p:to>
                                    </p:set>
                                    <p:animEffect transition="in" filter="barn(inVertical)">
                                      <p:cBhvr>
                                        <p:cTn id="22" dur="500"/>
                                        <p:tgtEl>
                                          <p:spTgt spid="2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ctrTitle" idx="6"/>
          </p:nvPr>
        </p:nvSpPr>
        <p:spPr>
          <a:xfrm>
            <a:off x="311700" y="176300"/>
            <a:ext cx="8520600" cy="6066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s" b="1">
                <a:solidFill>
                  <a:schemeClr val="accent1"/>
                </a:solidFill>
                <a:latin typeface="Roboto"/>
                <a:ea typeface="Roboto"/>
                <a:cs typeface="Roboto"/>
                <a:sym typeface="Roboto"/>
              </a:rPr>
              <a:t>2. Các công cụ và môi trường</a:t>
            </a:r>
            <a:endParaRPr b="1">
              <a:solidFill>
                <a:schemeClr val="accent1"/>
              </a:solidFill>
              <a:latin typeface="Roboto"/>
              <a:ea typeface="Roboto"/>
              <a:cs typeface="Roboto"/>
              <a:sym typeface="Roboto"/>
            </a:endParaRPr>
          </a:p>
        </p:txBody>
      </p:sp>
      <p:cxnSp>
        <p:nvCxnSpPr>
          <p:cNvPr id="271" name="Google Shape;271;p29"/>
          <p:cNvCxnSpPr/>
          <p:nvPr/>
        </p:nvCxnSpPr>
        <p:spPr>
          <a:xfrm>
            <a:off x="311700" y="72345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72" name="Google Shape;272;p29"/>
          <p:cNvSpPr txBox="1"/>
          <p:nvPr/>
        </p:nvSpPr>
        <p:spPr>
          <a:xfrm>
            <a:off x="0" y="1011275"/>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dirty="0">
                <a:solidFill>
                  <a:schemeClr val="accent1"/>
                </a:solidFill>
                <a:latin typeface="Roboto"/>
                <a:ea typeface="Roboto"/>
                <a:cs typeface="Roboto"/>
                <a:sym typeface="Roboto"/>
              </a:rPr>
              <a:t> 2.1 Công cụ hỗ trợ lập trình web với Servlet</a:t>
            </a:r>
            <a:endParaRPr sz="1600" b="1" dirty="0">
              <a:solidFill>
                <a:schemeClr val="accent1"/>
              </a:solidFill>
              <a:latin typeface="Roboto"/>
              <a:ea typeface="Roboto"/>
              <a:cs typeface="Roboto"/>
              <a:sym typeface="Roboto"/>
            </a:endParaRPr>
          </a:p>
        </p:txBody>
      </p:sp>
      <p:pic>
        <p:nvPicPr>
          <p:cNvPr id="273" name="Google Shape;273;p29"/>
          <p:cNvPicPr preferRelativeResize="0"/>
          <p:nvPr/>
        </p:nvPicPr>
        <p:blipFill>
          <a:blip r:embed="rId3">
            <a:alphaModFix/>
          </a:blip>
          <a:stretch>
            <a:fillRect/>
          </a:stretch>
        </p:blipFill>
        <p:spPr>
          <a:xfrm>
            <a:off x="6241400" y="2265651"/>
            <a:ext cx="1907650" cy="1899750"/>
          </a:xfrm>
          <a:prstGeom prst="rect">
            <a:avLst/>
          </a:prstGeom>
          <a:noFill/>
          <a:ln>
            <a:noFill/>
          </a:ln>
        </p:spPr>
      </p:pic>
      <p:pic>
        <p:nvPicPr>
          <p:cNvPr id="274" name="Google Shape;274;p29"/>
          <p:cNvPicPr preferRelativeResize="0"/>
          <p:nvPr/>
        </p:nvPicPr>
        <p:blipFill>
          <a:blip r:embed="rId4">
            <a:alphaModFix/>
          </a:blip>
          <a:stretch>
            <a:fillRect/>
          </a:stretch>
        </p:blipFill>
        <p:spPr>
          <a:xfrm>
            <a:off x="3601912" y="2265650"/>
            <a:ext cx="1755300" cy="2024449"/>
          </a:xfrm>
          <a:prstGeom prst="rect">
            <a:avLst/>
          </a:prstGeom>
          <a:noFill/>
          <a:ln>
            <a:noFill/>
          </a:ln>
        </p:spPr>
      </p:pic>
      <p:pic>
        <p:nvPicPr>
          <p:cNvPr id="275" name="Google Shape;275;p29"/>
          <p:cNvPicPr preferRelativeResize="0"/>
          <p:nvPr/>
        </p:nvPicPr>
        <p:blipFill>
          <a:blip r:embed="rId5">
            <a:alphaModFix/>
          </a:blip>
          <a:stretch>
            <a:fillRect/>
          </a:stretch>
        </p:blipFill>
        <p:spPr>
          <a:xfrm>
            <a:off x="618775" y="2265650"/>
            <a:ext cx="2027748" cy="1899749"/>
          </a:xfrm>
          <a:prstGeom prst="rect">
            <a:avLst/>
          </a:prstGeom>
          <a:noFill/>
          <a:ln>
            <a:noFill/>
          </a:ln>
        </p:spPr>
      </p:pic>
    </p:spTree>
    <p:extLst>
      <p:ext uri="{BB962C8B-B14F-4D97-AF65-F5344CB8AC3E}">
        <p14:creationId xmlns:p14="http://schemas.microsoft.com/office/powerpoint/2010/main" val="232510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01"/>
        <p:cNvGrpSpPr/>
        <p:nvPr/>
      </p:nvGrpSpPr>
      <p:grpSpPr>
        <a:xfrm>
          <a:off x="0" y="0"/>
          <a:ext cx="0" cy="0"/>
          <a:chOff x="0" y="0"/>
          <a:chExt cx="0" cy="0"/>
        </a:xfrm>
      </p:grpSpPr>
      <p:sp>
        <p:nvSpPr>
          <p:cNvPr id="302" name="Google Shape;302;p33"/>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 b="1">
                <a:solidFill>
                  <a:schemeClr val="accent1"/>
                </a:solidFill>
                <a:latin typeface="Roboto"/>
                <a:ea typeface="Roboto"/>
                <a:cs typeface="Roboto"/>
                <a:sym typeface="Roboto"/>
              </a:rPr>
              <a:t>NetBeans</a:t>
            </a:r>
            <a:endParaRPr>
              <a:solidFill>
                <a:schemeClr val="accent1"/>
              </a:solidFill>
            </a:endParaRPr>
          </a:p>
        </p:txBody>
      </p:sp>
      <p:cxnSp>
        <p:nvCxnSpPr>
          <p:cNvPr id="303" name="Google Shape;303;p33"/>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04" name="Google Shape;304;p33"/>
          <p:cNvSpPr txBox="1"/>
          <p:nvPr/>
        </p:nvSpPr>
        <p:spPr>
          <a:xfrm>
            <a:off x="263200" y="1973000"/>
            <a:ext cx="49686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sz="1900">
              <a:solidFill>
                <a:schemeClr val="lt1"/>
              </a:solidFill>
              <a:highlight>
                <a:srgbClr val="041C30"/>
              </a:highlight>
              <a:latin typeface="Roboto Light"/>
              <a:ea typeface="Roboto Light"/>
              <a:cs typeface="Roboto Light"/>
              <a:sym typeface="Roboto Light"/>
            </a:endParaRPr>
          </a:p>
        </p:txBody>
      </p:sp>
      <p:pic>
        <p:nvPicPr>
          <p:cNvPr id="305" name="Google Shape;305;p33"/>
          <p:cNvPicPr preferRelativeResize="0"/>
          <p:nvPr/>
        </p:nvPicPr>
        <p:blipFill>
          <a:blip r:embed="rId3">
            <a:alphaModFix/>
          </a:blip>
          <a:stretch>
            <a:fillRect/>
          </a:stretch>
        </p:blipFill>
        <p:spPr>
          <a:xfrm>
            <a:off x="5536370" y="1089125"/>
            <a:ext cx="2963382" cy="3417750"/>
          </a:xfrm>
          <a:prstGeom prst="rect">
            <a:avLst/>
          </a:prstGeom>
          <a:noFill/>
          <a:ln>
            <a:noFill/>
          </a:ln>
        </p:spPr>
      </p:pic>
      <p:sp>
        <p:nvSpPr>
          <p:cNvPr id="306" name="Google Shape;306;p33"/>
          <p:cNvSpPr txBox="1"/>
          <p:nvPr/>
        </p:nvSpPr>
        <p:spPr>
          <a:xfrm>
            <a:off x="359800" y="1597400"/>
            <a:ext cx="41709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dirty="0">
                <a:solidFill>
                  <a:schemeClr val="lt1"/>
                </a:solidFill>
                <a:latin typeface="Roboto"/>
                <a:ea typeface="Roboto"/>
                <a:cs typeface="Roboto"/>
                <a:sym typeface="Roboto"/>
              </a:rPr>
              <a:t>NetBeans là một </a:t>
            </a:r>
            <a:r>
              <a:rPr lang="es" sz="1600" dirty="0">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môi trường phát triển tích hợp</a:t>
            </a:r>
            <a:r>
              <a:rPr lang="es" sz="1600" dirty="0">
                <a:solidFill>
                  <a:schemeClr val="lt1"/>
                </a:solidFill>
                <a:latin typeface="Roboto"/>
                <a:ea typeface="Roboto"/>
                <a:cs typeface="Roboto"/>
                <a:sym typeface="Roboto"/>
              </a:rPr>
              <a:t> (IDE) cho </a:t>
            </a:r>
            <a:r>
              <a:rPr lang="es" sz="1600" dirty="0">
                <a:solidFill>
                  <a:schemeClr val="lt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Java</a:t>
            </a:r>
            <a:r>
              <a:rPr lang="es" sz="1600" dirty="0">
                <a:solidFill>
                  <a:schemeClr val="lt1"/>
                </a:solidFill>
                <a:latin typeface="Roboto"/>
                <a:ea typeface="Roboto"/>
                <a:cs typeface="Roboto"/>
                <a:sym typeface="Roboto"/>
              </a:rPr>
              <a:t>. NetBeans cho phép các ứng dụng được phát triển từ một tập hợp các thành phần phần mềm được gọi là modules. </a:t>
            </a:r>
            <a:endParaRPr sz="1600" dirty="0">
              <a:solidFill>
                <a:schemeClr val="lt1"/>
              </a:solidFill>
              <a:latin typeface="Roboto"/>
              <a:ea typeface="Roboto"/>
              <a:cs typeface="Roboto"/>
              <a:sym typeface="Roboto"/>
            </a:endParaRPr>
          </a:p>
          <a:p>
            <a:pPr marL="0" lvl="0" indent="0" algn="l" rtl="0">
              <a:spcBef>
                <a:spcPts val="0"/>
              </a:spcBef>
              <a:spcAft>
                <a:spcPts val="0"/>
              </a:spcAft>
              <a:buNone/>
            </a:pPr>
            <a:endParaRPr sz="1600" dirty="0">
              <a:solidFill>
                <a:schemeClr val="lt1"/>
              </a:solidFill>
              <a:latin typeface="Roboto"/>
              <a:ea typeface="Roboto"/>
              <a:cs typeface="Roboto"/>
              <a:sym typeface="Roboto"/>
            </a:endParaRPr>
          </a:p>
          <a:p>
            <a:pPr marL="0" lvl="0" indent="0" algn="l" rtl="0">
              <a:spcBef>
                <a:spcPts val="0"/>
              </a:spcBef>
              <a:spcAft>
                <a:spcPts val="0"/>
              </a:spcAft>
              <a:buNone/>
            </a:pPr>
            <a:r>
              <a:rPr lang="es" sz="1600" dirty="0">
                <a:solidFill>
                  <a:schemeClr val="lt1"/>
                </a:solidFill>
                <a:latin typeface="Roboto"/>
                <a:ea typeface="Roboto"/>
                <a:cs typeface="Roboto"/>
                <a:sym typeface="Roboto"/>
              </a:rPr>
              <a:t>NetBeans chạy trên </a:t>
            </a:r>
            <a:r>
              <a:rPr lang="es" sz="1600" dirty="0">
                <a:solidFill>
                  <a:schemeClr val="lt1"/>
                </a:solidFill>
                <a:uFill>
                  <a:noFill/>
                </a:uFill>
                <a:latin typeface="Roboto"/>
                <a:ea typeface="Roboto"/>
                <a:cs typeface="Roboto"/>
                <a:sym typeface="Roboto"/>
                <a:hlinkClick r:id="rId6">
                  <a:extLst>
                    <a:ext uri="{A12FA001-AC4F-418D-AE19-62706E023703}">
                      <ahyp:hlinkClr xmlns:ahyp="http://schemas.microsoft.com/office/drawing/2018/hyperlinkcolor" val="tx"/>
                    </a:ext>
                  </a:extLst>
                </a:hlinkClick>
              </a:rPr>
              <a:t>Windows</a:t>
            </a:r>
            <a:r>
              <a:rPr lang="es" sz="1600" dirty="0">
                <a:solidFill>
                  <a:schemeClr val="lt1"/>
                </a:solidFill>
                <a:latin typeface="Roboto"/>
                <a:ea typeface="Roboto"/>
                <a:cs typeface="Roboto"/>
                <a:sym typeface="Roboto"/>
              </a:rPr>
              <a:t>, </a:t>
            </a:r>
            <a:r>
              <a:rPr lang="es" sz="1600" dirty="0">
                <a:solidFill>
                  <a:schemeClr val="lt1"/>
                </a:solidFill>
                <a:uFill>
                  <a:noFill/>
                </a:uFill>
                <a:latin typeface="Roboto"/>
                <a:ea typeface="Roboto"/>
                <a:cs typeface="Roboto"/>
                <a:sym typeface="Roboto"/>
                <a:hlinkClick r:id="rId7">
                  <a:extLst>
                    <a:ext uri="{A12FA001-AC4F-418D-AE19-62706E023703}">
                      <ahyp:hlinkClr xmlns:ahyp="http://schemas.microsoft.com/office/drawing/2018/hyperlinkcolor" val="tx"/>
                    </a:ext>
                  </a:extLst>
                </a:hlinkClick>
              </a:rPr>
              <a:t>macOS</a:t>
            </a:r>
            <a:r>
              <a:rPr lang="es" sz="1600" dirty="0">
                <a:solidFill>
                  <a:schemeClr val="lt1"/>
                </a:solidFill>
                <a:latin typeface="Roboto"/>
                <a:ea typeface="Roboto"/>
                <a:cs typeface="Roboto"/>
                <a:sym typeface="Roboto"/>
              </a:rPr>
              <a:t>, </a:t>
            </a:r>
            <a:r>
              <a:rPr lang="es" sz="1600" dirty="0">
                <a:solidFill>
                  <a:schemeClr val="lt1"/>
                </a:solidFill>
                <a:uFill>
                  <a:noFill/>
                </a:uFill>
                <a:latin typeface="Roboto"/>
                <a:ea typeface="Roboto"/>
                <a:cs typeface="Roboto"/>
                <a:sym typeface="Roboto"/>
                <a:hlinkClick r:id="rId8">
                  <a:extLst>
                    <a:ext uri="{A12FA001-AC4F-418D-AE19-62706E023703}">
                      <ahyp:hlinkClr xmlns:ahyp="http://schemas.microsoft.com/office/drawing/2018/hyperlinkcolor" val="tx"/>
                    </a:ext>
                  </a:extLst>
                </a:hlinkClick>
              </a:rPr>
              <a:t>Linux</a:t>
            </a:r>
            <a:r>
              <a:rPr lang="es" sz="1600" dirty="0">
                <a:solidFill>
                  <a:schemeClr val="lt1"/>
                </a:solidFill>
                <a:latin typeface="Roboto"/>
                <a:ea typeface="Roboto"/>
                <a:cs typeface="Roboto"/>
                <a:sym typeface="Roboto"/>
              </a:rPr>
              <a:t> và </a:t>
            </a:r>
            <a:r>
              <a:rPr lang="es" sz="1600" dirty="0">
                <a:solidFill>
                  <a:schemeClr val="lt1"/>
                </a:solidFill>
                <a:uFill>
                  <a:noFill/>
                </a:uFill>
                <a:latin typeface="Roboto"/>
                <a:ea typeface="Roboto"/>
                <a:cs typeface="Roboto"/>
                <a:sym typeface="Roboto"/>
                <a:hlinkClick r:id="rId9">
                  <a:extLst>
                    <a:ext uri="{A12FA001-AC4F-418D-AE19-62706E023703}">
                      <ahyp:hlinkClr xmlns:ahyp="http://schemas.microsoft.com/office/drawing/2018/hyperlinkcolor" val="tx"/>
                    </a:ext>
                  </a:extLst>
                </a:hlinkClick>
              </a:rPr>
              <a:t>Solaris</a:t>
            </a:r>
            <a:r>
              <a:rPr lang="es" sz="1600" dirty="0">
                <a:solidFill>
                  <a:schemeClr val="lt1"/>
                </a:solidFill>
                <a:latin typeface="Roboto"/>
                <a:ea typeface="Roboto"/>
                <a:cs typeface="Roboto"/>
                <a:sym typeface="Roboto"/>
              </a:rPr>
              <a:t>. Ngoài việc phát triển Java, nó còn có các phần mở rộng cho các ngôn ngữ khác như </a:t>
            </a:r>
            <a:r>
              <a:rPr lang="es" sz="1600" dirty="0">
                <a:solidFill>
                  <a:schemeClr val="lt1"/>
                </a:solidFill>
                <a:uFill>
                  <a:noFill/>
                </a:uFill>
                <a:latin typeface="Roboto"/>
                <a:ea typeface="Roboto"/>
                <a:cs typeface="Roboto"/>
                <a:sym typeface="Roboto"/>
                <a:hlinkClick r:id="rId10">
                  <a:extLst>
                    <a:ext uri="{A12FA001-AC4F-418D-AE19-62706E023703}">
                      <ahyp:hlinkClr xmlns:ahyp="http://schemas.microsoft.com/office/drawing/2018/hyperlinkcolor" val="tx"/>
                    </a:ext>
                  </a:extLst>
                </a:hlinkClick>
              </a:rPr>
              <a:t>PHP</a:t>
            </a:r>
            <a:r>
              <a:rPr lang="es" sz="1600" dirty="0">
                <a:solidFill>
                  <a:schemeClr val="lt1"/>
                </a:solidFill>
                <a:latin typeface="Roboto"/>
                <a:ea typeface="Roboto"/>
                <a:cs typeface="Roboto"/>
                <a:sym typeface="Roboto"/>
              </a:rPr>
              <a:t>, </a:t>
            </a:r>
            <a:r>
              <a:rPr lang="es" sz="1600" dirty="0">
                <a:solidFill>
                  <a:schemeClr val="lt1"/>
                </a:solidFill>
                <a:uFill>
                  <a:noFill/>
                </a:uFill>
                <a:latin typeface="Roboto"/>
                <a:ea typeface="Roboto"/>
                <a:cs typeface="Roboto"/>
                <a:sym typeface="Roboto"/>
                <a:hlinkClick r:id="rId11">
                  <a:extLst>
                    <a:ext uri="{A12FA001-AC4F-418D-AE19-62706E023703}">
                      <ahyp:hlinkClr xmlns:ahyp="http://schemas.microsoft.com/office/drawing/2018/hyperlinkcolor" val="tx"/>
                    </a:ext>
                  </a:extLst>
                </a:hlinkClick>
              </a:rPr>
              <a:t>C</a:t>
            </a:r>
            <a:r>
              <a:rPr lang="es" sz="1600" dirty="0">
                <a:solidFill>
                  <a:schemeClr val="lt1"/>
                </a:solidFill>
                <a:latin typeface="Roboto"/>
                <a:ea typeface="Roboto"/>
                <a:cs typeface="Roboto"/>
                <a:sym typeface="Roboto"/>
              </a:rPr>
              <a:t>, </a:t>
            </a:r>
            <a:r>
              <a:rPr lang="es" sz="1600" dirty="0">
                <a:solidFill>
                  <a:schemeClr val="lt1"/>
                </a:solidFill>
                <a:uFill>
                  <a:noFill/>
                </a:uFill>
                <a:latin typeface="Roboto"/>
                <a:ea typeface="Roboto"/>
                <a:cs typeface="Roboto"/>
                <a:sym typeface="Roboto"/>
                <a:hlinkClick r:id="rId12">
                  <a:extLst>
                    <a:ext uri="{A12FA001-AC4F-418D-AE19-62706E023703}">
                      <ahyp:hlinkClr xmlns:ahyp="http://schemas.microsoft.com/office/drawing/2018/hyperlinkcolor" val="tx"/>
                    </a:ext>
                  </a:extLst>
                </a:hlinkClick>
              </a:rPr>
              <a:t>C++</a:t>
            </a:r>
            <a:r>
              <a:rPr lang="es" sz="1600" dirty="0">
                <a:solidFill>
                  <a:schemeClr val="lt1"/>
                </a:solidFill>
                <a:latin typeface="Roboto"/>
                <a:ea typeface="Roboto"/>
                <a:cs typeface="Roboto"/>
                <a:sym typeface="Roboto"/>
              </a:rPr>
              <a:t>, </a:t>
            </a:r>
            <a:r>
              <a:rPr lang="es" sz="1600" dirty="0">
                <a:solidFill>
                  <a:schemeClr val="lt1"/>
                </a:solidFill>
                <a:uFill>
                  <a:noFill/>
                </a:uFill>
                <a:latin typeface="Roboto"/>
                <a:ea typeface="Roboto"/>
                <a:cs typeface="Roboto"/>
                <a:sym typeface="Roboto"/>
                <a:hlinkClick r:id="rId13">
                  <a:extLst>
                    <a:ext uri="{A12FA001-AC4F-418D-AE19-62706E023703}">
                      <ahyp:hlinkClr xmlns:ahyp="http://schemas.microsoft.com/office/drawing/2018/hyperlinkcolor" val="tx"/>
                    </a:ext>
                  </a:extLst>
                </a:hlinkClick>
              </a:rPr>
              <a:t>HTML5</a:t>
            </a:r>
            <a:r>
              <a:rPr lang="es" sz="1600" dirty="0">
                <a:solidFill>
                  <a:schemeClr val="lt1"/>
                </a:solidFill>
                <a:latin typeface="Roboto"/>
                <a:ea typeface="Roboto"/>
                <a:cs typeface="Roboto"/>
                <a:sym typeface="Roboto"/>
              </a:rPr>
              <a:t>, và </a:t>
            </a:r>
            <a:r>
              <a:rPr lang="es" sz="1600" dirty="0">
                <a:solidFill>
                  <a:schemeClr val="lt1"/>
                </a:solidFill>
                <a:uFill>
                  <a:noFill/>
                </a:uFill>
                <a:latin typeface="Roboto"/>
                <a:ea typeface="Roboto"/>
                <a:cs typeface="Roboto"/>
                <a:sym typeface="Roboto"/>
                <a:hlinkClick r:id="rId14">
                  <a:extLst>
                    <a:ext uri="{A12FA001-AC4F-418D-AE19-62706E023703}">
                      <ahyp:hlinkClr xmlns:ahyp="http://schemas.microsoft.com/office/drawing/2018/hyperlinkcolor" val="tx"/>
                    </a:ext>
                  </a:extLst>
                </a:hlinkClick>
              </a:rPr>
              <a:t>JavaScript</a:t>
            </a:r>
            <a:r>
              <a:rPr lang="es" sz="1600" dirty="0">
                <a:solidFill>
                  <a:schemeClr val="lt1"/>
                </a:solidFill>
                <a:latin typeface="Roboto"/>
                <a:ea typeface="Roboto"/>
                <a:cs typeface="Roboto"/>
                <a:sym typeface="Roboto"/>
              </a:rPr>
              <a:t>.</a:t>
            </a:r>
            <a:endParaRPr sz="1600" dirty="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Effect transition="in" filter="barn(inVertical)">
                                      <p:cBhvr>
                                        <p:cTn id="7" dur="500"/>
                                        <p:tgtEl>
                                          <p:spTgt spid="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xEl>
                                              <p:pRg st="2" end="2"/>
                                            </p:txEl>
                                          </p:spTgt>
                                        </p:tgtEl>
                                        <p:attrNameLst>
                                          <p:attrName>style.visibility</p:attrName>
                                        </p:attrNameLst>
                                      </p:cBhvr>
                                      <p:to>
                                        <p:strVal val="visible"/>
                                      </p:to>
                                    </p:set>
                                    <p:animEffect transition="in" filter="fade">
                                      <p:cBhvr>
                                        <p:cTn id="12" dur="500"/>
                                        <p:tgtEl>
                                          <p:spTgt spid="3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ctrTitle"/>
          </p:nvPr>
        </p:nvSpPr>
        <p:spPr>
          <a:xfrm>
            <a:off x="0" y="644550"/>
            <a:ext cx="91440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Nội dung</a:t>
            </a:r>
            <a:endParaRPr dirty="0"/>
          </a:p>
        </p:txBody>
      </p:sp>
      <p:sp>
        <p:nvSpPr>
          <p:cNvPr id="220" name="Google Shape;220;p23"/>
          <p:cNvSpPr txBox="1">
            <a:spLocks noGrp="1"/>
          </p:cNvSpPr>
          <p:nvPr>
            <p:ph type="ctrTitle" idx="16"/>
          </p:nvPr>
        </p:nvSpPr>
        <p:spPr>
          <a:xfrm>
            <a:off x="0" y="1646750"/>
            <a:ext cx="9144000" cy="2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solidFill>
                  <a:schemeClr val="accent1"/>
                </a:solidFill>
              </a:rPr>
              <a:t>01.    </a:t>
            </a:r>
            <a:r>
              <a:rPr lang="es" sz="2000" dirty="0"/>
              <a:t>Tìm hiểu về Servlet</a:t>
            </a:r>
            <a:endParaRPr sz="2000" dirty="0"/>
          </a:p>
        </p:txBody>
      </p:sp>
      <p:sp>
        <p:nvSpPr>
          <p:cNvPr id="221" name="Google Shape;221;p23"/>
          <p:cNvSpPr txBox="1">
            <a:spLocks noGrp="1"/>
          </p:cNvSpPr>
          <p:nvPr>
            <p:ph type="ctrTitle" idx="17"/>
          </p:nvPr>
        </p:nvSpPr>
        <p:spPr>
          <a:xfrm>
            <a:off x="0" y="2341475"/>
            <a:ext cx="9144000" cy="2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sz="2000" dirty="0">
                <a:solidFill>
                  <a:schemeClr val="accent1"/>
                </a:solidFill>
              </a:rPr>
              <a:t>02.    </a:t>
            </a:r>
            <a:r>
              <a:rPr lang="es" sz="2000" dirty="0"/>
              <a:t>Các công cụ và môi trường</a:t>
            </a:r>
            <a:endParaRPr sz="2000" dirty="0"/>
          </a:p>
        </p:txBody>
      </p:sp>
      <p:sp>
        <p:nvSpPr>
          <p:cNvPr id="222" name="Google Shape;222;p23"/>
          <p:cNvSpPr txBox="1">
            <a:spLocks noGrp="1"/>
          </p:cNvSpPr>
          <p:nvPr>
            <p:ph type="ctrTitle" idx="18"/>
          </p:nvPr>
        </p:nvSpPr>
        <p:spPr>
          <a:xfrm>
            <a:off x="0" y="3077375"/>
            <a:ext cx="9144000" cy="2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sz="2000" dirty="0">
                <a:solidFill>
                  <a:schemeClr val="accent1"/>
                </a:solidFill>
              </a:rPr>
              <a:t>03.    </a:t>
            </a:r>
            <a:r>
              <a:rPr lang="es" sz="2000" dirty="0"/>
              <a:t>Cách tổ chức chương trình</a:t>
            </a:r>
            <a:endParaRPr sz="2000" dirty="0"/>
          </a:p>
        </p:txBody>
      </p:sp>
      <p:cxnSp>
        <p:nvCxnSpPr>
          <p:cNvPr id="223" name="Google Shape;223;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24" name="Google Shape;224;p23"/>
          <p:cNvSpPr txBox="1">
            <a:spLocks noGrp="1"/>
          </p:cNvSpPr>
          <p:nvPr>
            <p:ph type="ctrTitle" idx="16"/>
          </p:nvPr>
        </p:nvSpPr>
        <p:spPr>
          <a:xfrm>
            <a:off x="0" y="3664850"/>
            <a:ext cx="9144000" cy="2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a:solidFill>
                  <a:schemeClr val="accent1"/>
                </a:solidFill>
              </a:rPr>
              <a:t>04.    </a:t>
            </a:r>
            <a:r>
              <a:rPr lang="es" sz="2000"/>
              <a:t>Demo</a:t>
            </a:r>
            <a:endParaRPr sz="2000"/>
          </a:p>
        </p:txBody>
      </p:sp>
      <p:sp>
        <p:nvSpPr>
          <p:cNvPr id="225" name="Google Shape;225;p23"/>
          <p:cNvSpPr txBox="1">
            <a:spLocks noGrp="1"/>
          </p:cNvSpPr>
          <p:nvPr>
            <p:ph type="ctrTitle" idx="17"/>
          </p:nvPr>
        </p:nvSpPr>
        <p:spPr>
          <a:xfrm>
            <a:off x="0" y="4361600"/>
            <a:ext cx="9144000" cy="2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sz="2000">
                <a:solidFill>
                  <a:schemeClr val="accent1"/>
                </a:solidFill>
              </a:rPr>
              <a:t>05.    </a:t>
            </a:r>
            <a:r>
              <a:rPr lang="es" sz="2000"/>
              <a:t>Q&amp;A</a:t>
            </a:r>
            <a:endParaRPr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wipe(down)">
                                      <p:cBhvr>
                                        <p:cTn id="7" dur="500"/>
                                        <p:tgtEl>
                                          <p:spTgt spid="219"/>
                                        </p:tgtEl>
                                      </p:cBhvr>
                                    </p:animEffect>
                                  </p:childTnLst>
                                </p:cTn>
                              </p:par>
                              <p:par>
                                <p:cTn id="8" presetID="2" presetClass="entr" presetSubtype="4"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 calcmode="lin" valueType="num">
                                      <p:cBhvr additive="base">
                                        <p:cTn id="10" dur="500" fill="hold"/>
                                        <p:tgtEl>
                                          <p:spTgt spid="223"/>
                                        </p:tgtEl>
                                        <p:attrNameLst>
                                          <p:attrName>ppt_x</p:attrName>
                                        </p:attrNameLst>
                                      </p:cBhvr>
                                      <p:tavLst>
                                        <p:tav tm="0">
                                          <p:val>
                                            <p:strVal val="#ppt_x"/>
                                          </p:val>
                                        </p:tav>
                                        <p:tav tm="100000">
                                          <p:val>
                                            <p:strVal val="#ppt_x"/>
                                          </p:val>
                                        </p:tav>
                                      </p:tavLst>
                                    </p:anim>
                                    <p:anim calcmode="lin" valueType="num">
                                      <p:cBhvr additive="base">
                                        <p:cTn id="11" dur="500" fill="hold"/>
                                        <p:tgtEl>
                                          <p:spTgt spid="22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fade">
                                      <p:cBhvr>
                                        <p:cTn id="16" dur="500"/>
                                        <p:tgtEl>
                                          <p:spTgt spid="220"/>
                                        </p:tgtEl>
                                      </p:cBhvr>
                                    </p:animEffect>
                                    <p:anim calcmode="lin" valueType="num">
                                      <p:cBhvr>
                                        <p:cTn id="17" dur="500" fill="hold"/>
                                        <p:tgtEl>
                                          <p:spTgt spid="220"/>
                                        </p:tgtEl>
                                        <p:attrNameLst>
                                          <p:attrName>ppt_x</p:attrName>
                                        </p:attrNameLst>
                                      </p:cBhvr>
                                      <p:tavLst>
                                        <p:tav tm="0">
                                          <p:val>
                                            <p:strVal val="#ppt_x"/>
                                          </p:val>
                                        </p:tav>
                                        <p:tav tm="100000">
                                          <p:val>
                                            <p:strVal val="#ppt_x"/>
                                          </p:val>
                                        </p:tav>
                                      </p:tavLst>
                                    </p:anim>
                                    <p:anim calcmode="lin" valueType="num">
                                      <p:cBhvr>
                                        <p:cTn id="18" dur="500" fill="hold"/>
                                        <p:tgtEl>
                                          <p:spTgt spid="220"/>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221"/>
                                        </p:tgtEl>
                                        <p:attrNameLst>
                                          <p:attrName>style.visibility</p:attrName>
                                        </p:attrNameLst>
                                      </p:cBhvr>
                                      <p:to>
                                        <p:strVal val="visible"/>
                                      </p:to>
                                    </p:set>
                                    <p:animEffect transition="in" filter="fade">
                                      <p:cBhvr>
                                        <p:cTn id="22" dur="500"/>
                                        <p:tgtEl>
                                          <p:spTgt spid="221"/>
                                        </p:tgtEl>
                                      </p:cBhvr>
                                    </p:animEffect>
                                    <p:anim calcmode="lin" valueType="num">
                                      <p:cBhvr>
                                        <p:cTn id="23" dur="500" fill="hold"/>
                                        <p:tgtEl>
                                          <p:spTgt spid="221"/>
                                        </p:tgtEl>
                                        <p:attrNameLst>
                                          <p:attrName>ppt_x</p:attrName>
                                        </p:attrNameLst>
                                      </p:cBhvr>
                                      <p:tavLst>
                                        <p:tav tm="0">
                                          <p:val>
                                            <p:strVal val="#ppt_x"/>
                                          </p:val>
                                        </p:tav>
                                        <p:tav tm="100000">
                                          <p:val>
                                            <p:strVal val="#ppt_x"/>
                                          </p:val>
                                        </p:tav>
                                      </p:tavLst>
                                    </p:anim>
                                    <p:anim calcmode="lin" valueType="num">
                                      <p:cBhvr>
                                        <p:cTn id="24" dur="500" fill="hold"/>
                                        <p:tgtEl>
                                          <p:spTgt spid="221"/>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222"/>
                                        </p:tgtEl>
                                        <p:attrNameLst>
                                          <p:attrName>style.visibility</p:attrName>
                                        </p:attrNameLst>
                                      </p:cBhvr>
                                      <p:to>
                                        <p:strVal val="visible"/>
                                      </p:to>
                                    </p:set>
                                    <p:animEffect transition="in" filter="fade">
                                      <p:cBhvr>
                                        <p:cTn id="28" dur="500"/>
                                        <p:tgtEl>
                                          <p:spTgt spid="222"/>
                                        </p:tgtEl>
                                      </p:cBhvr>
                                    </p:animEffect>
                                    <p:anim calcmode="lin" valueType="num">
                                      <p:cBhvr>
                                        <p:cTn id="29" dur="500" fill="hold"/>
                                        <p:tgtEl>
                                          <p:spTgt spid="222"/>
                                        </p:tgtEl>
                                        <p:attrNameLst>
                                          <p:attrName>ppt_x</p:attrName>
                                        </p:attrNameLst>
                                      </p:cBhvr>
                                      <p:tavLst>
                                        <p:tav tm="0">
                                          <p:val>
                                            <p:strVal val="#ppt_x"/>
                                          </p:val>
                                        </p:tav>
                                        <p:tav tm="100000">
                                          <p:val>
                                            <p:strVal val="#ppt_x"/>
                                          </p:val>
                                        </p:tav>
                                      </p:tavLst>
                                    </p:anim>
                                    <p:anim calcmode="lin" valueType="num">
                                      <p:cBhvr>
                                        <p:cTn id="30" dur="500" fill="hold"/>
                                        <p:tgtEl>
                                          <p:spTgt spid="222"/>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500"/>
                                        <p:tgtEl>
                                          <p:spTgt spid="224"/>
                                        </p:tgtEl>
                                      </p:cBhvr>
                                    </p:animEffect>
                                    <p:anim calcmode="lin" valueType="num">
                                      <p:cBhvr>
                                        <p:cTn id="35" dur="500" fill="hold"/>
                                        <p:tgtEl>
                                          <p:spTgt spid="224"/>
                                        </p:tgtEl>
                                        <p:attrNameLst>
                                          <p:attrName>ppt_x</p:attrName>
                                        </p:attrNameLst>
                                      </p:cBhvr>
                                      <p:tavLst>
                                        <p:tav tm="0">
                                          <p:val>
                                            <p:strVal val="#ppt_x"/>
                                          </p:val>
                                        </p:tav>
                                        <p:tav tm="100000">
                                          <p:val>
                                            <p:strVal val="#ppt_x"/>
                                          </p:val>
                                        </p:tav>
                                      </p:tavLst>
                                    </p:anim>
                                    <p:anim calcmode="lin" valueType="num">
                                      <p:cBhvr>
                                        <p:cTn id="36" dur="500" fill="hold"/>
                                        <p:tgtEl>
                                          <p:spTgt spid="224"/>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225"/>
                                        </p:tgtEl>
                                        <p:attrNameLst>
                                          <p:attrName>style.visibility</p:attrName>
                                        </p:attrNameLst>
                                      </p:cBhvr>
                                      <p:to>
                                        <p:strVal val="visible"/>
                                      </p:to>
                                    </p:set>
                                    <p:animEffect transition="in" filter="fade">
                                      <p:cBhvr>
                                        <p:cTn id="40" dur="500"/>
                                        <p:tgtEl>
                                          <p:spTgt spid="225"/>
                                        </p:tgtEl>
                                      </p:cBhvr>
                                    </p:animEffect>
                                    <p:anim calcmode="lin" valueType="num">
                                      <p:cBhvr>
                                        <p:cTn id="41" dur="500" fill="hold"/>
                                        <p:tgtEl>
                                          <p:spTgt spid="225"/>
                                        </p:tgtEl>
                                        <p:attrNameLst>
                                          <p:attrName>ppt_x</p:attrName>
                                        </p:attrNameLst>
                                      </p:cBhvr>
                                      <p:tavLst>
                                        <p:tav tm="0">
                                          <p:val>
                                            <p:strVal val="#ppt_x"/>
                                          </p:val>
                                        </p:tav>
                                        <p:tav tm="100000">
                                          <p:val>
                                            <p:strVal val="#ppt_x"/>
                                          </p:val>
                                        </p:tav>
                                      </p:tavLst>
                                    </p:anim>
                                    <p:anim calcmode="lin" valueType="num">
                                      <p:cBhvr>
                                        <p:cTn id="42" dur="500" fill="hold"/>
                                        <p:tgtEl>
                                          <p:spTgt spid="2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20" grpId="0"/>
      <p:bldP spid="221" grpId="0"/>
      <p:bldP spid="222" grpId="0"/>
      <p:bldP spid="224" grpId="0"/>
      <p:bldP spid="22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10"/>
        <p:cNvGrpSpPr/>
        <p:nvPr/>
      </p:nvGrpSpPr>
      <p:grpSpPr>
        <a:xfrm>
          <a:off x="0" y="0"/>
          <a:ext cx="0" cy="0"/>
          <a:chOff x="0" y="0"/>
          <a:chExt cx="0" cy="0"/>
        </a:xfrm>
      </p:grpSpPr>
      <p:sp>
        <p:nvSpPr>
          <p:cNvPr id="311" name="Google Shape;311;p34"/>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 b="1">
                <a:solidFill>
                  <a:schemeClr val="accent1"/>
                </a:solidFill>
                <a:latin typeface="Roboto"/>
                <a:ea typeface="Roboto"/>
                <a:cs typeface="Roboto"/>
                <a:sym typeface="Roboto"/>
              </a:rPr>
              <a:t>NetBeans</a:t>
            </a:r>
            <a:endParaRPr>
              <a:solidFill>
                <a:schemeClr val="accent1"/>
              </a:solidFill>
            </a:endParaRPr>
          </a:p>
        </p:txBody>
      </p:sp>
      <p:cxnSp>
        <p:nvCxnSpPr>
          <p:cNvPr id="312" name="Google Shape;312;p34"/>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13" name="Google Shape;313;p34"/>
          <p:cNvSpPr txBox="1"/>
          <p:nvPr/>
        </p:nvSpPr>
        <p:spPr>
          <a:xfrm>
            <a:off x="426400" y="1612350"/>
            <a:ext cx="7675200" cy="43833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Ưu điểm</a:t>
            </a:r>
            <a:endParaRPr sz="1600" dirty="0">
              <a:solidFill>
                <a:schemeClr val="accent1"/>
              </a:solidFill>
              <a:latin typeface="Roboto Light"/>
              <a:ea typeface="Roboto Light"/>
              <a:cs typeface="Roboto Light"/>
              <a:sym typeface="Roboto Light"/>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Thêm các công cụ tái cấu trúc mã, gỡ lỗi.</a:t>
            </a:r>
            <a:endParaRPr sz="1600" dirty="0">
              <a:solidFill>
                <a:schemeClr val="lt1"/>
              </a:solidFill>
              <a:latin typeface="Roboto"/>
              <a:ea typeface="Roboto"/>
              <a:cs typeface="Roboto"/>
              <a:sym typeface="Roboto"/>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NetBeans là một IDE nguồn mở, có thể chạy trên hệ điều hành khác nhau, dễ dàng cài đặt và sử dụng.</a:t>
            </a:r>
            <a:endParaRPr sz="1600" dirty="0">
              <a:solidFill>
                <a:schemeClr val="lt1"/>
              </a:solidFill>
              <a:latin typeface="Roboto"/>
              <a:ea typeface="Roboto"/>
              <a:cs typeface="Roboto"/>
              <a:sym typeface="Roboto"/>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Giao diện trực quan, dễ thao tác, sử dụng</a:t>
            </a:r>
            <a:endParaRPr sz="1600" dirty="0">
              <a:solidFill>
                <a:schemeClr val="lt1"/>
              </a:solidFill>
              <a:latin typeface="Roboto"/>
              <a:ea typeface="Roboto"/>
              <a:cs typeface="Roboto"/>
              <a:sym typeface="Roboto"/>
            </a:endParaRPr>
          </a:p>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Nhược điểm</a:t>
            </a:r>
            <a:endParaRPr sz="1600" dirty="0">
              <a:solidFill>
                <a:schemeClr val="accent1"/>
              </a:solidFill>
              <a:latin typeface="Roboto Light"/>
              <a:ea typeface="Roboto Light"/>
              <a:cs typeface="Roboto Light"/>
              <a:sym typeface="Roboto Light"/>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Tốc độ chạy chương trình hơi chậm</a:t>
            </a:r>
            <a:endParaRPr sz="1600" dirty="0">
              <a:solidFill>
                <a:schemeClr val="lt1"/>
              </a:solidFill>
              <a:latin typeface="Roboto"/>
              <a:ea typeface="Roboto"/>
              <a:cs typeface="Roboto"/>
              <a:sym typeface="Roboto"/>
            </a:endParaRPr>
          </a:p>
          <a:p>
            <a:pPr marL="914400" lvl="1" indent="-330200" algn="l" rtl="0">
              <a:lnSpc>
                <a:spcPct val="156521"/>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Tiêu tốn nhiều bộ nhớ</a:t>
            </a:r>
            <a:endParaRPr sz="1600" dirty="0">
              <a:solidFill>
                <a:schemeClr val="lt1"/>
              </a:solidFill>
              <a:latin typeface="Roboto"/>
              <a:ea typeface="Roboto"/>
              <a:cs typeface="Roboto"/>
              <a:sym typeface="Roboto"/>
            </a:endParaRPr>
          </a:p>
          <a:p>
            <a:pPr marL="914400" lvl="0" indent="0" algn="l" rtl="0">
              <a:lnSpc>
                <a:spcPct val="115000"/>
              </a:lnSpc>
              <a:spcBef>
                <a:spcPts val="2000"/>
              </a:spcBef>
              <a:spcAft>
                <a:spcPts val="0"/>
              </a:spcAft>
              <a:buNone/>
            </a:pPr>
            <a:endParaRPr sz="1600" dirty="0">
              <a:solidFill>
                <a:srgbClr val="222222"/>
              </a:solidFill>
              <a:highlight>
                <a:srgbClr val="FFFFFF"/>
              </a:highlight>
              <a:latin typeface="Roboto"/>
              <a:ea typeface="Roboto"/>
              <a:cs typeface="Roboto"/>
              <a:sym typeface="Roboto"/>
            </a:endParaRPr>
          </a:p>
          <a:p>
            <a:pPr marL="0" lvl="0" indent="0" algn="l" rtl="0">
              <a:lnSpc>
                <a:spcPct val="150000"/>
              </a:lnSpc>
              <a:spcBef>
                <a:spcPts val="2000"/>
              </a:spcBef>
              <a:spcAft>
                <a:spcPts val="0"/>
              </a:spcAft>
              <a:buNone/>
            </a:pPr>
            <a:endParaRPr sz="1600" dirty="0">
              <a:solidFill>
                <a:schemeClr val="lt1"/>
              </a:solidFill>
              <a:latin typeface="Roboto"/>
              <a:ea typeface="Roboto"/>
              <a:cs typeface="Roboto"/>
              <a:sym typeface="Roboto"/>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animEffect transition="in" filter="fade">
                                      <p:cBhvr>
                                        <p:cTn id="7" dur="500"/>
                                        <p:tgtEl>
                                          <p:spTgt spid="313">
                                            <p:txEl>
                                              <p:pRg st="0" end="0"/>
                                            </p:txEl>
                                          </p:spTgt>
                                        </p:tgtEl>
                                      </p:cBhvr>
                                    </p:animEffect>
                                    <p:anim calcmode="lin" valueType="num">
                                      <p:cBhvr>
                                        <p:cTn id="8" dur="500" fill="hold"/>
                                        <p:tgtEl>
                                          <p:spTgt spid="31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1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6" presetClass="entr" presetSubtype="16" fill="hold" nodeType="afterEffect">
                                  <p:stCondLst>
                                    <p:cond delay="0"/>
                                  </p:stCondLst>
                                  <p:childTnLst>
                                    <p:set>
                                      <p:cBhvr>
                                        <p:cTn id="12" dur="1" fill="hold">
                                          <p:stCondLst>
                                            <p:cond delay="0"/>
                                          </p:stCondLst>
                                        </p:cTn>
                                        <p:tgtEl>
                                          <p:spTgt spid="313">
                                            <p:txEl>
                                              <p:pRg st="1" end="1"/>
                                            </p:txEl>
                                          </p:spTgt>
                                        </p:tgtEl>
                                        <p:attrNameLst>
                                          <p:attrName>style.visibility</p:attrName>
                                        </p:attrNameLst>
                                      </p:cBhvr>
                                      <p:to>
                                        <p:strVal val="visible"/>
                                      </p:to>
                                    </p:set>
                                    <p:animEffect transition="in" filter="circle(in)">
                                      <p:cBhvr>
                                        <p:cTn id="13" dur="500"/>
                                        <p:tgtEl>
                                          <p:spTgt spid="313">
                                            <p:txEl>
                                              <p:pRg st="1" end="1"/>
                                            </p:txEl>
                                          </p:spTgt>
                                        </p:tgtEl>
                                      </p:cBhvr>
                                    </p:animEffect>
                                  </p:childTnLst>
                                </p:cTn>
                              </p:par>
                            </p:childTnLst>
                          </p:cTn>
                        </p:par>
                        <p:par>
                          <p:cTn id="14" fill="hold">
                            <p:stCondLst>
                              <p:cond delay="1000"/>
                            </p:stCondLst>
                            <p:childTnLst>
                              <p:par>
                                <p:cTn id="15" presetID="6" presetClass="entr" presetSubtype="16" fill="hold" nodeType="afterEffect">
                                  <p:stCondLst>
                                    <p:cond delay="250"/>
                                  </p:stCondLst>
                                  <p:childTnLst>
                                    <p:set>
                                      <p:cBhvr>
                                        <p:cTn id="16" dur="1" fill="hold">
                                          <p:stCondLst>
                                            <p:cond delay="0"/>
                                          </p:stCondLst>
                                        </p:cTn>
                                        <p:tgtEl>
                                          <p:spTgt spid="313">
                                            <p:txEl>
                                              <p:pRg st="2" end="2"/>
                                            </p:txEl>
                                          </p:spTgt>
                                        </p:tgtEl>
                                        <p:attrNameLst>
                                          <p:attrName>style.visibility</p:attrName>
                                        </p:attrNameLst>
                                      </p:cBhvr>
                                      <p:to>
                                        <p:strVal val="visible"/>
                                      </p:to>
                                    </p:set>
                                    <p:animEffect transition="in" filter="circle(in)">
                                      <p:cBhvr>
                                        <p:cTn id="17" dur="500"/>
                                        <p:tgtEl>
                                          <p:spTgt spid="313">
                                            <p:txEl>
                                              <p:pRg st="2" end="2"/>
                                            </p:txEl>
                                          </p:spTgt>
                                        </p:tgtEl>
                                      </p:cBhvr>
                                    </p:animEffect>
                                  </p:childTnLst>
                                </p:cTn>
                              </p:par>
                            </p:childTnLst>
                          </p:cTn>
                        </p:par>
                        <p:par>
                          <p:cTn id="18" fill="hold">
                            <p:stCondLst>
                              <p:cond delay="1750"/>
                            </p:stCondLst>
                            <p:childTnLst>
                              <p:par>
                                <p:cTn id="19" presetID="6" presetClass="entr" presetSubtype="16" fill="hold" nodeType="afterEffect">
                                  <p:stCondLst>
                                    <p:cond delay="250"/>
                                  </p:stCondLst>
                                  <p:childTnLst>
                                    <p:set>
                                      <p:cBhvr>
                                        <p:cTn id="20" dur="1" fill="hold">
                                          <p:stCondLst>
                                            <p:cond delay="0"/>
                                          </p:stCondLst>
                                        </p:cTn>
                                        <p:tgtEl>
                                          <p:spTgt spid="313">
                                            <p:txEl>
                                              <p:pRg st="3" end="3"/>
                                            </p:txEl>
                                          </p:spTgt>
                                        </p:tgtEl>
                                        <p:attrNameLst>
                                          <p:attrName>style.visibility</p:attrName>
                                        </p:attrNameLst>
                                      </p:cBhvr>
                                      <p:to>
                                        <p:strVal val="visible"/>
                                      </p:to>
                                    </p:set>
                                    <p:animEffect transition="in" filter="circle(in)">
                                      <p:cBhvr>
                                        <p:cTn id="21" dur="500"/>
                                        <p:tgtEl>
                                          <p:spTgt spid="31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13">
                                            <p:txEl>
                                              <p:pRg st="4" end="4"/>
                                            </p:txEl>
                                          </p:spTgt>
                                        </p:tgtEl>
                                        <p:attrNameLst>
                                          <p:attrName>style.visibility</p:attrName>
                                        </p:attrNameLst>
                                      </p:cBhvr>
                                      <p:to>
                                        <p:strVal val="visible"/>
                                      </p:to>
                                    </p:set>
                                    <p:animEffect transition="in" filter="fade">
                                      <p:cBhvr>
                                        <p:cTn id="26" dur="500"/>
                                        <p:tgtEl>
                                          <p:spTgt spid="313">
                                            <p:txEl>
                                              <p:pRg st="4" end="4"/>
                                            </p:txEl>
                                          </p:spTgt>
                                        </p:tgtEl>
                                      </p:cBhvr>
                                    </p:animEffect>
                                    <p:anim calcmode="lin" valueType="num">
                                      <p:cBhvr>
                                        <p:cTn id="27" dur="500" fill="hold"/>
                                        <p:tgtEl>
                                          <p:spTgt spid="313">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313">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6" presetClass="entr" presetSubtype="16" fill="hold" nodeType="afterEffect">
                                  <p:stCondLst>
                                    <p:cond delay="250"/>
                                  </p:stCondLst>
                                  <p:childTnLst>
                                    <p:set>
                                      <p:cBhvr>
                                        <p:cTn id="31" dur="1" fill="hold">
                                          <p:stCondLst>
                                            <p:cond delay="0"/>
                                          </p:stCondLst>
                                        </p:cTn>
                                        <p:tgtEl>
                                          <p:spTgt spid="313">
                                            <p:txEl>
                                              <p:pRg st="5" end="5"/>
                                            </p:txEl>
                                          </p:spTgt>
                                        </p:tgtEl>
                                        <p:attrNameLst>
                                          <p:attrName>style.visibility</p:attrName>
                                        </p:attrNameLst>
                                      </p:cBhvr>
                                      <p:to>
                                        <p:strVal val="visible"/>
                                      </p:to>
                                    </p:set>
                                    <p:animEffect transition="in" filter="circle(in)">
                                      <p:cBhvr>
                                        <p:cTn id="32" dur="500"/>
                                        <p:tgtEl>
                                          <p:spTgt spid="313">
                                            <p:txEl>
                                              <p:pRg st="5" end="5"/>
                                            </p:txEl>
                                          </p:spTgt>
                                        </p:tgtEl>
                                      </p:cBhvr>
                                    </p:animEffect>
                                  </p:childTnLst>
                                </p:cTn>
                              </p:par>
                            </p:childTnLst>
                          </p:cTn>
                        </p:par>
                        <p:par>
                          <p:cTn id="33" fill="hold">
                            <p:stCondLst>
                              <p:cond delay="1250"/>
                            </p:stCondLst>
                            <p:childTnLst>
                              <p:par>
                                <p:cTn id="34" presetID="6" presetClass="entr" presetSubtype="16" fill="hold" nodeType="afterEffect">
                                  <p:stCondLst>
                                    <p:cond delay="250"/>
                                  </p:stCondLst>
                                  <p:childTnLst>
                                    <p:set>
                                      <p:cBhvr>
                                        <p:cTn id="35" dur="1" fill="hold">
                                          <p:stCondLst>
                                            <p:cond delay="0"/>
                                          </p:stCondLst>
                                        </p:cTn>
                                        <p:tgtEl>
                                          <p:spTgt spid="313">
                                            <p:txEl>
                                              <p:pRg st="6" end="6"/>
                                            </p:txEl>
                                          </p:spTgt>
                                        </p:tgtEl>
                                        <p:attrNameLst>
                                          <p:attrName>style.visibility</p:attrName>
                                        </p:attrNameLst>
                                      </p:cBhvr>
                                      <p:to>
                                        <p:strVal val="visible"/>
                                      </p:to>
                                    </p:set>
                                    <p:animEffect transition="in" filter="circle(in)">
                                      <p:cBhvr>
                                        <p:cTn id="36" dur="500"/>
                                        <p:tgtEl>
                                          <p:spTgt spid="3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17"/>
        <p:cNvGrpSpPr/>
        <p:nvPr/>
      </p:nvGrpSpPr>
      <p:grpSpPr>
        <a:xfrm>
          <a:off x="0" y="0"/>
          <a:ext cx="0" cy="0"/>
          <a:chOff x="0" y="0"/>
          <a:chExt cx="0" cy="0"/>
        </a:xfrm>
      </p:grpSpPr>
      <p:sp>
        <p:nvSpPr>
          <p:cNvPr id="318" name="Google Shape;318;p35"/>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 b="1">
                <a:solidFill>
                  <a:schemeClr val="accent1"/>
                </a:solidFill>
                <a:latin typeface="Roboto"/>
                <a:ea typeface="Roboto"/>
                <a:cs typeface="Roboto"/>
                <a:sym typeface="Roboto"/>
              </a:rPr>
              <a:t>NetBeans</a:t>
            </a:r>
            <a:endParaRPr>
              <a:solidFill>
                <a:schemeClr val="accent1"/>
              </a:solidFill>
            </a:endParaRPr>
          </a:p>
        </p:txBody>
      </p:sp>
      <p:cxnSp>
        <p:nvCxnSpPr>
          <p:cNvPr id="319" name="Google Shape;319;p35"/>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20" name="Google Shape;320;p35"/>
          <p:cNvSpPr txBox="1"/>
          <p:nvPr/>
        </p:nvSpPr>
        <p:spPr>
          <a:xfrm>
            <a:off x="386425" y="1678975"/>
            <a:ext cx="7675200" cy="31749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Trường hợp sử dụng</a:t>
            </a:r>
            <a:endParaRPr sz="1600" dirty="0">
              <a:solidFill>
                <a:schemeClr val="accent1"/>
              </a:solidFill>
              <a:latin typeface="Roboto Light"/>
              <a:ea typeface="Roboto Light"/>
              <a:cs typeface="Roboto Light"/>
              <a:sym typeface="Roboto Light"/>
            </a:endParaRPr>
          </a:p>
          <a:p>
            <a:pPr marL="914400" lvl="1" indent="-330200" algn="just" rtl="0">
              <a:lnSpc>
                <a:spcPct val="115000"/>
              </a:lnSpc>
              <a:spcBef>
                <a:spcPts val="0"/>
              </a:spcBef>
              <a:spcAft>
                <a:spcPts val="0"/>
              </a:spcAft>
              <a:buClr>
                <a:schemeClr val="lt1"/>
              </a:buClr>
              <a:buSzPts val="1600"/>
              <a:buFont typeface="Roboto Light"/>
              <a:buChar char="➢"/>
            </a:pPr>
            <a:r>
              <a:rPr lang="es" sz="1600" dirty="0">
                <a:solidFill>
                  <a:schemeClr val="lt1"/>
                </a:solidFill>
                <a:latin typeface="Roboto"/>
                <a:ea typeface="Roboto"/>
                <a:cs typeface="Roboto"/>
                <a:sym typeface="Roboto"/>
              </a:rPr>
              <a:t>Khi bạn là developer có công ty sẽ trả tiền cho IDE và người đang tìm kiếm một IDE trực quan, dễ sử dụng. Bạn cũng có một máy tính nhanh có thể xử lý IDE nặng hơn.</a:t>
            </a:r>
            <a:endParaRPr sz="1600" dirty="0">
              <a:solidFill>
                <a:schemeClr val="lt1"/>
              </a:solidFill>
              <a:latin typeface="Roboto Light"/>
              <a:ea typeface="Roboto Light"/>
              <a:cs typeface="Roboto Light"/>
              <a:sym typeface="Roboto Light"/>
            </a:endParaRPr>
          </a:p>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Hỗ trợ nền tảng</a:t>
            </a:r>
            <a:endParaRPr sz="1600" dirty="0">
              <a:solidFill>
                <a:schemeClr val="accent1"/>
              </a:solidFill>
              <a:latin typeface="Roboto Light"/>
              <a:ea typeface="Roboto Light"/>
              <a:cs typeface="Roboto Light"/>
              <a:sym typeface="Roboto Light"/>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Light"/>
                <a:ea typeface="Roboto Light"/>
                <a:cs typeface="Roboto Light"/>
                <a:sym typeface="Roboto Light"/>
              </a:rPr>
              <a:t>Đa nền tảng : </a:t>
            </a:r>
            <a:r>
              <a:rPr lang="es" sz="1600" dirty="0">
                <a:solidFill>
                  <a:schemeClr val="lt1"/>
                </a:solidFill>
                <a:latin typeface="Roboto"/>
                <a:ea typeface="Roboto"/>
                <a:cs typeface="Roboto"/>
                <a:sym typeface="Roboto"/>
              </a:rPr>
              <a:t>Windows, Mac OS, Linux</a:t>
            </a:r>
            <a:endParaRPr sz="1600" dirty="0">
              <a:solidFill>
                <a:schemeClr val="lt1"/>
              </a:solidFill>
              <a:latin typeface="Roboto"/>
              <a:ea typeface="Roboto"/>
              <a:cs typeface="Roboto"/>
              <a:sym typeface="Roboto"/>
            </a:endParaRPr>
          </a:p>
          <a:p>
            <a:pPr marL="0" lvl="0" indent="0" algn="l" rtl="0">
              <a:lnSpc>
                <a:spcPct val="150000"/>
              </a:lnSpc>
              <a:spcBef>
                <a:spcPts val="2000"/>
              </a:spcBef>
              <a:spcAft>
                <a:spcPts val="0"/>
              </a:spcAft>
              <a:buNone/>
            </a:pPr>
            <a:endParaRPr sz="1600" dirty="0">
              <a:solidFill>
                <a:schemeClr val="lt1"/>
              </a:solidFill>
              <a:latin typeface="Roboto"/>
              <a:ea typeface="Roboto"/>
              <a:cs typeface="Roboto"/>
              <a:sym typeface="Roboto"/>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animEffect transition="in" filter="fade">
                                      <p:cBhvr>
                                        <p:cTn id="7" dur="500"/>
                                        <p:tgtEl>
                                          <p:spTgt spid="320">
                                            <p:txEl>
                                              <p:pRg st="0" end="0"/>
                                            </p:txEl>
                                          </p:spTgt>
                                        </p:tgtEl>
                                      </p:cBhvr>
                                    </p:animEffect>
                                    <p:anim calcmode="lin" valueType="num">
                                      <p:cBhvr>
                                        <p:cTn id="8" dur="500" fill="hold"/>
                                        <p:tgtEl>
                                          <p:spTgt spid="32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2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6" presetClass="entr" presetSubtype="16" fill="hold" nodeType="afterEffect">
                                  <p:stCondLst>
                                    <p:cond delay="250"/>
                                  </p:stCondLst>
                                  <p:childTnLst>
                                    <p:set>
                                      <p:cBhvr>
                                        <p:cTn id="12" dur="1" fill="hold">
                                          <p:stCondLst>
                                            <p:cond delay="0"/>
                                          </p:stCondLst>
                                        </p:cTn>
                                        <p:tgtEl>
                                          <p:spTgt spid="320">
                                            <p:txEl>
                                              <p:pRg st="1" end="1"/>
                                            </p:txEl>
                                          </p:spTgt>
                                        </p:tgtEl>
                                        <p:attrNameLst>
                                          <p:attrName>style.visibility</p:attrName>
                                        </p:attrNameLst>
                                      </p:cBhvr>
                                      <p:to>
                                        <p:strVal val="visible"/>
                                      </p:to>
                                    </p:set>
                                    <p:animEffect transition="in" filter="circle(in)">
                                      <p:cBhvr>
                                        <p:cTn id="13" dur="500"/>
                                        <p:tgtEl>
                                          <p:spTgt spid="32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20">
                                            <p:txEl>
                                              <p:pRg st="2" end="2"/>
                                            </p:txEl>
                                          </p:spTgt>
                                        </p:tgtEl>
                                        <p:attrNameLst>
                                          <p:attrName>style.visibility</p:attrName>
                                        </p:attrNameLst>
                                      </p:cBhvr>
                                      <p:to>
                                        <p:strVal val="visible"/>
                                      </p:to>
                                    </p:set>
                                    <p:animEffect transition="in" filter="fade">
                                      <p:cBhvr>
                                        <p:cTn id="18" dur="500"/>
                                        <p:tgtEl>
                                          <p:spTgt spid="320">
                                            <p:txEl>
                                              <p:pRg st="2" end="2"/>
                                            </p:txEl>
                                          </p:spTgt>
                                        </p:tgtEl>
                                      </p:cBhvr>
                                    </p:animEffect>
                                    <p:anim calcmode="lin" valueType="num">
                                      <p:cBhvr>
                                        <p:cTn id="19" dur="500" fill="hold"/>
                                        <p:tgtEl>
                                          <p:spTgt spid="320">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20">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6" presetClass="entr" presetSubtype="16" fill="hold" nodeType="afterEffect">
                                  <p:stCondLst>
                                    <p:cond delay="250"/>
                                  </p:stCondLst>
                                  <p:childTnLst>
                                    <p:set>
                                      <p:cBhvr>
                                        <p:cTn id="23" dur="1" fill="hold">
                                          <p:stCondLst>
                                            <p:cond delay="0"/>
                                          </p:stCondLst>
                                        </p:cTn>
                                        <p:tgtEl>
                                          <p:spTgt spid="320">
                                            <p:txEl>
                                              <p:pRg st="3" end="3"/>
                                            </p:txEl>
                                          </p:spTgt>
                                        </p:tgtEl>
                                        <p:attrNameLst>
                                          <p:attrName>style.visibility</p:attrName>
                                        </p:attrNameLst>
                                      </p:cBhvr>
                                      <p:to>
                                        <p:strVal val="visible"/>
                                      </p:to>
                                    </p:set>
                                    <p:animEffect transition="in" filter="circle(in)">
                                      <p:cBhvr>
                                        <p:cTn id="24" dur="500"/>
                                        <p:tgtEl>
                                          <p:spTgt spid="3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ctrTitle" idx="6"/>
          </p:nvPr>
        </p:nvSpPr>
        <p:spPr>
          <a:xfrm>
            <a:off x="311700" y="176300"/>
            <a:ext cx="8520600" cy="6066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s" b="1">
                <a:solidFill>
                  <a:schemeClr val="accent1"/>
                </a:solidFill>
                <a:latin typeface="Roboto"/>
                <a:ea typeface="Roboto"/>
                <a:cs typeface="Roboto"/>
                <a:sym typeface="Roboto"/>
              </a:rPr>
              <a:t>2. Các công cụ và môi trường</a:t>
            </a:r>
            <a:endParaRPr b="1">
              <a:solidFill>
                <a:schemeClr val="accent1"/>
              </a:solidFill>
              <a:latin typeface="Roboto"/>
              <a:ea typeface="Roboto"/>
              <a:cs typeface="Roboto"/>
              <a:sym typeface="Roboto"/>
            </a:endParaRPr>
          </a:p>
        </p:txBody>
      </p:sp>
      <p:cxnSp>
        <p:nvCxnSpPr>
          <p:cNvPr id="271" name="Google Shape;271;p29"/>
          <p:cNvCxnSpPr/>
          <p:nvPr/>
        </p:nvCxnSpPr>
        <p:spPr>
          <a:xfrm>
            <a:off x="311700" y="72345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72" name="Google Shape;272;p29"/>
          <p:cNvSpPr txBox="1"/>
          <p:nvPr/>
        </p:nvSpPr>
        <p:spPr>
          <a:xfrm>
            <a:off x="0" y="1011275"/>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dirty="0">
                <a:solidFill>
                  <a:schemeClr val="accent1"/>
                </a:solidFill>
                <a:latin typeface="Roboto"/>
                <a:ea typeface="Roboto"/>
                <a:cs typeface="Roboto"/>
                <a:sym typeface="Roboto"/>
              </a:rPr>
              <a:t> 2.1 Công cụ hỗ trợ lập trình web với Servlet</a:t>
            </a:r>
            <a:endParaRPr sz="1600" b="1" dirty="0">
              <a:solidFill>
                <a:schemeClr val="accent1"/>
              </a:solidFill>
              <a:latin typeface="Roboto"/>
              <a:ea typeface="Roboto"/>
              <a:cs typeface="Roboto"/>
              <a:sym typeface="Roboto"/>
            </a:endParaRPr>
          </a:p>
        </p:txBody>
      </p:sp>
      <p:pic>
        <p:nvPicPr>
          <p:cNvPr id="273" name="Google Shape;273;p29"/>
          <p:cNvPicPr preferRelativeResize="0"/>
          <p:nvPr/>
        </p:nvPicPr>
        <p:blipFill>
          <a:blip r:embed="rId3">
            <a:alphaModFix/>
          </a:blip>
          <a:stretch>
            <a:fillRect/>
          </a:stretch>
        </p:blipFill>
        <p:spPr>
          <a:xfrm>
            <a:off x="6241400" y="2265651"/>
            <a:ext cx="1907650" cy="1899750"/>
          </a:xfrm>
          <a:prstGeom prst="rect">
            <a:avLst/>
          </a:prstGeom>
          <a:noFill/>
          <a:ln>
            <a:noFill/>
          </a:ln>
        </p:spPr>
      </p:pic>
      <p:pic>
        <p:nvPicPr>
          <p:cNvPr id="274" name="Google Shape;274;p29"/>
          <p:cNvPicPr preferRelativeResize="0"/>
          <p:nvPr/>
        </p:nvPicPr>
        <p:blipFill>
          <a:blip r:embed="rId4">
            <a:alphaModFix/>
          </a:blip>
          <a:stretch>
            <a:fillRect/>
          </a:stretch>
        </p:blipFill>
        <p:spPr>
          <a:xfrm>
            <a:off x="3601912" y="2265650"/>
            <a:ext cx="1755300" cy="2024449"/>
          </a:xfrm>
          <a:prstGeom prst="rect">
            <a:avLst/>
          </a:prstGeom>
          <a:noFill/>
          <a:ln>
            <a:noFill/>
          </a:ln>
        </p:spPr>
      </p:pic>
      <p:pic>
        <p:nvPicPr>
          <p:cNvPr id="275" name="Google Shape;275;p29"/>
          <p:cNvPicPr preferRelativeResize="0"/>
          <p:nvPr/>
        </p:nvPicPr>
        <p:blipFill>
          <a:blip r:embed="rId5">
            <a:alphaModFix/>
          </a:blip>
          <a:stretch>
            <a:fillRect/>
          </a:stretch>
        </p:blipFill>
        <p:spPr>
          <a:xfrm>
            <a:off x="618775" y="2265650"/>
            <a:ext cx="2027748" cy="1899749"/>
          </a:xfrm>
          <a:prstGeom prst="rect">
            <a:avLst/>
          </a:prstGeom>
          <a:noFill/>
          <a:ln>
            <a:noFill/>
          </a:ln>
        </p:spPr>
      </p:pic>
    </p:spTree>
    <p:extLst>
      <p:ext uri="{BB962C8B-B14F-4D97-AF65-F5344CB8AC3E}">
        <p14:creationId xmlns:p14="http://schemas.microsoft.com/office/powerpoint/2010/main" val="1808231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24"/>
        <p:cNvGrpSpPr/>
        <p:nvPr/>
      </p:nvGrpSpPr>
      <p:grpSpPr>
        <a:xfrm>
          <a:off x="0" y="0"/>
          <a:ext cx="0" cy="0"/>
          <a:chOff x="0" y="0"/>
          <a:chExt cx="0" cy="0"/>
        </a:xfrm>
      </p:grpSpPr>
      <p:sp>
        <p:nvSpPr>
          <p:cNvPr id="325" name="Google Shape;325;p3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Intellij</a:t>
            </a:r>
            <a:endParaRPr>
              <a:solidFill>
                <a:schemeClr val="accent1"/>
              </a:solidFill>
            </a:endParaRPr>
          </a:p>
        </p:txBody>
      </p:sp>
      <p:cxnSp>
        <p:nvCxnSpPr>
          <p:cNvPr id="326" name="Google Shape;326;p36"/>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27" name="Google Shape;327;p36"/>
          <p:cNvSpPr txBox="1"/>
          <p:nvPr/>
        </p:nvSpPr>
        <p:spPr>
          <a:xfrm>
            <a:off x="249875" y="1639875"/>
            <a:ext cx="4968600" cy="2632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s" sz="1600" dirty="0">
                <a:solidFill>
                  <a:schemeClr val="lt1"/>
                </a:solidFill>
                <a:latin typeface="Roboto"/>
                <a:ea typeface="Roboto"/>
                <a:cs typeface="Roboto"/>
                <a:sym typeface="Roboto"/>
              </a:rPr>
              <a:t>Intellij IDEA là một trình IDE dùng để lập trình Java (nó cũng được sử dụng để lập trình một số ngôn ngữ khác như Node.js, python…)</a:t>
            </a:r>
            <a:endParaRPr sz="1600" dirty="0">
              <a:solidFill>
                <a:schemeClr val="lt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1600" dirty="0">
              <a:solidFill>
                <a:schemeClr val="lt1"/>
              </a:solidFill>
              <a:latin typeface="Roboto"/>
              <a:ea typeface="Roboto"/>
              <a:cs typeface="Roboto"/>
              <a:sym typeface="Roboto"/>
            </a:endParaRPr>
          </a:p>
          <a:p>
            <a:pPr marL="0" lvl="0" indent="0" algn="just" rtl="0">
              <a:lnSpc>
                <a:spcPct val="100000"/>
              </a:lnSpc>
              <a:spcBef>
                <a:spcPts val="0"/>
              </a:spcBef>
              <a:spcAft>
                <a:spcPts val="0"/>
              </a:spcAft>
              <a:buClr>
                <a:schemeClr val="dk1"/>
              </a:buClr>
              <a:buSzPts val="1100"/>
              <a:buFont typeface="Arial"/>
              <a:buNone/>
            </a:pPr>
            <a:r>
              <a:rPr lang="es" sz="1600" dirty="0">
                <a:solidFill>
                  <a:schemeClr val="lt1"/>
                </a:solidFill>
                <a:latin typeface="Roboto"/>
                <a:ea typeface="Roboto"/>
                <a:cs typeface="Roboto"/>
                <a:sym typeface="Roboto"/>
              </a:rPr>
              <a:t>Intellij IDEA có 2 bản là bản miễn phí (community) và bản trả phí (ultimate). Bản trả phí thì hỗ trợ thêm JavaScript, TypeScript, các plugin GWT, Vaadin… check các đoạn code trùng lặp…</a:t>
            </a:r>
            <a:endParaRPr sz="1600" dirty="0">
              <a:solidFill>
                <a:schemeClr val="lt1"/>
              </a:solidFill>
              <a:latin typeface="Roboto"/>
              <a:ea typeface="Roboto"/>
              <a:cs typeface="Roboto"/>
              <a:sym typeface="Roboto"/>
            </a:endParaRPr>
          </a:p>
          <a:p>
            <a:pPr marL="0" lvl="0" indent="0" algn="l" rtl="0">
              <a:lnSpc>
                <a:spcPct val="115000"/>
              </a:lnSpc>
              <a:spcBef>
                <a:spcPts val="1800"/>
              </a:spcBef>
              <a:spcAft>
                <a:spcPts val="0"/>
              </a:spcAft>
              <a:buClr>
                <a:schemeClr val="dk1"/>
              </a:buClr>
              <a:buSzPts val="1100"/>
              <a:buFont typeface="Arial"/>
              <a:buNone/>
            </a:pPr>
            <a:endParaRPr sz="1600" dirty="0">
              <a:solidFill>
                <a:schemeClr val="lt1"/>
              </a:solidFill>
              <a:highlight>
                <a:srgbClr val="041C30"/>
              </a:highlight>
            </a:endParaRPr>
          </a:p>
        </p:txBody>
      </p:sp>
      <p:pic>
        <p:nvPicPr>
          <p:cNvPr id="328" name="Google Shape;328;p36"/>
          <p:cNvPicPr preferRelativeResize="0"/>
          <p:nvPr/>
        </p:nvPicPr>
        <p:blipFill>
          <a:blip r:embed="rId3">
            <a:alphaModFix/>
          </a:blip>
          <a:stretch>
            <a:fillRect/>
          </a:stretch>
        </p:blipFill>
        <p:spPr>
          <a:xfrm>
            <a:off x="5535175" y="1251150"/>
            <a:ext cx="3103900" cy="30910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fade">
                                      <p:cBhvr>
                                        <p:cTn id="7" dur="500"/>
                                        <p:tgtEl>
                                          <p:spTgt spid="3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7">
                                            <p:txEl>
                                              <p:pRg st="2" end="2"/>
                                            </p:txEl>
                                          </p:spTgt>
                                        </p:tgtEl>
                                        <p:attrNameLst>
                                          <p:attrName>style.visibility</p:attrName>
                                        </p:attrNameLst>
                                      </p:cBhvr>
                                      <p:to>
                                        <p:strVal val="visible"/>
                                      </p:to>
                                    </p:set>
                                    <p:animEffect transition="in" filter="barn(inVertical)">
                                      <p:cBhvr>
                                        <p:cTn id="12" dur="500"/>
                                        <p:tgtEl>
                                          <p:spTgt spid="3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32"/>
        <p:cNvGrpSpPr/>
        <p:nvPr/>
      </p:nvGrpSpPr>
      <p:grpSpPr>
        <a:xfrm>
          <a:off x="0" y="0"/>
          <a:ext cx="0" cy="0"/>
          <a:chOff x="0" y="0"/>
          <a:chExt cx="0" cy="0"/>
        </a:xfrm>
      </p:grpSpPr>
      <p:sp>
        <p:nvSpPr>
          <p:cNvPr id="333" name="Google Shape;333;p37"/>
          <p:cNvSpPr txBox="1">
            <a:spLocks noGrp="1"/>
          </p:cNvSpPr>
          <p:nvPr>
            <p:ph type="ctrTitle" idx="4"/>
          </p:nvPr>
        </p:nvSpPr>
        <p:spPr>
          <a:xfrm>
            <a:off x="931700"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Intellij</a:t>
            </a:r>
            <a:endParaRPr>
              <a:solidFill>
                <a:schemeClr val="accent1"/>
              </a:solidFill>
            </a:endParaRPr>
          </a:p>
        </p:txBody>
      </p:sp>
      <p:cxnSp>
        <p:nvCxnSpPr>
          <p:cNvPr id="334" name="Google Shape;334;p37"/>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35" name="Google Shape;335;p37"/>
          <p:cNvSpPr txBox="1"/>
          <p:nvPr/>
        </p:nvSpPr>
        <p:spPr>
          <a:xfrm>
            <a:off x="426400" y="1383750"/>
            <a:ext cx="7675200" cy="47403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Ưu điểm</a:t>
            </a:r>
            <a:endParaRPr sz="1600" dirty="0">
              <a:solidFill>
                <a:schemeClr val="accent1"/>
              </a:solidFill>
              <a:latin typeface="Roboto Light"/>
              <a:ea typeface="Roboto Light"/>
              <a:cs typeface="Roboto Light"/>
              <a:sym typeface="Roboto Light"/>
            </a:endParaRPr>
          </a:p>
          <a:p>
            <a:pPr marL="914400" lvl="1" indent="-330200" algn="l" rtl="0">
              <a:lnSpc>
                <a:spcPct val="156521"/>
              </a:lnSpc>
              <a:spcBef>
                <a:spcPts val="0"/>
              </a:spcBef>
              <a:spcAft>
                <a:spcPts val="0"/>
              </a:spcAft>
              <a:buClr>
                <a:srgbClr val="F2F2F2"/>
              </a:buClr>
              <a:buSzPts val="1600"/>
              <a:buFont typeface="Roboto Light"/>
              <a:buChar char="➢"/>
            </a:pPr>
            <a:r>
              <a:rPr lang="es" sz="1600" dirty="0">
                <a:solidFill>
                  <a:srgbClr val="F2F2F2"/>
                </a:solidFill>
                <a:latin typeface="Roboto"/>
                <a:ea typeface="Roboto"/>
                <a:cs typeface="Roboto"/>
                <a:sym typeface="Roboto"/>
              </a:rPr>
              <a:t>Hỗ trợ nhiều ngôn ngữ lập trình khác nhau</a:t>
            </a:r>
            <a:endParaRPr sz="1600" dirty="0">
              <a:solidFill>
                <a:srgbClr val="F2F2F2"/>
              </a:solidFill>
              <a:latin typeface="Roboto"/>
              <a:ea typeface="Roboto"/>
              <a:cs typeface="Roboto"/>
              <a:sym typeface="Roboto"/>
            </a:endParaRPr>
          </a:p>
          <a:p>
            <a:pPr marL="914400" lvl="1" indent="-330200" algn="l" rtl="0">
              <a:lnSpc>
                <a:spcPct val="156521"/>
              </a:lnSpc>
              <a:spcBef>
                <a:spcPts val="0"/>
              </a:spcBef>
              <a:spcAft>
                <a:spcPts val="0"/>
              </a:spcAft>
              <a:buClr>
                <a:srgbClr val="F2F2F2"/>
              </a:buClr>
              <a:buSzPts val="1600"/>
              <a:buFont typeface="Roboto"/>
              <a:buChar char="➢"/>
            </a:pPr>
            <a:r>
              <a:rPr lang="es" sz="1600" dirty="0">
                <a:solidFill>
                  <a:srgbClr val="F2F2F2"/>
                </a:solidFill>
                <a:latin typeface="Roboto"/>
                <a:ea typeface="Roboto"/>
                <a:cs typeface="Roboto"/>
                <a:sym typeface="Roboto"/>
              </a:rPr>
              <a:t>Cho các tính năng chạy thử UI, bảo vệ code, tích hợp Git</a:t>
            </a:r>
            <a:endParaRPr sz="1600" dirty="0">
              <a:solidFill>
                <a:srgbClr val="F2F2F2"/>
              </a:solidFill>
              <a:latin typeface="Roboto"/>
              <a:ea typeface="Roboto"/>
              <a:cs typeface="Roboto"/>
              <a:sym typeface="Roboto"/>
            </a:endParaRPr>
          </a:p>
          <a:p>
            <a:pPr marL="914400" lvl="1" indent="-330200" algn="l" rtl="0">
              <a:lnSpc>
                <a:spcPct val="156521"/>
              </a:lnSpc>
              <a:spcBef>
                <a:spcPts val="0"/>
              </a:spcBef>
              <a:spcAft>
                <a:spcPts val="0"/>
              </a:spcAft>
              <a:buClr>
                <a:srgbClr val="F2F2F2"/>
              </a:buClr>
              <a:buSzPts val="1600"/>
              <a:buFont typeface="Roboto"/>
              <a:buChar char="➢"/>
            </a:pPr>
            <a:r>
              <a:rPr lang="es" sz="1600" dirty="0">
                <a:solidFill>
                  <a:srgbClr val="F2F2F2"/>
                </a:solidFill>
                <a:latin typeface="Roboto"/>
                <a:ea typeface="Roboto"/>
                <a:cs typeface="Roboto"/>
                <a:sym typeface="Roboto"/>
              </a:rPr>
              <a:t>Trình soạn thảo văn bản thông minh cho ngôn ngữ lập trình Java, CSS, HTML</a:t>
            </a:r>
            <a:endParaRPr sz="1600" dirty="0">
              <a:solidFill>
                <a:srgbClr val="F2F2F2"/>
              </a:solidFill>
              <a:latin typeface="Roboto"/>
              <a:ea typeface="Roboto"/>
              <a:cs typeface="Roboto"/>
              <a:sym typeface="Roboto"/>
            </a:endParaRPr>
          </a:p>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Nhược điểm</a:t>
            </a:r>
            <a:endParaRPr sz="1600" dirty="0">
              <a:solidFill>
                <a:schemeClr val="accent1"/>
              </a:solidFill>
              <a:latin typeface="Roboto Light"/>
              <a:ea typeface="Roboto Light"/>
              <a:cs typeface="Roboto Light"/>
              <a:sym typeface="Roboto Light"/>
            </a:endParaRPr>
          </a:p>
          <a:p>
            <a:pPr marL="914400" lvl="1" indent="-330200" algn="l" rtl="0">
              <a:lnSpc>
                <a:spcPct val="156521"/>
              </a:lnSpc>
              <a:spcBef>
                <a:spcPts val="0"/>
              </a:spcBef>
              <a:spcAft>
                <a:spcPts val="0"/>
              </a:spcAft>
              <a:buClr>
                <a:srgbClr val="F2F2F2"/>
              </a:buClr>
              <a:buSzPts val="1600"/>
              <a:buFont typeface="Roboto"/>
              <a:buChar char="➢"/>
            </a:pPr>
            <a:r>
              <a:rPr lang="es" sz="1600" dirty="0">
                <a:solidFill>
                  <a:srgbClr val="F2F2F2"/>
                </a:solidFill>
                <a:latin typeface="Roboto"/>
                <a:ea typeface="Roboto"/>
                <a:cs typeface="Roboto"/>
                <a:sym typeface="Roboto"/>
              </a:rPr>
              <a:t>Có quá nhiều phím tắt cần nhớ </a:t>
            </a:r>
            <a:endParaRPr sz="1600" dirty="0">
              <a:solidFill>
                <a:srgbClr val="F2F2F2"/>
              </a:solidFill>
              <a:latin typeface="Roboto"/>
              <a:ea typeface="Roboto"/>
              <a:cs typeface="Roboto"/>
              <a:sym typeface="Roboto"/>
            </a:endParaRPr>
          </a:p>
          <a:p>
            <a:pPr marL="914400" lvl="1" indent="-330200" algn="l" rtl="0">
              <a:lnSpc>
                <a:spcPct val="156521"/>
              </a:lnSpc>
              <a:spcBef>
                <a:spcPts val="0"/>
              </a:spcBef>
              <a:spcAft>
                <a:spcPts val="0"/>
              </a:spcAft>
              <a:buClr>
                <a:srgbClr val="F2F2F2"/>
              </a:buClr>
              <a:buSzPts val="1600"/>
              <a:buFont typeface="Roboto"/>
              <a:buChar char="➢"/>
            </a:pPr>
            <a:r>
              <a:rPr lang="es" sz="1600" dirty="0">
                <a:solidFill>
                  <a:srgbClr val="F2F2F2"/>
                </a:solidFill>
                <a:latin typeface="Roboto"/>
                <a:ea typeface="Roboto"/>
                <a:cs typeface="Roboto"/>
                <a:sym typeface="Roboto"/>
              </a:rPr>
              <a:t>UI giao tiếp cũng có những vấn đề chưa được cải thiện</a:t>
            </a:r>
            <a:endParaRPr sz="1600" dirty="0">
              <a:solidFill>
                <a:srgbClr val="F2F2F2"/>
              </a:solidFill>
              <a:latin typeface="Roboto"/>
              <a:ea typeface="Roboto"/>
              <a:cs typeface="Roboto"/>
              <a:sym typeface="Roboto"/>
            </a:endParaRPr>
          </a:p>
          <a:p>
            <a:pPr marL="914400" lvl="1" indent="-330200" algn="l" rtl="0">
              <a:lnSpc>
                <a:spcPct val="156521"/>
              </a:lnSpc>
              <a:spcBef>
                <a:spcPts val="0"/>
              </a:spcBef>
              <a:spcAft>
                <a:spcPts val="0"/>
              </a:spcAft>
              <a:buClr>
                <a:srgbClr val="F2F2F2"/>
              </a:buClr>
              <a:buSzPts val="1600"/>
              <a:buFont typeface="Roboto"/>
              <a:buChar char="➢"/>
            </a:pPr>
            <a:r>
              <a:rPr lang="es" sz="1600" dirty="0">
                <a:solidFill>
                  <a:srgbClr val="F2F2F2"/>
                </a:solidFill>
                <a:latin typeface="Roboto"/>
                <a:ea typeface="Roboto"/>
                <a:cs typeface="Roboto"/>
                <a:sym typeface="Roboto"/>
              </a:rPr>
              <a:t>không phù hợp với người mới bắt đầu</a:t>
            </a:r>
            <a:endParaRPr sz="1600" dirty="0">
              <a:solidFill>
                <a:srgbClr val="F2F2F2"/>
              </a:solidFill>
              <a:latin typeface="Roboto"/>
              <a:ea typeface="Roboto"/>
              <a:cs typeface="Roboto"/>
              <a:sym typeface="Roboto"/>
            </a:endParaRPr>
          </a:p>
          <a:p>
            <a:pPr marL="0" lvl="0" indent="0" algn="l" rtl="0">
              <a:lnSpc>
                <a:spcPct val="150000"/>
              </a:lnSpc>
              <a:spcBef>
                <a:spcPts val="2000"/>
              </a:spcBef>
              <a:spcAft>
                <a:spcPts val="0"/>
              </a:spcAft>
              <a:buNone/>
            </a:pPr>
            <a:endParaRPr sz="1600" dirty="0">
              <a:solidFill>
                <a:schemeClr val="lt1"/>
              </a:solidFill>
              <a:latin typeface="Roboto"/>
              <a:ea typeface="Roboto"/>
              <a:cs typeface="Roboto"/>
              <a:sym typeface="Roboto"/>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5">
                                            <p:txEl>
                                              <p:pRg st="0" end="0"/>
                                            </p:txEl>
                                          </p:spTgt>
                                        </p:tgtEl>
                                        <p:attrNameLst>
                                          <p:attrName>style.visibility</p:attrName>
                                        </p:attrNameLst>
                                      </p:cBhvr>
                                      <p:to>
                                        <p:strVal val="visible"/>
                                      </p:to>
                                    </p:set>
                                    <p:animEffect transition="in" filter="barn(inVertical)">
                                      <p:cBhvr>
                                        <p:cTn id="7" dur="500"/>
                                        <p:tgtEl>
                                          <p:spTgt spid="335">
                                            <p:txEl>
                                              <p:pRg st="0" end="0"/>
                                            </p:txEl>
                                          </p:spTgt>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35">
                                            <p:txEl>
                                              <p:pRg st="1" end="1"/>
                                            </p:txEl>
                                          </p:spTgt>
                                        </p:tgtEl>
                                        <p:attrNameLst>
                                          <p:attrName>style.visibility</p:attrName>
                                        </p:attrNameLst>
                                      </p:cBhvr>
                                      <p:to>
                                        <p:strVal val="visible"/>
                                      </p:to>
                                    </p:set>
                                    <p:animEffect transition="in" filter="fade">
                                      <p:cBhvr>
                                        <p:cTn id="11" dur="500"/>
                                        <p:tgtEl>
                                          <p:spTgt spid="335">
                                            <p:txEl>
                                              <p:pRg st="1" end="1"/>
                                            </p:txEl>
                                          </p:spTgt>
                                        </p:tgtEl>
                                      </p:cBhvr>
                                    </p:animEffect>
                                    <p:anim calcmode="lin" valueType="num">
                                      <p:cBhvr>
                                        <p:cTn id="12" dur="500" fill="hold"/>
                                        <p:tgtEl>
                                          <p:spTgt spid="335">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335">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250"/>
                                  </p:stCondLst>
                                  <p:childTnLst>
                                    <p:set>
                                      <p:cBhvr>
                                        <p:cTn id="16" dur="1" fill="hold">
                                          <p:stCondLst>
                                            <p:cond delay="0"/>
                                          </p:stCondLst>
                                        </p:cTn>
                                        <p:tgtEl>
                                          <p:spTgt spid="335">
                                            <p:txEl>
                                              <p:pRg st="2" end="2"/>
                                            </p:txEl>
                                          </p:spTgt>
                                        </p:tgtEl>
                                        <p:attrNameLst>
                                          <p:attrName>style.visibility</p:attrName>
                                        </p:attrNameLst>
                                      </p:cBhvr>
                                      <p:to>
                                        <p:strVal val="visible"/>
                                      </p:to>
                                    </p:set>
                                    <p:animEffect transition="in" filter="fade">
                                      <p:cBhvr>
                                        <p:cTn id="17" dur="500"/>
                                        <p:tgtEl>
                                          <p:spTgt spid="335">
                                            <p:txEl>
                                              <p:pRg st="2" end="2"/>
                                            </p:txEl>
                                          </p:spTgt>
                                        </p:tgtEl>
                                      </p:cBhvr>
                                    </p:animEffect>
                                    <p:anim calcmode="lin" valueType="num">
                                      <p:cBhvr>
                                        <p:cTn id="18" dur="500" fill="hold"/>
                                        <p:tgtEl>
                                          <p:spTgt spid="335">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2" presetClass="entr" presetSubtype="0" fill="hold" nodeType="afterEffect">
                                  <p:stCondLst>
                                    <p:cond delay="250"/>
                                  </p:stCondLst>
                                  <p:childTnLst>
                                    <p:set>
                                      <p:cBhvr>
                                        <p:cTn id="22" dur="1" fill="hold">
                                          <p:stCondLst>
                                            <p:cond delay="0"/>
                                          </p:stCondLst>
                                        </p:cTn>
                                        <p:tgtEl>
                                          <p:spTgt spid="335">
                                            <p:txEl>
                                              <p:pRg st="3" end="3"/>
                                            </p:txEl>
                                          </p:spTgt>
                                        </p:tgtEl>
                                        <p:attrNameLst>
                                          <p:attrName>style.visibility</p:attrName>
                                        </p:attrNameLst>
                                      </p:cBhvr>
                                      <p:to>
                                        <p:strVal val="visible"/>
                                      </p:to>
                                    </p:set>
                                    <p:animEffect transition="in" filter="fade">
                                      <p:cBhvr>
                                        <p:cTn id="23" dur="500"/>
                                        <p:tgtEl>
                                          <p:spTgt spid="335">
                                            <p:txEl>
                                              <p:pRg st="3" end="3"/>
                                            </p:txEl>
                                          </p:spTgt>
                                        </p:tgtEl>
                                      </p:cBhvr>
                                    </p:animEffect>
                                    <p:anim calcmode="lin" valueType="num">
                                      <p:cBhvr>
                                        <p:cTn id="24" dur="500" fill="hold"/>
                                        <p:tgtEl>
                                          <p:spTgt spid="335">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3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35">
                                            <p:txEl>
                                              <p:pRg st="4" end="4"/>
                                            </p:txEl>
                                          </p:spTgt>
                                        </p:tgtEl>
                                        <p:attrNameLst>
                                          <p:attrName>style.visibility</p:attrName>
                                        </p:attrNameLst>
                                      </p:cBhvr>
                                      <p:to>
                                        <p:strVal val="visible"/>
                                      </p:to>
                                    </p:set>
                                    <p:animEffect transition="in" filter="barn(inVertical)">
                                      <p:cBhvr>
                                        <p:cTn id="30" dur="500"/>
                                        <p:tgtEl>
                                          <p:spTgt spid="335">
                                            <p:txEl>
                                              <p:pRg st="4" end="4"/>
                                            </p:txEl>
                                          </p:spTgt>
                                        </p:tgtEl>
                                      </p:cBhvr>
                                    </p:animEffec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335">
                                            <p:txEl>
                                              <p:pRg st="5" end="5"/>
                                            </p:txEl>
                                          </p:spTgt>
                                        </p:tgtEl>
                                        <p:attrNameLst>
                                          <p:attrName>style.visibility</p:attrName>
                                        </p:attrNameLst>
                                      </p:cBhvr>
                                      <p:to>
                                        <p:strVal val="visible"/>
                                      </p:to>
                                    </p:set>
                                    <p:animEffect transition="in" filter="fade">
                                      <p:cBhvr>
                                        <p:cTn id="34" dur="500"/>
                                        <p:tgtEl>
                                          <p:spTgt spid="335">
                                            <p:txEl>
                                              <p:pRg st="5" end="5"/>
                                            </p:txEl>
                                          </p:spTgt>
                                        </p:tgtEl>
                                      </p:cBhvr>
                                    </p:animEffect>
                                    <p:anim calcmode="lin" valueType="num">
                                      <p:cBhvr>
                                        <p:cTn id="35" dur="500" fill="hold"/>
                                        <p:tgtEl>
                                          <p:spTgt spid="335">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335">
                                            <p:txEl>
                                              <p:pRg st="5" end="5"/>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nodeType="afterEffect">
                                  <p:stCondLst>
                                    <p:cond delay="250"/>
                                  </p:stCondLst>
                                  <p:childTnLst>
                                    <p:set>
                                      <p:cBhvr>
                                        <p:cTn id="39" dur="1" fill="hold">
                                          <p:stCondLst>
                                            <p:cond delay="0"/>
                                          </p:stCondLst>
                                        </p:cTn>
                                        <p:tgtEl>
                                          <p:spTgt spid="335">
                                            <p:txEl>
                                              <p:pRg st="6" end="6"/>
                                            </p:txEl>
                                          </p:spTgt>
                                        </p:tgtEl>
                                        <p:attrNameLst>
                                          <p:attrName>style.visibility</p:attrName>
                                        </p:attrNameLst>
                                      </p:cBhvr>
                                      <p:to>
                                        <p:strVal val="visible"/>
                                      </p:to>
                                    </p:set>
                                    <p:animEffect transition="in" filter="fade">
                                      <p:cBhvr>
                                        <p:cTn id="40" dur="500"/>
                                        <p:tgtEl>
                                          <p:spTgt spid="335">
                                            <p:txEl>
                                              <p:pRg st="6" end="6"/>
                                            </p:txEl>
                                          </p:spTgt>
                                        </p:tgtEl>
                                      </p:cBhvr>
                                    </p:animEffect>
                                    <p:anim calcmode="lin" valueType="num">
                                      <p:cBhvr>
                                        <p:cTn id="41" dur="500" fill="hold"/>
                                        <p:tgtEl>
                                          <p:spTgt spid="335">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335">
                                            <p:txEl>
                                              <p:pRg st="6" end="6"/>
                                            </p:txEl>
                                          </p:spTgt>
                                        </p:tgtEl>
                                        <p:attrNameLst>
                                          <p:attrName>ppt_y</p:attrName>
                                        </p:attrNameLst>
                                      </p:cBhvr>
                                      <p:tavLst>
                                        <p:tav tm="0">
                                          <p:val>
                                            <p:strVal val="#ppt_y+.1"/>
                                          </p:val>
                                        </p:tav>
                                        <p:tav tm="100000">
                                          <p:val>
                                            <p:strVal val="#ppt_y"/>
                                          </p:val>
                                        </p:tav>
                                      </p:tavLst>
                                    </p:anim>
                                  </p:childTnLst>
                                </p:cTn>
                              </p:par>
                            </p:childTnLst>
                          </p:cTn>
                        </p:par>
                        <p:par>
                          <p:cTn id="43" fill="hold">
                            <p:stCondLst>
                              <p:cond delay="1750"/>
                            </p:stCondLst>
                            <p:childTnLst>
                              <p:par>
                                <p:cTn id="44" presetID="42" presetClass="entr" presetSubtype="0" fill="hold" nodeType="afterEffect">
                                  <p:stCondLst>
                                    <p:cond delay="250"/>
                                  </p:stCondLst>
                                  <p:childTnLst>
                                    <p:set>
                                      <p:cBhvr>
                                        <p:cTn id="45" dur="1" fill="hold">
                                          <p:stCondLst>
                                            <p:cond delay="0"/>
                                          </p:stCondLst>
                                        </p:cTn>
                                        <p:tgtEl>
                                          <p:spTgt spid="335">
                                            <p:txEl>
                                              <p:pRg st="7" end="7"/>
                                            </p:txEl>
                                          </p:spTgt>
                                        </p:tgtEl>
                                        <p:attrNameLst>
                                          <p:attrName>style.visibility</p:attrName>
                                        </p:attrNameLst>
                                      </p:cBhvr>
                                      <p:to>
                                        <p:strVal val="visible"/>
                                      </p:to>
                                    </p:set>
                                    <p:animEffect transition="in" filter="fade">
                                      <p:cBhvr>
                                        <p:cTn id="46" dur="500"/>
                                        <p:tgtEl>
                                          <p:spTgt spid="335">
                                            <p:txEl>
                                              <p:pRg st="7" end="7"/>
                                            </p:txEl>
                                          </p:spTgt>
                                        </p:tgtEl>
                                      </p:cBhvr>
                                    </p:animEffect>
                                    <p:anim calcmode="lin" valueType="num">
                                      <p:cBhvr>
                                        <p:cTn id="47" dur="500" fill="hold"/>
                                        <p:tgtEl>
                                          <p:spTgt spid="335">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3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39"/>
        <p:cNvGrpSpPr/>
        <p:nvPr/>
      </p:nvGrpSpPr>
      <p:grpSpPr>
        <a:xfrm>
          <a:off x="0" y="0"/>
          <a:ext cx="0" cy="0"/>
          <a:chOff x="0" y="0"/>
          <a:chExt cx="0" cy="0"/>
        </a:xfrm>
      </p:grpSpPr>
      <p:sp>
        <p:nvSpPr>
          <p:cNvPr id="340" name="Google Shape;340;p3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Intellij</a:t>
            </a:r>
            <a:endParaRPr>
              <a:solidFill>
                <a:schemeClr val="accent1"/>
              </a:solidFill>
            </a:endParaRPr>
          </a:p>
        </p:txBody>
      </p:sp>
      <p:cxnSp>
        <p:nvCxnSpPr>
          <p:cNvPr id="341" name="Google Shape;341;p3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42" name="Google Shape;342;p38"/>
          <p:cNvSpPr txBox="1"/>
          <p:nvPr/>
        </p:nvSpPr>
        <p:spPr>
          <a:xfrm>
            <a:off x="386425" y="1678975"/>
            <a:ext cx="7675200" cy="34818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Trường hợp sử dụng</a:t>
            </a:r>
            <a:endParaRPr sz="1600" dirty="0">
              <a:solidFill>
                <a:schemeClr val="accent1"/>
              </a:solidFill>
              <a:latin typeface="Roboto Light"/>
              <a:ea typeface="Roboto Light"/>
              <a:cs typeface="Roboto Light"/>
              <a:sym typeface="Roboto Light"/>
            </a:endParaRPr>
          </a:p>
          <a:p>
            <a:pPr marL="914400" lvl="1" indent="-330200" algn="l" rtl="0">
              <a:lnSpc>
                <a:spcPct val="156521"/>
              </a:lnSpc>
              <a:spcBef>
                <a:spcPts val="0"/>
              </a:spcBef>
              <a:spcAft>
                <a:spcPts val="0"/>
              </a:spcAft>
              <a:buClr>
                <a:schemeClr val="lt1"/>
              </a:buClr>
              <a:buSzPts val="1600"/>
              <a:buFont typeface="Roboto Light"/>
              <a:buChar char="➢"/>
            </a:pPr>
            <a:r>
              <a:rPr lang="es" sz="1600" dirty="0">
                <a:solidFill>
                  <a:schemeClr val="lt1"/>
                </a:solidFill>
                <a:latin typeface="Roboto"/>
                <a:ea typeface="Roboto"/>
                <a:cs typeface="Roboto"/>
                <a:sym typeface="Roboto"/>
              </a:rPr>
              <a:t>Bạn là developer đa ngôn ngữ đang tìm kiếm một IDE cung cấp môi trường plugin mở rộng và đừng ngại dành thời gian để tùy chỉnh trải nghiệm của mình.</a:t>
            </a:r>
            <a:endParaRPr sz="1600" dirty="0">
              <a:solidFill>
                <a:schemeClr val="lt1"/>
              </a:solidFill>
              <a:latin typeface="Roboto Light"/>
              <a:ea typeface="Roboto Light"/>
              <a:cs typeface="Roboto Light"/>
              <a:sym typeface="Roboto Light"/>
            </a:endParaRPr>
          </a:p>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Hỗ trợ nền tảng</a:t>
            </a:r>
            <a:endParaRPr sz="1600" dirty="0">
              <a:solidFill>
                <a:schemeClr val="accent1"/>
              </a:solidFill>
              <a:latin typeface="Roboto Light"/>
              <a:ea typeface="Roboto Light"/>
              <a:cs typeface="Roboto Light"/>
              <a:sym typeface="Roboto Light"/>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Light"/>
                <a:ea typeface="Roboto Light"/>
                <a:cs typeface="Roboto Light"/>
                <a:sym typeface="Roboto Light"/>
              </a:rPr>
              <a:t>Đa nền tảng : </a:t>
            </a:r>
            <a:r>
              <a:rPr lang="es" sz="1600" dirty="0">
                <a:solidFill>
                  <a:schemeClr val="lt1"/>
                </a:solidFill>
                <a:latin typeface="Roboto"/>
                <a:ea typeface="Roboto"/>
                <a:cs typeface="Roboto"/>
                <a:sym typeface="Roboto"/>
              </a:rPr>
              <a:t>Windows, Mac OS, Linux, Solaris</a:t>
            </a:r>
            <a:endParaRPr sz="1600" dirty="0">
              <a:solidFill>
                <a:schemeClr val="lt1"/>
              </a:solidFill>
              <a:latin typeface="Roboto"/>
              <a:ea typeface="Roboto"/>
              <a:cs typeface="Roboto"/>
              <a:sym typeface="Roboto"/>
            </a:endParaRPr>
          </a:p>
          <a:p>
            <a:pPr marL="0" lvl="0" indent="0" algn="l" rtl="0">
              <a:lnSpc>
                <a:spcPct val="150000"/>
              </a:lnSpc>
              <a:spcBef>
                <a:spcPts val="2000"/>
              </a:spcBef>
              <a:spcAft>
                <a:spcPts val="0"/>
              </a:spcAft>
              <a:buNone/>
            </a:pPr>
            <a:endParaRPr sz="1600" dirty="0">
              <a:solidFill>
                <a:schemeClr val="lt1"/>
              </a:solidFill>
              <a:latin typeface="Roboto"/>
              <a:ea typeface="Roboto"/>
              <a:cs typeface="Roboto"/>
              <a:sym typeface="Roboto"/>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2">
                                            <p:txEl>
                                              <p:pRg st="0" end="0"/>
                                            </p:txEl>
                                          </p:spTgt>
                                        </p:tgtEl>
                                        <p:attrNameLst>
                                          <p:attrName>style.visibility</p:attrName>
                                        </p:attrNameLst>
                                      </p:cBhvr>
                                      <p:to>
                                        <p:strVal val="visible"/>
                                      </p:to>
                                    </p:set>
                                    <p:animEffect transition="in" filter="barn(inVertical)">
                                      <p:cBhvr>
                                        <p:cTn id="7" dur="500"/>
                                        <p:tgtEl>
                                          <p:spTgt spid="342">
                                            <p:txEl>
                                              <p:pRg st="0" end="0"/>
                                            </p:txEl>
                                          </p:spTgt>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42">
                                            <p:txEl>
                                              <p:pRg st="1" end="1"/>
                                            </p:txEl>
                                          </p:spTgt>
                                        </p:tgtEl>
                                        <p:attrNameLst>
                                          <p:attrName>style.visibility</p:attrName>
                                        </p:attrNameLst>
                                      </p:cBhvr>
                                      <p:to>
                                        <p:strVal val="visible"/>
                                      </p:to>
                                    </p:set>
                                    <p:animEffect transition="in" filter="fade">
                                      <p:cBhvr>
                                        <p:cTn id="11" dur="500"/>
                                        <p:tgtEl>
                                          <p:spTgt spid="342">
                                            <p:txEl>
                                              <p:pRg st="1" end="1"/>
                                            </p:txEl>
                                          </p:spTgt>
                                        </p:tgtEl>
                                      </p:cBhvr>
                                    </p:animEffect>
                                    <p:anim calcmode="lin" valueType="num">
                                      <p:cBhvr>
                                        <p:cTn id="12" dur="500" fill="hold"/>
                                        <p:tgtEl>
                                          <p:spTgt spid="342">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3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42">
                                            <p:txEl>
                                              <p:pRg st="2" end="2"/>
                                            </p:txEl>
                                          </p:spTgt>
                                        </p:tgtEl>
                                        <p:attrNameLst>
                                          <p:attrName>style.visibility</p:attrName>
                                        </p:attrNameLst>
                                      </p:cBhvr>
                                      <p:to>
                                        <p:strVal val="visible"/>
                                      </p:to>
                                    </p:set>
                                    <p:animEffect transition="in" filter="barn(inVertical)">
                                      <p:cBhvr>
                                        <p:cTn id="18" dur="500"/>
                                        <p:tgtEl>
                                          <p:spTgt spid="342">
                                            <p:txEl>
                                              <p:pRg st="2" end="2"/>
                                            </p:txEl>
                                          </p:spTgt>
                                        </p:tgtEl>
                                      </p:cBhvr>
                                    </p:animEffect>
                                  </p:childTnLst>
                                </p:cTn>
                              </p:par>
                            </p:childTnLst>
                          </p:cTn>
                        </p:par>
                        <p:par>
                          <p:cTn id="19" fill="hold">
                            <p:stCondLst>
                              <p:cond delay="500"/>
                            </p:stCondLst>
                            <p:childTnLst>
                              <p:par>
                                <p:cTn id="20" presetID="47" presetClass="entr" presetSubtype="0" fill="hold" nodeType="afterEffect">
                                  <p:stCondLst>
                                    <p:cond delay="0"/>
                                  </p:stCondLst>
                                  <p:childTnLst>
                                    <p:set>
                                      <p:cBhvr>
                                        <p:cTn id="21" dur="1" fill="hold">
                                          <p:stCondLst>
                                            <p:cond delay="0"/>
                                          </p:stCondLst>
                                        </p:cTn>
                                        <p:tgtEl>
                                          <p:spTgt spid="342">
                                            <p:txEl>
                                              <p:pRg st="3" end="3"/>
                                            </p:txEl>
                                          </p:spTgt>
                                        </p:tgtEl>
                                        <p:attrNameLst>
                                          <p:attrName>style.visibility</p:attrName>
                                        </p:attrNameLst>
                                      </p:cBhvr>
                                      <p:to>
                                        <p:strVal val="visible"/>
                                      </p:to>
                                    </p:set>
                                    <p:animEffect transition="in" filter="fade">
                                      <p:cBhvr>
                                        <p:cTn id="22" dur="500"/>
                                        <p:tgtEl>
                                          <p:spTgt spid="342">
                                            <p:txEl>
                                              <p:pRg st="3" end="3"/>
                                            </p:txEl>
                                          </p:spTgt>
                                        </p:tgtEl>
                                      </p:cBhvr>
                                    </p:animEffect>
                                    <p:anim calcmode="lin" valueType="num">
                                      <p:cBhvr>
                                        <p:cTn id="23" dur="500" fill="hold"/>
                                        <p:tgtEl>
                                          <p:spTgt spid="342">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4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a:spLocks noGrp="1"/>
          </p:cNvSpPr>
          <p:nvPr>
            <p:ph type="ctrTitle" idx="6"/>
          </p:nvPr>
        </p:nvSpPr>
        <p:spPr>
          <a:xfrm>
            <a:off x="0" y="176300"/>
            <a:ext cx="9144000" cy="6066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s" b="1">
                <a:solidFill>
                  <a:schemeClr val="accent1"/>
                </a:solidFill>
                <a:latin typeface="Roboto"/>
                <a:ea typeface="Roboto"/>
                <a:cs typeface="Roboto"/>
                <a:sym typeface="Roboto"/>
              </a:rPr>
              <a:t>2. Các công cụ  và môi trường</a:t>
            </a:r>
            <a:endParaRPr b="1">
              <a:solidFill>
                <a:schemeClr val="accent1"/>
              </a:solidFill>
              <a:latin typeface="Roboto"/>
              <a:ea typeface="Roboto"/>
              <a:cs typeface="Roboto"/>
              <a:sym typeface="Roboto"/>
            </a:endParaRPr>
          </a:p>
        </p:txBody>
      </p:sp>
      <p:cxnSp>
        <p:nvCxnSpPr>
          <p:cNvPr id="348" name="Google Shape;348;p39"/>
          <p:cNvCxnSpPr/>
          <p:nvPr/>
        </p:nvCxnSpPr>
        <p:spPr>
          <a:xfrm>
            <a:off x="311700" y="72345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49" name="Google Shape;349;p39"/>
          <p:cNvSpPr txBox="1"/>
          <p:nvPr/>
        </p:nvSpPr>
        <p:spPr>
          <a:xfrm>
            <a:off x="-1" y="997950"/>
            <a:ext cx="9143999"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dirty="0">
                <a:solidFill>
                  <a:schemeClr val="accent1"/>
                </a:solidFill>
                <a:latin typeface="Roboto"/>
                <a:ea typeface="Roboto"/>
                <a:cs typeface="Roboto"/>
                <a:sym typeface="Roboto"/>
              </a:rPr>
              <a:t> 2.2 Môi trường hỗ trợ lập trình web với Servlet</a:t>
            </a:r>
            <a:endParaRPr sz="1600" b="1" dirty="0">
              <a:solidFill>
                <a:schemeClr val="accent1"/>
              </a:solidFill>
              <a:latin typeface="Roboto"/>
              <a:ea typeface="Roboto"/>
              <a:cs typeface="Roboto"/>
              <a:sym typeface="Roboto"/>
            </a:endParaRPr>
          </a:p>
        </p:txBody>
      </p:sp>
      <p:pic>
        <p:nvPicPr>
          <p:cNvPr id="350" name="Google Shape;350;p39"/>
          <p:cNvPicPr preferRelativeResize="0"/>
          <p:nvPr/>
        </p:nvPicPr>
        <p:blipFill>
          <a:blip r:embed="rId3">
            <a:alphaModFix/>
          </a:blip>
          <a:stretch>
            <a:fillRect/>
          </a:stretch>
        </p:blipFill>
        <p:spPr>
          <a:xfrm>
            <a:off x="804725" y="2299863"/>
            <a:ext cx="3600450" cy="1952625"/>
          </a:xfrm>
          <a:prstGeom prst="rect">
            <a:avLst/>
          </a:prstGeom>
          <a:noFill/>
          <a:ln>
            <a:noFill/>
          </a:ln>
        </p:spPr>
      </p:pic>
      <p:pic>
        <p:nvPicPr>
          <p:cNvPr id="351" name="Google Shape;351;p39"/>
          <p:cNvPicPr preferRelativeResize="0"/>
          <p:nvPr/>
        </p:nvPicPr>
        <p:blipFill>
          <a:blip r:embed="rId4">
            <a:alphaModFix/>
          </a:blip>
          <a:stretch>
            <a:fillRect/>
          </a:stretch>
        </p:blipFill>
        <p:spPr>
          <a:xfrm>
            <a:off x="5410400" y="2299875"/>
            <a:ext cx="2519516" cy="19526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barn(inVertical)">
                                      <p:cBhvr>
                                        <p:cTn id="7" dur="500"/>
                                        <p:tgtEl>
                                          <p:spTgt spid="34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3" fill="hold" nodeType="clickEffect">
                                  <p:stCondLst>
                                    <p:cond delay="0"/>
                                  </p:stCondLst>
                                  <p:childTnLst>
                                    <p:set>
                                      <p:cBhvr>
                                        <p:cTn id="11" dur="1" fill="hold">
                                          <p:stCondLst>
                                            <p:cond delay="0"/>
                                          </p:stCondLst>
                                        </p:cTn>
                                        <p:tgtEl>
                                          <p:spTgt spid="350"/>
                                        </p:tgtEl>
                                        <p:attrNameLst>
                                          <p:attrName>style.visibility</p:attrName>
                                        </p:attrNameLst>
                                      </p:cBhvr>
                                      <p:to>
                                        <p:strVal val="visible"/>
                                      </p:to>
                                    </p:set>
                                    <p:animEffect transition="in" filter="wheel(3)">
                                      <p:cBhvr>
                                        <p:cTn id="12" dur="500"/>
                                        <p:tgtEl>
                                          <p:spTgt spid="350"/>
                                        </p:tgtEl>
                                      </p:cBhvr>
                                    </p:animEffect>
                                  </p:childTnLst>
                                </p:cTn>
                              </p:par>
                            </p:childTnLst>
                          </p:cTn>
                        </p:par>
                        <p:par>
                          <p:cTn id="13" fill="hold">
                            <p:stCondLst>
                              <p:cond delay="500"/>
                            </p:stCondLst>
                            <p:childTnLst>
                              <p:par>
                                <p:cTn id="14" presetID="21" presetClass="entr" presetSubtype="3" fill="hold" nodeType="afterEffect">
                                  <p:stCondLst>
                                    <p:cond delay="250"/>
                                  </p:stCondLst>
                                  <p:childTnLst>
                                    <p:set>
                                      <p:cBhvr>
                                        <p:cTn id="15" dur="1" fill="hold">
                                          <p:stCondLst>
                                            <p:cond delay="0"/>
                                          </p:stCondLst>
                                        </p:cTn>
                                        <p:tgtEl>
                                          <p:spTgt spid="351"/>
                                        </p:tgtEl>
                                        <p:attrNameLst>
                                          <p:attrName>style.visibility</p:attrName>
                                        </p:attrNameLst>
                                      </p:cBhvr>
                                      <p:to>
                                        <p:strVal val="visible"/>
                                      </p:to>
                                    </p:set>
                                    <p:animEffect transition="in" filter="wheel(3)">
                                      <p:cBhvr>
                                        <p:cTn id="16" dur="5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55"/>
        <p:cNvGrpSpPr/>
        <p:nvPr/>
      </p:nvGrpSpPr>
      <p:grpSpPr>
        <a:xfrm>
          <a:off x="0" y="0"/>
          <a:ext cx="0" cy="0"/>
          <a:chOff x="0" y="0"/>
          <a:chExt cx="0" cy="0"/>
        </a:xfrm>
      </p:grpSpPr>
      <p:sp>
        <p:nvSpPr>
          <p:cNvPr id="356" name="Google Shape;356;p40"/>
          <p:cNvSpPr txBox="1">
            <a:spLocks noGrp="1"/>
          </p:cNvSpPr>
          <p:nvPr>
            <p:ph type="ctrTitle" idx="4"/>
          </p:nvPr>
        </p:nvSpPr>
        <p:spPr>
          <a:xfrm>
            <a:off x="655050"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Apache Tomcat</a:t>
            </a:r>
            <a:endParaRPr>
              <a:solidFill>
                <a:schemeClr val="accent1"/>
              </a:solidFill>
            </a:endParaRPr>
          </a:p>
        </p:txBody>
      </p:sp>
      <p:cxnSp>
        <p:nvCxnSpPr>
          <p:cNvPr id="357" name="Google Shape;357;p40"/>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358" name="Google Shape;358;p40"/>
          <p:cNvPicPr preferRelativeResize="0"/>
          <p:nvPr/>
        </p:nvPicPr>
        <p:blipFill>
          <a:blip r:embed="rId3">
            <a:alphaModFix/>
          </a:blip>
          <a:stretch>
            <a:fillRect/>
          </a:stretch>
        </p:blipFill>
        <p:spPr>
          <a:xfrm>
            <a:off x="4730400" y="1357463"/>
            <a:ext cx="4101825" cy="2853275"/>
          </a:xfrm>
          <a:prstGeom prst="rect">
            <a:avLst/>
          </a:prstGeom>
          <a:noFill/>
          <a:ln>
            <a:noFill/>
          </a:ln>
        </p:spPr>
      </p:pic>
      <p:sp>
        <p:nvSpPr>
          <p:cNvPr id="359" name="Google Shape;359;p40"/>
          <p:cNvSpPr txBox="1"/>
          <p:nvPr/>
        </p:nvSpPr>
        <p:spPr>
          <a:xfrm>
            <a:off x="311701" y="1357463"/>
            <a:ext cx="4101900" cy="350862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600" dirty="0">
                <a:solidFill>
                  <a:schemeClr val="lt1"/>
                </a:solidFill>
                <a:latin typeface="Roboto"/>
                <a:ea typeface="Roboto"/>
                <a:cs typeface="Roboto"/>
                <a:sym typeface="Roboto"/>
              </a:rPr>
              <a:t>     Apache Tomcat là một loại web server HTTP được phát triển bởi Apache Software Foundation, nó có khả năng hỗ trợ mạnh cho các ứng dụng Java thay vì các website tĩnh khác. </a:t>
            </a:r>
          </a:p>
          <a:p>
            <a:pPr marL="0" lvl="0" indent="0" algn="l" rtl="0">
              <a:lnSpc>
                <a:spcPct val="150000"/>
              </a:lnSpc>
              <a:spcBef>
                <a:spcPts val="0"/>
              </a:spcBef>
              <a:spcAft>
                <a:spcPts val="0"/>
              </a:spcAft>
              <a:buNone/>
            </a:pPr>
            <a:r>
              <a:rPr lang="es" sz="1600" dirty="0">
                <a:solidFill>
                  <a:schemeClr val="lt1"/>
                </a:solidFill>
                <a:latin typeface="Roboto"/>
                <a:ea typeface="Roboto"/>
                <a:cs typeface="Roboto"/>
                <a:sym typeface="Roboto"/>
              </a:rPr>
              <a:t>     Do vậy, nó có khả năng chạy trên nhiều bản Java chuyên biệt như: Java Servlet, JavaServer Pages (JSP), Java EL và WebSocket.</a:t>
            </a:r>
            <a:endParaRPr sz="1600" dirty="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animEffect transition="in" filter="barn(inVertical)">
                                      <p:cBhvr>
                                        <p:cTn id="7" dur="500"/>
                                        <p:tgtEl>
                                          <p:spTgt spid="3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59">
                                            <p:txEl>
                                              <p:pRg st="1" end="1"/>
                                            </p:txEl>
                                          </p:spTgt>
                                        </p:tgtEl>
                                        <p:attrNameLst>
                                          <p:attrName>style.visibility</p:attrName>
                                        </p:attrNameLst>
                                      </p:cBhvr>
                                      <p:to>
                                        <p:strVal val="visible"/>
                                      </p:to>
                                    </p:set>
                                    <p:animEffect transition="in" filter="fade">
                                      <p:cBhvr>
                                        <p:cTn id="12" dur="500"/>
                                        <p:tgtEl>
                                          <p:spTgt spid="359">
                                            <p:txEl>
                                              <p:pRg st="1" end="1"/>
                                            </p:txEl>
                                          </p:spTgt>
                                        </p:tgtEl>
                                      </p:cBhvr>
                                    </p:animEffect>
                                    <p:anim calcmode="lin" valueType="num">
                                      <p:cBhvr>
                                        <p:cTn id="13" dur="500" fill="hold"/>
                                        <p:tgtEl>
                                          <p:spTgt spid="359">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5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63"/>
        <p:cNvGrpSpPr/>
        <p:nvPr/>
      </p:nvGrpSpPr>
      <p:grpSpPr>
        <a:xfrm>
          <a:off x="0" y="0"/>
          <a:ext cx="0" cy="0"/>
          <a:chOff x="0" y="0"/>
          <a:chExt cx="0" cy="0"/>
        </a:xfrm>
      </p:grpSpPr>
      <p:sp>
        <p:nvSpPr>
          <p:cNvPr id="364" name="Google Shape;364;p41"/>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Apache Tomcat</a:t>
            </a:r>
            <a:endParaRPr>
              <a:solidFill>
                <a:schemeClr val="accent1"/>
              </a:solidFill>
            </a:endParaRPr>
          </a:p>
        </p:txBody>
      </p:sp>
      <p:cxnSp>
        <p:nvCxnSpPr>
          <p:cNvPr id="365" name="Google Shape;365;p41"/>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66" name="Google Shape;366;p41"/>
          <p:cNvSpPr txBox="1"/>
          <p:nvPr/>
        </p:nvSpPr>
        <p:spPr>
          <a:xfrm>
            <a:off x="426400" y="1383750"/>
            <a:ext cx="7675200" cy="42561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Ưu điểm</a:t>
            </a:r>
            <a:endParaRPr sz="1600" dirty="0">
              <a:solidFill>
                <a:schemeClr val="accent1"/>
              </a:solidFill>
              <a:latin typeface="Roboto Light"/>
              <a:ea typeface="Roboto Light"/>
              <a:cs typeface="Roboto Light"/>
              <a:sym typeface="Roboto Light"/>
            </a:endParaRPr>
          </a:p>
          <a:p>
            <a:pPr marL="914400" lvl="1" indent="-330200" algn="l" rtl="0">
              <a:lnSpc>
                <a:spcPct val="120000"/>
              </a:lnSpc>
              <a:spcBef>
                <a:spcPts val="0"/>
              </a:spcBef>
              <a:spcAft>
                <a:spcPts val="0"/>
              </a:spcAft>
              <a:buClr>
                <a:schemeClr val="lt1"/>
              </a:buClr>
              <a:buSzPts val="1600"/>
              <a:buFont typeface="Roboto Light"/>
              <a:buChar char="➢"/>
            </a:pPr>
            <a:r>
              <a:rPr lang="es" sz="1600" dirty="0">
                <a:solidFill>
                  <a:schemeClr val="lt1"/>
                </a:solidFill>
                <a:latin typeface="Roboto"/>
                <a:ea typeface="Roboto"/>
                <a:cs typeface="Roboto"/>
                <a:sym typeface="Roboto"/>
              </a:rPr>
              <a:t>Ứng dụng mã nguồn mở</a:t>
            </a:r>
            <a:endParaRPr sz="1600" dirty="0">
              <a:solidFill>
                <a:schemeClr val="lt1"/>
              </a:solidFill>
              <a:latin typeface="Roboto"/>
              <a:ea typeface="Roboto"/>
              <a:cs typeface="Roboto"/>
              <a:sym typeface="Roboto"/>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Sở hữu tính ổn định cao</a:t>
            </a:r>
            <a:endParaRPr sz="1600" dirty="0">
              <a:solidFill>
                <a:schemeClr val="lt1"/>
              </a:solidFill>
              <a:latin typeface="Roboto"/>
              <a:ea typeface="Roboto"/>
              <a:cs typeface="Roboto"/>
              <a:sym typeface="Roboto"/>
            </a:endParaRPr>
          </a:p>
          <a:p>
            <a:pPr marL="914400" lvl="1" indent="-330200" algn="l" rtl="0">
              <a:lnSpc>
                <a:spcPct val="115000"/>
              </a:lnSpc>
              <a:spcBef>
                <a:spcPts val="0"/>
              </a:spcBef>
              <a:spcAft>
                <a:spcPts val="0"/>
              </a:spcAft>
              <a:buClr>
                <a:schemeClr val="lt1"/>
              </a:buClr>
              <a:buSzPts val="1600"/>
              <a:buFont typeface="Roboto Light"/>
              <a:buChar char="➢"/>
            </a:pPr>
            <a:r>
              <a:rPr lang="es" sz="1600" dirty="0">
                <a:solidFill>
                  <a:schemeClr val="lt1"/>
                </a:solidFill>
                <a:latin typeface="Roboto"/>
                <a:ea typeface="Roboto"/>
                <a:cs typeface="Roboto"/>
                <a:sym typeface="Roboto"/>
              </a:rPr>
              <a:t>Nó triển khai, xử lý nội dung nhanh chóng và dễ dàng. Có thể nói Tomcat đi trước công nghệ so với các đối thủ khác.</a:t>
            </a:r>
            <a:endParaRPr sz="1600" dirty="0">
              <a:solidFill>
                <a:schemeClr val="lt1"/>
              </a:solidFill>
              <a:latin typeface="Roboto Light"/>
              <a:ea typeface="Roboto Light"/>
              <a:cs typeface="Roboto Light"/>
              <a:sym typeface="Roboto Light"/>
            </a:endParaRPr>
          </a:p>
          <a:p>
            <a:pPr marL="457200" lvl="0" indent="-330200" algn="l" rtl="0">
              <a:lnSpc>
                <a:spcPct val="150000"/>
              </a:lnSpc>
              <a:spcBef>
                <a:spcPts val="0"/>
              </a:spcBef>
              <a:spcAft>
                <a:spcPts val="0"/>
              </a:spcAft>
              <a:buClr>
                <a:schemeClr val="accent1"/>
              </a:buClr>
              <a:buSzPts val="1600"/>
              <a:buFont typeface="Roboto Light"/>
              <a:buChar char="❖"/>
            </a:pPr>
            <a:r>
              <a:rPr lang="es" sz="1600" dirty="0">
                <a:solidFill>
                  <a:schemeClr val="accent1"/>
                </a:solidFill>
                <a:latin typeface="Roboto Light"/>
                <a:ea typeface="Roboto Light"/>
                <a:cs typeface="Roboto Light"/>
                <a:sym typeface="Roboto Light"/>
              </a:rPr>
              <a:t>Nhược điểm</a:t>
            </a:r>
            <a:endParaRPr sz="1600" dirty="0">
              <a:solidFill>
                <a:schemeClr val="accent1"/>
              </a:solidFill>
              <a:latin typeface="Roboto Light"/>
              <a:ea typeface="Roboto Light"/>
              <a:cs typeface="Roboto Light"/>
              <a:sym typeface="Roboto Light"/>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Việc sử dụng Apache Tomcat có thể gặp phải một số vấn đề về hiệu năng website với lượng truy cập lớn</a:t>
            </a:r>
            <a:endParaRPr sz="1600" dirty="0">
              <a:solidFill>
                <a:schemeClr val="lt1"/>
              </a:solidFill>
              <a:latin typeface="Roboto"/>
              <a:ea typeface="Roboto"/>
              <a:cs typeface="Roboto"/>
              <a:sym typeface="Roboto"/>
            </a:endParaRPr>
          </a:p>
          <a:p>
            <a:pPr marL="914400" lvl="1" indent="-330200" algn="l" rtl="0">
              <a:lnSpc>
                <a:spcPct val="115000"/>
              </a:lnSpc>
              <a:spcBef>
                <a:spcPts val="0"/>
              </a:spcBef>
              <a:spcAft>
                <a:spcPts val="0"/>
              </a:spcAft>
              <a:buClr>
                <a:schemeClr val="lt1"/>
              </a:buClr>
              <a:buSzPts val="1600"/>
              <a:buFont typeface="Roboto"/>
              <a:buChar char="➢"/>
            </a:pPr>
            <a:r>
              <a:rPr lang="es" sz="1600" dirty="0">
                <a:solidFill>
                  <a:schemeClr val="lt1"/>
                </a:solidFill>
                <a:latin typeface="Roboto"/>
                <a:ea typeface="Roboto"/>
                <a:cs typeface="Roboto"/>
                <a:sym typeface="Roboto"/>
              </a:rPr>
              <a:t>Có quá nhiều các lựa chọn được thiết lập và chúng có thể gây ra các điểm yếu liên quan đến bảo mật.</a:t>
            </a:r>
            <a:endParaRPr sz="1600" dirty="0">
              <a:solidFill>
                <a:schemeClr val="lt1"/>
              </a:solidFill>
              <a:latin typeface="Roboto"/>
              <a:ea typeface="Roboto"/>
              <a:cs typeface="Roboto"/>
              <a:sym typeface="Roboto"/>
            </a:endParaRPr>
          </a:p>
          <a:p>
            <a:pPr marL="0" lvl="0" indent="0" algn="l" rtl="0">
              <a:lnSpc>
                <a:spcPct val="150000"/>
              </a:lnSpc>
              <a:spcBef>
                <a:spcPts val="1500"/>
              </a:spcBef>
              <a:spcAft>
                <a:spcPts val="0"/>
              </a:spcAft>
              <a:buNone/>
            </a:pPr>
            <a:endParaRPr sz="1600" dirty="0">
              <a:solidFill>
                <a:schemeClr val="lt1"/>
              </a:solidFill>
              <a:latin typeface="Roboto"/>
              <a:ea typeface="Roboto"/>
              <a:cs typeface="Roboto"/>
              <a:sym typeface="Roboto"/>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sz="1600"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animEffect transition="in" filter="circle(in)">
                                      <p:cBhvr>
                                        <p:cTn id="7" dur="500"/>
                                        <p:tgtEl>
                                          <p:spTgt spid="366">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66">
                                            <p:txEl>
                                              <p:pRg st="1" end="1"/>
                                            </p:txEl>
                                          </p:spTgt>
                                        </p:tgtEl>
                                        <p:attrNameLst>
                                          <p:attrName>style.visibility</p:attrName>
                                        </p:attrNameLst>
                                      </p:cBhvr>
                                      <p:to>
                                        <p:strVal val="visible"/>
                                      </p:to>
                                    </p:set>
                                    <p:animEffect transition="in" filter="barn(inVertical)">
                                      <p:cBhvr>
                                        <p:cTn id="11" dur="500"/>
                                        <p:tgtEl>
                                          <p:spTgt spid="366">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250"/>
                                  </p:stCondLst>
                                  <p:childTnLst>
                                    <p:set>
                                      <p:cBhvr>
                                        <p:cTn id="14" dur="1" fill="hold">
                                          <p:stCondLst>
                                            <p:cond delay="0"/>
                                          </p:stCondLst>
                                        </p:cTn>
                                        <p:tgtEl>
                                          <p:spTgt spid="366">
                                            <p:txEl>
                                              <p:pRg st="2" end="2"/>
                                            </p:txEl>
                                          </p:spTgt>
                                        </p:tgtEl>
                                        <p:attrNameLst>
                                          <p:attrName>style.visibility</p:attrName>
                                        </p:attrNameLst>
                                      </p:cBhvr>
                                      <p:to>
                                        <p:strVal val="visible"/>
                                      </p:to>
                                    </p:set>
                                    <p:animEffect transition="in" filter="barn(inVertical)">
                                      <p:cBhvr>
                                        <p:cTn id="15" dur="500"/>
                                        <p:tgtEl>
                                          <p:spTgt spid="366">
                                            <p:txEl>
                                              <p:pRg st="2" end="2"/>
                                            </p:txEl>
                                          </p:spTgt>
                                        </p:tgtEl>
                                      </p:cBhvr>
                                    </p:animEffect>
                                  </p:childTnLst>
                                </p:cTn>
                              </p:par>
                            </p:childTnLst>
                          </p:cTn>
                        </p:par>
                        <p:par>
                          <p:cTn id="16" fill="hold">
                            <p:stCondLst>
                              <p:cond delay="1750"/>
                            </p:stCondLst>
                            <p:childTnLst>
                              <p:par>
                                <p:cTn id="17" presetID="16" presetClass="entr" presetSubtype="21" fill="hold" nodeType="afterEffect">
                                  <p:stCondLst>
                                    <p:cond delay="250"/>
                                  </p:stCondLst>
                                  <p:childTnLst>
                                    <p:set>
                                      <p:cBhvr>
                                        <p:cTn id="18" dur="1" fill="hold">
                                          <p:stCondLst>
                                            <p:cond delay="0"/>
                                          </p:stCondLst>
                                        </p:cTn>
                                        <p:tgtEl>
                                          <p:spTgt spid="366">
                                            <p:txEl>
                                              <p:pRg st="3" end="3"/>
                                            </p:txEl>
                                          </p:spTgt>
                                        </p:tgtEl>
                                        <p:attrNameLst>
                                          <p:attrName>style.visibility</p:attrName>
                                        </p:attrNameLst>
                                      </p:cBhvr>
                                      <p:to>
                                        <p:strVal val="visible"/>
                                      </p:to>
                                    </p:set>
                                    <p:animEffect transition="in" filter="barn(inVertical)">
                                      <p:cBhvr>
                                        <p:cTn id="19" dur="750"/>
                                        <p:tgtEl>
                                          <p:spTgt spid="36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66">
                                            <p:txEl>
                                              <p:pRg st="4" end="4"/>
                                            </p:txEl>
                                          </p:spTgt>
                                        </p:tgtEl>
                                        <p:attrNameLst>
                                          <p:attrName>style.visibility</p:attrName>
                                        </p:attrNameLst>
                                      </p:cBhvr>
                                      <p:to>
                                        <p:strVal val="visible"/>
                                      </p:to>
                                    </p:set>
                                    <p:animEffect transition="in" filter="circle(in)">
                                      <p:cBhvr>
                                        <p:cTn id="24" dur="500"/>
                                        <p:tgtEl>
                                          <p:spTgt spid="366">
                                            <p:txEl>
                                              <p:pRg st="4" end="4"/>
                                            </p:txEl>
                                          </p:spTgt>
                                        </p:tgtEl>
                                      </p:cBhvr>
                                    </p:animEffect>
                                  </p:childTnLst>
                                </p:cTn>
                              </p:par>
                            </p:childTnLst>
                          </p:cTn>
                        </p:par>
                        <p:par>
                          <p:cTn id="25" fill="hold">
                            <p:stCondLst>
                              <p:cond delay="500"/>
                            </p:stCondLst>
                            <p:childTnLst>
                              <p:par>
                                <p:cTn id="26" presetID="16" presetClass="entr" presetSubtype="21" fill="hold" nodeType="afterEffect">
                                  <p:stCondLst>
                                    <p:cond delay="0"/>
                                  </p:stCondLst>
                                  <p:childTnLst>
                                    <p:set>
                                      <p:cBhvr>
                                        <p:cTn id="27" dur="1" fill="hold">
                                          <p:stCondLst>
                                            <p:cond delay="0"/>
                                          </p:stCondLst>
                                        </p:cTn>
                                        <p:tgtEl>
                                          <p:spTgt spid="366">
                                            <p:txEl>
                                              <p:pRg st="5" end="5"/>
                                            </p:txEl>
                                          </p:spTgt>
                                        </p:tgtEl>
                                        <p:attrNameLst>
                                          <p:attrName>style.visibility</p:attrName>
                                        </p:attrNameLst>
                                      </p:cBhvr>
                                      <p:to>
                                        <p:strVal val="visible"/>
                                      </p:to>
                                    </p:set>
                                    <p:animEffect transition="in" filter="barn(inVertical)">
                                      <p:cBhvr>
                                        <p:cTn id="28" dur="500"/>
                                        <p:tgtEl>
                                          <p:spTgt spid="366">
                                            <p:txEl>
                                              <p:pRg st="5" end="5"/>
                                            </p:txEl>
                                          </p:spTgt>
                                        </p:tgtEl>
                                      </p:cBhvr>
                                    </p:animEffect>
                                  </p:childTnLst>
                                </p:cTn>
                              </p:par>
                            </p:childTnLst>
                          </p:cTn>
                        </p:par>
                        <p:par>
                          <p:cTn id="29" fill="hold">
                            <p:stCondLst>
                              <p:cond delay="1000"/>
                            </p:stCondLst>
                            <p:childTnLst>
                              <p:par>
                                <p:cTn id="30" presetID="16" presetClass="entr" presetSubtype="21" fill="hold" nodeType="afterEffect">
                                  <p:stCondLst>
                                    <p:cond delay="250"/>
                                  </p:stCondLst>
                                  <p:childTnLst>
                                    <p:set>
                                      <p:cBhvr>
                                        <p:cTn id="31" dur="1" fill="hold">
                                          <p:stCondLst>
                                            <p:cond delay="0"/>
                                          </p:stCondLst>
                                        </p:cTn>
                                        <p:tgtEl>
                                          <p:spTgt spid="366">
                                            <p:txEl>
                                              <p:pRg st="6" end="6"/>
                                            </p:txEl>
                                          </p:spTgt>
                                        </p:tgtEl>
                                        <p:attrNameLst>
                                          <p:attrName>style.visibility</p:attrName>
                                        </p:attrNameLst>
                                      </p:cBhvr>
                                      <p:to>
                                        <p:strVal val="visible"/>
                                      </p:to>
                                    </p:set>
                                    <p:animEffect transition="in" filter="barn(inVertical)">
                                      <p:cBhvr>
                                        <p:cTn id="32" dur="500"/>
                                        <p:tgtEl>
                                          <p:spTgt spid="3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a:spLocks noGrp="1"/>
          </p:cNvSpPr>
          <p:nvPr>
            <p:ph type="ctrTitle" idx="6"/>
          </p:nvPr>
        </p:nvSpPr>
        <p:spPr>
          <a:xfrm>
            <a:off x="0" y="176300"/>
            <a:ext cx="9144000" cy="6066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s" b="1">
                <a:solidFill>
                  <a:schemeClr val="accent1"/>
                </a:solidFill>
                <a:latin typeface="Roboto"/>
                <a:ea typeface="Roboto"/>
                <a:cs typeface="Roboto"/>
                <a:sym typeface="Roboto"/>
              </a:rPr>
              <a:t>2. Các công cụ  và môi trường</a:t>
            </a:r>
            <a:endParaRPr b="1">
              <a:solidFill>
                <a:schemeClr val="accent1"/>
              </a:solidFill>
              <a:latin typeface="Roboto"/>
              <a:ea typeface="Roboto"/>
              <a:cs typeface="Roboto"/>
              <a:sym typeface="Roboto"/>
            </a:endParaRPr>
          </a:p>
        </p:txBody>
      </p:sp>
      <p:cxnSp>
        <p:nvCxnSpPr>
          <p:cNvPr id="348" name="Google Shape;348;p39"/>
          <p:cNvCxnSpPr/>
          <p:nvPr/>
        </p:nvCxnSpPr>
        <p:spPr>
          <a:xfrm>
            <a:off x="311700" y="72345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49" name="Google Shape;349;p39"/>
          <p:cNvSpPr txBox="1"/>
          <p:nvPr/>
        </p:nvSpPr>
        <p:spPr>
          <a:xfrm>
            <a:off x="-1" y="997950"/>
            <a:ext cx="9143999"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a:solidFill>
                  <a:schemeClr val="accent1"/>
                </a:solidFill>
                <a:latin typeface="Roboto"/>
                <a:ea typeface="Roboto"/>
                <a:cs typeface="Roboto"/>
                <a:sym typeface="Roboto"/>
              </a:rPr>
              <a:t> 2.2 Môi trường hỗ trợ lập trình web với Servlet</a:t>
            </a:r>
            <a:endParaRPr sz="1600" b="1">
              <a:solidFill>
                <a:schemeClr val="accent1"/>
              </a:solidFill>
              <a:latin typeface="Roboto"/>
              <a:ea typeface="Roboto"/>
              <a:cs typeface="Roboto"/>
              <a:sym typeface="Roboto"/>
            </a:endParaRPr>
          </a:p>
        </p:txBody>
      </p:sp>
      <p:pic>
        <p:nvPicPr>
          <p:cNvPr id="350" name="Google Shape;350;p39"/>
          <p:cNvPicPr preferRelativeResize="0"/>
          <p:nvPr/>
        </p:nvPicPr>
        <p:blipFill>
          <a:blip r:embed="rId3">
            <a:alphaModFix/>
          </a:blip>
          <a:stretch>
            <a:fillRect/>
          </a:stretch>
        </p:blipFill>
        <p:spPr>
          <a:xfrm>
            <a:off x="804725" y="2299863"/>
            <a:ext cx="3600450" cy="1952625"/>
          </a:xfrm>
          <a:prstGeom prst="rect">
            <a:avLst/>
          </a:prstGeom>
          <a:noFill/>
          <a:ln>
            <a:noFill/>
          </a:ln>
        </p:spPr>
      </p:pic>
      <p:pic>
        <p:nvPicPr>
          <p:cNvPr id="351" name="Google Shape;351;p39"/>
          <p:cNvPicPr preferRelativeResize="0"/>
          <p:nvPr/>
        </p:nvPicPr>
        <p:blipFill>
          <a:blip r:embed="rId4">
            <a:alphaModFix/>
          </a:blip>
          <a:stretch>
            <a:fillRect/>
          </a:stretch>
        </p:blipFill>
        <p:spPr>
          <a:xfrm>
            <a:off x="5410400" y="2299875"/>
            <a:ext cx="2519516" cy="1952625"/>
          </a:xfrm>
          <a:prstGeom prst="rect">
            <a:avLst/>
          </a:prstGeom>
          <a:noFill/>
          <a:ln>
            <a:noFill/>
          </a:ln>
        </p:spPr>
      </p:pic>
    </p:spTree>
    <p:extLst>
      <p:ext uri="{BB962C8B-B14F-4D97-AF65-F5344CB8AC3E}">
        <p14:creationId xmlns:p14="http://schemas.microsoft.com/office/powerpoint/2010/main" val="1716152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dirty="0">
                <a:solidFill>
                  <a:schemeClr val="accent1"/>
                </a:solidFill>
                <a:latin typeface="Roboto"/>
                <a:ea typeface="Roboto"/>
                <a:cs typeface="Roboto"/>
                <a:sym typeface="Roboto"/>
              </a:rPr>
              <a:t>Tìm hiểu về Servlet</a:t>
            </a:r>
            <a:endParaRPr b="1" dirty="0">
              <a:solidFill>
                <a:schemeClr val="accent1"/>
              </a:solidFill>
              <a:latin typeface="Roboto"/>
              <a:ea typeface="Roboto"/>
              <a:cs typeface="Roboto"/>
              <a:sym typeface="Roboto"/>
            </a:endParaRPr>
          </a:p>
        </p:txBody>
      </p:sp>
      <p:cxnSp>
        <p:nvCxnSpPr>
          <p:cNvPr id="231" name="Google Shape;231;p2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32" name="Google Shape;232;p24"/>
          <p:cNvSpPr txBox="1"/>
          <p:nvPr/>
        </p:nvSpPr>
        <p:spPr>
          <a:xfrm>
            <a:off x="397351" y="1419242"/>
            <a:ext cx="5516700" cy="4165213"/>
          </a:xfrm>
          <a:prstGeom prst="rect">
            <a:avLst/>
          </a:prstGeom>
          <a:noFill/>
          <a:ln>
            <a:noFill/>
          </a:ln>
        </p:spPr>
        <p:txBody>
          <a:bodyPr spcFirstLastPara="1" wrap="square" lIns="91425" tIns="91425" rIns="91425" bIns="91425" anchor="t" anchorCtr="0">
            <a:spAutoFit/>
          </a:bodyPr>
          <a:lstStyle/>
          <a:p>
            <a:pPr marL="25400" marR="25400" lvl="0" indent="0" algn="just" rtl="0">
              <a:lnSpc>
                <a:spcPct val="150000"/>
              </a:lnSpc>
              <a:spcBef>
                <a:spcPts val="400"/>
              </a:spcBef>
              <a:spcAft>
                <a:spcPts val="0"/>
              </a:spcAft>
              <a:buNone/>
            </a:pPr>
            <a:r>
              <a:rPr lang="es"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Servlet có thể được mô tả bằng nhiều cách, tùy thuộc vào ngữ cảnh:</a:t>
            </a:r>
          </a:p>
          <a:p>
            <a:pPr marL="457200" marR="25400" lvl="0" indent="-304800" algn="l" rtl="0">
              <a:lnSpc>
                <a:spcPct val="150000"/>
              </a:lnSpc>
              <a:spcBef>
                <a:spcPts val="400"/>
              </a:spcBef>
              <a:spcAft>
                <a:spcPts val="0"/>
              </a:spcAft>
              <a:buClr>
                <a:schemeClr val="lt1"/>
              </a:buClr>
              <a:buSzPts val="1200"/>
              <a:buFont typeface="Roboto"/>
              <a:buChar char="●"/>
            </a:pPr>
            <a:r>
              <a:rPr lang="vi-VN"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Là một công nghệ được sử dụng để tạo ra ứng dụng web.</a:t>
            </a:r>
          </a:p>
          <a:p>
            <a:pPr marL="457200" marR="25400" lvl="0" indent="-304800" algn="l" rtl="0">
              <a:lnSpc>
                <a:spcPct val="150000"/>
              </a:lnSpc>
              <a:spcBef>
                <a:spcPts val="400"/>
              </a:spcBef>
              <a:spcAft>
                <a:spcPts val="0"/>
              </a:spcAft>
              <a:buClr>
                <a:schemeClr val="lt1"/>
              </a:buClr>
              <a:buSzPts val="1200"/>
              <a:buFont typeface="Roboto"/>
              <a:buChar char="●"/>
            </a:pPr>
            <a:r>
              <a:rPr lang="vi-VN"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Là một API cung cấp các interface và lớp bao gồm các tài liệu.</a:t>
            </a:r>
          </a:p>
          <a:p>
            <a:pPr marL="457200" marR="25400" lvl="0" indent="-304800" algn="l" rtl="0">
              <a:lnSpc>
                <a:spcPct val="150000"/>
              </a:lnSpc>
              <a:spcBef>
                <a:spcPts val="400"/>
              </a:spcBef>
              <a:spcAft>
                <a:spcPts val="0"/>
              </a:spcAft>
              <a:buClr>
                <a:schemeClr val="lt1"/>
              </a:buClr>
              <a:buSzPts val="1200"/>
              <a:buFont typeface="Roboto"/>
              <a:buChar char="●"/>
            </a:pPr>
            <a:r>
              <a:rPr lang="vi-VN"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Là một thành phần web được triển khai trên máy chủ để tạo ra trang web động.</a:t>
            </a:r>
          </a:p>
          <a:p>
            <a:pPr marL="0" lvl="0" indent="269999" algn="l" rtl="0">
              <a:lnSpc>
                <a:spcPct val="150000"/>
              </a:lnSpc>
              <a:spcBef>
                <a:spcPts val="400"/>
              </a:spcBef>
              <a:spcAft>
                <a:spcPts val="0"/>
              </a:spcAft>
              <a:buNone/>
            </a:pPr>
            <a:r>
              <a:rPr lang="vi-VN"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Sử dụng Servlet, ta có thể thu thập thông tin đầu vào từ người dùng thông qua các trang web, hiển thị các bản ghi từ cơ sở dữ liệu hoặc một nguồn khác.</a:t>
            </a:r>
          </a:p>
          <a:p>
            <a:pPr marL="25400" marR="25400" lvl="0" indent="244599" algn="just" rtl="0">
              <a:lnSpc>
                <a:spcPct val="150000"/>
              </a:lnSpc>
              <a:spcBef>
                <a:spcPts val="400"/>
              </a:spcBef>
              <a:spcAft>
                <a:spcPts val="400"/>
              </a:spcAft>
              <a:buNone/>
            </a:pPr>
            <a:r>
              <a:rPr lang="vi-VN"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Có nhiều interface và các lớp trong API servlet như Servlet, GenericServlet, HttpServlet, ServletRequest, ServletResponse, …</a:t>
            </a:r>
            <a:endParaRPr lang="en-US"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a:p>
            <a:pPr marL="25400" marR="25400" indent="244599" algn="just">
              <a:lnSpc>
                <a:spcPct val="150000"/>
              </a:lnSpc>
              <a:spcBef>
                <a:spcPts val="400"/>
              </a:spcBef>
              <a:spcAft>
                <a:spcPts val="400"/>
              </a:spcAft>
            </a:pPr>
            <a:r>
              <a:rPr lang="vi-VN" sz="1200" dirty="0">
                <a:solidFill>
                  <a:schemeClr val="bg1"/>
                </a:solidFill>
                <a:latin typeface="Roboto" panose="02000000000000000000" pitchFamily="2" charset="0"/>
                <a:ea typeface="Roboto" panose="02000000000000000000" pitchFamily="2" charset="0"/>
                <a:cs typeface="Roboto" panose="02000000000000000000" pitchFamily="2" charset="0"/>
              </a:rPr>
              <a:t>Servlet API có các gói của Java như: javax.servlet, javax.servlet.http, javax.servlet.annotation, java.servlet.descriptor.</a:t>
            </a:r>
          </a:p>
          <a:p>
            <a:pPr marL="25400" marR="25400" lvl="0" indent="244599" algn="just" rtl="0">
              <a:lnSpc>
                <a:spcPct val="150000"/>
              </a:lnSpc>
              <a:spcBef>
                <a:spcPts val="400"/>
              </a:spcBef>
              <a:spcAft>
                <a:spcPts val="400"/>
              </a:spcAft>
              <a:buNone/>
            </a:pPr>
            <a:endParaRPr lang="vi-VN" sz="12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pic>
        <p:nvPicPr>
          <p:cNvPr id="233" name="Google Shape;233;p24"/>
          <p:cNvPicPr preferRelativeResize="0"/>
          <p:nvPr/>
        </p:nvPicPr>
        <p:blipFill>
          <a:blip r:embed="rId3">
            <a:alphaModFix/>
          </a:blip>
          <a:stretch>
            <a:fillRect/>
          </a:stretch>
        </p:blipFill>
        <p:spPr>
          <a:xfrm>
            <a:off x="5988300" y="1479225"/>
            <a:ext cx="2844000" cy="2844000"/>
          </a:xfrm>
          <a:prstGeom prst="rect">
            <a:avLst/>
          </a:prstGeom>
          <a:noFill/>
          <a:ln>
            <a:noFill/>
          </a:ln>
        </p:spPr>
      </p:pic>
      <p:sp>
        <p:nvSpPr>
          <p:cNvPr id="3" name="TextBox 2">
            <a:extLst>
              <a:ext uri="{FF2B5EF4-FFF2-40B4-BE49-F238E27FC236}">
                <a16:creationId xmlns:a16="http://schemas.microsoft.com/office/drawing/2014/main" id="{D58CBA08-2A3D-DD25-4D4B-B6527D53EB80}"/>
              </a:ext>
            </a:extLst>
          </p:cNvPr>
          <p:cNvSpPr txBox="1"/>
          <p:nvPr/>
        </p:nvSpPr>
        <p:spPr>
          <a:xfrm>
            <a:off x="471600" y="1229447"/>
            <a:ext cx="4577136" cy="379591"/>
          </a:xfrm>
          <a:prstGeom prst="rect">
            <a:avLst/>
          </a:prstGeom>
          <a:noFill/>
        </p:spPr>
        <p:txBody>
          <a:bodyPr wrap="square">
            <a:spAutoFit/>
          </a:bodyPr>
          <a:lstStyle/>
          <a:p>
            <a:pPr marL="0" lvl="0" indent="0" algn="just" rtl="0">
              <a:lnSpc>
                <a:spcPct val="150000"/>
              </a:lnSpc>
              <a:spcBef>
                <a:spcPts val="0"/>
              </a:spcBef>
              <a:spcAft>
                <a:spcPts val="0"/>
              </a:spcAft>
              <a:buNone/>
            </a:pPr>
            <a:r>
              <a:rPr lang="en-US" b="1" dirty="0">
                <a:solidFill>
                  <a:schemeClr val="accent1"/>
                </a:solidFill>
                <a:latin typeface="Roboto"/>
                <a:ea typeface="Roboto"/>
                <a:cs typeface="Roboto"/>
                <a:sym typeface="Roboto"/>
              </a:rPr>
              <a:t>1.1 Servlet </a:t>
            </a:r>
            <a:r>
              <a:rPr lang="en-US" b="1" dirty="0" err="1">
                <a:solidFill>
                  <a:schemeClr val="accent1"/>
                </a:solidFill>
                <a:latin typeface="Roboto"/>
                <a:ea typeface="Roboto"/>
                <a:cs typeface="Roboto"/>
                <a:sym typeface="Roboto"/>
              </a:rPr>
              <a:t>là</a:t>
            </a:r>
            <a:r>
              <a:rPr lang="en-US" b="1" dirty="0">
                <a:solidFill>
                  <a:schemeClr val="accent1"/>
                </a:solidFill>
                <a:latin typeface="Roboto"/>
                <a:ea typeface="Roboto"/>
                <a:cs typeface="Roboto"/>
                <a:sym typeface="Roboto"/>
              </a:rPr>
              <a:t> </a:t>
            </a:r>
            <a:r>
              <a:rPr lang="en-US" b="1" dirty="0" err="1">
                <a:solidFill>
                  <a:schemeClr val="accent1"/>
                </a:solidFill>
                <a:latin typeface="Roboto"/>
                <a:ea typeface="Roboto"/>
                <a:cs typeface="Roboto"/>
                <a:sym typeface="Roboto"/>
              </a:rPr>
              <a:t>gì</a:t>
            </a:r>
            <a:r>
              <a:rPr lang="en-US" b="1" dirty="0">
                <a:solidFill>
                  <a:schemeClr val="accent1"/>
                </a:solidFill>
                <a:latin typeface="Roboto"/>
                <a:ea typeface="Roboto"/>
                <a:cs typeface="Roboto"/>
                <a:sym typeface="Roboto"/>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1" presetClass="entr" presetSubtype="1" fill="hold" nodeType="with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wheel(1)">
                                      <p:cBhvr>
                                        <p:cTn id="11" dur="1000"/>
                                        <p:tgtEl>
                                          <p:spTgt spid="2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32">
                                            <p:txEl>
                                              <p:pRg st="0" end="0"/>
                                            </p:txEl>
                                          </p:spTgt>
                                        </p:tgtEl>
                                        <p:attrNameLst>
                                          <p:attrName>style.visibility</p:attrName>
                                        </p:attrNameLst>
                                      </p:cBhvr>
                                      <p:to>
                                        <p:strVal val="visible"/>
                                      </p:to>
                                    </p:set>
                                    <p:animEffect transition="in" filter="barn(inVertical)">
                                      <p:cBhvr>
                                        <p:cTn id="16" dur="500"/>
                                        <p:tgtEl>
                                          <p:spTgt spid="23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2">
                                            <p:txEl>
                                              <p:pRg st="1" end="1"/>
                                            </p:txEl>
                                          </p:spTgt>
                                        </p:tgtEl>
                                        <p:attrNameLst>
                                          <p:attrName>style.visibility</p:attrName>
                                        </p:attrNameLst>
                                      </p:cBhvr>
                                      <p:to>
                                        <p:strVal val="visible"/>
                                      </p:to>
                                    </p:set>
                                    <p:animEffect transition="in" filter="fade">
                                      <p:cBhvr>
                                        <p:cTn id="21" dur="500"/>
                                        <p:tgtEl>
                                          <p:spTgt spid="232">
                                            <p:txEl>
                                              <p:pRg st="1" end="1"/>
                                            </p:txEl>
                                          </p:spTgt>
                                        </p:tgtEl>
                                      </p:cBhvr>
                                    </p:animEffect>
                                    <p:anim calcmode="lin" valueType="num">
                                      <p:cBhvr>
                                        <p:cTn id="22" dur="500" fill="hold"/>
                                        <p:tgtEl>
                                          <p:spTgt spid="232">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2">
                                            <p:txEl>
                                              <p:pRg st="2" end="2"/>
                                            </p:txEl>
                                          </p:spTgt>
                                        </p:tgtEl>
                                        <p:attrNameLst>
                                          <p:attrName>style.visibility</p:attrName>
                                        </p:attrNameLst>
                                      </p:cBhvr>
                                      <p:to>
                                        <p:strVal val="visible"/>
                                      </p:to>
                                    </p:set>
                                    <p:animEffect transition="in" filter="fade">
                                      <p:cBhvr>
                                        <p:cTn id="28" dur="500"/>
                                        <p:tgtEl>
                                          <p:spTgt spid="232">
                                            <p:txEl>
                                              <p:pRg st="2" end="2"/>
                                            </p:txEl>
                                          </p:spTgt>
                                        </p:tgtEl>
                                      </p:cBhvr>
                                    </p:animEffect>
                                    <p:anim calcmode="lin" valueType="num">
                                      <p:cBhvr>
                                        <p:cTn id="29" dur="500" fill="hold"/>
                                        <p:tgtEl>
                                          <p:spTgt spid="232">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3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2">
                                            <p:txEl>
                                              <p:pRg st="3" end="3"/>
                                            </p:txEl>
                                          </p:spTgt>
                                        </p:tgtEl>
                                        <p:attrNameLst>
                                          <p:attrName>style.visibility</p:attrName>
                                        </p:attrNameLst>
                                      </p:cBhvr>
                                      <p:to>
                                        <p:strVal val="visible"/>
                                      </p:to>
                                    </p:set>
                                    <p:animEffect transition="in" filter="fade">
                                      <p:cBhvr>
                                        <p:cTn id="35" dur="500"/>
                                        <p:tgtEl>
                                          <p:spTgt spid="232">
                                            <p:txEl>
                                              <p:pRg st="3" end="3"/>
                                            </p:txEl>
                                          </p:spTgt>
                                        </p:tgtEl>
                                      </p:cBhvr>
                                    </p:animEffect>
                                    <p:anim calcmode="lin" valueType="num">
                                      <p:cBhvr>
                                        <p:cTn id="36" dur="500" fill="hold"/>
                                        <p:tgtEl>
                                          <p:spTgt spid="232">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3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32">
                                            <p:txEl>
                                              <p:pRg st="4" end="4"/>
                                            </p:txEl>
                                          </p:spTgt>
                                        </p:tgtEl>
                                        <p:attrNameLst>
                                          <p:attrName>style.visibility</p:attrName>
                                        </p:attrNameLst>
                                      </p:cBhvr>
                                      <p:to>
                                        <p:strVal val="visible"/>
                                      </p:to>
                                    </p:set>
                                    <p:animEffect transition="in" filter="barn(inVertical)">
                                      <p:cBhvr>
                                        <p:cTn id="42" dur="500"/>
                                        <p:tgtEl>
                                          <p:spTgt spid="23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32">
                                            <p:txEl>
                                              <p:pRg st="5" end="5"/>
                                            </p:txEl>
                                          </p:spTgt>
                                        </p:tgtEl>
                                        <p:attrNameLst>
                                          <p:attrName>style.visibility</p:attrName>
                                        </p:attrNameLst>
                                      </p:cBhvr>
                                      <p:to>
                                        <p:strVal val="visible"/>
                                      </p:to>
                                    </p:set>
                                    <p:animEffect transition="in" filter="barn(inVertical)">
                                      <p:cBhvr>
                                        <p:cTn id="47" dur="500"/>
                                        <p:tgtEl>
                                          <p:spTgt spid="23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32">
                                            <p:txEl>
                                              <p:pRg st="6" end="6"/>
                                            </p:txEl>
                                          </p:spTgt>
                                        </p:tgtEl>
                                        <p:attrNameLst>
                                          <p:attrName>style.visibility</p:attrName>
                                        </p:attrNameLst>
                                      </p:cBhvr>
                                      <p:to>
                                        <p:strVal val="visible"/>
                                      </p:to>
                                    </p:set>
                                    <p:animEffect transition="in" filter="barn(inVertical)">
                                      <p:cBhvr>
                                        <p:cTn id="52" dur="500"/>
                                        <p:tgtEl>
                                          <p:spTgt spid="2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70"/>
        <p:cNvGrpSpPr/>
        <p:nvPr/>
      </p:nvGrpSpPr>
      <p:grpSpPr>
        <a:xfrm>
          <a:off x="0" y="0"/>
          <a:ext cx="0" cy="0"/>
          <a:chOff x="0" y="0"/>
          <a:chExt cx="0" cy="0"/>
        </a:xfrm>
      </p:grpSpPr>
      <p:sp>
        <p:nvSpPr>
          <p:cNvPr id="371" name="Google Shape;371;p42"/>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GlassFish</a:t>
            </a:r>
            <a:endParaRPr>
              <a:solidFill>
                <a:schemeClr val="accent1"/>
              </a:solidFill>
            </a:endParaRPr>
          </a:p>
        </p:txBody>
      </p:sp>
      <p:cxnSp>
        <p:nvCxnSpPr>
          <p:cNvPr id="372" name="Google Shape;372;p42"/>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373" name="Google Shape;373;p42"/>
          <p:cNvPicPr preferRelativeResize="0"/>
          <p:nvPr/>
        </p:nvPicPr>
        <p:blipFill>
          <a:blip r:embed="rId3">
            <a:alphaModFix/>
          </a:blip>
          <a:stretch>
            <a:fillRect/>
          </a:stretch>
        </p:blipFill>
        <p:spPr>
          <a:xfrm>
            <a:off x="5157225" y="1367125"/>
            <a:ext cx="3675000" cy="2848115"/>
          </a:xfrm>
          <a:prstGeom prst="rect">
            <a:avLst/>
          </a:prstGeom>
          <a:noFill/>
          <a:ln>
            <a:noFill/>
          </a:ln>
        </p:spPr>
      </p:pic>
      <p:sp>
        <p:nvSpPr>
          <p:cNvPr id="374" name="Google Shape;374;p42"/>
          <p:cNvSpPr txBox="1"/>
          <p:nvPr/>
        </p:nvSpPr>
        <p:spPr>
          <a:xfrm>
            <a:off x="399750" y="1549700"/>
            <a:ext cx="42864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dirty="0">
                <a:solidFill>
                  <a:schemeClr val="lt1"/>
                </a:solidFill>
                <a:latin typeface="Roboto"/>
                <a:ea typeface="Roboto"/>
                <a:cs typeface="Roboto"/>
                <a:sym typeface="Roboto"/>
              </a:rPr>
              <a:t>GlassFish Server là một application server mã nguồn mở được phát triển dựa trên nền JavaEE hổ trợ đầy đủ các tính năng cần thiết của JavaEE như web ứng dụng,  JavaServer Pages, JPA, Servlets,.... </a:t>
            </a:r>
            <a:endParaRPr sz="1600" dirty="0">
              <a:solidFill>
                <a:schemeClr val="lt1"/>
              </a:solidFill>
              <a:latin typeface="Roboto"/>
              <a:ea typeface="Roboto"/>
              <a:cs typeface="Roboto"/>
              <a:sym typeface="Roboto"/>
            </a:endParaRPr>
          </a:p>
          <a:p>
            <a:pPr marL="0" lvl="0" indent="0" algn="l" rtl="0">
              <a:spcBef>
                <a:spcPts val="0"/>
              </a:spcBef>
              <a:spcAft>
                <a:spcPts val="0"/>
              </a:spcAft>
              <a:buNone/>
            </a:pPr>
            <a:endParaRPr sz="1600" dirty="0">
              <a:solidFill>
                <a:schemeClr val="lt1"/>
              </a:solidFill>
              <a:latin typeface="Roboto"/>
              <a:ea typeface="Roboto"/>
              <a:cs typeface="Roboto"/>
              <a:sym typeface="Roboto"/>
            </a:endParaRPr>
          </a:p>
          <a:p>
            <a:pPr marL="0" lvl="0" indent="0" algn="l" rtl="0">
              <a:spcBef>
                <a:spcPts val="0"/>
              </a:spcBef>
              <a:spcAft>
                <a:spcPts val="0"/>
              </a:spcAft>
              <a:buNone/>
            </a:pPr>
            <a:r>
              <a:rPr lang="es" sz="1600" dirty="0">
                <a:solidFill>
                  <a:schemeClr val="lt1"/>
                </a:solidFill>
                <a:latin typeface="Roboto"/>
                <a:ea typeface="Roboto"/>
                <a:cs typeface="Roboto"/>
                <a:sym typeface="Roboto"/>
              </a:rPr>
              <a:t>Nó cho phép những nhà phát triển ứng dễ quản lý, cấu hình nhanh và linh hoạt. Glass server support nhiều nền tảng như windows, Linux, Mac Os..</a:t>
            </a:r>
            <a:endParaRPr sz="1600" dirty="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Effect transition="in" filter="barn(inVertical)">
                                      <p:cBhvr>
                                        <p:cTn id="7" dur="500"/>
                                        <p:tgtEl>
                                          <p:spTgt spid="3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4">
                                            <p:txEl>
                                              <p:pRg st="2" end="2"/>
                                            </p:txEl>
                                          </p:spTgt>
                                        </p:tgtEl>
                                        <p:attrNameLst>
                                          <p:attrName>style.visibility</p:attrName>
                                        </p:attrNameLst>
                                      </p:cBhvr>
                                      <p:to>
                                        <p:strVal val="visible"/>
                                      </p:to>
                                    </p:set>
                                    <p:animEffect transition="in" filter="barn(inVertical)">
                                      <p:cBhvr>
                                        <p:cTn id="12" dur="500"/>
                                        <p:tgtEl>
                                          <p:spTgt spid="3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78"/>
        <p:cNvGrpSpPr/>
        <p:nvPr/>
      </p:nvGrpSpPr>
      <p:grpSpPr>
        <a:xfrm>
          <a:off x="0" y="0"/>
          <a:ext cx="0" cy="0"/>
          <a:chOff x="0" y="0"/>
          <a:chExt cx="0" cy="0"/>
        </a:xfrm>
      </p:grpSpPr>
      <p:sp>
        <p:nvSpPr>
          <p:cNvPr id="379" name="Google Shape;379;p43"/>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GlassFish</a:t>
            </a:r>
            <a:endParaRPr>
              <a:solidFill>
                <a:schemeClr val="accent1"/>
              </a:solidFill>
            </a:endParaRPr>
          </a:p>
        </p:txBody>
      </p:sp>
      <p:cxnSp>
        <p:nvCxnSpPr>
          <p:cNvPr id="380" name="Google Shape;380;p43"/>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81" name="Google Shape;381;p43"/>
          <p:cNvSpPr txBox="1"/>
          <p:nvPr/>
        </p:nvSpPr>
        <p:spPr>
          <a:xfrm>
            <a:off x="426400" y="1612350"/>
            <a:ext cx="7675200" cy="3352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accent1"/>
              </a:buClr>
              <a:buSzPts val="1700"/>
              <a:buFont typeface="Roboto Light"/>
              <a:buChar char="❖"/>
            </a:pPr>
            <a:r>
              <a:rPr lang="es" sz="1700" dirty="0">
                <a:solidFill>
                  <a:schemeClr val="accent1"/>
                </a:solidFill>
                <a:latin typeface="Roboto Light"/>
                <a:ea typeface="Roboto Light"/>
                <a:cs typeface="Roboto Light"/>
                <a:sym typeface="Roboto Light"/>
              </a:rPr>
              <a:t>Ưu điểm</a:t>
            </a:r>
            <a:endParaRPr sz="1700" dirty="0">
              <a:solidFill>
                <a:srgbClr val="202124"/>
              </a:solidFill>
              <a:highlight>
                <a:srgbClr val="F8F9FA"/>
              </a:highlight>
              <a:latin typeface="Roboto"/>
              <a:ea typeface="Roboto"/>
              <a:cs typeface="Roboto"/>
              <a:sym typeface="Roboto"/>
            </a:endParaRPr>
          </a:p>
          <a:p>
            <a:pPr marL="914400" marR="38100" lvl="1" indent="-336550" algn="l" rtl="0">
              <a:lnSpc>
                <a:spcPct val="128571"/>
              </a:lnSpc>
              <a:spcBef>
                <a:spcPts val="0"/>
              </a:spcBef>
              <a:spcAft>
                <a:spcPts val="0"/>
              </a:spcAft>
              <a:buClr>
                <a:schemeClr val="lt1"/>
              </a:buClr>
              <a:buSzPts val="1700"/>
              <a:buFont typeface="Roboto Light"/>
              <a:buChar char="➢"/>
            </a:pPr>
            <a:r>
              <a:rPr lang="es" sz="1700" dirty="0">
                <a:solidFill>
                  <a:schemeClr val="lt1"/>
                </a:solidFill>
                <a:latin typeface="Roboto"/>
                <a:ea typeface="Roboto"/>
                <a:cs typeface="Roboto"/>
                <a:sym typeface="Roboto"/>
              </a:rPr>
              <a:t>Có một giao diện đơn giản để dễ dàng sử dụng</a:t>
            </a:r>
            <a:endParaRPr sz="1700" dirty="0">
              <a:solidFill>
                <a:schemeClr val="lt1"/>
              </a:solidFill>
              <a:latin typeface="Roboto"/>
              <a:ea typeface="Roboto"/>
              <a:cs typeface="Roboto"/>
              <a:sym typeface="Roboto"/>
            </a:endParaRPr>
          </a:p>
          <a:p>
            <a:pPr marL="914400" marR="38100" lvl="1" indent="-336550" algn="l" rtl="0">
              <a:lnSpc>
                <a:spcPct val="128571"/>
              </a:lnSpc>
              <a:spcBef>
                <a:spcPts val="0"/>
              </a:spcBef>
              <a:spcAft>
                <a:spcPts val="0"/>
              </a:spcAft>
              <a:buClr>
                <a:schemeClr val="lt1"/>
              </a:buClr>
              <a:buSzPts val="1700"/>
              <a:buFont typeface="Roboto Light"/>
              <a:buChar char="➢"/>
            </a:pPr>
            <a:r>
              <a:rPr lang="es" sz="1700" dirty="0">
                <a:solidFill>
                  <a:schemeClr val="lt1"/>
                </a:solidFill>
                <a:latin typeface="Roboto"/>
                <a:ea typeface="Roboto"/>
                <a:cs typeface="Roboto"/>
                <a:sym typeface="Roboto"/>
              </a:rPr>
              <a:t>Đảm bảo tính an toàn của máy chủ</a:t>
            </a:r>
            <a:endParaRPr sz="1700" dirty="0">
              <a:solidFill>
                <a:schemeClr val="lt1"/>
              </a:solidFill>
              <a:latin typeface="Roboto Light"/>
              <a:ea typeface="Roboto Light"/>
              <a:cs typeface="Roboto Light"/>
              <a:sym typeface="Roboto Light"/>
            </a:endParaRPr>
          </a:p>
          <a:p>
            <a:pPr marL="457200" lvl="0" indent="-336550" algn="l" rtl="0">
              <a:lnSpc>
                <a:spcPct val="150000"/>
              </a:lnSpc>
              <a:spcBef>
                <a:spcPts val="0"/>
              </a:spcBef>
              <a:spcAft>
                <a:spcPts val="0"/>
              </a:spcAft>
              <a:buClr>
                <a:schemeClr val="accent1"/>
              </a:buClr>
              <a:buSzPts val="1700"/>
              <a:buFont typeface="Roboto Light"/>
              <a:buChar char="❖"/>
            </a:pPr>
            <a:r>
              <a:rPr lang="es" sz="1700" dirty="0">
                <a:solidFill>
                  <a:schemeClr val="accent1"/>
                </a:solidFill>
                <a:latin typeface="Roboto Light"/>
                <a:ea typeface="Roboto Light"/>
                <a:cs typeface="Roboto Light"/>
                <a:sym typeface="Roboto Light"/>
              </a:rPr>
              <a:t>Nhược điểm</a:t>
            </a:r>
            <a:endParaRPr sz="1700" dirty="0">
              <a:solidFill>
                <a:schemeClr val="accent1"/>
              </a:solidFill>
              <a:latin typeface="Roboto Light"/>
              <a:ea typeface="Roboto Light"/>
              <a:cs typeface="Roboto Light"/>
              <a:sym typeface="Roboto Light"/>
            </a:endParaRPr>
          </a:p>
          <a:p>
            <a:pPr marL="914400" lvl="1" indent="-336550" algn="l" rtl="0">
              <a:lnSpc>
                <a:spcPct val="115000"/>
              </a:lnSpc>
              <a:spcBef>
                <a:spcPts val="0"/>
              </a:spcBef>
              <a:spcAft>
                <a:spcPts val="0"/>
              </a:spcAft>
              <a:buClr>
                <a:schemeClr val="lt1"/>
              </a:buClr>
              <a:buSzPts val="1700"/>
              <a:buFont typeface="Roboto"/>
              <a:buChar char="➢"/>
            </a:pPr>
            <a:r>
              <a:rPr lang="es" sz="1700" dirty="0">
                <a:solidFill>
                  <a:schemeClr val="lt1"/>
                </a:solidFill>
                <a:latin typeface="Roboto"/>
                <a:ea typeface="Roboto"/>
                <a:cs typeface="Roboto"/>
                <a:sym typeface="Roboto"/>
              </a:rPr>
              <a:t>Sử dụng nhiều bộ nhớ</a:t>
            </a:r>
            <a:endParaRPr sz="1700" dirty="0">
              <a:solidFill>
                <a:schemeClr val="lt1"/>
              </a:solidFill>
              <a:latin typeface="Roboto"/>
              <a:ea typeface="Roboto"/>
              <a:cs typeface="Roboto"/>
              <a:sym typeface="Roboto"/>
            </a:endParaRPr>
          </a:p>
          <a:p>
            <a:pPr marL="914400" lvl="1" indent="-336550" algn="l" rtl="0">
              <a:lnSpc>
                <a:spcPct val="115000"/>
              </a:lnSpc>
              <a:spcBef>
                <a:spcPts val="0"/>
              </a:spcBef>
              <a:spcAft>
                <a:spcPts val="0"/>
              </a:spcAft>
              <a:buClr>
                <a:schemeClr val="lt1"/>
              </a:buClr>
              <a:buSzPts val="1700"/>
              <a:buFont typeface="Roboto"/>
              <a:buChar char="➢"/>
            </a:pPr>
            <a:r>
              <a:rPr lang="es" sz="1700" dirty="0">
                <a:solidFill>
                  <a:schemeClr val="lt1"/>
                </a:solidFill>
                <a:latin typeface="Roboto"/>
                <a:ea typeface="Roboto"/>
                <a:cs typeface="Roboto"/>
                <a:sym typeface="Roboto"/>
              </a:rPr>
              <a:t>Các bản cập nhật mới thường hay xảy ra lỗi</a:t>
            </a:r>
            <a:endParaRPr sz="1700" dirty="0">
              <a:solidFill>
                <a:schemeClr val="lt1"/>
              </a:solidFill>
              <a:latin typeface="Roboto"/>
              <a:ea typeface="Roboto"/>
              <a:cs typeface="Roboto"/>
              <a:sym typeface="Roboto"/>
            </a:endParaRPr>
          </a:p>
          <a:p>
            <a:pPr marL="0" lvl="0" indent="0" algn="l" rtl="0">
              <a:lnSpc>
                <a:spcPct val="150000"/>
              </a:lnSpc>
              <a:spcBef>
                <a:spcPts val="1500"/>
              </a:spcBef>
              <a:spcAft>
                <a:spcPts val="0"/>
              </a:spcAft>
              <a:buNone/>
            </a:pPr>
            <a:endParaRPr sz="1700" dirty="0">
              <a:solidFill>
                <a:schemeClr val="lt1"/>
              </a:solidFill>
              <a:latin typeface="Roboto"/>
              <a:ea typeface="Roboto"/>
              <a:cs typeface="Roboto"/>
              <a:sym typeface="Roboto"/>
            </a:endParaRPr>
          </a:p>
          <a:p>
            <a:pPr marL="0" lvl="0" indent="0" algn="l" rtl="0">
              <a:spcBef>
                <a:spcPts val="0"/>
              </a:spcBef>
              <a:spcAft>
                <a:spcPts val="0"/>
              </a:spcAft>
              <a:buNone/>
            </a:pPr>
            <a:endParaRPr sz="17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sz="1700" dirty="0">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circle(in)">
                                      <p:cBhvr>
                                        <p:cTn id="7" dur="500"/>
                                        <p:tgtEl>
                                          <p:spTgt spid="381">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animEffect transition="in" filter="barn(inVertical)">
                                      <p:cBhvr>
                                        <p:cTn id="11" dur="500"/>
                                        <p:tgtEl>
                                          <p:spTgt spid="381">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250"/>
                                  </p:stCondLst>
                                  <p:childTnLst>
                                    <p:set>
                                      <p:cBhvr>
                                        <p:cTn id="14" dur="1" fill="hold">
                                          <p:stCondLst>
                                            <p:cond delay="0"/>
                                          </p:stCondLst>
                                        </p:cTn>
                                        <p:tgtEl>
                                          <p:spTgt spid="381">
                                            <p:txEl>
                                              <p:pRg st="2" end="2"/>
                                            </p:txEl>
                                          </p:spTgt>
                                        </p:tgtEl>
                                        <p:attrNameLst>
                                          <p:attrName>style.visibility</p:attrName>
                                        </p:attrNameLst>
                                      </p:cBhvr>
                                      <p:to>
                                        <p:strVal val="visible"/>
                                      </p:to>
                                    </p:set>
                                    <p:animEffect transition="in" filter="barn(inVertical)">
                                      <p:cBhvr>
                                        <p:cTn id="15" dur="500"/>
                                        <p:tgtEl>
                                          <p:spTgt spid="3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81">
                                            <p:txEl>
                                              <p:pRg st="3" end="3"/>
                                            </p:txEl>
                                          </p:spTgt>
                                        </p:tgtEl>
                                        <p:attrNameLst>
                                          <p:attrName>style.visibility</p:attrName>
                                        </p:attrNameLst>
                                      </p:cBhvr>
                                      <p:to>
                                        <p:strVal val="visible"/>
                                      </p:to>
                                    </p:set>
                                    <p:animEffect transition="in" filter="circle(in)">
                                      <p:cBhvr>
                                        <p:cTn id="20" dur="500"/>
                                        <p:tgtEl>
                                          <p:spTgt spid="381">
                                            <p:txEl>
                                              <p:pRg st="3" end="3"/>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381">
                                            <p:txEl>
                                              <p:pRg st="4" end="4"/>
                                            </p:txEl>
                                          </p:spTgt>
                                        </p:tgtEl>
                                        <p:attrNameLst>
                                          <p:attrName>style.visibility</p:attrName>
                                        </p:attrNameLst>
                                      </p:cBhvr>
                                      <p:to>
                                        <p:strVal val="visible"/>
                                      </p:to>
                                    </p:set>
                                    <p:animEffect transition="in" filter="barn(inVertical)">
                                      <p:cBhvr>
                                        <p:cTn id="24" dur="500"/>
                                        <p:tgtEl>
                                          <p:spTgt spid="381">
                                            <p:txEl>
                                              <p:pRg st="4" end="4"/>
                                            </p:txEl>
                                          </p:spTgt>
                                        </p:tgtEl>
                                      </p:cBhvr>
                                    </p:animEffect>
                                  </p:childTnLst>
                                </p:cTn>
                              </p:par>
                            </p:childTnLst>
                          </p:cTn>
                        </p:par>
                        <p:par>
                          <p:cTn id="25" fill="hold">
                            <p:stCondLst>
                              <p:cond delay="1000"/>
                            </p:stCondLst>
                            <p:childTnLst>
                              <p:par>
                                <p:cTn id="26" presetID="16" presetClass="entr" presetSubtype="21" fill="hold" nodeType="afterEffect">
                                  <p:stCondLst>
                                    <p:cond delay="250"/>
                                  </p:stCondLst>
                                  <p:childTnLst>
                                    <p:set>
                                      <p:cBhvr>
                                        <p:cTn id="27" dur="1" fill="hold">
                                          <p:stCondLst>
                                            <p:cond delay="0"/>
                                          </p:stCondLst>
                                        </p:cTn>
                                        <p:tgtEl>
                                          <p:spTgt spid="381">
                                            <p:txEl>
                                              <p:pRg st="5" end="5"/>
                                            </p:txEl>
                                          </p:spTgt>
                                        </p:tgtEl>
                                        <p:attrNameLst>
                                          <p:attrName>style.visibility</p:attrName>
                                        </p:attrNameLst>
                                      </p:cBhvr>
                                      <p:to>
                                        <p:strVal val="visible"/>
                                      </p:to>
                                    </p:set>
                                    <p:animEffect transition="in" filter="barn(inVertical)">
                                      <p:cBhvr>
                                        <p:cTn id="28" dur="500"/>
                                        <p:tgtEl>
                                          <p:spTgt spid="3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4"/>
          <p:cNvSpPr txBox="1">
            <a:spLocks noGrp="1"/>
          </p:cNvSpPr>
          <p:nvPr>
            <p:ph type="ctrTitle" idx="6"/>
          </p:nvPr>
        </p:nvSpPr>
        <p:spPr>
          <a:xfrm>
            <a:off x="311700" y="190725"/>
            <a:ext cx="8520600" cy="6066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s" b="1">
                <a:solidFill>
                  <a:schemeClr val="accent1"/>
                </a:solidFill>
                <a:latin typeface="Roboto"/>
                <a:ea typeface="Roboto"/>
                <a:cs typeface="Roboto"/>
                <a:sym typeface="Roboto"/>
              </a:rPr>
              <a:t>3. Cách tổ chức chương trình</a:t>
            </a:r>
            <a:endParaRPr b="1">
              <a:solidFill>
                <a:schemeClr val="accent1"/>
              </a:solidFill>
              <a:latin typeface="Roboto"/>
              <a:ea typeface="Roboto"/>
              <a:cs typeface="Roboto"/>
              <a:sym typeface="Roboto"/>
            </a:endParaRPr>
          </a:p>
        </p:txBody>
      </p:sp>
      <p:cxnSp>
        <p:nvCxnSpPr>
          <p:cNvPr id="387" name="Google Shape;387;p44"/>
          <p:cNvCxnSpPr/>
          <p:nvPr/>
        </p:nvCxnSpPr>
        <p:spPr>
          <a:xfrm>
            <a:off x="311700" y="700025"/>
            <a:ext cx="8520600" cy="0"/>
          </a:xfrm>
          <a:prstGeom prst="straightConnector1">
            <a:avLst/>
          </a:prstGeom>
          <a:noFill/>
          <a:ln w="9525" cap="flat" cmpd="sng">
            <a:solidFill>
              <a:schemeClr val="accent1"/>
            </a:solidFill>
            <a:prstDash val="solid"/>
            <a:round/>
            <a:headEnd type="none" w="med" len="med"/>
            <a:tailEnd type="none" w="med" len="med"/>
          </a:ln>
        </p:spPr>
      </p:cxnSp>
      <p:sp>
        <p:nvSpPr>
          <p:cNvPr id="388" name="Google Shape;388;p44"/>
          <p:cNvSpPr txBox="1"/>
          <p:nvPr/>
        </p:nvSpPr>
        <p:spPr>
          <a:xfrm>
            <a:off x="311700" y="780625"/>
            <a:ext cx="8651700" cy="400200"/>
          </a:xfrm>
          <a:prstGeom prst="rect">
            <a:avLst/>
          </a:prstGeom>
          <a:noFill/>
          <a:ln>
            <a:noFill/>
          </a:ln>
        </p:spPr>
        <p:txBody>
          <a:bodyPr spcFirstLastPara="1" wrap="square" lIns="91425" tIns="91425" rIns="91425" bIns="91425" anchor="t" anchorCtr="0">
            <a:spAutoFit/>
          </a:bodyPr>
          <a:lstStyle/>
          <a:p>
            <a:pPr marL="0" marR="25400" lvl="0" indent="0" algn="just" rtl="0">
              <a:lnSpc>
                <a:spcPct val="120000"/>
              </a:lnSpc>
              <a:spcBef>
                <a:spcPts val="0"/>
              </a:spcBef>
              <a:spcAft>
                <a:spcPts val="400"/>
              </a:spcAft>
              <a:buNone/>
            </a:pPr>
            <a:r>
              <a:rPr lang="es" b="1" dirty="0">
                <a:solidFill>
                  <a:schemeClr val="accent1"/>
                </a:solidFill>
                <a:latin typeface="Roboto"/>
                <a:ea typeface="Roboto"/>
                <a:cs typeface="Roboto"/>
                <a:sym typeface="Roboto"/>
              </a:rPr>
              <a:t>3.1. Cấu trúc thư mục </a:t>
            </a:r>
            <a:endParaRPr b="1" dirty="0">
              <a:solidFill>
                <a:schemeClr val="accent1"/>
              </a:solidFill>
              <a:latin typeface="Roboto"/>
              <a:ea typeface="Roboto"/>
              <a:cs typeface="Roboto"/>
              <a:sym typeface="Roboto"/>
            </a:endParaRPr>
          </a:p>
        </p:txBody>
      </p:sp>
      <p:sp>
        <p:nvSpPr>
          <p:cNvPr id="389" name="Google Shape;389;p44"/>
          <p:cNvSpPr/>
          <p:nvPr/>
        </p:nvSpPr>
        <p:spPr>
          <a:xfrm>
            <a:off x="1601025" y="1261425"/>
            <a:ext cx="2080200" cy="3717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0" name="Google Shape;390;p44"/>
          <p:cNvPicPr preferRelativeResize="0"/>
          <p:nvPr/>
        </p:nvPicPr>
        <p:blipFill>
          <a:blip r:embed="rId3">
            <a:alphaModFix/>
          </a:blip>
          <a:stretch>
            <a:fillRect/>
          </a:stretch>
        </p:blipFill>
        <p:spPr>
          <a:xfrm>
            <a:off x="1665250" y="1291438"/>
            <a:ext cx="1951752" cy="3657875"/>
          </a:xfrm>
          <a:prstGeom prst="rect">
            <a:avLst/>
          </a:prstGeom>
          <a:noFill/>
          <a:ln>
            <a:noFill/>
          </a:ln>
        </p:spPr>
      </p:pic>
      <p:pic>
        <p:nvPicPr>
          <p:cNvPr id="391" name="Google Shape;391;p44"/>
          <p:cNvPicPr preferRelativeResize="0"/>
          <p:nvPr/>
        </p:nvPicPr>
        <p:blipFill>
          <a:blip r:embed="rId4">
            <a:alphaModFix/>
          </a:blip>
          <a:stretch>
            <a:fillRect/>
          </a:stretch>
        </p:blipFill>
        <p:spPr>
          <a:xfrm>
            <a:off x="3805425" y="1635775"/>
            <a:ext cx="5157976" cy="274746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nodeType="clickEffect">
                                  <p:stCondLst>
                                    <p:cond delay="0"/>
                                  </p:stCondLst>
                                  <p:childTnLst>
                                    <p:set>
                                      <p:cBhvr>
                                        <p:cTn id="11" dur="1" fill="hold">
                                          <p:stCondLst>
                                            <p:cond delay="0"/>
                                          </p:stCondLst>
                                        </p:cTn>
                                        <p:tgtEl>
                                          <p:spTgt spid="390"/>
                                        </p:tgtEl>
                                        <p:attrNameLst>
                                          <p:attrName>style.visibility</p:attrName>
                                        </p:attrNameLst>
                                      </p:cBhvr>
                                      <p:to>
                                        <p:strVal val="visible"/>
                                      </p:to>
                                    </p:set>
                                    <p:animEffect transition="in" filter="wheel(2)">
                                      <p:cBhvr>
                                        <p:cTn id="12" dur="500"/>
                                        <p:tgtEl>
                                          <p:spTgt spid="39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89"/>
                                        </p:tgtEl>
                                        <p:attrNameLst>
                                          <p:attrName>style.visibility</p:attrName>
                                        </p:attrNameLst>
                                      </p:cBhvr>
                                      <p:to>
                                        <p:strVal val="visible"/>
                                      </p:to>
                                    </p:set>
                                    <p:animEffect transition="in" filter="wipe(down)">
                                      <p:cBhvr>
                                        <p:cTn id="15" dur="500"/>
                                        <p:tgtEl>
                                          <p:spTgt spid="389"/>
                                        </p:tgtEl>
                                      </p:cBhvr>
                                    </p:animEffect>
                                  </p:childTnLst>
                                </p:cTn>
                              </p:par>
                            </p:childTnLst>
                          </p:cTn>
                        </p:par>
                        <p:par>
                          <p:cTn id="16" fill="hold">
                            <p:stCondLst>
                              <p:cond delay="500"/>
                            </p:stCondLst>
                            <p:childTnLst>
                              <p:par>
                                <p:cTn id="17" presetID="21" presetClass="entr" presetSubtype="2" fill="hold" nodeType="afterEffect">
                                  <p:stCondLst>
                                    <p:cond delay="250"/>
                                  </p:stCondLst>
                                  <p:childTnLst>
                                    <p:set>
                                      <p:cBhvr>
                                        <p:cTn id="18" dur="1" fill="hold">
                                          <p:stCondLst>
                                            <p:cond delay="0"/>
                                          </p:stCondLst>
                                        </p:cTn>
                                        <p:tgtEl>
                                          <p:spTgt spid="391"/>
                                        </p:tgtEl>
                                        <p:attrNameLst>
                                          <p:attrName>style.visibility</p:attrName>
                                        </p:attrNameLst>
                                      </p:cBhvr>
                                      <p:to>
                                        <p:strVal val="visible"/>
                                      </p:to>
                                    </p:set>
                                    <p:animEffect transition="in" filter="wheel(2)">
                                      <p:cBhvr>
                                        <p:cTn id="19" dur="5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p:bldP spid="3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txBox="1">
            <a:spLocks noGrp="1"/>
          </p:cNvSpPr>
          <p:nvPr>
            <p:ph type="ctrTitle" idx="6"/>
          </p:nvPr>
        </p:nvSpPr>
        <p:spPr>
          <a:xfrm>
            <a:off x="311700" y="190725"/>
            <a:ext cx="8520600" cy="606600"/>
          </a:xfrm>
          <a:prstGeom prst="rect">
            <a:avLst/>
          </a:prstGeom>
        </p:spPr>
        <p:txBody>
          <a:bodyPr spcFirstLastPara="1" wrap="square" lIns="91425" tIns="91425" rIns="91425" bIns="91425" anchor="b" anchorCtr="0">
            <a:noAutofit/>
          </a:bodyPr>
          <a:lstStyle/>
          <a:p>
            <a:pPr marL="457200" lvl="0" indent="0" rtl="0">
              <a:spcBef>
                <a:spcPts val="0"/>
              </a:spcBef>
              <a:spcAft>
                <a:spcPts val="0"/>
              </a:spcAft>
              <a:buNone/>
            </a:pPr>
            <a:r>
              <a:rPr lang="es" b="1">
                <a:solidFill>
                  <a:schemeClr val="accent1"/>
                </a:solidFill>
                <a:latin typeface="Roboto"/>
                <a:ea typeface="Roboto"/>
                <a:cs typeface="Roboto"/>
                <a:sym typeface="Roboto"/>
              </a:rPr>
              <a:t>3. Cách tổ chức chương trình</a:t>
            </a:r>
            <a:endParaRPr b="1">
              <a:solidFill>
                <a:schemeClr val="accent1"/>
              </a:solidFill>
              <a:latin typeface="Roboto"/>
              <a:ea typeface="Roboto"/>
              <a:cs typeface="Roboto"/>
              <a:sym typeface="Roboto"/>
            </a:endParaRPr>
          </a:p>
        </p:txBody>
      </p:sp>
      <p:cxnSp>
        <p:nvCxnSpPr>
          <p:cNvPr id="397" name="Google Shape;397;p45"/>
          <p:cNvCxnSpPr/>
          <p:nvPr/>
        </p:nvCxnSpPr>
        <p:spPr>
          <a:xfrm>
            <a:off x="311700" y="700025"/>
            <a:ext cx="8520600" cy="0"/>
          </a:xfrm>
          <a:prstGeom prst="straightConnector1">
            <a:avLst/>
          </a:prstGeom>
          <a:noFill/>
          <a:ln w="9525" cap="flat" cmpd="sng">
            <a:solidFill>
              <a:schemeClr val="accent1"/>
            </a:solidFill>
            <a:prstDash val="solid"/>
            <a:round/>
            <a:headEnd type="none" w="med" len="med"/>
            <a:tailEnd type="none" w="med" len="med"/>
          </a:ln>
        </p:spPr>
      </p:cxnSp>
      <p:sp>
        <p:nvSpPr>
          <p:cNvPr id="398" name="Google Shape;398;p45"/>
          <p:cNvSpPr txBox="1"/>
          <p:nvPr/>
        </p:nvSpPr>
        <p:spPr>
          <a:xfrm>
            <a:off x="311700" y="780625"/>
            <a:ext cx="8651700" cy="494464"/>
          </a:xfrm>
          <a:prstGeom prst="rect">
            <a:avLst/>
          </a:prstGeom>
          <a:noFill/>
          <a:ln>
            <a:noFill/>
          </a:ln>
        </p:spPr>
        <p:txBody>
          <a:bodyPr spcFirstLastPara="1" wrap="square" lIns="91425" tIns="91425" rIns="91425" bIns="91425" anchor="t" anchorCtr="0">
            <a:spAutoFit/>
          </a:bodyPr>
          <a:lstStyle/>
          <a:p>
            <a:pPr marL="0" marR="25400" lvl="0" indent="0" algn="ctr" rtl="0">
              <a:lnSpc>
                <a:spcPct val="120000"/>
              </a:lnSpc>
              <a:spcBef>
                <a:spcPts val="0"/>
              </a:spcBef>
              <a:spcAft>
                <a:spcPts val="400"/>
              </a:spcAft>
              <a:buNone/>
            </a:pPr>
            <a:r>
              <a:rPr lang="es" b="1" dirty="0">
                <a:solidFill>
                  <a:schemeClr val="accent1"/>
                </a:solidFill>
                <a:latin typeface="Roboto"/>
                <a:ea typeface="Roboto"/>
                <a:cs typeface="Roboto"/>
                <a:sym typeface="Roboto"/>
              </a:rPr>
              <a:t>3.2. Cách Servlet container và web server xử lý một request</a:t>
            </a:r>
            <a:endParaRPr b="1" dirty="0">
              <a:solidFill>
                <a:schemeClr val="accent1"/>
              </a:solidFill>
              <a:latin typeface="Roboto"/>
              <a:ea typeface="Roboto"/>
              <a:cs typeface="Roboto"/>
              <a:sym typeface="Roboto"/>
            </a:endParaRPr>
          </a:p>
        </p:txBody>
      </p:sp>
      <p:sp>
        <p:nvSpPr>
          <p:cNvPr id="399" name="Google Shape;399;p45"/>
          <p:cNvSpPr txBox="1"/>
          <p:nvPr/>
        </p:nvSpPr>
        <p:spPr>
          <a:xfrm>
            <a:off x="958953" y="1206297"/>
            <a:ext cx="7269812" cy="84635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s" sz="2000" b="1" u="sng" dirty="0">
                <a:solidFill>
                  <a:schemeClr val="lt1"/>
                </a:solidFill>
                <a:latin typeface="Roboto"/>
                <a:ea typeface="Roboto"/>
                <a:cs typeface="Roboto"/>
                <a:sym typeface="Roboto"/>
              </a:rPr>
              <a:t>B6</a:t>
            </a:r>
            <a:r>
              <a:rPr lang="es" sz="2000" dirty="0">
                <a:solidFill>
                  <a:schemeClr val="lt1"/>
                </a:solidFill>
                <a:latin typeface="Roboto"/>
                <a:ea typeface="Roboto"/>
                <a:cs typeface="Roboto"/>
                <a:sym typeface="Roboto"/>
              </a:rPr>
              <a:t>: Web server trả lại kết quả động đúng với vị trí yêu cầu</a:t>
            </a:r>
            <a:endParaRPr sz="2000" dirty="0">
              <a:solidFill>
                <a:schemeClr val="lt1"/>
              </a:solidFill>
              <a:latin typeface="Roboto"/>
              <a:ea typeface="Roboto"/>
              <a:cs typeface="Roboto"/>
              <a:sym typeface="Roboto"/>
            </a:endParaRPr>
          </a:p>
        </p:txBody>
      </p:sp>
      <p:pic>
        <p:nvPicPr>
          <p:cNvPr id="400" name="Google Shape;400;p45"/>
          <p:cNvPicPr preferRelativeResize="0"/>
          <p:nvPr/>
        </p:nvPicPr>
        <p:blipFill>
          <a:blip r:embed="rId3">
            <a:alphaModFix/>
          </a:blip>
          <a:stretch>
            <a:fillRect/>
          </a:stretch>
        </p:blipFill>
        <p:spPr>
          <a:xfrm>
            <a:off x="640530" y="2078125"/>
            <a:ext cx="7994040" cy="2725225"/>
          </a:xfrm>
          <a:prstGeom prst="rect">
            <a:avLst/>
          </a:prstGeom>
          <a:noFill/>
          <a:ln>
            <a:noFill/>
          </a:ln>
        </p:spPr>
      </p:pic>
      <p:sp>
        <p:nvSpPr>
          <p:cNvPr id="401" name="Google Shape;401;p45"/>
          <p:cNvSpPr txBox="1"/>
          <p:nvPr/>
        </p:nvSpPr>
        <p:spPr>
          <a:xfrm>
            <a:off x="615780" y="1219183"/>
            <a:ext cx="7719117" cy="2031295"/>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s" sz="2000" b="1" u="sng" dirty="0">
                <a:solidFill>
                  <a:schemeClr val="lt1"/>
                </a:solidFill>
                <a:latin typeface="Roboto"/>
                <a:ea typeface="Roboto"/>
                <a:cs typeface="Roboto"/>
                <a:sym typeface="Roboto"/>
              </a:rPr>
              <a:t>B1</a:t>
            </a:r>
            <a:r>
              <a:rPr lang="es" sz="2000" b="1" dirty="0">
                <a:solidFill>
                  <a:schemeClr val="lt1"/>
                </a:solidFill>
                <a:latin typeface="Roboto"/>
                <a:ea typeface="Roboto"/>
                <a:cs typeface="Roboto"/>
                <a:sym typeface="Roboto"/>
              </a:rPr>
              <a:t>:</a:t>
            </a:r>
            <a:r>
              <a:rPr lang="es" sz="2000" dirty="0">
                <a:solidFill>
                  <a:schemeClr val="lt1"/>
                </a:solidFill>
                <a:latin typeface="Roboto"/>
                <a:ea typeface="Roboto"/>
                <a:cs typeface="Roboto"/>
                <a:sym typeface="Roboto"/>
              </a:rPr>
              <a:t> Web Server sẽ nhận HTTP request</a:t>
            </a:r>
            <a:endParaRPr sz="2000" dirty="0">
              <a:solidFill>
                <a:schemeClr val="lt1"/>
              </a:solidFill>
              <a:latin typeface="Roboto"/>
              <a:ea typeface="Roboto"/>
              <a:cs typeface="Roboto"/>
              <a:sym typeface="Roboto"/>
            </a:endParaRPr>
          </a:p>
          <a:p>
            <a:pPr marL="0" lvl="0" indent="0" algn="ctr" rtl="0">
              <a:lnSpc>
                <a:spcPct val="100000"/>
              </a:lnSpc>
              <a:spcBef>
                <a:spcPts val="1200"/>
              </a:spcBef>
              <a:spcAft>
                <a:spcPts val="0"/>
              </a:spcAft>
              <a:buNone/>
            </a:pPr>
            <a:endParaRPr sz="2000" dirty="0">
              <a:solidFill>
                <a:schemeClr val="lt1"/>
              </a:solidFill>
              <a:latin typeface="Roboto"/>
              <a:ea typeface="Roboto"/>
              <a:cs typeface="Roboto"/>
              <a:sym typeface="Roboto"/>
            </a:endParaRPr>
          </a:p>
          <a:p>
            <a:pPr marL="0" lvl="0" indent="0" algn="ctr" rtl="0">
              <a:lnSpc>
                <a:spcPct val="100000"/>
              </a:lnSpc>
              <a:spcBef>
                <a:spcPts val="1200"/>
              </a:spcBef>
              <a:spcAft>
                <a:spcPts val="0"/>
              </a:spcAft>
              <a:buNone/>
            </a:pPr>
            <a:endParaRPr sz="2000" dirty="0">
              <a:solidFill>
                <a:schemeClr val="lt1"/>
              </a:solidFill>
              <a:latin typeface="Roboto"/>
              <a:ea typeface="Roboto"/>
              <a:cs typeface="Roboto"/>
              <a:sym typeface="Roboto"/>
            </a:endParaRPr>
          </a:p>
          <a:p>
            <a:pPr marL="0" lvl="0" indent="0" algn="ctr" rtl="0">
              <a:lnSpc>
                <a:spcPct val="100000"/>
              </a:lnSpc>
              <a:spcBef>
                <a:spcPts val="1200"/>
              </a:spcBef>
              <a:spcAft>
                <a:spcPts val="1200"/>
              </a:spcAft>
              <a:buNone/>
            </a:pPr>
            <a:endParaRPr sz="2000" dirty="0">
              <a:solidFill>
                <a:schemeClr val="lt1"/>
              </a:solidFill>
              <a:latin typeface="Roboto"/>
              <a:ea typeface="Roboto"/>
              <a:cs typeface="Roboto"/>
              <a:sym typeface="Roboto"/>
            </a:endParaRPr>
          </a:p>
        </p:txBody>
      </p:sp>
      <p:sp>
        <p:nvSpPr>
          <p:cNvPr id="402" name="Google Shape;402;p45"/>
          <p:cNvSpPr txBox="1"/>
          <p:nvPr/>
        </p:nvSpPr>
        <p:spPr>
          <a:xfrm>
            <a:off x="1325490" y="1198054"/>
            <a:ext cx="6859557"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200"/>
              </a:spcAft>
              <a:buNone/>
            </a:pPr>
            <a:r>
              <a:rPr lang="es" sz="2000" b="1" u="sng" dirty="0">
                <a:solidFill>
                  <a:schemeClr val="lt1"/>
                </a:solidFill>
                <a:latin typeface="Roboto"/>
                <a:ea typeface="Roboto"/>
                <a:cs typeface="Roboto"/>
                <a:sym typeface="Roboto"/>
              </a:rPr>
              <a:t>B2</a:t>
            </a:r>
            <a:r>
              <a:rPr lang="es" sz="2000" b="1" dirty="0">
                <a:solidFill>
                  <a:schemeClr val="lt1"/>
                </a:solidFill>
                <a:latin typeface="Roboto"/>
                <a:ea typeface="Roboto"/>
                <a:cs typeface="Roboto"/>
                <a:sym typeface="Roboto"/>
              </a:rPr>
              <a:t>:</a:t>
            </a:r>
            <a:r>
              <a:rPr lang="es" sz="2000" dirty="0">
                <a:solidFill>
                  <a:schemeClr val="lt1"/>
                </a:solidFill>
                <a:latin typeface="Roboto"/>
                <a:ea typeface="Roboto"/>
                <a:cs typeface="Roboto"/>
                <a:sym typeface="Roboto"/>
              </a:rPr>
              <a:t> Web Server chuyển tiếp yêu cầu tới Servlet Container</a:t>
            </a:r>
            <a:endParaRPr sz="2000" dirty="0">
              <a:latin typeface="Roboto"/>
              <a:ea typeface="Roboto"/>
              <a:cs typeface="Roboto"/>
              <a:sym typeface="Roboto"/>
            </a:endParaRPr>
          </a:p>
        </p:txBody>
      </p:sp>
      <p:sp>
        <p:nvSpPr>
          <p:cNvPr id="403" name="Google Shape;403;p45"/>
          <p:cNvSpPr txBox="1"/>
          <p:nvPr/>
        </p:nvSpPr>
        <p:spPr>
          <a:xfrm>
            <a:off x="640530" y="1217586"/>
            <a:ext cx="8191770" cy="95407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200"/>
              </a:spcAft>
              <a:buNone/>
            </a:pPr>
            <a:r>
              <a:rPr lang="es" sz="2000" b="1" u="sng" dirty="0">
                <a:solidFill>
                  <a:schemeClr val="lt1"/>
                </a:solidFill>
                <a:latin typeface="Roboto"/>
                <a:ea typeface="Roboto"/>
                <a:cs typeface="Roboto"/>
                <a:sym typeface="Roboto"/>
              </a:rPr>
              <a:t>B3</a:t>
            </a:r>
            <a:r>
              <a:rPr lang="es" sz="2000" dirty="0">
                <a:solidFill>
                  <a:schemeClr val="lt1"/>
                </a:solidFill>
                <a:latin typeface="Roboto"/>
                <a:ea typeface="Roboto"/>
                <a:cs typeface="Roboto"/>
                <a:sym typeface="Roboto"/>
              </a:rPr>
              <a:t>: Servlet được lấy ra một cách tự động và tải lên địa chỉ không gian của container, nếu nó nằm trong container.</a:t>
            </a:r>
            <a:endParaRPr sz="2000" dirty="0">
              <a:latin typeface="Roboto"/>
              <a:ea typeface="Roboto"/>
              <a:cs typeface="Roboto"/>
              <a:sym typeface="Roboto"/>
            </a:endParaRPr>
          </a:p>
        </p:txBody>
      </p:sp>
      <p:sp>
        <p:nvSpPr>
          <p:cNvPr id="3" name="TextBox 2">
            <a:extLst>
              <a:ext uri="{FF2B5EF4-FFF2-40B4-BE49-F238E27FC236}">
                <a16:creationId xmlns:a16="http://schemas.microsoft.com/office/drawing/2014/main" id="{3BA2D28F-756B-24A4-C2B0-DD5AD9F3F0A8}"/>
              </a:ext>
            </a:extLst>
          </p:cNvPr>
          <p:cNvSpPr txBox="1"/>
          <p:nvPr/>
        </p:nvSpPr>
        <p:spPr>
          <a:xfrm>
            <a:off x="893469" y="1219183"/>
            <a:ext cx="7723598" cy="775853"/>
          </a:xfrm>
          <a:prstGeom prst="rect">
            <a:avLst/>
          </a:prstGeom>
          <a:noFill/>
        </p:spPr>
        <p:txBody>
          <a:bodyPr wrap="square">
            <a:spAutoFit/>
          </a:bodyPr>
          <a:lstStyle/>
          <a:p>
            <a:pPr marL="0" lvl="0" indent="0" algn="ctr" rtl="0">
              <a:lnSpc>
                <a:spcPct val="115000"/>
              </a:lnSpc>
              <a:spcBef>
                <a:spcPts val="0"/>
              </a:spcBef>
              <a:spcAft>
                <a:spcPts val="0"/>
              </a:spcAft>
              <a:buNone/>
            </a:pPr>
            <a:r>
              <a:rPr lang="vi-VN" sz="2000" b="1" u="sng" dirty="0">
                <a:solidFill>
                  <a:schemeClr val="lt1"/>
                </a:solidFill>
                <a:latin typeface="Roboto"/>
                <a:ea typeface="Roboto"/>
                <a:cs typeface="Roboto"/>
                <a:sym typeface="Roboto"/>
              </a:rPr>
              <a:t>B4</a:t>
            </a:r>
            <a:r>
              <a:rPr lang="vi-VN" sz="2000" dirty="0">
                <a:solidFill>
                  <a:schemeClr val="lt1"/>
                </a:solidFill>
                <a:latin typeface="Roboto"/>
                <a:ea typeface="Roboto"/>
                <a:cs typeface="Roboto"/>
                <a:sym typeface="Roboto"/>
              </a:rPr>
              <a:t>: Container gọi init () method của servlet để khởi tạo (được gọi một lần khi servlet được load lần đầu tiên)</a:t>
            </a:r>
          </a:p>
        </p:txBody>
      </p:sp>
      <p:sp>
        <p:nvSpPr>
          <p:cNvPr id="5" name="TextBox 4">
            <a:extLst>
              <a:ext uri="{FF2B5EF4-FFF2-40B4-BE49-F238E27FC236}">
                <a16:creationId xmlns:a16="http://schemas.microsoft.com/office/drawing/2014/main" id="{2C66E25B-5129-BA3B-8645-76BA34AC408C}"/>
              </a:ext>
            </a:extLst>
          </p:cNvPr>
          <p:cNvSpPr txBox="1"/>
          <p:nvPr/>
        </p:nvSpPr>
        <p:spPr>
          <a:xfrm>
            <a:off x="155850" y="1212108"/>
            <a:ext cx="8832300" cy="775853"/>
          </a:xfrm>
          <a:prstGeom prst="rect">
            <a:avLst/>
          </a:prstGeom>
          <a:noFill/>
        </p:spPr>
        <p:txBody>
          <a:bodyPr wrap="square">
            <a:spAutoFit/>
          </a:bodyPr>
          <a:lstStyle/>
          <a:p>
            <a:pPr marL="0" lvl="0" indent="0" algn="ctr" rtl="0">
              <a:lnSpc>
                <a:spcPct val="115000"/>
              </a:lnSpc>
              <a:spcBef>
                <a:spcPts val="1200"/>
              </a:spcBef>
              <a:spcAft>
                <a:spcPts val="0"/>
              </a:spcAft>
              <a:buNone/>
            </a:pPr>
            <a:r>
              <a:rPr lang="en-US" sz="2000" b="1" u="sng" dirty="0" err="1">
                <a:solidFill>
                  <a:schemeClr val="lt1"/>
                </a:solidFill>
                <a:latin typeface="Roboto"/>
                <a:ea typeface="Roboto"/>
                <a:cs typeface="Roboto"/>
                <a:sym typeface="Roboto"/>
              </a:rPr>
              <a:t>B5</a:t>
            </a:r>
            <a:r>
              <a:rPr lang="en-US" sz="2000" dirty="0">
                <a:solidFill>
                  <a:schemeClr val="lt1"/>
                </a:solidFill>
                <a:latin typeface="Roboto"/>
                <a:ea typeface="Roboto"/>
                <a:cs typeface="Roboto"/>
                <a:sym typeface="Roboto"/>
              </a:rPr>
              <a:t>: Container </a:t>
            </a:r>
            <a:r>
              <a:rPr lang="en-US" sz="2000" dirty="0" err="1">
                <a:solidFill>
                  <a:schemeClr val="lt1"/>
                </a:solidFill>
                <a:latin typeface="Roboto"/>
                <a:ea typeface="Roboto"/>
                <a:cs typeface="Roboto"/>
                <a:sym typeface="Roboto"/>
              </a:rPr>
              <a:t>gọi</a:t>
            </a:r>
            <a:r>
              <a:rPr lang="en-US" sz="2000" dirty="0">
                <a:solidFill>
                  <a:schemeClr val="lt1"/>
                </a:solidFill>
                <a:latin typeface="Roboto"/>
                <a:ea typeface="Roboto"/>
                <a:cs typeface="Roboto"/>
                <a:sym typeface="Roboto"/>
              </a:rPr>
              <a:t> service () method </a:t>
            </a:r>
            <a:r>
              <a:rPr lang="en-US" sz="2000" dirty="0" err="1">
                <a:solidFill>
                  <a:schemeClr val="lt1"/>
                </a:solidFill>
                <a:latin typeface="Roboto"/>
                <a:ea typeface="Roboto"/>
                <a:cs typeface="Roboto"/>
                <a:sym typeface="Roboto"/>
              </a:rPr>
              <a:t>của</a:t>
            </a:r>
            <a:r>
              <a:rPr lang="en-US" sz="2000" dirty="0">
                <a:solidFill>
                  <a:schemeClr val="lt1"/>
                </a:solidFill>
                <a:latin typeface="Roboto"/>
                <a:ea typeface="Roboto"/>
                <a:cs typeface="Roboto"/>
                <a:sym typeface="Roboto"/>
              </a:rPr>
              <a:t> servlet </a:t>
            </a:r>
            <a:r>
              <a:rPr lang="en-US" sz="2000" dirty="0" err="1">
                <a:solidFill>
                  <a:schemeClr val="lt1"/>
                </a:solidFill>
                <a:latin typeface="Roboto"/>
                <a:ea typeface="Roboto"/>
                <a:cs typeface="Roboto"/>
                <a:sym typeface="Roboto"/>
              </a:rPr>
              <a:t>để</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xử</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lý</a:t>
            </a:r>
            <a:r>
              <a:rPr lang="en-US" sz="2000" dirty="0">
                <a:solidFill>
                  <a:schemeClr val="lt1"/>
                </a:solidFill>
                <a:latin typeface="Roboto"/>
                <a:ea typeface="Roboto"/>
                <a:cs typeface="Roboto"/>
                <a:sym typeface="Roboto"/>
              </a:rPr>
              <a:t> HTTP request, </a:t>
            </a:r>
            <a:r>
              <a:rPr lang="en-US" sz="2000" dirty="0" err="1">
                <a:solidFill>
                  <a:schemeClr val="lt1"/>
                </a:solidFill>
                <a:latin typeface="Roboto"/>
                <a:ea typeface="Roboto"/>
                <a:cs typeface="Roboto"/>
                <a:sym typeface="Roboto"/>
              </a:rPr>
              <a:t>tức</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là</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đọc</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dữ</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liệu</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trong</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yêu</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cầu</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và</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hình</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thành</a:t>
            </a:r>
            <a:r>
              <a:rPr lang="en-US" sz="2000" dirty="0">
                <a:solidFill>
                  <a:schemeClr val="lt1"/>
                </a:solidFill>
                <a:latin typeface="Roboto"/>
                <a:ea typeface="Roboto"/>
                <a:cs typeface="Roboto"/>
                <a:sym typeface="Roboto"/>
              </a:rPr>
              <a:t> </a:t>
            </a:r>
            <a:r>
              <a:rPr lang="en-US" sz="2000" dirty="0" err="1">
                <a:solidFill>
                  <a:schemeClr val="lt1"/>
                </a:solidFill>
                <a:latin typeface="Roboto"/>
                <a:ea typeface="Roboto"/>
                <a:cs typeface="Roboto"/>
                <a:sym typeface="Roboto"/>
              </a:rPr>
              <a:t>một</a:t>
            </a:r>
            <a:r>
              <a:rPr lang="en-US" sz="2000" dirty="0">
                <a:solidFill>
                  <a:schemeClr val="lt1"/>
                </a:solidFill>
                <a:latin typeface="Roboto"/>
                <a:ea typeface="Roboto"/>
                <a:cs typeface="Roboto"/>
                <a:sym typeface="Roboto"/>
              </a:rPr>
              <a:t> response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500"/>
                                        <p:tgtEl>
                                          <p:spTgt spid="3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0"/>
                                        </p:tgtEl>
                                        <p:attrNameLst>
                                          <p:attrName>style.visibility</p:attrName>
                                        </p:attrNameLst>
                                      </p:cBhvr>
                                      <p:to>
                                        <p:strVal val="visible"/>
                                      </p:to>
                                    </p:set>
                                    <p:animEffect transition="in" filter="fade">
                                      <p:cBhvr>
                                        <p:cTn id="11" dur="500"/>
                                        <p:tgtEl>
                                          <p:spTgt spid="40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01"/>
                                        </p:tgtEl>
                                        <p:attrNameLst>
                                          <p:attrName>style.visibility</p:attrName>
                                        </p:attrNameLst>
                                      </p:cBhvr>
                                      <p:to>
                                        <p:strVal val="visible"/>
                                      </p:to>
                                    </p:set>
                                    <p:animEffect transition="in" filter="barn(inVertical)">
                                      <p:cBhvr>
                                        <p:cTn id="16" dur="500"/>
                                        <p:tgtEl>
                                          <p:spTgt spid="401"/>
                                        </p:tgtEl>
                                      </p:cBhvr>
                                    </p:animEffect>
                                  </p:childTnLst>
                                  <p:subTnLst>
                                    <p:set>
                                      <p:cBhvr override="childStyle">
                                        <p:cTn dur="1" fill="hold" display="0" masterRel="nextClick" afterEffect="1"/>
                                        <p:tgtEl>
                                          <p:spTgt spid="40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02"/>
                                        </p:tgtEl>
                                        <p:attrNameLst>
                                          <p:attrName>style.visibility</p:attrName>
                                        </p:attrNameLst>
                                      </p:cBhvr>
                                      <p:to>
                                        <p:strVal val="visible"/>
                                      </p:to>
                                    </p:set>
                                    <p:animEffect transition="in" filter="barn(inVertical)">
                                      <p:cBhvr>
                                        <p:cTn id="21" dur="500"/>
                                        <p:tgtEl>
                                          <p:spTgt spid="402"/>
                                        </p:tgtEl>
                                      </p:cBhvr>
                                    </p:animEffect>
                                  </p:childTnLst>
                                  <p:subTnLst>
                                    <p:set>
                                      <p:cBhvr override="childStyle">
                                        <p:cTn dur="1" fill="hold" display="0" masterRel="nextClick" afterEffect="1"/>
                                        <p:tgtEl>
                                          <p:spTgt spid="40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03"/>
                                        </p:tgtEl>
                                        <p:attrNameLst>
                                          <p:attrName>style.visibility</p:attrName>
                                        </p:attrNameLst>
                                      </p:cBhvr>
                                      <p:to>
                                        <p:strVal val="visible"/>
                                      </p:to>
                                    </p:set>
                                    <p:animEffect transition="in" filter="barn(inVertical)">
                                      <p:cBhvr>
                                        <p:cTn id="26" dur="500"/>
                                        <p:tgtEl>
                                          <p:spTgt spid="403"/>
                                        </p:tgtEl>
                                      </p:cBhvr>
                                    </p:animEffect>
                                  </p:childTnLst>
                                  <p:subTnLst>
                                    <p:set>
                                      <p:cBhvr override="childStyle">
                                        <p:cTn dur="1" fill="hold" display="0" masterRel="nextClick" afterEffect="1"/>
                                        <p:tgtEl>
                                          <p:spTgt spid="40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arn(inVertical)">
                                      <p:cBhvr>
                                        <p:cTn id="31"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99">
                                            <p:txEl>
                                              <p:pRg st="0" end="0"/>
                                            </p:txEl>
                                          </p:spTgt>
                                        </p:tgtEl>
                                        <p:attrNameLst>
                                          <p:attrName>style.visibility</p:attrName>
                                        </p:attrNameLst>
                                      </p:cBhvr>
                                      <p:to>
                                        <p:strVal val="visible"/>
                                      </p:to>
                                    </p:set>
                                    <p:animEffect transition="in" filter="barn(inVertical)">
                                      <p:cBhvr>
                                        <p:cTn id="41" dur="500"/>
                                        <p:tgtEl>
                                          <p:spTgt spid="3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 grpId="0"/>
      <p:bldP spid="401" grpId="0"/>
      <p:bldP spid="402" grpId="0"/>
      <p:bldP spid="403" grpId="0"/>
      <p:bldP spid="3"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96;p45">
            <a:extLst>
              <a:ext uri="{FF2B5EF4-FFF2-40B4-BE49-F238E27FC236}">
                <a16:creationId xmlns:a16="http://schemas.microsoft.com/office/drawing/2014/main" id="{31F4BA5F-5D14-7987-2CB3-A7BD56038327}"/>
              </a:ext>
            </a:extLst>
          </p:cNvPr>
          <p:cNvSpPr txBox="1">
            <a:spLocks/>
          </p:cNvSpPr>
          <p:nvPr/>
        </p:nvSpPr>
        <p:spPr>
          <a:xfrm>
            <a:off x="0" y="190725"/>
            <a:ext cx="91440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marL="457200"/>
            <a:r>
              <a:rPr lang="vi-VN" b="1" dirty="0">
                <a:solidFill>
                  <a:schemeClr val="accent1"/>
                </a:solidFill>
                <a:latin typeface="Roboto"/>
                <a:ea typeface="Roboto"/>
                <a:cs typeface="Roboto"/>
                <a:sym typeface="Roboto"/>
              </a:rPr>
              <a:t>3. Cách tổ chức chương trình</a:t>
            </a:r>
          </a:p>
        </p:txBody>
      </p:sp>
      <p:cxnSp>
        <p:nvCxnSpPr>
          <p:cNvPr id="10" name="Google Shape;397;p45">
            <a:extLst>
              <a:ext uri="{FF2B5EF4-FFF2-40B4-BE49-F238E27FC236}">
                <a16:creationId xmlns:a16="http://schemas.microsoft.com/office/drawing/2014/main" id="{CD9D9BF1-10D7-067C-5F15-341829FFF976}"/>
              </a:ext>
            </a:extLst>
          </p:cNvPr>
          <p:cNvCxnSpPr/>
          <p:nvPr/>
        </p:nvCxnSpPr>
        <p:spPr>
          <a:xfrm>
            <a:off x="311700" y="700025"/>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 name="Google Shape;398;p45">
            <a:extLst>
              <a:ext uri="{FF2B5EF4-FFF2-40B4-BE49-F238E27FC236}">
                <a16:creationId xmlns:a16="http://schemas.microsoft.com/office/drawing/2014/main" id="{1EE8800E-3075-952F-1AC1-C8ABF2366931}"/>
              </a:ext>
            </a:extLst>
          </p:cNvPr>
          <p:cNvSpPr txBox="1"/>
          <p:nvPr/>
        </p:nvSpPr>
        <p:spPr>
          <a:xfrm>
            <a:off x="0" y="840101"/>
            <a:ext cx="3770616" cy="494464"/>
          </a:xfrm>
          <a:prstGeom prst="rect">
            <a:avLst/>
          </a:prstGeom>
          <a:noFill/>
          <a:ln>
            <a:noFill/>
          </a:ln>
        </p:spPr>
        <p:txBody>
          <a:bodyPr spcFirstLastPara="1" wrap="square" lIns="91425" tIns="91425" rIns="91425" bIns="91425" anchor="t" anchorCtr="0">
            <a:spAutoFit/>
          </a:bodyPr>
          <a:lstStyle/>
          <a:p>
            <a:pPr marL="0" marR="25400" lvl="0" indent="0" algn="ctr" rtl="0">
              <a:lnSpc>
                <a:spcPct val="120000"/>
              </a:lnSpc>
              <a:spcBef>
                <a:spcPts val="0"/>
              </a:spcBef>
              <a:spcAft>
                <a:spcPts val="400"/>
              </a:spcAft>
              <a:buNone/>
            </a:pPr>
            <a:r>
              <a:rPr lang="es" b="1" dirty="0">
                <a:solidFill>
                  <a:schemeClr val="accent1"/>
                </a:solidFill>
                <a:latin typeface="Roboto"/>
                <a:ea typeface="Roboto"/>
                <a:cs typeface="Roboto"/>
                <a:sym typeface="Roboto"/>
              </a:rPr>
              <a:t>3.3. Mô hình MVC</a:t>
            </a:r>
            <a:endParaRPr b="1" dirty="0">
              <a:solidFill>
                <a:schemeClr val="accent1"/>
              </a:solidFill>
              <a:latin typeface="Roboto"/>
              <a:ea typeface="Roboto"/>
              <a:cs typeface="Roboto"/>
              <a:sym typeface="Roboto"/>
            </a:endParaRPr>
          </a:p>
        </p:txBody>
      </p:sp>
      <p:pic>
        <p:nvPicPr>
          <p:cNvPr id="1026" name="Picture 2" descr="Tạo-ứng-dụng-theo-mô-hình-MVC-với-JavaJspServlet">
            <a:extLst>
              <a:ext uri="{FF2B5EF4-FFF2-40B4-BE49-F238E27FC236}">
                <a16:creationId xmlns:a16="http://schemas.microsoft.com/office/drawing/2014/main" id="{131B7AF4-6B4A-B943-A1B7-6756FE1C7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848" y="1082853"/>
            <a:ext cx="5145741" cy="237365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29627E6-67ED-CCFF-04DC-58BCC053B6E3}"/>
              </a:ext>
            </a:extLst>
          </p:cNvPr>
          <p:cNvSpPr txBox="1"/>
          <p:nvPr/>
        </p:nvSpPr>
        <p:spPr>
          <a:xfrm>
            <a:off x="-168965" y="1225956"/>
            <a:ext cx="3359426" cy="4899868"/>
          </a:xfrm>
          <a:prstGeom prst="rect">
            <a:avLst/>
          </a:prstGeom>
          <a:noFill/>
        </p:spPr>
        <p:txBody>
          <a:bodyPr wrap="square">
            <a:spAutoFit/>
          </a:bodyPr>
          <a:lstStyle/>
          <a:p>
            <a:pPr marL="457200" algn="just" rtl="0">
              <a:lnSpc>
                <a:spcPct val="150000"/>
              </a:lnSpc>
              <a:spcBef>
                <a:spcPts val="0"/>
              </a:spcBef>
              <a:spcAft>
                <a:spcPts val="0"/>
              </a:spcAft>
            </a:pP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MVC là viết tắt của cụm từ “Model-View-Controller“. </a:t>
            </a:r>
            <a:endPar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gn="just" rtl="0">
              <a:lnSpc>
                <a:spcPct val="150000"/>
              </a:lnSpc>
              <a:spcBef>
                <a:spcPts val="0"/>
              </a:spcBef>
              <a:spcAft>
                <a:spcPts val="0"/>
              </a:spcAft>
            </a:pP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Đây là mô hình thiết kế được sử dụng trong kỹ thuật phần mềm</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để tạo lập giao diện người dùng trên máy tính. </a:t>
            </a:r>
            <a:endPar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gn="just" rtl="0">
              <a:lnSpc>
                <a:spcPct val="150000"/>
              </a:lnSpc>
              <a:spcBef>
                <a:spcPts val="0"/>
              </a:spcBef>
              <a:spcAft>
                <a:spcPts val="0"/>
              </a:spcAft>
            </a:pP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MVC chia thành ba phần được kết nối với nhau và mỗi thành phần đều có một nhiệm vụ riêng của nó và độc lập với các thành phần khác</a:t>
            </a:r>
            <a:endParaRPr lang="vi-VN" b="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gn="just" rtl="0">
              <a:lnSpc>
                <a:spcPct val="150000"/>
              </a:lnSpc>
              <a:spcBef>
                <a:spcPts val="0"/>
              </a:spcBef>
              <a:spcAft>
                <a:spcPts val="0"/>
              </a:spcAft>
            </a:pPr>
            <a:br>
              <a:rPr lang="vi-VN" b="0" dirty="0">
                <a:effectLst/>
              </a:rPr>
            </a:br>
            <a:endParaRPr lang="vi-VN" b="0" dirty="0">
              <a:effectLst/>
            </a:endParaRPr>
          </a:p>
          <a:p>
            <a:pPr>
              <a:lnSpc>
                <a:spcPct val="150000"/>
              </a:lnSpc>
            </a:pPr>
            <a:br>
              <a:rPr lang="vi-VN" dirty="0"/>
            </a:br>
            <a:endParaRPr lang="en-US" dirty="0"/>
          </a:p>
        </p:txBody>
      </p:sp>
      <p:sp>
        <p:nvSpPr>
          <p:cNvPr id="15" name="TextBox 14">
            <a:extLst>
              <a:ext uri="{FF2B5EF4-FFF2-40B4-BE49-F238E27FC236}">
                <a16:creationId xmlns:a16="http://schemas.microsoft.com/office/drawing/2014/main" id="{A74DB335-F48F-6A81-D5D4-00F35BFF218E}"/>
              </a:ext>
            </a:extLst>
          </p:cNvPr>
          <p:cNvSpPr txBox="1"/>
          <p:nvPr/>
        </p:nvSpPr>
        <p:spPr>
          <a:xfrm>
            <a:off x="3453848" y="3704811"/>
            <a:ext cx="5518700" cy="738664"/>
          </a:xfrm>
          <a:prstGeom prst="rect">
            <a:avLst/>
          </a:prstGeom>
          <a:noFill/>
        </p:spPr>
        <p:txBody>
          <a:bodyPr wrap="square">
            <a:spAutoFit/>
          </a:bodyPr>
          <a:lstStyle/>
          <a:p>
            <a:pPr rtl="0" fontAlgn="base">
              <a:spcBef>
                <a:spcPts val="1400"/>
              </a:spcBef>
              <a:spcAft>
                <a:spcPts val="750"/>
              </a:spcAft>
              <a:buFont typeface="Arial" panose="020B0604020202020204" pitchFamily="34" charset="0"/>
              <a:buChar char="•"/>
            </a:pP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Model: Là bộ phận có chức năng lưu trữ toàn bộ dữ liệu của ứng dụng và là cầu nối giữa 2 thành phần bên dưới</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là View và Controller.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Có</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thể</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là</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CSDL</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file XML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hoặc</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1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đối</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tượng</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đơn</a:t>
            </a:r>
            <a:r>
              <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4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giản</a:t>
            </a:r>
            <a:endParaRPr lang="en-US"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4A19DDFF-E35E-876E-F7E1-C0FC153A123D}"/>
              </a:ext>
            </a:extLst>
          </p:cNvPr>
          <p:cNvSpPr txBox="1"/>
          <p:nvPr/>
        </p:nvSpPr>
        <p:spPr>
          <a:xfrm>
            <a:off x="3805403" y="3737675"/>
            <a:ext cx="4656482" cy="954107"/>
          </a:xfrm>
          <a:prstGeom prst="rect">
            <a:avLst/>
          </a:prstGeom>
          <a:noFill/>
        </p:spPr>
        <p:txBody>
          <a:bodyPr wrap="square">
            <a:spAutoFit/>
          </a:bodyPr>
          <a:lstStyle/>
          <a:p>
            <a:pPr rtl="0" fontAlgn="base">
              <a:spcBef>
                <a:spcPts val="0"/>
              </a:spcBef>
              <a:spcAft>
                <a:spcPts val="750"/>
              </a:spcAft>
              <a:buFont typeface="Arial" panose="020B0604020202020204" pitchFamily="34" charset="0"/>
              <a:buChar char="•"/>
            </a:pP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View: Đây là phần giao diện (theme) dành cho người sử dụng. View là phương tiện hiển thị các đối tượng trong một ứng dụng. Nó bao gồm bất cứ thứ gì mà người dùng có thể nhìn thấy được.</a:t>
            </a:r>
          </a:p>
        </p:txBody>
      </p:sp>
      <p:sp>
        <p:nvSpPr>
          <p:cNvPr id="19" name="TextBox 18">
            <a:extLst>
              <a:ext uri="{FF2B5EF4-FFF2-40B4-BE49-F238E27FC236}">
                <a16:creationId xmlns:a16="http://schemas.microsoft.com/office/drawing/2014/main" id="{DFCF539E-16D5-6CB4-89BB-5A4AACB374F6}"/>
              </a:ext>
            </a:extLst>
          </p:cNvPr>
          <p:cNvSpPr txBox="1"/>
          <p:nvPr/>
        </p:nvSpPr>
        <p:spPr>
          <a:xfrm>
            <a:off x="3694789" y="3703867"/>
            <a:ext cx="4810538" cy="954107"/>
          </a:xfrm>
          <a:prstGeom prst="rect">
            <a:avLst/>
          </a:prstGeom>
          <a:noFill/>
        </p:spPr>
        <p:txBody>
          <a:bodyPr wrap="square">
            <a:spAutoFit/>
          </a:bodyPr>
          <a:lstStyle/>
          <a:p>
            <a:pPr rtl="0" fontAlgn="base">
              <a:spcBef>
                <a:spcPts val="0"/>
              </a:spcBef>
              <a:spcAft>
                <a:spcPts val="750"/>
              </a:spcAft>
              <a:buFont typeface="Arial" panose="020B0604020202020204" pitchFamily="34" charset="0"/>
              <a:buChar char="•"/>
            </a:pPr>
            <a:r>
              <a:rPr lang="vi-VN" sz="14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Controller: Là bộ phận có nhiệm vụ xử lý các yêu cầu người dùng đưa đến thông qua View. Một controller bao gồm cả Model lẫn View. Nó nhận input và thực hiện các update tương ứng.</a:t>
            </a:r>
          </a:p>
        </p:txBody>
      </p:sp>
    </p:spTree>
    <p:extLst>
      <p:ext uri="{BB962C8B-B14F-4D97-AF65-F5344CB8AC3E}">
        <p14:creationId xmlns:p14="http://schemas.microsoft.com/office/powerpoint/2010/main" val="206903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ircle(i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barn(inVertical)">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barn(inVertical)">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barn(inVertical)">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96;p45">
            <a:extLst>
              <a:ext uri="{FF2B5EF4-FFF2-40B4-BE49-F238E27FC236}">
                <a16:creationId xmlns:a16="http://schemas.microsoft.com/office/drawing/2014/main" id="{31F4BA5F-5D14-7987-2CB3-A7BD56038327}"/>
              </a:ext>
            </a:extLst>
          </p:cNvPr>
          <p:cNvSpPr txBox="1">
            <a:spLocks/>
          </p:cNvSpPr>
          <p:nvPr/>
        </p:nvSpPr>
        <p:spPr>
          <a:xfrm>
            <a:off x="0" y="190725"/>
            <a:ext cx="91440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marL="457200"/>
            <a:r>
              <a:rPr lang="vi-VN" b="1" dirty="0">
                <a:solidFill>
                  <a:schemeClr val="accent1"/>
                </a:solidFill>
                <a:latin typeface="Roboto"/>
                <a:ea typeface="Roboto"/>
                <a:cs typeface="Roboto"/>
                <a:sym typeface="Roboto"/>
              </a:rPr>
              <a:t>3. Cách tổ chức chương trình</a:t>
            </a:r>
          </a:p>
        </p:txBody>
      </p:sp>
      <p:cxnSp>
        <p:nvCxnSpPr>
          <p:cNvPr id="10" name="Google Shape;397;p45">
            <a:extLst>
              <a:ext uri="{FF2B5EF4-FFF2-40B4-BE49-F238E27FC236}">
                <a16:creationId xmlns:a16="http://schemas.microsoft.com/office/drawing/2014/main" id="{CD9D9BF1-10D7-067C-5F15-341829FFF976}"/>
              </a:ext>
            </a:extLst>
          </p:cNvPr>
          <p:cNvCxnSpPr/>
          <p:nvPr/>
        </p:nvCxnSpPr>
        <p:spPr>
          <a:xfrm>
            <a:off x="311700" y="700025"/>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 name="Google Shape;398;p45">
            <a:extLst>
              <a:ext uri="{FF2B5EF4-FFF2-40B4-BE49-F238E27FC236}">
                <a16:creationId xmlns:a16="http://schemas.microsoft.com/office/drawing/2014/main" id="{1EE8800E-3075-952F-1AC1-C8ABF2366931}"/>
              </a:ext>
            </a:extLst>
          </p:cNvPr>
          <p:cNvSpPr txBox="1"/>
          <p:nvPr/>
        </p:nvSpPr>
        <p:spPr>
          <a:xfrm>
            <a:off x="-119270" y="797325"/>
            <a:ext cx="2653748" cy="494464"/>
          </a:xfrm>
          <a:prstGeom prst="rect">
            <a:avLst/>
          </a:prstGeom>
          <a:noFill/>
          <a:ln>
            <a:noFill/>
          </a:ln>
        </p:spPr>
        <p:txBody>
          <a:bodyPr spcFirstLastPara="1" wrap="square" lIns="91425" tIns="91425" rIns="91425" bIns="91425" anchor="t" anchorCtr="0">
            <a:spAutoFit/>
          </a:bodyPr>
          <a:lstStyle/>
          <a:p>
            <a:pPr marL="0" marR="25400" lvl="0" indent="0" algn="ctr" rtl="0">
              <a:lnSpc>
                <a:spcPct val="120000"/>
              </a:lnSpc>
              <a:spcBef>
                <a:spcPts val="0"/>
              </a:spcBef>
              <a:spcAft>
                <a:spcPts val="400"/>
              </a:spcAft>
              <a:buNone/>
            </a:pPr>
            <a:r>
              <a:rPr lang="es" b="1" dirty="0">
                <a:solidFill>
                  <a:schemeClr val="accent1"/>
                </a:solidFill>
                <a:latin typeface="Roboto"/>
                <a:ea typeface="Roboto"/>
                <a:cs typeface="Roboto"/>
                <a:sym typeface="Roboto"/>
              </a:rPr>
              <a:t>3.3. Mô hình MVC</a:t>
            </a:r>
            <a:endParaRPr b="1" dirty="0">
              <a:solidFill>
                <a:schemeClr val="accent1"/>
              </a:solidFill>
              <a:latin typeface="Roboto"/>
              <a:ea typeface="Roboto"/>
              <a:cs typeface="Roboto"/>
              <a:sym typeface="Roboto"/>
            </a:endParaRPr>
          </a:p>
        </p:txBody>
      </p:sp>
      <p:sp>
        <p:nvSpPr>
          <p:cNvPr id="3" name="TextBox 2">
            <a:extLst>
              <a:ext uri="{FF2B5EF4-FFF2-40B4-BE49-F238E27FC236}">
                <a16:creationId xmlns:a16="http://schemas.microsoft.com/office/drawing/2014/main" id="{5F900B38-400D-333B-8F0E-47FC6A2B7214}"/>
              </a:ext>
            </a:extLst>
          </p:cNvPr>
          <p:cNvSpPr txBox="1"/>
          <p:nvPr/>
        </p:nvSpPr>
        <p:spPr>
          <a:xfrm>
            <a:off x="212309" y="1085017"/>
            <a:ext cx="8520600" cy="3815275"/>
          </a:xfrm>
          <a:prstGeom prst="rect">
            <a:avLst/>
          </a:prstGeom>
          <a:noFill/>
        </p:spPr>
        <p:txBody>
          <a:bodyPr wrap="square">
            <a:spAutoFit/>
          </a:bodyPr>
          <a:lstStyle/>
          <a:p>
            <a:pPr marL="457200" lvl="0" indent="-336550" algn="l" rtl="0">
              <a:lnSpc>
                <a:spcPct val="150000"/>
              </a:lnSpc>
              <a:spcBef>
                <a:spcPts val="0"/>
              </a:spcBef>
              <a:spcAft>
                <a:spcPts val="0"/>
              </a:spcAft>
              <a:buClr>
                <a:schemeClr val="accent1"/>
              </a:buClr>
              <a:buSzPts val="1700"/>
              <a:buFont typeface="Roboto Light"/>
              <a:buChar char="❖"/>
            </a:pPr>
            <a:r>
              <a:rPr lang="vi-VN" dirty="0">
                <a:solidFill>
                  <a:schemeClr val="accent1"/>
                </a:solidFill>
                <a:latin typeface="Roboto Light"/>
                <a:ea typeface="Roboto Light"/>
                <a:cs typeface="Roboto Light"/>
                <a:sym typeface="Roboto Light"/>
              </a:rPr>
              <a:t>Ưu điểm</a:t>
            </a:r>
            <a:endParaRPr lang="vi-VN" dirty="0">
              <a:solidFill>
                <a:srgbClr val="202124"/>
              </a:solidFill>
              <a:highlight>
                <a:srgbClr val="F8F9FA"/>
              </a:highlight>
              <a:latin typeface="Roboto"/>
              <a:ea typeface="Roboto"/>
              <a:cs typeface="Roboto"/>
              <a:sym typeface="Roboto"/>
            </a:endParaRPr>
          </a:p>
          <a:p>
            <a:pPr marL="914400" marR="38100" lvl="1" indent="-336550" algn="l" rtl="0">
              <a:lnSpc>
                <a:spcPct val="128571"/>
              </a:lnSpc>
              <a:spcBef>
                <a:spcPts val="0"/>
              </a:spcBef>
              <a:spcAft>
                <a:spcPts val="0"/>
              </a:spcAft>
              <a:buClr>
                <a:schemeClr val="lt1"/>
              </a:buClr>
              <a:buSzPts val="1700"/>
              <a:buFont typeface="Roboto Light"/>
              <a:buChar char="➢"/>
            </a:pP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V</a:t>
            </a: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iệc sử dụng MVC mang tính chất chuyên nghiệp  trong lập trình web vì nó mang tính logic cao nhưng đơn giản, phân tách rõ ràng các chức năng cần làm của một ứng dụng</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p>
          <a:p>
            <a:pPr marL="914400" marR="38100" lvl="1" indent="-336550" algn="l" rtl="0">
              <a:lnSpc>
                <a:spcPct val="128571"/>
              </a:lnSpc>
              <a:spcBef>
                <a:spcPts val="0"/>
              </a:spcBef>
              <a:spcAft>
                <a:spcPts val="0"/>
              </a:spcAft>
              <a:buClr>
                <a:schemeClr val="lt1"/>
              </a:buClr>
              <a:buSzPts val="1700"/>
              <a:buFont typeface="Roboto Light"/>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Q</a:t>
            </a: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ua đó nhiều người có thể làm chung dự án, phát hiện và sửa lỗi, dễ nâng cấp tính năng đồng thời khi bảo trì cũng rất dễ dàng.</a:t>
            </a:r>
            <a:endParaRPr lang="vi-VN" dirty="0">
              <a:solidFill>
                <a:schemeClr val="bg1"/>
              </a:solidFill>
              <a:latin typeface="Roboto" panose="02000000000000000000" pitchFamily="2" charset="0"/>
              <a:ea typeface="Roboto" panose="02000000000000000000" pitchFamily="2" charset="0"/>
              <a:cs typeface="Roboto" panose="02000000000000000000" pitchFamily="2" charset="0"/>
              <a:sym typeface="Roboto Light"/>
            </a:endParaRPr>
          </a:p>
          <a:p>
            <a:pPr marL="457200" lvl="0" indent="-336550" algn="l" rtl="0">
              <a:lnSpc>
                <a:spcPct val="150000"/>
              </a:lnSpc>
              <a:spcBef>
                <a:spcPts val="0"/>
              </a:spcBef>
              <a:spcAft>
                <a:spcPts val="0"/>
              </a:spcAft>
              <a:buClr>
                <a:schemeClr val="accent1"/>
              </a:buClr>
              <a:buSzPts val="1700"/>
              <a:buFont typeface="Roboto Light"/>
              <a:buChar char="❖"/>
            </a:pPr>
            <a:r>
              <a:rPr lang="vi-VN" dirty="0">
                <a:solidFill>
                  <a:schemeClr val="accent1"/>
                </a:solidFill>
                <a:latin typeface="Roboto Light"/>
                <a:ea typeface="Roboto Light"/>
                <a:cs typeface="Roboto Light"/>
                <a:sym typeface="Roboto Light"/>
              </a:rPr>
              <a:t>Nhược điểm</a:t>
            </a:r>
          </a:p>
          <a:p>
            <a:pPr marL="914400" lvl="1" indent="-336550" algn="l" rtl="0">
              <a:lnSpc>
                <a:spcPct val="115000"/>
              </a:lnSpc>
              <a:spcBef>
                <a:spcPts val="0"/>
              </a:spcBef>
              <a:spcAft>
                <a:spcPts val="0"/>
              </a:spcAft>
              <a:buClr>
                <a:schemeClr val="lt1"/>
              </a:buClr>
              <a:buSzPts val="1700"/>
              <a:buFont typeface="Roboto"/>
              <a:buChar char="➢"/>
            </a:pP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MVC</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khi</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dùng</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trong</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các</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project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nhỏ</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sẽ</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gây</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phức</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tạp</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vấn</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đề</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cần</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giải</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quyết</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a:p>
            <a:pPr marL="914400" lvl="1" indent="-336550" algn="l" rtl="0">
              <a:lnSpc>
                <a:spcPct val="115000"/>
              </a:lnSpc>
              <a:spcBef>
                <a:spcPts val="0"/>
              </a:spcBef>
              <a:spcAft>
                <a:spcPts val="0"/>
              </a:spcAft>
              <a:buClr>
                <a:schemeClr val="lt1"/>
              </a:buClr>
              <a:buSzPts val="1700"/>
              <a:buFont typeface="Roboto"/>
              <a:buChar char="➢"/>
            </a:pP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MVC luôn phải nạp, load những thư viện đồ sộ để xử lý dữ liệu</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=&gt;</a:t>
            </a: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làm cho mô hình trở nên chậm chạp hơn nhiều so với việc code tay thuần túy.</a:t>
            </a:r>
            <a:endPar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914400" lvl="1" indent="-336550" algn="l" rtl="0">
              <a:lnSpc>
                <a:spcPct val="115000"/>
              </a:lnSpc>
              <a:spcBef>
                <a:spcPts val="0"/>
              </a:spcBef>
              <a:spcAft>
                <a:spcPts val="0"/>
              </a:spcAft>
              <a:buClr>
                <a:schemeClr val="lt1"/>
              </a:buClr>
              <a:buSzPts val="1700"/>
              <a:buFont typeface="Roboto"/>
              <a:buChar char="➢"/>
            </a:pPr>
            <a:r>
              <a:rPr lang="vi-VN"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MVC đòi hỏi người tiếp cận phải biết qua OOP, có kinh nghiệm tương đối cho việc thiết lập và xây dựng một ứng dụng hoàn chỉnh. Sẽ rất khó khăn nếu OOP của người sử dụng còn yếu.</a:t>
            </a:r>
            <a:endParaRPr lang="en-US"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914400" lvl="1" indent="-336550" algn="l" rtl="0">
              <a:lnSpc>
                <a:spcPct val="115000"/>
              </a:lnSpc>
              <a:spcBef>
                <a:spcPts val="0"/>
              </a:spcBef>
              <a:spcAft>
                <a:spcPts val="0"/>
              </a:spcAft>
              <a:buClr>
                <a:schemeClr val="lt1"/>
              </a:buClr>
              <a:buSzPts val="1700"/>
              <a:buFont typeface="Roboto"/>
              <a:buChar char="➢"/>
            </a:pPr>
            <a:r>
              <a:rPr lang="vi-VN"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MVC tận dụng mảng là thành phần chính cho việc truy xuất dữ liệu. Nhất là với việc sử dụng active record để viết ứng dụng. Chúng luôn cần người viết phải nắm vứng mô hình mảng đa chiều.</a:t>
            </a:r>
            <a:endParaRPr lang="en-US" sz="11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11562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6"/>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46"/>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1" name="Google Shape;411;p46"/>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6"/>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3" name="Google Shape;413;p46"/>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4" name="Google Shape;414;p46"/>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5" name="Google Shape;415;p46"/>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6" name="Google Shape;416;p46"/>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7" name="Google Shape;417;p46"/>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46"/>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9" name="Google Shape;419;p46"/>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0" name="Google Shape;420;p46"/>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1" name="Google Shape;421;p46"/>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46"/>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3" name="Google Shape;423;p46"/>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4" name="Google Shape;424;p46"/>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6"/>
          <p:cNvSpPr txBox="1">
            <a:spLocks noGrp="1"/>
          </p:cNvSpPr>
          <p:nvPr>
            <p:ph type="subTitle" idx="1"/>
          </p:nvPr>
        </p:nvSpPr>
        <p:spPr>
          <a:xfrm>
            <a:off x="2074250" y="1861500"/>
            <a:ext cx="4922400" cy="14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600" b="1">
                <a:solidFill>
                  <a:schemeClr val="lt1"/>
                </a:solidFill>
                <a:latin typeface="Roboto"/>
                <a:ea typeface="Roboto"/>
                <a:cs typeface="Roboto"/>
                <a:sym typeface="Roboto"/>
              </a:rPr>
              <a:t>4. DEMO</a:t>
            </a:r>
            <a:endParaRPr sz="4600" b="1">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7"/>
          <p:cNvSpPr txBox="1">
            <a:spLocks noGrp="1"/>
          </p:cNvSpPr>
          <p:nvPr>
            <p:ph type="ctrTitle"/>
          </p:nvPr>
        </p:nvSpPr>
        <p:spPr>
          <a:xfrm>
            <a:off x="1264325" y="2144113"/>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6400"/>
              <a:t>5. Q &amp; A</a:t>
            </a:r>
            <a:endParaRPr sz="6400">
              <a:solidFill>
                <a:srgbClr val="FFFFFF"/>
              </a:solidFill>
            </a:endParaRPr>
          </a:p>
        </p:txBody>
      </p:sp>
      <p:cxnSp>
        <p:nvCxnSpPr>
          <p:cNvPr id="431" name="Google Shape;431;p47"/>
          <p:cNvCxnSpPr/>
          <p:nvPr/>
        </p:nvCxnSpPr>
        <p:spPr>
          <a:xfrm>
            <a:off x="805325" y="2999388"/>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432" name="Google Shape;432;p47"/>
          <p:cNvPicPr preferRelativeResize="0"/>
          <p:nvPr/>
        </p:nvPicPr>
        <p:blipFill>
          <a:blip r:embed="rId3">
            <a:alphaModFix/>
          </a:blip>
          <a:stretch>
            <a:fillRect/>
          </a:stretch>
        </p:blipFill>
        <p:spPr>
          <a:xfrm>
            <a:off x="5693025" y="190500"/>
            <a:ext cx="2857500" cy="47625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dirty="0">
                <a:solidFill>
                  <a:schemeClr val="accent1"/>
                </a:solidFill>
                <a:latin typeface="Roboto"/>
                <a:ea typeface="Roboto"/>
                <a:cs typeface="Roboto"/>
                <a:sym typeface="Roboto"/>
              </a:rPr>
              <a:t>Tìm hiểu về Servlet</a:t>
            </a:r>
            <a:endParaRPr b="1" dirty="0">
              <a:solidFill>
                <a:schemeClr val="accent1"/>
              </a:solidFill>
              <a:latin typeface="Roboto"/>
              <a:ea typeface="Roboto"/>
              <a:cs typeface="Roboto"/>
              <a:sym typeface="Roboto"/>
            </a:endParaRPr>
          </a:p>
        </p:txBody>
      </p:sp>
      <p:cxnSp>
        <p:nvCxnSpPr>
          <p:cNvPr id="239" name="Google Shape;239;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1" name="Google Shape;241;p25"/>
          <p:cNvSpPr txBox="1"/>
          <p:nvPr/>
        </p:nvSpPr>
        <p:spPr>
          <a:xfrm>
            <a:off x="399700" y="1415350"/>
            <a:ext cx="76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accent1"/>
                </a:solidFill>
                <a:latin typeface="Roboto"/>
                <a:ea typeface="Roboto"/>
                <a:cs typeface="Roboto"/>
                <a:sym typeface="Roboto"/>
              </a:rPr>
              <a:t>1.2 Kiến trúc Servlet</a:t>
            </a:r>
            <a:endParaRPr b="1">
              <a:solidFill>
                <a:schemeClr val="accent1"/>
              </a:solidFill>
              <a:latin typeface="Roboto"/>
              <a:ea typeface="Roboto"/>
              <a:cs typeface="Roboto"/>
              <a:sym typeface="Roboto"/>
            </a:endParaRPr>
          </a:p>
        </p:txBody>
      </p:sp>
      <p:pic>
        <p:nvPicPr>
          <p:cNvPr id="242" name="Google Shape;242;p25" descr="Kiến trúc servlet" title="Kiến trúc servlet"/>
          <p:cNvPicPr preferRelativeResize="0"/>
          <p:nvPr/>
        </p:nvPicPr>
        <p:blipFill>
          <a:blip r:embed="rId3">
            <a:alphaModFix/>
          </a:blip>
          <a:stretch>
            <a:fillRect/>
          </a:stretch>
        </p:blipFill>
        <p:spPr>
          <a:xfrm>
            <a:off x="4116428" y="1505750"/>
            <a:ext cx="4715875" cy="3013524"/>
          </a:xfrm>
          <a:prstGeom prst="rect">
            <a:avLst/>
          </a:prstGeom>
          <a:noFill/>
          <a:ln>
            <a:noFill/>
          </a:ln>
        </p:spPr>
      </p:pic>
      <p:sp>
        <p:nvSpPr>
          <p:cNvPr id="3" name="TextBox 2">
            <a:extLst>
              <a:ext uri="{FF2B5EF4-FFF2-40B4-BE49-F238E27FC236}">
                <a16:creationId xmlns:a16="http://schemas.microsoft.com/office/drawing/2014/main" id="{E6C221CF-E6C3-4EB5-72B3-9679C01CD43A}"/>
              </a:ext>
            </a:extLst>
          </p:cNvPr>
          <p:cNvSpPr txBox="1"/>
          <p:nvPr/>
        </p:nvSpPr>
        <p:spPr>
          <a:xfrm>
            <a:off x="399699" y="1910514"/>
            <a:ext cx="3387110" cy="2119747"/>
          </a:xfrm>
          <a:prstGeom prst="rect">
            <a:avLst/>
          </a:prstGeom>
          <a:noFill/>
        </p:spPr>
        <p:txBody>
          <a:bodyPr wrap="square">
            <a:spAutoFit/>
          </a:bodyPr>
          <a:lstStyle/>
          <a:p>
            <a:pPr>
              <a:lnSpc>
                <a:spcPct val="150000"/>
              </a:lnSpc>
            </a:pPr>
            <a:r>
              <a:rPr lang="en-US" sz="1800" dirty="0">
                <a:solidFill>
                  <a:schemeClr val="bg1"/>
                </a:solidFill>
                <a:latin typeface="Times New Roman" panose="02020603050405020304" pitchFamily="18" charset="0"/>
              </a:rPr>
              <a:t>- L</a:t>
            </a:r>
            <a:r>
              <a:rPr lang="vi-VN" sz="1800" b="0" i="0" u="none" strike="noStrike" dirty="0">
                <a:solidFill>
                  <a:schemeClr val="bg1"/>
                </a:solidFill>
                <a:effectLst/>
                <a:latin typeface="Times New Roman" panose="02020603050405020304" pitchFamily="18" charset="0"/>
              </a:rPr>
              <a:t>à một chương trình Java. Một chương trình servlet bao gồm một hoặc nhiều servlet. </a:t>
            </a:r>
            <a:endParaRPr lang="en-US" sz="1800" b="0" i="0" u="none" strike="noStrike" dirty="0">
              <a:solidFill>
                <a:schemeClr val="bg1"/>
              </a:solidFill>
              <a:effectLst/>
              <a:latin typeface="Times New Roman" panose="02020603050405020304" pitchFamily="18" charset="0"/>
            </a:endParaRPr>
          </a:p>
          <a:p>
            <a:pPr>
              <a:lnSpc>
                <a:spcPct val="150000"/>
              </a:lnSpc>
            </a:pPr>
            <a:r>
              <a:rPr lang="en-US" sz="1800" b="0" i="0" u="none" strike="noStrike" dirty="0">
                <a:solidFill>
                  <a:schemeClr val="bg1"/>
                </a:solidFill>
                <a:effectLst/>
                <a:latin typeface="Times New Roman" panose="02020603050405020304" pitchFamily="18" charset="0"/>
              </a:rPr>
              <a:t>- </a:t>
            </a:r>
            <a:r>
              <a:rPr lang="vi-VN" sz="1800" b="0" i="0" u="none" strike="noStrike" dirty="0">
                <a:solidFill>
                  <a:schemeClr val="bg1"/>
                </a:solidFill>
                <a:effectLst/>
                <a:latin typeface="Times New Roman" panose="02020603050405020304" pitchFamily="18" charset="0"/>
              </a:rPr>
              <a:t>Một trang JSP được biên dịch và thực thi trong một </a:t>
            </a:r>
            <a:r>
              <a:rPr lang="en-US" sz="1800" b="0" i="0" u="none" strike="noStrike" dirty="0">
                <a:solidFill>
                  <a:schemeClr val="bg1"/>
                </a:solidFill>
                <a:effectLst/>
                <a:latin typeface="Times New Roman" panose="02020603050405020304" pitchFamily="18" charset="0"/>
              </a:rPr>
              <a:t>S</a:t>
            </a:r>
            <a:r>
              <a:rPr lang="vi-VN" sz="1800" b="0" i="0" u="none" strike="noStrike" dirty="0">
                <a:solidFill>
                  <a:schemeClr val="bg1"/>
                </a:solidFill>
                <a:effectLst/>
                <a:latin typeface="Times New Roman" panose="02020603050405020304" pitchFamily="18" charset="0"/>
              </a:rPr>
              <a:t>ervlet</a:t>
            </a:r>
            <a:endParaRPr lang="en-US" sz="18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anim calcmode="lin" valueType="num">
                                      <p:cBhvr>
                                        <p:cTn id="8" dur="500" fill="hold"/>
                                        <p:tgtEl>
                                          <p:spTgt spid="241"/>
                                        </p:tgtEl>
                                        <p:attrNameLst>
                                          <p:attrName>ppt_x</p:attrName>
                                        </p:attrNameLst>
                                      </p:cBhvr>
                                      <p:tavLst>
                                        <p:tav tm="0">
                                          <p:val>
                                            <p:strVal val="#ppt_x"/>
                                          </p:val>
                                        </p:tav>
                                        <p:tav tm="100000">
                                          <p:val>
                                            <p:strVal val="#ppt_x"/>
                                          </p:val>
                                        </p:tav>
                                      </p:tavLst>
                                    </p:anim>
                                    <p:anim calcmode="lin" valueType="num">
                                      <p:cBhvr>
                                        <p:cTn id="9" dur="500" fill="hold"/>
                                        <p:tgtEl>
                                          <p:spTgt spid="2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2" fill="hold" nodeType="clickEffect">
                                  <p:stCondLst>
                                    <p:cond delay="0"/>
                                  </p:stCondLst>
                                  <p:childTnLst>
                                    <p:set>
                                      <p:cBhvr>
                                        <p:cTn id="13" dur="1" fill="hold">
                                          <p:stCondLst>
                                            <p:cond delay="0"/>
                                          </p:stCondLst>
                                        </p:cTn>
                                        <p:tgtEl>
                                          <p:spTgt spid="242"/>
                                        </p:tgtEl>
                                        <p:attrNameLst>
                                          <p:attrName>style.visibility</p:attrName>
                                        </p:attrNameLst>
                                      </p:cBhvr>
                                      <p:to>
                                        <p:strVal val="visible"/>
                                      </p:to>
                                    </p:set>
                                    <p:animEffect transition="in" filter="wheel(2)">
                                      <p:cBhvr>
                                        <p:cTn id="14"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dirty="0">
                <a:solidFill>
                  <a:schemeClr val="accent1"/>
                </a:solidFill>
                <a:latin typeface="Roboto"/>
                <a:ea typeface="Roboto"/>
                <a:cs typeface="Roboto"/>
                <a:sym typeface="Roboto"/>
              </a:rPr>
              <a:t>Tìm hiểu về Servlet</a:t>
            </a:r>
            <a:endParaRPr b="1" dirty="0">
              <a:solidFill>
                <a:schemeClr val="accent1"/>
              </a:solidFill>
              <a:latin typeface="Roboto"/>
              <a:ea typeface="Roboto"/>
              <a:cs typeface="Roboto"/>
              <a:sym typeface="Roboto"/>
            </a:endParaRPr>
          </a:p>
        </p:txBody>
      </p:sp>
      <p:cxnSp>
        <p:nvCxnSpPr>
          <p:cNvPr id="248" name="Google Shape;248;p2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9" name="Google Shape;249;p26"/>
          <p:cNvSpPr txBox="1"/>
          <p:nvPr/>
        </p:nvSpPr>
        <p:spPr>
          <a:xfrm>
            <a:off x="311700" y="1616140"/>
            <a:ext cx="8651700" cy="2882810"/>
          </a:xfrm>
          <a:prstGeom prst="rect">
            <a:avLst/>
          </a:prstGeom>
          <a:noFill/>
          <a:ln>
            <a:noFill/>
          </a:ln>
        </p:spPr>
        <p:txBody>
          <a:bodyPr spcFirstLastPara="1" wrap="square" lIns="91425" tIns="91425" rIns="91425" bIns="91425" anchor="t" anchorCtr="0">
            <a:spAutoFit/>
          </a:bodyPr>
          <a:lstStyle/>
          <a:p>
            <a:pPr marL="25400" marR="25400" lvl="0" indent="0" algn="just" rtl="0">
              <a:lnSpc>
                <a:spcPct val="150000"/>
              </a:lnSpc>
              <a:spcBef>
                <a:spcPts val="400"/>
              </a:spcBef>
              <a:spcAft>
                <a:spcPts val="0"/>
              </a:spcAft>
              <a:buClr>
                <a:schemeClr val="dk1"/>
              </a:buClr>
              <a:buSzPts val="1100"/>
              <a:buFont typeface="Arial"/>
              <a:buNone/>
            </a:pPr>
            <a:r>
              <a:rPr lang="es" sz="1200" dirty="0">
                <a:solidFill>
                  <a:schemeClr val="lt1"/>
                </a:solidFill>
                <a:latin typeface="Roboto"/>
                <a:ea typeface="Roboto"/>
                <a:cs typeface="Roboto"/>
                <a:sym typeface="Roboto"/>
              </a:rPr>
              <a:t>Servlet thực hiện các nhiệm vụ chính sau đây:</a:t>
            </a:r>
            <a:endParaRPr sz="1200" dirty="0">
              <a:solidFill>
                <a:schemeClr val="lt1"/>
              </a:solidFill>
              <a:latin typeface="Roboto"/>
              <a:ea typeface="Roboto"/>
              <a:cs typeface="Roboto"/>
              <a:sym typeface="Roboto"/>
            </a:endParaRPr>
          </a:p>
          <a:p>
            <a:pPr marL="457200" lvl="0" indent="-304800" algn="just" rtl="0">
              <a:lnSpc>
                <a:spcPct val="150000"/>
              </a:lnSpc>
              <a:spcBef>
                <a:spcPts val="120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Đọc dữ liệu do client (ở đây là trình duyệt) gửi đến một cách rõ ràng (mẫu HTML hoặc 1 chương trình HTTP tuỳ chỉnh)</a:t>
            </a:r>
            <a:endParaRPr sz="1200" dirty="0">
              <a:solidFill>
                <a:schemeClr val="lt1"/>
              </a:solidFill>
              <a:latin typeface="Roboto"/>
              <a:ea typeface="Roboto"/>
              <a:cs typeface="Roboto"/>
              <a:sym typeface="Roboto"/>
            </a:endParaRPr>
          </a:p>
          <a:p>
            <a:pPr marL="457200" lvl="0" indent="-304800" algn="just" rtl="0">
              <a:lnSpc>
                <a:spcPct val="150000"/>
              </a:lnSpc>
              <a:spcBef>
                <a:spcPts val="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Đọc dữ liệu HTTP ẩn do trình duyệt gửi đến (Gồm cookie, các chương trình nén mà trình duyệt hiểu …)</a:t>
            </a:r>
            <a:endParaRPr sz="1200" dirty="0">
              <a:solidFill>
                <a:schemeClr val="lt1"/>
              </a:solidFill>
              <a:latin typeface="Roboto"/>
              <a:ea typeface="Roboto"/>
              <a:cs typeface="Roboto"/>
              <a:sym typeface="Roboto"/>
            </a:endParaRPr>
          </a:p>
          <a:p>
            <a:pPr marL="457200" lvl="0" indent="-304800" algn="just" rtl="0">
              <a:lnSpc>
                <a:spcPct val="150000"/>
              </a:lnSpc>
              <a:spcBef>
                <a:spcPts val="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Gửi các phản hồi HTTP ẩn đến client (trình duyệt) (tương tác với trình duyệt, client, các tài liệu được trả về và thiết lập cookie, tham số đệm cũng như những tác vụ khác )</a:t>
            </a:r>
            <a:endParaRPr sz="1200" dirty="0">
              <a:solidFill>
                <a:schemeClr val="lt1"/>
              </a:solidFill>
              <a:latin typeface="Roboto"/>
              <a:ea typeface="Roboto"/>
              <a:cs typeface="Roboto"/>
              <a:sym typeface="Roboto"/>
            </a:endParaRPr>
          </a:p>
          <a:p>
            <a:pPr marL="457200" lvl="0" indent="-304800" algn="just" rtl="0">
              <a:lnSpc>
                <a:spcPct val="150000"/>
              </a:lnSpc>
              <a:spcBef>
                <a:spcPts val="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Xử lý các dữ liệu để tạo ra kết quả (Servlet trao đổi với database, thực hiện cuộc gọi RMI, CORBA, dịch vụ Web hay phản hồi trực tiếp)</a:t>
            </a:r>
            <a:endParaRPr sz="1200" dirty="0">
              <a:solidFill>
                <a:schemeClr val="lt1"/>
              </a:solidFill>
              <a:latin typeface="Roboto"/>
              <a:ea typeface="Roboto"/>
              <a:cs typeface="Roboto"/>
              <a:sym typeface="Roboto"/>
            </a:endParaRPr>
          </a:p>
          <a:p>
            <a:pPr marL="457200" lvl="0" indent="-304800" algn="just" rtl="0">
              <a:lnSpc>
                <a:spcPct val="150000"/>
              </a:lnSpc>
              <a:spcBef>
                <a:spcPts val="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Gửi dữ liệu đến trình duyệt sao cho rõ ràng (Gửi các tài liệu dưới dạng văn bản, nhị phân, Excel,... lên cho client/trình duyệt)</a:t>
            </a:r>
            <a:endParaRPr dirty="0">
              <a:solidFill>
                <a:schemeClr val="lt1"/>
              </a:solidFill>
              <a:latin typeface="Roboto Light"/>
              <a:ea typeface="Roboto Light"/>
              <a:cs typeface="Roboto Light"/>
              <a:sym typeface="Roboto Light"/>
            </a:endParaRPr>
          </a:p>
        </p:txBody>
      </p:sp>
      <p:sp>
        <p:nvSpPr>
          <p:cNvPr id="3" name="TextBox 2">
            <a:extLst>
              <a:ext uri="{FF2B5EF4-FFF2-40B4-BE49-F238E27FC236}">
                <a16:creationId xmlns:a16="http://schemas.microsoft.com/office/drawing/2014/main" id="{423233CC-2CFE-61B3-D60D-FEFD9052369A}"/>
              </a:ext>
            </a:extLst>
          </p:cNvPr>
          <p:cNvSpPr txBox="1"/>
          <p:nvPr/>
        </p:nvSpPr>
        <p:spPr>
          <a:xfrm>
            <a:off x="311700" y="1366895"/>
            <a:ext cx="4577136" cy="379591"/>
          </a:xfrm>
          <a:prstGeom prst="rect">
            <a:avLst/>
          </a:prstGeom>
          <a:noFill/>
        </p:spPr>
        <p:txBody>
          <a:bodyPr wrap="square">
            <a:spAutoFit/>
          </a:bodyPr>
          <a:lstStyle/>
          <a:p>
            <a:pPr marL="0" lvl="0" indent="0" algn="just" rtl="0">
              <a:lnSpc>
                <a:spcPct val="150000"/>
              </a:lnSpc>
              <a:spcBef>
                <a:spcPts val="0"/>
              </a:spcBef>
              <a:spcAft>
                <a:spcPts val="0"/>
              </a:spcAft>
              <a:buClr>
                <a:schemeClr val="dk1"/>
              </a:buClr>
              <a:buSzPts val="1100"/>
              <a:buFont typeface="Arial"/>
              <a:buNone/>
            </a:pPr>
            <a:r>
              <a:rPr lang="en-US" b="1" dirty="0">
                <a:solidFill>
                  <a:schemeClr val="accent1"/>
                </a:solidFill>
                <a:latin typeface="Roboto"/>
                <a:ea typeface="Roboto"/>
                <a:cs typeface="Roboto"/>
                <a:sym typeface="Roboto"/>
              </a:rPr>
              <a:t>1.3. </a:t>
            </a:r>
            <a:r>
              <a:rPr lang="en-US" b="1" dirty="0" err="1">
                <a:solidFill>
                  <a:schemeClr val="accent1"/>
                </a:solidFill>
                <a:latin typeface="Roboto"/>
                <a:ea typeface="Roboto"/>
                <a:cs typeface="Roboto"/>
                <a:sym typeface="Roboto"/>
              </a:rPr>
              <a:t>Nhiệm</a:t>
            </a:r>
            <a:r>
              <a:rPr lang="en-US" b="1" dirty="0">
                <a:solidFill>
                  <a:schemeClr val="accent1"/>
                </a:solidFill>
                <a:latin typeface="Roboto"/>
                <a:ea typeface="Roboto"/>
                <a:cs typeface="Roboto"/>
                <a:sym typeface="Roboto"/>
              </a:rPr>
              <a:t> </a:t>
            </a:r>
            <a:r>
              <a:rPr lang="en-US" b="1" dirty="0" err="1">
                <a:solidFill>
                  <a:schemeClr val="accent1"/>
                </a:solidFill>
                <a:latin typeface="Roboto"/>
                <a:ea typeface="Roboto"/>
                <a:cs typeface="Roboto"/>
                <a:sym typeface="Roboto"/>
              </a:rPr>
              <a:t>vụ</a:t>
            </a:r>
            <a:r>
              <a:rPr lang="en-US" b="1" dirty="0">
                <a:solidFill>
                  <a:schemeClr val="accent1"/>
                </a:solidFill>
                <a:latin typeface="Roboto"/>
                <a:ea typeface="Roboto"/>
                <a:cs typeface="Roboto"/>
                <a:sym typeface="Roboto"/>
              </a:rPr>
              <a:t> </a:t>
            </a:r>
            <a:r>
              <a:rPr lang="en-US" b="1" dirty="0" err="1">
                <a:solidFill>
                  <a:schemeClr val="accent1"/>
                </a:solidFill>
                <a:latin typeface="Roboto"/>
                <a:ea typeface="Roboto"/>
                <a:cs typeface="Roboto"/>
                <a:sym typeface="Roboto"/>
              </a:rPr>
              <a:t>của</a:t>
            </a:r>
            <a:r>
              <a:rPr lang="en-US" b="1" dirty="0">
                <a:solidFill>
                  <a:schemeClr val="accent1"/>
                </a:solidFill>
                <a:latin typeface="Roboto"/>
                <a:ea typeface="Roboto"/>
                <a:cs typeface="Roboto"/>
                <a:sym typeface="Roboto"/>
              </a:rPr>
              <a:t> Servlet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xEl>
                                              <p:pRg st="0" end="0"/>
                                            </p:txEl>
                                          </p:spTgt>
                                        </p:tgtEl>
                                        <p:attrNameLst>
                                          <p:attrName>style.visibility</p:attrName>
                                        </p:attrNameLst>
                                      </p:cBhvr>
                                      <p:to>
                                        <p:strVal val="visible"/>
                                      </p:to>
                                    </p:set>
                                    <p:animEffect transition="in" filter="fade">
                                      <p:cBhvr>
                                        <p:cTn id="12" dur="500"/>
                                        <p:tgtEl>
                                          <p:spTgt spid="2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49">
                                            <p:txEl>
                                              <p:pRg st="1" end="1"/>
                                            </p:txEl>
                                          </p:spTgt>
                                        </p:tgtEl>
                                        <p:attrNameLst>
                                          <p:attrName>style.visibility</p:attrName>
                                        </p:attrNameLst>
                                      </p:cBhvr>
                                      <p:to>
                                        <p:strVal val="visible"/>
                                      </p:to>
                                    </p:set>
                                    <p:animEffect transition="in" filter="fade">
                                      <p:cBhvr>
                                        <p:cTn id="17" dur="500"/>
                                        <p:tgtEl>
                                          <p:spTgt spid="249">
                                            <p:txEl>
                                              <p:pRg st="1" end="1"/>
                                            </p:txEl>
                                          </p:spTgt>
                                        </p:tgtEl>
                                      </p:cBhvr>
                                    </p:animEffect>
                                    <p:anim calcmode="lin" valueType="num">
                                      <p:cBhvr>
                                        <p:cTn id="18" dur="500" fill="hold"/>
                                        <p:tgtEl>
                                          <p:spTgt spid="249">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2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49">
                                            <p:txEl>
                                              <p:pRg st="2" end="2"/>
                                            </p:txEl>
                                          </p:spTgt>
                                        </p:tgtEl>
                                        <p:attrNameLst>
                                          <p:attrName>style.visibility</p:attrName>
                                        </p:attrNameLst>
                                      </p:cBhvr>
                                      <p:to>
                                        <p:strVal val="visible"/>
                                      </p:to>
                                    </p:set>
                                    <p:animEffect transition="in" filter="fade">
                                      <p:cBhvr>
                                        <p:cTn id="24" dur="500"/>
                                        <p:tgtEl>
                                          <p:spTgt spid="249">
                                            <p:txEl>
                                              <p:pRg st="2" end="2"/>
                                            </p:txEl>
                                          </p:spTgt>
                                        </p:tgtEl>
                                      </p:cBhvr>
                                    </p:animEffect>
                                    <p:anim calcmode="lin" valueType="num">
                                      <p:cBhvr>
                                        <p:cTn id="25" dur="500" fill="hold"/>
                                        <p:tgtEl>
                                          <p:spTgt spid="249">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24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49">
                                            <p:txEl>
                                              <p:pRg st="3" end="3"/>
                                            </p:txEl>
                                          </p:spTgt>
                                        </p:tgtEl>
                                        <p:attrNameLst>
                                          <p:attrName>style.visibility</p:attrName>
                                        </p:attrNameLst>
                                      </p:cBhvr>
                                      <p:to>
                                        <p:strVal val="visible"/>
                                      </p:to>
                                    </p:set>
                                    <p:animEffect transition="in" filter="fade">
                                      <p:cBhvr>
                                        <p:cTn id="31" dur="500"/>
                                        <p:tgtEl>
                                          <p:spTgt spid="249">
                                            <p:txEl>
                                              <p:pRg st="3" end="3"/>
                                            </p:txEl>
                                          </p:spTgt>
                                        </p:tgtEl>
                                      </p:cBhvr>
                                    </p:animEffect>
                                    <p:anim calcmode="lin" valueType="num">
                                      <p:cBhvr>
                                        <p:cTn id="32" dur="500" fill="hold"/>
                                        <p:tgtEl>
                                          <p:spTgt spid="249">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24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49">
                                            <p:txEl>
                                              <p:pRg st="4" end="4"/>
                                            </p:txEl>
                                          </p:spTgt>
                                        </p:tgtEl>
                                        <p:attrNameLst>
                                          <p:attrName>style.visibility</p:attrName>
                                        </p:attrNameLst>
                                      </p:cBhvr>
                                      <p:to>
                                        <p:strVal val="visible"/>
                                      </p:to>
                                    </p:set>
                                    <p:animEffect transition="in" filter="fade">
                                      <p:cBhvr>
                                        <p:cTn id="38" dur="500"/>
                                        <p:tgtEl>
                                          <p:spTgt spid="249">
                                            <p:txEl>
                                              <p:pRg st="4" end="4"/>
                                            </p:txEl>
                                          </p:spTgt>
                                        </p:tgtEl>
                                      </p:cBhvr>
                                    </p:animEffect>
                                    <p:anim calcmode="lin" valueType="num">
                                      <p:cBhvr>
                                        <p:cTn id="39" dur="500" fill="hold"/>
                                        <p:tgtEl>
                                          <p:spTgt spid="249">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24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49">
                                            <p:txEl>
                                              <p:pRg st="5" end="5"/>
                                            </p:txEl>
                                          </p:spTgt>
                                        </p:tgtEl>
                                        <p:attrNameLst>
                                          <p:attrName>style.visibility</p:attrName>
                                        </p:attrNameLst>
                                      </p:cBhvr>
                                      <p:to>
                                        <p:strVal val="visible"/>
                                      </p:to>
                                    </p:set>
                                    <p:animEffect transition="in" filter="fade">
                                      <p:cBhvr>
                                        <p:cTn id="45" dur="500"/>
                                        <p:tgtEl>
                                          <p:spTgt spid="249">
                                            <p:txEl>
                                              <p:pRg st="5" end="5"/>
                                            </p:txEl>
                                          </p:spTgt>
                                        </p:tgtEl>
                                      </p:cBhvr>
                                    </p:animEffect>
                                    <p:anim calcmode="lin" valueType="num">
                                      <p:cBhvr>
                                        <p:cTn id="46" dur="500" fill="hold"/>
                                        <p:tgtEl>
                                          <p:spTgt spid="249">
                                            <p:txEl>
                                              <p:pRg st="5" end="5"/>
                                            </p:txEl>
                                          </p:spTgt>
                                        </p:tgtEl>
                                        <p:attrNameLst>
                                          <p:attrName>ppt_x</p:attrName>
                                        </p:attrNameLst>
                                      </p:cBhvr>
                                      <p:tavLst>
                                        <p:tav tm="0">
                                          <p:val>
                                            <p:strVal val="#ppt_x"/>
                                          </p:val>
                                        </p:tav>
                                        <p:tav tm="100000">
                                          <p:val>
                                            <p:strVal val="#ppt_x"/>
                                          </p:val>
                                        </p:tav>
                                      </p:tavLst>
                                    </p:anim>
                                    <p:anim calcmode="lin" valueType="num">
                                      <p:cBhvr>
                                        <p:cTn id="47" dur="500" fill="hold"/>
                                        <p:tgtEl>
                                          <p:spTgt spid="24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55" name="Google Shape;255;p2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56" name="Google Shape;256;p27"/>
          <p:cNvSpPr txBox="1"/>
          <p:nvPr/>
        </p:nvSpPr>
        <p:spPr>
          <a:xfrm>
            <a:off x="311700" y="1663400"/>
            <a:ext cx="3950400" cy="2683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b="1" dirty="0">
                <a:solidFill>
                  <a:schemeClr val="accent1"/>
                </a:solidFill>
                <a:latin typeface="Roboto"/>
                <a:ea typeface="Roboto"/>
                <a:cs typeface="Roboto"/>
                <a:sym typeface="Roboto"/>
              </a:rPr>
              <a:t>1.4. Môi trường làm việc của Servlet</a:t>
            </a:r>
            <a:endParaRPr b="1" dirty="0">
              <a:solidFill>
                <a:schemeClr val="accent1"/>
              </a:solidFill>
              <a:latin typeface="Roboto"/>
              <a:ea typeface="Roboto"/>
              <a:cs typeface="Roboto"/>
              <a:sym typeface="Roboto"/>
            </a:endParaRPr>
          </a:p>
          <a:p>
            <a:pPr marL="457200" lvl="0" indent="-304800" algn="l" rtl="0">
              <a:lnSpc>
                <a:spcPct val="150000"/>
              </a:lnSpc>
              <a:spcBef>
                <a:spcPts val="40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Servlet chính là một lớp Java nên nó cần được thực thi trên máy ảo Java (gọi là JVM) thông qua một dịch vụ có tên là Servlet Engine. </a:t>
            </a:r>
            <a:endParaRPr sz="1200" dirty="0">
              <a:solidFill>
                <a:schemeClr val="lt1"/>
              </a:solidFill>
              <a:latin typeface="Roboto"/>
              <a:ea typeface="Roboto"/>
              <a:cs typeface="Roboto"/>
              <a:sym typeface="Roboto"/>
            </a:endParaRPr>
          </a:p>
          <a:p>
            <a:pPr marL="457200" lvl="0" indent="-304800" algn="l" rtl="0">
              <a:lnSpc>
                <a:spcPct val="150000"/>
              </a:lnSpc>
              <a:spcBef>
                <a:spcPts val="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Theo đó, Servlet engine sẽ thực hiện tải lớp Servlet đầu tiên mà nó được yêu cầu hoặc tại thời điểm khi servlet engine bắt đầu. Tiếp đến, servlet sẽ ngừng tải để tập trung nguồn lực xử lý các yêu cầu khi Servlet engine bị dừng hoặc tắt.</a:t>
            </a:r>
            <a:endParaRPr dirty="0">
              <a:solidFill>
                <a:schemeClr val="lt1"/>
              </a:solidFill>
              <a:latin typeface="Roboto Light"/>
              <a:ea typeface="Roboto Light"/>
              <a:cs typeface="Roboto Light"/>
              <a:sym typeface="Roboto Light"/>
            </a:endParaRPr>
          </a:p>
        </p:txBody>
      </p:sp>
      <p:pic>
        <p:nvPicPr>
          <p:cNvPr id="257" name="Google Shape;257;p27"/>
          <p:cNvPicPr preferRelativeResize="0"/>
          <p:nvPr/>
        </p:nvPicPr>
        <p:blipFill>
          <a:blip r:embed="rId3">
            <a:alphaModFix/>
          </a:blip>
          <a:stretch>
            <a:fillRect/>
          </a:stretch>
        </p:blipFill>
        <p:spPr>
          <a:xfrm>
            <a:off x="4262175" y="1649550"/>
            <a:ext cx="4518666" cy="27112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barn(inVertical)">
                                      <p:cBhvr>
                                        <p:cTn id="7" dur="500"/>
                                        <p:tgtEl>
                                          <p:spTgt spid="25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57"/>
                                        </p:tgtEl>
                                        <p:attrNameLst>
                                          <p:attrName>style.visibility</p:attrName>
                                        </p:attrNameLst>
                                      </p:cBhvr>
                                      <p:to>
                                        <p:strVal val="visible"/>
                                      </p:to>
                                    </p:set>
                                    <p:animEffect transition="in" filter="circle(in)">
                                      <p:cBhvr>
                                        <p:cTn id="10" dur="500"/>
                                        <p:tgtEl>
                                          <p:spTgt spid="25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56">
                                            <p:txEl>
                                              <p:pRg st="1" end="1"/>
                                            </p:txEl>
                                          </p:spTgt>
                                        </p:tgtEl>
                                        <p:attrNameLst>
                                          <p:attrName>style.visibility</p:attrName>
                                        </p:attrNameLst>
                                      </p:cBhvr>
                                      <p:to>
                                        <p:strVal val="visible"/>
                                      </p:to>
                                    </p:set>
                                    <p:anim calcmode="lin" valueType="num">
                                      <p:cBhvr>
                                        <p:cTn id="15" dur="500" fill="hold"/>
                                        <p:tgtEl>
                                          <p:spTgt spid="256">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56">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256">
                                            <p:txEl>
                                              <p:pRg st="1" end="1"/>
                                            </p:txEl>
                                          </p:spTgt>
                                        </p:tgtEl>
                                        <p:attrNameLst>
                                          <p:attrName>style.rotation</p:attrName>
                                        </p:attrNameLst>
                                      </p:cBhvr>
                                      <p:tavLst>
                                        <p:tav tm="0">
                                          <p:val>
                                            <p:fltVal val="90"/>
                                          </p:val>
                                        </p:tav>
                                        <p:tav tm="100000">
                                          <p:val>
                                            <p:fltVal val="0"/>
                                          </p:val>
                                        </p:tav>
                                      </p:tavLst>
                                    </p:anim>
                                    <p:animEffect transition="in" filter="fade">
                                      <p:cBhvr>
                                        <p:cTn id="18" dur="500"/>
                                        <p:tgtEl>
                                          <p:spTgt spid="25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56">
                                            <p:txEl>
                                              <p:pRg st="2" end="2"/>
                                            </p:txEl>
                                          </p:spTgt>
                                        </p:tgtEl>
                                        <p:attrNameLst>
                                          <p:attrName>style.visibility</p:attrName>
                                        </p:attrNameLst>
                                      </p:cBhvr>
                                      <p:to>
                                        <p:strVal val="visible"/>
                                      </p:to>
                                    </p:set>
                                    <p:animEffect transition="in" filter="randombar(horizontal)">
                                      <p:cBhvr>
                                        <p:cTn id="23" dur="500"/>
                                        <p:tgtEl>
                                          <p:spTgt spid="2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63" name="Google Shape;263;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4" name="Google Shape;264;p28"/>
          <p:cNvSpPr txBox="1"/>
          <p:nvPr/>
        </p:nvSpPr>
        <p:spPr>
          <a:xfrm>
            <a:off x="135125" y="1581850"/>
            <a:ext cx="4075500" cy="2683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b="1" dirty="0">
                <a:solidFill>
                  <a:schemeClr val="accent1"/>
                </a:solidFill>
                <a:latin typeface="Roboto"/>
                <a:ea typeface="Roboto"/>
                <a:cs typeface="Roboto"/>
                <a:sym typeface="Roboto"/>
              </a:rPr>
              <a:t>1.5. Servlet Container</a:t>
            </a:r>
            <a:endParaRPr sz="1200" dirty="0">
              <a:solidFill>
                <a:schemeClr val="lt1"/>
              </a:solidFill>
              <a:latin typeface="Roboto"/>
              <a:ea typeface="Roboto"/>
              <a:cs typeface="Roboto"/>
              <a:sym typeface="Roboto"/>
            </a:endParaRPr>
          </a:p>
          <a:p>
            <a:pPr marL="457200" lvl="0" indent="-304800" algn="just" rtl="0">
              <a:lnSpc>
                <a:spcPct val="150000"/>
              </a:lnSpc>
              <a:spcBef>
                <a:spcPts val="40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Servlet Container sử dụng Java để tự động tạo trang web ở phía máy chủ, xử lý các yêu cầu tính toán từ phía client và trả lại các kết quả theo request của client đó. </a:t>
            </a:r>
            <a:endParaRPr sz="1200" dirty="0">
              <a:solidFill>
                <a:schemeClr val="lt1"/>
              </a:solidFill>
              <a:latin typeface="Roboto"/>
              <a:ea typeface="Roboto"/>
              <a:cs typeface="Roboto"/>
              <a:sym typeface="Roboto"/>
            </a:endParaRPr>
          </a:p>
          <a:p>
            <a:pPr marL="457200" lvl="0" indent="-304800" algn="just" rtl="0">
              <a:lnSpc>
                <a:spcPct val="150000"/>
              </a:lnSpc>
              <a:spcBef>
                <a:spcPts val="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Servlet Container thực chất là một phần của một web server tương tác với các Servlet. </a:t>
            </a:r>
            <a:endParaRPr sz="1200" dirty="0">
              <a:solidFill>
                <a:schemeClr val="lt1"/>
              </a:solidFill>
              <a:latin typeface="Roboto"/>
              <a:ea typeface="Roboto"/>
              <a:cs typeface="Roboto"/>
              <a:sym typeface="Roboto"/>
            </a:endParaRPr>
          </a:p>
          <a:p>
            <a:pPr marL="457200" lvl="0" indent="-304800" algn="just" rtl="0">
              <a:lnSpc>
                <a:spcPct val="150000"/>
              </a:lnSpc>
              <a:spcBef>
                <a:spcPts val="0"/>
              </a:spcBef>
              <a:spcAft>
                <a:spcPts val="0"/>
              </a:spcAft>
              <a:buClr>
                <a:schemeClr val="lt1"/>
              </a:buClr>
              <a:buSzPts val="1200"/>
              <a:buFont typeface="Roboto"/>
              <a:buChar char="●"/>
            </a:pPr>
            <a:r>
              <a:rPr lang="es" sz="1200" dirty="0">
                <a:solidFill>
                  <a:schemeClr val="lt1"/>
                </a:solidFill>
                <a:latin typeface="Roboto"/>
                <a:ea typeface="Roboto"/>
                <a:cs typeface="Roboto"/>
                <a:sym typeface="Roboto"/>
              </a:rPr>
              <a:t>Và đúng như tên gọi Servlet Container giống như 1 cái thùng chứa tất cả các Servlet ở bên trong.</a:t>
            </a:r>
            <a:endParaRPr sz="1200" dirty="0">
              <a:solidFill>
                <a:schemeClr val="lt1"/>
              </a:solidFill>
              <a:latin typeface="Roboto"/>
              <a:ea typeface="Roboto"/>
              <a:cs typeface="Roboto"/>
              <a:sym typeface="Roboto"/>
            </a:endParaRPr>
          </a:p>
        </p:txBody>
      </p:sp>
      <p:pic>
        <p:nvPicPr>
          <p:cNvPr id="265" name="Google Shape;265;p28"/>
          <p:cNvPicPr preferRelativeResize="0"/>
          <p:nvPr/>
        </p:nvPicPr>
        <p:blipFill>
          <a:blip r:embed="rId3">
            <a:alphaModFix/>
          </a:blip>
          <a:stretch>
            <a:fillRect/>
          </a:stretch>
        </p:blipFill>
        <p:spPr>
          <a:xfrm>
            <a:off x="4210625" y="2411100"/>
            <a:ext cx="4777051" cy="14005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500"/>
                                        <p:tgtEl>
                                          <p:spTgt spid="264">
                                            <p:txEl>
                                              <p:pRg st="0" end="0"/>
                                            </p:txEl>
                                          </p:spTgt>
                                        </p:tgtEl>
                                      </p:cBhvr>
                                    </p:animEffect>
                                  </p:childTnLst>
                                </p:cTn>
                              </p:par>
                              <p:par>
                                <p:cTn id="8" presetID="21" presetClass="entr" presetSubtype="3"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wheel(3)">
                                      <p:cBhvr>
                                        <p:cTn id="10" dur="500"/>
                                        <p:tgtEl>
                                          <p:spTgt spid="26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64">
                                            <p:txEl>
                                              <p:pRg st="1" end="1"/>
                                            </p:txEl>
                                          </p:spTgt>
                                        </p:tgtEl>
                                        <p:attrNameLst>
                                          <p:attrName>style.visibility</p:attrName>
                                        </p:attrNameLst>
                                      </p:cBhvr>
                                      <p:to>
                                        <p:strVal val="visible"/>
                                      </p:to>
                                    </p:set>
                                    <p:animEffect transition="in" filter="barn(inVertical)">
                                      <p:cBhvr>
                                        <p:cTn id="15" dur="500"/>
                                        <p:tgtEl>
                                          <p:spTgt spid="26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4">
                                            <p:txEl>
                                              <p:pRg st="2" end="2"/>
                                            </p:txEl>
                                          </p:spTgt>
                                        </p:tgtEl>
                                        <p:attrNameLst>
                                          <p:attrName>style.visibility</p:attrName>
                                        </p:attrNameLst>
                                      </p:cBhvr>
                                      <p:to>
                                        <p:strVal val="visible"/>
                                      </p:to>
                                    </p:set>
                                    <p:animEffect transition="in" filter="wipe(down)">
                                      <p:cBhvr>
                                        <p:cTn id="20" dur="500"/>
                                        <p:tgtEl>
                                          <p:spTgt spid="26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64">
                                            <p:txEl>
                                              <p:pRg st="3" end="3"/>
                                            </p:txEl>
                                          </p:spTgt>
                                        </p:tgtEl>
                                        <p:attrNameLst>
                                          <p:attrName>style.visibility</p:attrName>
                                        </p:attrNameLst>
                                      </p:cBhvr>
                                      <p:to>
                                        <p:strVal val="visible"/>
                                      </p:to>
                                    </p:set>
                                    <p:animEffect transition="in" filter="box(in)">
                                      <p:cBhvr>
                                        <p:cTn id="25" dur="500"/>
                                        <p:tgtEl>
                                          <p:spTgt spid="2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63" name="Google Shape;263;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4" name="Google Shape;264;p28"/>
          <p:cNvSpPr txBox="1"/>
          <p:nvPr/>
        </p:nvSpPr>
        <p:spPr>
          <a:xfrm>
            <a:off x="155004" y="1251150"/>
            <a:ext cx="4585962" cy="3693288"/>
          </a:xfrm>
          <a:prstGeom prst="rect">
            <a:avLst/>
          </a:prstGeom>
          <a:noFill/>
          <a:ln>
            <a:noFill/>
          </a:ln>
        </p:spPr>
        <p:txBody>
          <a:bodyPr spcFirstLastPara="1" wrap="square" lIns="91425" tIns="91425" rIns="91425" bIns="91425" anchor="t" anchorCtr="0">
            <a:spAutoFit/>
          </a:bodyPr>
          <a:lstStyle/>
          <a:p>
            <a:pPr lvl="0" indent="0" algn="just" rtl="0">
              <a:spcBef>
                <a:spcPts val="0"/>
              </a:spcBef>
              <a:spcAft>
                <a:spcPts val="1200"/>
              </a:spcAft>
              <a:buNone/>
            </a:pPr>
            <a:r>
              <a:rPr lang="es" b="1" dirty="0">
                <a:solidFill>
                  <a:schemeClr val="accent1"/>
                </a:solidFill>
                <a:latin typeface="Roboto"/>
                <a:ea typeface="Roboto"/>
                <a:cs typeface="Roboto"/>
                <a:sym typeface="Roboto"/>
              </a:rPr>
              <a:t>1.6. Vòng đời của Servlet</a:t>
            </a:r>
          </a:p>
          <a:p>
            <a:pPr>
              <a:spcAft>
                <a:spcPts val="1200"/>
              </a:spcAft>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Một </a:t>
            </a:r>
            <a:r>
              <a:rPr lang="vi-VN" b="1" dirty="0">
                <a:solidFill>
                  <a:schemeClr val="bg1"/>
                </a:solidFill>
                <a:latin typeface="Roboto" panose="02000000000000000000" pitchFamily="2" charset="0"/>
                <a:ea typeface="Roboto" panose="02000000000000000000" pitchFamily="2" charset="0"/>
                <a:cs typeface="Roboto" panose="02000000000000000000" pitchFamily="2" charset="0"/>
              </a:rPr>
              <a:t>vòng đời của servlet</a:t>
            </a: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 có thể được định nghĩa là toàn bộ quá trình từ khi tạo ra đến khi hủy. Sau đây là tổng quan về vòng đời của servlet:</a:t>
            </a:r>
          </a:p>
          <a:p>
            <a:pPr indent="-285750">
              <a:spcAft>
                <a:spcPts val="1200"/>
              </a:spcAft>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Servlet được khởi tạo bằng cách gọi phương thức </a:t>
            </a:r>
            <a:r>
              <a:rPr lang="vi-VN" b="1" dirty="0">
                <a:solidFill>
                  <a:schemeClr val="bg1"/>
                </a:solidFill>
                <a:latin typeface="Roboto" panose="02000000000000000000" pitchFamily="2" charset="0"/>
                <a:ea typeface="Roboto" panose="02000000000000000000" pitchFamily="2" charset="0"/>
                <a:cs typeface="Roboto" panose="02000000000000000000" pitchFamily="2" charset="0"/>
              </a:rPr>
              <a:t>init ()</a:t>
            </a: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a:t>
            </a:r>
          </a:p>
          <a:p>
            <a:pPr indent="-285750">
              <a:spcAft>
                <a:spcPts val="1200"/>
              </a:spcAft>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Phương thức servlet </a:t>
            </a:r>
            <a:r>
              <a:rPr lang="vi-VN" b="1" dirty="0">
                <a:solidFill>
                  <a:schemeClr val="bg1"/>
                </a:solidFill>
                <a:latin typeface="Roboto" panose="02000000000000000000" pitchFamily="2" charset="0"/>
                <a:ea typeface="Roboto" panose="02000000000000000000" pitchFamily="2" charset="0"/>
                <a:cs typeface="Roboto" panose="02000000000000000000" pitchFamily="2" charset="0"/>
              </a:rPr>
              <a:t>service()</a:t>
            </a: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 được gọi để xử lý yêu cầu của khách hàng.</a:t>
            </a:r>
          </a:p>
          <a:p>
            <a:pPr indent="-285750">
              <a:spcAft>
                <a:spcPts val="1200"/>
              </a:spcAft>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Servlet được hủy bằng cách gọi phương thức </a:t>
            </a:r>
            <a:r>
              <a:rPr lang="vi-VN" b="1" dirty="0">
                <a:solidFill>
                  <a:schemeClr val="bg1"/>
                </a:solidFill>
                <a:latin typeface="Roboto" panose="02000000000000000000" pitchFamily="2" charset="0"/>
                <a:ea typeface="Roboto" panose="02000000000000000000" pitchFamily="2" charset="0"/>
                <a:cs typeface="Roboto" panose="02000000000000000000" pitchFamily="2" charset="0"/>
              </a:rPr>
              <a:t>destroy()</a:t>
            </a: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a:t>
            </a:r>
          </a:p>
          <a:p>
            <a:pPr indent="-285750">
              <a:spcAft>
                <a:spcPts val="1200"/>
              </a:spcAft>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Cuối cùng, servlet được thu thập bởi bộ sưu tập rác của JVM.</a:t>
            </a:r>
          </a:p>
        </p:txBody>
      </p:sp>
      <p:pic>
        <p:nvPicPr>
          <p:cNvPr id="2050" name="Picture 2" descr="Vòng đời của Servlet">
            <a:extLst>
              <a:ext uri="{FF2B5EF4-FFF2-40B4-BE49-F238E27FC236}">
                <a16:creationId xmlns:a16="http://schemas.microsoft.com/office/drawing/2014/main" id="{A7B79766-7FEF-E6D6-B310-BD199D091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377" y="1695016"/>
            <a:ext cx="3680378" cy="297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495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barn(inVertical)">
                                      <p:cBhvr>
                                        <p:cTn id="7" dur="500"/>
                                        <p:tgtEl>
                                          <p:spTgt spid="26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circle(in)">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64">
                                            <p:txEl>
                                              <p:pRg st="1" end="1"/>
                                            </p:txEl>
                                          </p:spTgt>
                                        </p:tgtEl>
                                        <p:attrNameLst>
                                          <p:attrName>style.visibility</p:attrName>
                                        </p:attrNameLst>
                                      </p:cBhvr>
                                      <p:to>
                                        <p:strVal val="visible"/>
                                      </p:to>
                                    </p:set>
                                    <p:animEffect transition="in" filter="wipe(down)">
                                      <p:cBhvr>
                                        <p:cTn id="15" dur="500"/>
                                        <p:tgtEl>
                                          <p:spTgt spid="26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4">
                                            <p:txEl>
                                              <p:pRg st="2" end="2"/>
                                            </p:txEl>
                                          </p:spTgt>
                                        </p:tgtEl>
                                        <p:attrNameLst>
                                          <p:attrName>style.visibility</p:attrName>
                                        </p:attrNameLst>
                                      </p:cBhvr>
                                      <p:to>
                                        <p:strVal val="visible"/>
                                      </p:to>
                                    </p:set>
                                    <p:animEffect transition="in" filter="wipe(down)">
                                      <p:cBhvr>
                                        <p:cTn id="20" dur="500"/>
                                        <p:tgtEl>
                                          <p:spTgt spid="26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64">
                                            <p:txEl>
                                              <p:pRg st="3" end="3"/>
                                            </p:txEl>
                                          </p:spTgt>
                                        </p:tgtEl>
                                        <p:attrNameLst>
                                          <p:attrName>style.visibility</p:attrName>
                                        </p:attrNameLst>
                                      </p:cBhvr>
                                      <p:to>
                                        <p:strVal val="visible"/>
                                      </p:to>
                                    </p:set>
                                    <p:animEffect transition="in" filter="wipe(down)">
                                      <p:cBhvr>
                                        <p:cTn id="25" dur="500"/>
                                        <p:tgtEl>
                                          <p:spTgt spid="26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64">
                                            <p:txEl>
                                              <p:pRg st="4" end="4"/>
                                            </p:txEl>
                                          </p:spTgt>
                                        </p:tgtEl>
                                        <p:attrNameLst>
                                          <p:attrName>style.visibility</p:attrName>
                                        </p:attrNameLst>
                                      </p:cBhvr>
                                      <p:to>
                                        <p:strVal val="visible"/>
                                      </p:to>
                                    </p:set>
                                    <p:animEffect transition="in" filter="wipe(down)">
                                      <p:cBhvr>
                                        <p:cTn id="30" dur="500"/>
                                        <p:tgtEl>
                                          <p:spTgt spid="26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64">
                                            <p:txEl>
                                              <p:pRg st="5" end="5"/>
                                            </p:txEl>
                                          </p:spTgt>
                                        </p:tgtEl>
                                        <p:attrNameLst>
                                          <p:attrName>style.visibility</p:attrName>
                                        </p:attrNameLst>
                                      </p:cBhvr>
                                      <p:to>
                                        <p:strVal val="visible"/>
                                      </p:to>
                                    </p:set>
                                    <p:animEffect transition="in" filter="wipe(down)">
                                      <p:cBhvr>
                                        <p:cTn id="35" dur="500"/>
                                        <p:tgtEl>
                                          <p:spTgt spid="2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457200" lvl="0" indent="-419100" algn="ctr" rtl="0">
              <a:spcBef>
                <a:spcPts val="0"/>
              </a:spcBef>
              <a:spcAft>
                <a:spcPts val="0"/>
              </a:spcAft>
              <a:buClr>
                <a:schemeClr val="accent1"/>
              </a:buClr>
              <a:buSzPts val="3000"/>
              <a:buFont typeface="Roboto"/>
              <a:buAutoNum type="arabicPeriod"/>
            </a:pPr>
            <a:r>
              <a:rPr lang="es" b="1">
                <a:solidFill>
                  <a:schemeClr val="accent1"/>
                </a:solidFill>
                <a:latin typeface="Roboto"/>
                <a:ea typeface="Roboto"/>
                <a:cs typeface="Roboto"/>
                <a:sym typeface="Roboto"/>
              </a:rPr>
              <a:t>Tìm hiểu về Servlet</a:t>
            </a:r>
            <a:endParaRPr b="1">
              <a:solidFill>
                <a:schemeClr val="accent1"/>
              </a:solidFill>
              <a:latin typeface="Roboto"/>
              <a:ea typeface="Roboto"/>
              <a:cs typeface="Roboto"/>
              <a:sym typeface="Roboto"/>
            </a:endParaRPr>
          </a:p>
        </p:txBody>
      </p:sp>
      <p:cxnSp>
        <p:nvCxnSpPr>
          <p:cNvPr id="263" name="Google Shape;263;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4" name="Google Shape;264;p28"/>
          <p:cNvSpPr txBox="1"/>
          <p:nvPr/>
        </p:nvSpPr>
        <p:spPr>
          <a:xfrm>
            <a:off x="155003" y="1251150"/>
            <a:ext cx="8824609" cy="3062347"/>
          </a:xfrm>
          <a:prstGeom prst="rect">
            <a:avLst/>
          </a:prstGeom>
          <a:noFill/>
          <a:ln>
            <a:noFill/>
          </a:ln>
        </p:spPr>
        <p:txBody>
          <a:bodyPr spcFirstLastPara="1" wrap="square" lIns="91425" tIns="91425" rIns="91425" bIns="91425" anchor="t" anchorCtr="0">
            <a:spAutoFit/>
          </a:bodyPr>
          <a:lstStyle/>
          <a:p>
            <a:pPr lvl="0" indent="0" algn="just" rtl="0">
              <a:spcBef>
                <a:spcPts val="0"/>
              </a:spcBef>
              <a:buNone/>
            </a:pPr>
            <a:r>
              <a:rPr lang="es" b="1" dirty="0">
                <a:solidFill>
                  <a:schemeClr val="accent1"/>
                </a:solidFill>
                <a:latin typeface="Roboto" panose="02000000000000000000" pitchFamily="2" charset="0"/>
                <a:ea typeface="Roboto" panose="02000000000000000000" pitchFamily="2" charset="0"/>
                <a:cs typeface="Roboto" panose="02000000000000000000" pitchFamily="2" charset="0"/>
                <a:sym typeface="Roboto"/>
              </a:rPr>
              <a:t>1.6. Vòng đời của Servlet</a:t>
            </a:r>
          </a:p>
          <a:p>
            <a:pPr algn="ctr">
              <a:lnSpc>
                <a:spcPct val="150000"/>
              </a:lnSpc>
              <a:spcAft>
                <a:spcPts val="600"/>
              </a:spcAft>
            </a:pPr>
            <a:r>
              <a:rPr lang="vi-VN" b="1" dirty="0">
                <a:solidFill>
                  <a:schemeClr val="accent1"/>
                </a:solidFill>
                <a:latin typeface="Roboto" panose="02000000000000000000" pitchFamily="2" charset="0"/>
                <a:ea typeface="Roboto" panose="02000000000000000000" pitchFamily="2" charset="0"/>
                <a:cs typeface="Roboto" panose="02000000000000000000" pitchFamily="2" charset="0"/>
              </a:rPr>
              <a:t>Phương thức init()</a:t>
            </a:r>
          </a:p>
          <a:p>
            <a:pPr marL="285750" indent="-285750">
              <a:lnSpc>
                <a:spcPct val="150000"/>
              </a:lnSpc>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Phương thức init() được gọi chỉ một lần để khởi tạo servlet. Vì vậy, nó được sử dụng cho khởi tạo một lần, giống như với các phương thức init của applet.</a:t>
            </a:r>
          </a:p>
          <a:p>
            <a:pPr marL="285750" indent="-285750">
              <a:lnSpc>
                <a:spcPct val="150000"/>
              </a:lnSpc>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Servlet thường được tạo khi người dùng lần đầu tiên gọi một URL tương ứng với servlet, nhưng bạn cũng có thể chỉ định rằng servlet được tải khi máy chủ được khởi động lần đầu tiên.</a:t>
            </a:r>
          </a:p>
          <a:p>
            <a:pPr marL="285750" indent="-285750">
              <a:lnSpc>
                <a:spcPct val="150000"/>
              </a:lnSpc>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Khi một người dùng gọi một servlet, một thể hiện duy nhất của mỗi servlet sẽ được tạo ra, với mỗi yêu cầu của người dùng tạo ra một luồng mới được trao cho doGet hoặc doPost. Phương thức init() chỉ đơn giản tạo hoặc tải một số dữ liệu sẽ được sử dụng trong suốt vòng đời của servlet.</a:t>
            </a:r>
          </a:p>
        </p:txBody>
      </p:sp>
      <p:pic>
        <p:nvPicPr>
          <p:cNvPr id="3" name="Picture 2">
            <a:extLst>
              <a:ext uri="{FF2B5EF4-FFF2-40B4-BE49-F238E27FC236}">
                <a16:creationId xmlns:a16="http://schemas.microsoft.com/office/drawing/2014/main" id="{0E1DEE34-F9D3-8AD1-8EFE-EBBDED97BE1D}"/>
              </a:ext>
            </a:extLst>
          </p:cNvPr>
          <p:cNvPicPr>
            <a:picLocks noChangeAspect="1"/>
          </p:cNvPicPr>
          <p:nvPr/>
        </p:nvPicPr>
        <p:blipFill>
          <a:blip r:embed="rId3"/>
          <a:stretch>
            <a:fillRect/>
          </a:stretch>
        </p:blipFill>
        <p:spPr>
          <a:xfrm>
            <a:off x="1256756" y="4227224"/>
            <a:ext cx="7020905" cy="819264"/>
          </a:xfrm>
          <a:prstGeom prst="rect">
            <a:avLst/>
          </a:prstGeom>
        </p:spPr>
      </p:pic>
    </p:spTree>
    <p:extLst>
      <p:ext uri="{BB962C8B-B14F-4D97-AF65-F5344CB8AC3E}">
        <p14:creationId xmlns:p14="http://schemas.microsoft.com/office/powerpoint/2010/main" val="2738826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barn(inVertical)">
                                      <p:cBhvr>
                                        <p:cTn id="7" dur="5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barn(inVertical)">
                                      <p:cBhvr>
                                        <p:cTn id="12" dur="500"/>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wipe(down)">
                                      <p:cBhvr>
                                        <p:cTn id="17" dur="500"/>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4">
                                            <p:txEl>
                                              <p:pRg st="3" end="3"/>
                                            </p:txEl>
                                          </p:spTgt>
                                        </p:tgtEl>
                                        <p:attrNameLst>
                                          <p:attrName>style.visibility</p:attrName>
                                        </p:attrNameLst>
                                      </p:cBhvr>
                                      <p:to>
                                        <p:strVal val="visible"/>
                                      </p:to>
                                    </p:set>
                                    <p:animEffect transition="in" filter="wipe(down)">
                                      <p:cBhvr>
                                        <p:cTn id="22" dur="500"/>
                                        <p:tgtEl>
                                          <p:spTgt spid="2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4">
                                            <p:txEl>
                                              <p:pRg st="4" end="4"/>
                                            </p:txEl>
                                          </p:spTgt>
                                        </p:tgtEl>
                                        <p:attrNameLst>
                                          <p:attrName>style.visibility</p:attrName>
                                        </p:attrNameLst>
                                      </p:cBhvr>
                                      <p:to>
                                        <p:strVal val="visible"/>
                                      </p:to>
                                    </p:set>
                                    <p:animEffect transition="in" filter="wipe(down)">
                                      <p:cBhvr>
                                        <p:cTn id="27" dur="500"/>
                                        <p:tgtEl>
                                          <p:spTgt spid="2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2739</Words>
  <Application>Microsoft Office PowerPoint</Application>
  <PresentationFormat>On-screen Show (16:9)</PresentationFormat>
  <Paragraphs>195</Paragraphs>
  <Slides>37</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Roboto Mono Thin</vt:lpstr>
      <vt:lpstr>Roboto Black</vt:lpstr>
      <vt:lpstr>Didact Gothic</vt:lpstr>
      <vt:lpstr>Bree Serif</vt:lpstr>
      <vt:lpstr>Arial</vt:lpstr>
      <vt:lpstr>Times New Roman</vt:lpstr>
      <vt:lpstr>Roboto</vt:lpstr>
      <vt:lpstr>Roboto Light</vt:lpstr>
      <vt:lpstr>WEB PROPOSAL</vt:lpstr>
      <vt:lpstr>Lập trình Java nâng cao</vt:lpstr>
      <vt:lpstr>Nội dung</vt:lpstr>
      <vt:lpstr>Tìm hiểu về Servlet</vt:lpstr>
      <vt:lpstr>Tìm hiểu về Servlet</vt:lpstr>
      <vt:lpstr>Tìm hiểu về Servlet</vt:lpstr>
      <vt:lpstr>Tìm hiểu về Servlet</vt:lpstr>
      <vt:lpstr>Tìm hiểu về Servlet</vt:lpstr>
      <vt:lpstr>Tìm hiểu về Servlet</vt:lpstr>
      <vt:lpstr>Tìm hiểu về Servlet</vt:lpstr>
      <vt:lpstr>Tìm hiểu về Servlet</vt:lpstr>
      <vt:lpstr>Tìm hiểu về Servlet</vt:lpstr>
      <vt:lpstr>Tìm hiểu về Servlet</vt:lpstr>
      <vt:lpstr>Tìm hiểu về Servlet</vt:lpstr>
      <vt:lpstr>2. Các công cụ và môi trường</vt:lpstr>
      <vt:lpstr>Eclipse</vt:lpstr>
      <vt:lpstr>Eclipse</vt:lpstr>
      <vt:lpstr>Eclipse</vt:lpstr>
      <vt:lpstr>2. Các công cụ và môi trường</vt:lpstr>
      <vt:lpstr>NetBeans</vt:lpstr>
      <vt:lpstr>NetBeans</vt:lpstr>
      <vt:lpstr>NetBeans</vt:lpstr>
      <vt:lpstr>2. Các công cụ và môi trường</vt:lpstr>
      <vt:lpstr>Intellij</vt:lpstr>
      <vt:lpstr>Intellij</vt:lpstr>
      <vt:lpstr>Intellij</vt:lpstr>
      <vt:lpstr>2. Các công cụ  và môi trường</vt:lpstr>
      <vt:lpstr>Apache Tomcat</vt:lpstr>
      <vt:lpstr>Apache Tomcat</vt:lpstr>
      <vt:lpstr>2. Các công cụ  và môi trường</vt:lpstr>
      <vt:lpstr>GlassFish</vt:lpstr>
      <vt:lpstr>GlassFish</vt:lpstr>
      <vt:lpstr>3. Cách tổ chức chương trình</vt:lpstr>
      <vt:lpstr>3. Cách tổ chức chương trình</vt:lpstr>
      <vt:lpstr>PowerPoint Presentation</vt:lpstr>
      <vt:lpstr>PowerPoint Presentation</vt:lpstr>
      <vt:lpstr>PowerPoint Presentation</vt:lpstr>
      <vt:lpstr>5.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Java nâng cao</dc:title>
  <dc:creator>ADMIN</dc:creator>
  <cp:lastModifiedBy>khue</cp:lastModifiedBy>
  <cp:revision>6</cp:revision>
  <dcterms:modified xsi:type="dcterms:W3CDTF">2023-04-17T12:19:33Z</dcterms:modified>
</cp:coreProperties>
</file>