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89" r:id="rId2"/>
    <p:sldId id="258" r:id="rId3"/>
    <p:sldId id="290" r:id="rId4"/>
    <p:sldId id="259" r:id="rId5"/>
    <p:sldId id="261" r:id="rId6"/>
    <p:sldId id="262" r:id="rId7"/>
    <p:sldId id="263" r:id="rId8"/>
    <p:sldId id="271" r:id="rId9"/>
    <p:sldId id="273" r:id="rId10"/>
    <p:sldId id="274" r:id="rId11"/>
    <p:sldId id="275" r:id="rId12"/>
    <p:sldId id="277" r:id="rId13"/>
    <p:sldId id="282" r:id="rId14"/>
    <p:sldId id="284" r:id="rId15"/>
    <p:sldId id="28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BDBFB9"/>
    <a:srgbClr val="8FD1B5"/>
    <a:srgbClr val="99BACC"/>
    <a:srgbClr val="F8FAF4"/>
    <a:srgbClr val="F4F7F3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 autoAdjust="0"/>
  </p:normalViewPr>
  <p:slideViewPr>
    <p:cSldViewPr>
      <p:cViewPr varScale="1">
        <p:scale>
          <a:sx n="64" d="100"/>
          <a:sy n="64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62AB-4B20-4C56-AEB0-61029ADCA86F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0B03-2CA7-4EC5-9540-405E5F5FA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vi-VN" dirty="0"/>
              <a:t>Tính năng:</a:t>
            </a:r>
          </a:p>
          <a:p>
            <a:r>
              <a:rPr lang="vi-VN" dirty="0"/>
              <a:t>Để hiển thị thông tin, dữ liệu và thực thi các thao tác một cách đơn giản mà ẩn đi được dòng mã </a:t>
            </a:r>
            <a:r>
              <a:rPr lang="vi-VN" dirty="0" err="1"/>
              <a:t>java</a:t>
            </a:r>
            <a:endParaRPr lang="vi-VN" dirty="0"/>
          </a:p>
          <a:p>
            <a:r>
              <a:rPr lang="vi-VN" dirty="0"/>
              <a:t>Hỗ trợ sử dụng các đối tượng ẩn và mảng</a:t>
            </a:r>
          </a:p>
          <a:p>
            <a:r>
              <a:rPr lang="vi-VN" dirty="0"/>
              <a:t>Đặc biệt hỗ trợ các phép toán</a:t>
            </a:r>
          </a:p>
          <a:p>
            <a:r>
              <a:rPr lang="vi-VN" dirty="0"/>
              <a:t>EL se được tính toán trong thời gian run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vi-VN" dirty="0" err="1"/>
              <a:t>Core</a:t>
            </a:r>
            <a:endParaRPr lang="vi-VN" dirty="0"/>
          </a:p>
          <a:p>
            <a:r>
              <a:rPr lang="vi-VN" dirty="0"/>
              <a:t>Chứa các lệnh điều khiển cơ bản</a:t>
            </a:r>
          </a:p>
          <a:p>
            <a:r>
              <a:rPr lang="vi-VN" dirty="0" err="1"/>
              <a:t>Format</a:t>
            </a:r>
            <a:endParaRPr lang="vi-VN" dirty="0"/>
          </a:p>
          <a:p>
            <a:r>
              <a:rPr lang="vi-VN" dirty="0"/>
              <a:t>Chứa các thẻ định dang và đa ngôn ngữ</a:t>
            </a:r>
          </a:p>
          <a:p>
            <a:r>
              <a:rPr lang="vi-VN" dirty="0" err="1"/>
              <a:t>Xml</a:t>
            </a:r>
            <a:r>
              <a:rPr lang="vi-VN" dirty="0"/>
              <a:t> chứa các thẻ xử lý </a:t>
            </a:r>
            <a:r>
              <a:rPr lang="vi-VN" dirty="0" err="1"/>
              <a:t>xml</a:t>
            </a:r>
            <a:endParaRPr lang="vi-VN" dirty="0"/>
          </a:p>
          <a:p>
            <a:r>
              <a:rPr lang="vi-VN" dirty="0" err="1"/>
              <a:t>Sql</a:t>
            </a:r>
            <a:r>
              <a:rPr lang="vi-VN" dirty="0"/>
              <a:t> chứa các thẻ làm việc với </a:t>
            </a:r>
            <a:r>
              <a:rPr lang="vi-VN" dirty="0" err="1"/>
              <a:t>csdl</a:t>
            </a:r>
            <a:endParaRPr lang="vi-VN" dirty="0"/>
          </a:p>
          <a:p>
            <a:r>
              <a:rPr lang="vi-VN" dirty="0" err="1"/>
              <a:t>Function</a:t>
            </a:r>
            <a:r>
              <a:rPr lang="vi-VN" dirty="0"/>
              <a:t> cung cấp các hàm hỗ trợ cho EL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682BA-7CA3-4FFB-910E-E0F917C29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DA2-B2C7-434D-BD5F-E4B46C6DF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F14BC9-790E-4F0C-AF3A-3E3A3AC3B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264800"/>
            <a:ext cx="87468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4078167"/>
            <a:ext cx="4914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492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23599-A86A-42D5-A5C3-F0B37DC37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6E0C14D-1905-4525-A1CE-E4E9E78D6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895BDB-B83C-4FFC-AA61-8EE6845F2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4C4FD77-0433-40D4-B2C1-026FB5112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94F90B-A19F-466D-B2CA-D28ED4160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7299F-2B83-440F-BB99-24AEE2C56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0A9BDF-2AB0-4916-9716-FA2B487DD3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6A3437-6DD1-4886-B6AD-88AA236ACE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66E5C3-D671-4814-8B06-645847106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co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608734" y="3106869"/>
            <a:ext cx="4914000" cy="1159800"/>
          </a:xfrm>
          <a:prstGeom prst="rect">
            <a:avLst/>
          </a:prstGeom>
        </p:spPr>
        <p:txBody>
          <a:bodyPr spcFirstLastPara="1" vert="horz" wrap="square" lIns="91425" tIns="91425" rIns="91425" bIns="91425" anchor="b" anchorCtr="0">
            <a:noAutofit/>
          </a:bodyPr>
          <a:lstStyle/>
          <a:p>
            <a:r>
              <a:rPr lang="vi-VN" sz="2800" dirty="0"/>
              <a:t>Tìm hiểu về </a:t>
            </a:r>
            <a:r>
              <a:rPr lang="vi-VN" sz="2800" dirty="0" err="1"/>
              <a:t>Epression</a:t>
            </a:r>
            <a:r>
              <a:rPr lang="vi-VN" sz="2800" dirty="0"/>
              <a:t> </a:t>
            </a:r>
            <a:r>
              <a:rPr lang="vi-VN" sz="2800" dirty="0" err="1"/>
              <a:t>Language</a:t>
            </a:r>
            <a:r>
              <a:rPr lang="vi-VN" sz="2800" dirty="0"/>
              <a:t>(EL) và </a:t>
            </a:r>
            <a:r>
              <a:rPr lang="vi-VN" sz="2800" dirty="0" err="1"/>
              <a:t>Java</a:t>
            </a:r>
            <a:r>
              <a:rPr lang="vi-VN" sz="2800" dirty="0"/>
              <a:t> Standard </a:t>
            </a:r>
            <a:r>
              <a:rPr lang="vi-VN" sz="2800" dirty="0" err="1"/>
              <a:t>Tag</a:t>
            </a:r>
            <a:r>
              <a:rPr lang="vi-VN" sz="2800" dirty="0"/>
              <a:t> </a:t>
            </a:r>
            <a:r>
              <a:rPr lang="vi-VN" sz="2800" dirty="0" err="1"/>
              <a:t>Library</a:t>
            </a:r>
            <a:r>
              <a:rPr lang="vi-VN" sz="2800" dirty="0"/>
              <a:t>(JSTL)</a:t>
            </a:r>
            <a:endParaRPr sz="2800"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1510248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JSTL 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Core Tag Library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335088"/>
            <a:ext cx="8820150" cy="5522912"/>
          </a:xfrm>
        </p:spPr>
        <p:txBody>
          <a:bodyPr/>
          <a:lstStyle/>
          <a:p>
            <a:pPr algn="just" eaLnBrk="1" hangingPunct="1"/>
            <a:r>
              <a:rPr lang="vi-VN" dirty="0">
                <a:latin typeface="Times New Roman" pitchFamily="18" charset="0"/>
                <a:cs typeface="Times New Roman" pitchFamily="18" charset="0"/>
              </a:rPr>
              <a:t>Thư viện chứa các thẻ để lặp, đánh giá biểu thức, điều khiển luồng xử lý và đầu vào và đầu ra cơ bản.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&lt;%@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prefix=“c”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http://java.sun.com/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hlinkClick r:id="rId3"/>
              </a:rPr>
              <a:t>jsp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hlinkClick r:id="rId3"/>
              </a:rPr>
              <a:t>jstl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/core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%&gt;.</a:t>
            </a:r>
          </a:p>
          <a:p>
            <a:pPr algn="just" eaLnBrk="1" hangingPunct="1"/>
            <a:r>
              <a:rPr lang="vi-VN" dirty="0">
                <a:latin typeface="Times New Roman" pitchFamily="18" charset="0"/>
                <a:cs typeface="Times New Roman" pitchFamily="18" charset="0"/>
              </a:rPr>
              <a:t>Thẻ mục đích chung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vi-VN" dirty="0">
                <a:latin typeface="Times New Roman" pitchFamily="18" charset="0"/>
                <a:cs typeface="Times New Roman" pitchFamily="18" charset="0"/>
              </a:rPr>
              <a:t>Được sử dụng để đặt, xóa và hiển thị các giá trị biến được tạo trong trang JSP.</a:t>
            </a:r>
          </a:p>
          <a:p>
            <a:pPr lvl="1" algn="just" eaLnBrk="1" hangingPunct="1"/>
            <a:r>
              <a:rPr lang="vi-VN" dirty="0">
                <a:latin typeface="Times New Roman" pitchFamily="18" charset="0"/>
                <a:cs typeface="Times New Roman" pitchFamily="18" charset="0"/>
              </a:rPr>
              <a:t>Thư viện thẻ cốt lõi chứa các thẻ để nhận, đặt và hiển thị các giá trị thuộc tính.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JSTL </a:t>
            </a:r>
            <a:br>
              <a:rPr lang="en-US" sz="4000" b="1">
                <a:latin typeface="Times New Roman" pitchFamily="18" charset="0"/>
                <a:cs typeface="Times New Roman" pitchFamily="18" charset="0"/>
              </a:rPr>
            </a:b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Core Tag Library – General Purposes</a:t>
            </a:r>
          </a:p>
        </p:txBody>
      </p:sp>
      <p:graphicFrame>
        <p:nvGraphicFramePr>
          <p:cNvPr id="89168" name="Group 8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803348975"/>
              </p:ext>
            </p:extLst>
          </p:nvPr>
        </p:nvGraphicFramePr>
        <p:xfrm>
          <a:off x="93663" y="1285875"/>
          <a:ext cx="9010650" cy="5580380"/>
        </p:xfrm>
        <a:graphic>
          <a:graphicData uri="http://schemas.openxmlformats.org/drawingml/2006/table">
            <a:tbl>
              <a:tblPr/>
              <a:tblGrid>
                <a:gridCol w="168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9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Tags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&lt;c:set&gt;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c:set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var=“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varName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value=“value”   scope=“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page|request|session|application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/&gt;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Gán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biến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phạm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vi- Ex: &lt;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c:set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var=”simple” value=”${2+1}”/&gt;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&lt;c:remove&gt;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c:remove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var=“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varName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scope=“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page|request|session|application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/&gt;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Loại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biến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phạm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vi.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Đây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là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thẻ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trống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 : &lt;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c:remove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var=”simple” scope=”page”/&gt;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&lt;c:out&gt;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c:out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value=“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value|expression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escapeXml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true|false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default=“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defaultValue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/&gt;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vi-V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Đánh giá một biểu thức &amp; lưu trữ kết quả trong đối tượng </a:t>
                      </a:r>
                      <a:r>
                        <a:rPr kumimoji="0" lang="vi-V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JspWrite</a:t>
                      </a:r>
                      <a:r>
                        <a:rPr kumimoji="0" lang="vi-V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hiện tại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&lt;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c:out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value=”${simple}”/&gt;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&lt;c:catch&gt;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c:catch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[var=”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varName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”]&gt;…&lt;/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c:catch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vi-V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Cung cấp chức năng xử lý ngoại lệ, chẳng hạn như bắt thử, bên trong các trang JSP mà không cần sử dụng tập lệnh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915400" cy="1417638"/>
          </a:xfrm>
        </p:spPr>
        <p:txBody>
          <a:bodyPr/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Core Tag Library – Decision Making</a:t>
            </a:r>
          </a:p>
        </p:txBody>
      </p:sp>
      <p:graphicFrame>
        <p:nvGraphicFramePr>
          <p:cNvPr id="62608" name="Group 14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75225293"/>
              </p:ext>
            </p:extLst>
          </p:nvPr>
        </p:nvGraphicFramePr>
        <p:xfrm>
          <a:off x="217758" y="1676400"/>
          <a:ext cx="8821738" cy="4812665"/>
        </p:xfrm>
        <a:graphic>
          <a:graphicData uri="http://schemas.openxmlformats.org/drawingml/2006/table">
            <a:tbl>
              <a:tblPr/>
              <a:tblGrid>
                <a:gridCol w="148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Tags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&lt;c:if&gt;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c:if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test =“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testcondition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var=“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varName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scope=“page | request | session | application”&gt;…&lt;/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c:if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vi-V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Được sử dụng để thực thi mã có điều kiện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Là thẻ chứa cho phép thực thi phần thân nếu thuộc tính </a:t>
                      </a:r>
                      <a:r>
                        <a:rPr kumimoji="0" lang="vi-V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cho giá trị </a:t>
                      </a:r>
                      <a:r>
                        <a:rPr kumimoji="0" lang="vi-V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&lt;c:choose&gt;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c:choose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c:when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test=”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”&gt;...&lt;/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c:when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&gt;&lt;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c:otherwise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&gt;…&lt;/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c:otherwise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c:choose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vi-V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Tương tự câu lệnh </a:t>
                      </a:r>
                      <a:r>
                        <a:rPr kumimoji="0" lang="vi-V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switch</a:t>
                      </a: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trong </a:t>
                      </a:r>
                      <a:r>
                        <a:rPr kumimoji="0" lang="vi-V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</a:t>
                      </a:r>
                      <a:endParaRPr kumimoji="0" lang="vi-V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Thực hiện thực thi khối có điều kiện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Có thể nhúng nhiều thẻ &lt;</a:t>
                      </a:r>
                      <a:r>
                        <a:rPr kumimoji="0" lang="vi-V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c:when</a:t>
                      </a: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vào một thẻ &lt;</a:t>
                      </a:r>
                      <a:r>
                        <a:rPr kumimoji="0" lang="vi-V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c:choose</a:t>
                      </a: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Nếu không có điều kiện nào được đánh giá là đúng thì phần thân của thẻ &lt;</a:t>
                      </a:r>
                      <a:r>
                        <a:rPr kumimoji="0" lang="vi-V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c:otherwise</a:t>
                      </a:r>
                      <a:r>
                        <a:rPr kumimoji="0" lang="vi-V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sẽ được xử lý.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JSTL 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>
                <a:latin typeface="Times New Roman" pitchFamily="18" charset="0"/>
                <a:cs typeface="Times New Roman" pitchFamily="18" charset="0"/>
              </a:rPr>
              <a:t>Core Tag Library – Iterations</a:t>
            </a:r>
          </a:p>
        </p:txBody>
      </p:sp>
      <p:graphicFrame>
        <p:nvGraphicFramePr>
          <p:cNvPr id="115763" name="Group 51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44233251"/>
              </p:ext>
            </p:extLst>
          </p:nvPr>
        </p:nvGraphicFramePr>
        <p:xfrm>
          <a:off x="228601" y="1905000"/>
          <a:ext cx="8636000" cy="4662489"/>
        </p:xfrm>
        <a:graphic>
          <a:graphicData uri="http://schemas.openxmlformats.org/drawingml/2006/table">
            <a:tbl>
              <a:tblPr/>
              <a:tblGrid>
                <a:gridCol w="1875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1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Tags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4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&lt;c:forEach&gt;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c:forEach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var=“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varName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item=“collection” begin=“begin” end=“end” step=“step”&gt;…&lt;/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c:forEach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vi-V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Được sử dụng lặp lại nội dung cơ thể trên một bộ sưu tập các đối tượng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Sẽ tiếp tục trong một số lần do người dùng chỉ định trong mã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9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&lt;c:forTokens&gt;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&lt;c:forTokens items=“stringofToken” delims=“delimiters” var=“varName” &gt;...&lt;/c:forTokens&gt;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vi-V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Được sử dụng để lặp lại một tập hợp các mã thông báo được phân tách bằng dấu phân cách do người dùng chỉ định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Đó là thẻ vùng chứa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JSTL 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>
                <a:latin typeface="Times New Roman" pitchFamily="18" charset="0"/>
                <a:cs typeface="Times New Roman" pitchFamily="18" charset="0"/>
              </a:rPr>
              <a:t>SQL Tag Library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0" y="1335088"/>
            <a:ext cx="9144000" cy="55229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Bao gồm các tag truy cập database(insert , delete , update )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Sử dụng các thẻ này trong trang JSP 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Cần khai báo phần đầu trang JSP :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&lt;%@ taglib prefix=“sql” uri=”http://java.sun.com/jsp/jstl/sql”  %&gt;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“setDataSource” Tag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Dùng xác định data source đại diện cho database.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Là một empty tag và cho phép user set data source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&lt;sql:setDataSource dataSource=“datasource” | url=“jdbcurl” driver=“jdbcclassdriver” user=“username” password=“password” var=“varName” scope=“page | request | session | application” /&gt;</a:t>
            </a:r>
          </a:p>
          <a:p>
            <a:pPr lvl="1" algn="just" eaLnBrk="1" hangingPunct="1">
              <a:lnSpc>
                <a:spcPct val="80000"/>
              </a:lnSpc>
            </a:pPr>
            <a:endParaRPr lang="en-US" sz="20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Nếu thuộc tính DataSource được dùng, thì thuộc tính url không được dùng và ngược lại.</a:t>
            </a:r>
            <a:endParaRPr lang="vi-VN" sz="20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JSTL </a:t>
            </a:r>
            <a:br>
              <a:rPr lang="en-US" sz="4000" b="1">
                <a:latin typeface="Times New Roman" pitchFamily="18" charset="0"/>
                <a:cs typeface="Times New Roman" pitchFamily="18" charset="0"/>
              </a:rPr>
            </a:b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SQL Tag Library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052763" y="1857375"/>
            <a:ext cx="3429000" cy="609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cs typeface="Arial" charset="0"/>
              </a:rPr>
              <a:t>SQL Tag Library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385763" y="3838575"/>
            <a:ext cx="1981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setDataSource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2595563" y="3838575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query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119563" y="3838575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update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7624763" y="3838575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param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719763" y="3838575"/>
            <a:ext cx="1600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transaction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76363" y="2466975"/>
            <a:ext cx="6858000" cy="1371600"/>
            <a:chOff x="1219200" y="2438400"/>
            <a:chExt cx="6858000" cy="1371600"/>
          </a:xfrm>
        </p:grpSpPr>
        <p:sp>
          <p:nvSpPr>
            <p:cNvPr id="34826" name="Line 20"/>
            <p:cNvSpPr>
              <a:spLocks noChangeShapeType="1"/>
            </p:cNvSpPr>
            <p:nvPr/>
          </p:nvSpPr>
          <p:spPr bwMode="auto">
            <a:xfrm>
              <a:off x="4648200" y="24384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18"/>
            <p:cNvSpPr>
              <a:spLocks noChangeShapeType="1"/>
            </p:cNvSpPr>
            <p:nvPr/>
          </p:nvSpPr>
          <p:spPr bwMode="auto">
            <a:xfrm>
              <a:off x="1219200" y="30480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8"/>
            <p:cNvSpPr>
              <a:spLocks noChangeShapeType="1"/>
            </p:cNvSpPr>
            <p:nvPr/>
          </p:nvSpPr>
          <p:spPr bwMode="auto">
            <a:xfrm>
              <a:off x="4495800" y="3048000"/>
              <a:ext cx="3581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2"/>
            <p:cNvSpPr>
              <a:spLocks noChangeShapeType="1"/>
            </p:cNvSpPr>
            <p:nvPr/>
          </p:nvSpPr>
          <p:spPr bwMode="auto">
            <a:xfrm>
              <a:off x="30480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>
              <a:off x="46482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2"/>
            <p:cNvSpPr>
              <a:spLocks noChangeShapeType="1"/>
            </p:cNvSpPr>
            <p:nvPr/>
          </p:nvSpPr>
          <p:spPr bwMode="auto">
            <a:xfrm>
              <a:off x="80772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12"/>
            <p:cNvSpPr>
              <a:spLocks noChangeShapeType="1"/>
            </p:cNvSpPr>
            <p:nvPr/>
          </p:nvSpPr>
          <p:spPr bwMode="auto">
            <a:xfrm>
              <a:off x="12192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2"/>
            <p:cNvSpPr>
              <a:spLocks noChangeShapeType="1"/>
            </p:cNvSpPr>
            <p:nvPr/>
          </p:nvSpPr>
          <p:spPr bwMode="auto">
            <a:xfrm>
              <a:off x="63246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3" grpId="0" animBg="1"/>
      <p:bldP spid="24" grpId="0" animBg="1"/>
      <p:bldP spid="25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EL Language :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447800"/>
            <a:ext cx="8937625" cy="541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JSP developers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qua tag.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JSP Standard Tag Library expert group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JSP 2.0 expert group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Cú 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${EL Expression}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JSP EL expressions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vi-VN" sz="20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vi-VN" sz="2000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tĩnh)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Standard and Custom tags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Có thể truy cập đến giá trị của biến bằng dấu”.”(chấm) hoặc dấu[]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marL="365760" lvl="1" indent="0" algn="just" eaLnBrk="1" hangingPunct="1">
              <a:lnSpc>
                <a:spcPct val="80000"/>
              </a:lnSpc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${</a:t>
            </a:r>
            <a:r>
              <a:rPr lang="vi-VN" sz="2000" dirty="0" err="1">
                <a:latin typeface="Times New Roman" pitchFamily="18" charset="0"/>
                <a:cs typeface="Times New Roman" pitchFamily="18" charset="0"/>
              </a:rPr>
              <a:t>sessionScope.color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} = ${</a:t>
            </a:r>
            <a:r>
              <a:rPr lang="vi-VN" sz="2000" dirty="0" err="1">
                <a:latin typeface="Times New Roman" pitchFamily="18" charset="0"/>
                <a:cs typeface="Times New Roman" pitchFamily="18" charset="0"/>
              </a:rPr>
              <a:t>sessionScope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[“</a:t>
            </a:r>
            <a:r>
              <a:rPr lang="vi-VN" sz="20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”]}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0" lvl="1" indent="0" algn="just" eaLnBrk="1" hangingPunct="1">
              <a:lnSpc>
                <a:spcPct val="8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C1C42-4899-FD00-C3D2-C8D593566593}"/>
              </a:ext>
            </a:extLst>
          </p:cNvPr>
          <p:cNvSpPr/>
          <p:nvPr/>
        </p:nvSpPr>
        <p:spPr>
          <a:xfrm>
            <a:off x="457200" y="304800"/>
            <a:ext cx="8153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Ưu và nhược điểm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915E62-8E8C-95CB-EDD9-B2846E40E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18443"/>
              </p:ext>
            </p:extLst>
          </p:nvPr>
        </p:nvGraphicFramePr>
        <p:xfrm>
          <a:off x="1524000" y="1397000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529910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2573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Ưu 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Nhược điểm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Ngắn ngọn xúc tích hơn JSP chuẩn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Không tạo ra </a:t>
                      </a:r>
                      <a:r>
                        <a:rPr lang="vi-VN" dirty="0" err="1"/>
                        <a:t>JavaBean</a:t>
                      </a:r>
                      <a:r>
                        <a:rPr lang="vi-VN" dirty="0"/>
                        <a:t> nếu chưa tồn tại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1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Cho phép truy cập các thuộc tính lồng cấp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Không cung cấp cách để thiết lập giá trị cho thuộc tính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7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Cho phép truy cập </a:t>
                      </a:r>
                      <a:r>
                        <a:rPr lang="vi-VN" dirty="0" err="1"/>
                        <a:t>collections</a:t>
                      </a:r>
                      <a:r>
                        <a:rPr lang="vi-VN" dirty="0"/>
                        <a:t> như </a:t>
                      </a:r>
                      <a:r>
                        <a:rPr lang="vi-VN" dirty="0" err="1"/>
                        <a:t>map</a:t>
                      </a:r>
                      <a:r>
                        <a:rPr lang="vi-VN" dirty="0"/>
                        <a:t>, </a:t>
                      </a:r>
                      <a:r>
                        <a:rPr lang="vi-VN" dirty="0" err="1"/>
                        <a:t>arrays</a:t>
                      </a:r>
                      <a:r>
                        <a:rPr lang="vi-VN" dirty="0"/>
                        <a:t>, </a:t>
                      </a:r>
                      <a:r>
                        <a:rPr lang="vi-VN" dirty="0" err="1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7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Xử lý giá trị </a:t>
                      </a:r>
                      <a:r>
                        <a:rPr lang="vi-VN" dirty="0" err="1"/>
                        <a:t>null</a:t>
                      </a:r>
                      <a:r>
                        <a:rPr lang="vi-VN" dirty="0"/>
                        <a:t> tốt hơn JSP chuẩn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28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28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9906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EL Operators</a:t>
            </a:r>
          </a:p>
        </p:txBody>
      </p:sp>
      <p:graphicFrame>
        <p:nvGraphicFramePr>
          <p:cNvPr id="48223" name="Group 95"/>
          <p:cNvGraphicFramePr>
            <a:graphicFrameLocks noGrp="1"/>
          </p:cNvGraphicFramePr>
          <p:nvPr/>
        </p:nvGraphicFramePr>
        <p:xfrm>
          <a:off x="1185863" y="4165600"/>
          <a:ext cx="1666875" cy="2293940"/>
        </p:xfrm>
        <a:graphic>
          <a:graphicData uri="http://schemas.openxmlformats.org/drawingml/2006/table">
            <a:tbl>
              <a:tblPr/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 or 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or 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32" name="AutoShape 24"/>
          <p:cNvSpPr>
            <a:spLocks noChangeArrowheads="1"/>
          </p:cNvSpPr>
          <p:nvPr/>
        </p:nvSpPr>
        <p:spPr bwMode="auto">
          <a:xfrm>
            <a:off x="3884613" y="1651000"/>
            <a:ext cx="1800225" cy="5032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37363" y="2603500"/>
            <a:ext cx="1439862" cy="1008063"/>
            <a:chOff x="3697" y="3021"/>
            <a:chExt cx="907" cy="635"/>
          </a:xfrm>
        </p:grpSpPr>
        <p:sp>
          <p:nvSpPr>
            <p:cNvPr id="38979" name="AutoShape 26"/>
            <p:cNvSpPr>
              <a:spLocks noChangeArrowheads="1"/>
            </p:cNvSpPr>
            <p:nvPr/>
          </p:nvSpPr>
          <p:spPr bwMode="auto">
            <a:xfrm>
              <a:off x="3697" y="3383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Empty</a:t>
              </a:r>
              <a:endParaRPr lang="en-US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80" name="Line 27"/>
            <p:cNvSpPr>
              <a:spLocks noChangeShapeType="1"/>
            </p:cNvSpPr>
            <p:nvPr/>
          </p:nvSpPr>
          <p:spPr bwMode="auto">
            <a:xfrm>
              <a:off x="4150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37138" y="2603500"/>
            <a:ext cx="1439862" cy="1009650"/>
            <a:chOff x="2563" y="3021"/>
            <a:chExt cx="907" cy="636"/>
          </a:xfrm>
        </p:grpSpPr>
        <p:sp>
          <p:nvSpPr>
            <p:cNvPr id="38977" name="AutoShape 29"/>
            <p:cNvSpPr>
              <a:spLocks noChangeArrowheads="1"/>
            </p:cNvSpPr>
            <p:nvPr/>
          </p:nvSpPr>
          <p:spPr bwMode="auto">
            <a:xfrm>
              <a:off x="2563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Logical</a:t>
              </a:r>
              <a:endParaRPr lang="en-US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78" name="Line 30"/>
            <p:cNvSpPr>
              <a:spLocks noChangeShapeType="1"/>
            </p:cNvSpPr>
            <p:nvPr/>
          </p:nvSpPr>
          <p:spPr bwMode="auto">
            <a:xfrm>
              <a:off x="3016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236913" y="2603500"/>
            <a:ext cx="1439862" cy="1009650"/>
            <a:chOff x="1429" y="3021"/>
            <a:chExt cx="907" cy="636"/>
          </a:xfrm>
        </p:grpSpPr>
        <p:sp>
          <p:nvSpPr>
            <p:cNvPr id="38975" name="AutoShape 32"/>
            <p:cNvSpPr>
              <a:spLocks noChangeArrowheads="1"/>
            </p:cNvSpPr>
            <p:nvPr/>
          </p:nvSpPr>
          <p:spPr bwMode="auto">
            <a:xfrm>
              <a:off x="1429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Relational</a:t>
              </a:r>
              <a:endParaRPr lang="en-US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76" name="Line 33"/>
            <p:cNvSpPr>
              <a:spLocks noChangeShapeType="1"/>
            </p:cNvSpPr>
            <p:nvPr/>
          </p:nvSpPr>
          <p:spPr bwMode="auto">
            <a:xfrm>
              <a:off x="1882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185863" y="2603500"/>
            <a:ext cx="1439862" cy="987425"/>
            <a:chOff x="385" y="3007"/>
            <a:chExt cx="907" cy="636"/>
          </a:xfrm>
        </p:grpSpPr>
        <p:sp>
          <p:nvSpPr>
            <p:cNvPr id="38973" name="AutoShape 36"/>
            <p:cNvSpPr>
              <a:spLocks noChangeArrowheads="1"/>
            </p:cNvSpPr>
            <p:nvPr/>
          </p:nvSpPr>
          <p:spPr bwMode="auto">
            <a:xfrm>
              <a:off x="385" y="3370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Arithmetic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74" name="Line 37"/>
            <p:cNvSpPr>
              <a:spLocks noChangeShapeType="1"/>
            </p:cNvSpPr>
            <p:nvPr/>
          </p:nvSpPr>
          <p:spPr bwMode="auto">
            <a:xfrm>
              <a:off x="839" y="300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239" name="AutoShape 39"/>
          <p:cNvSpPr>
            <a:spLocks noChangeArrowheads="1"/>
          </p:cNvSpPr>
          <p:nvPr/>
        </p:nvSpPr>
        <p:spPr bwMode="auto">
          <a:xfrm>
            <a:off x="1566863" y="3708400"/>
            <a:ext cx="576262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0" name="AutoShape 40"/>
          <p:cNvSpPr>
            <a:spLocks noChangeArrowheads="1"/>
          </p:cNvSpPr>
          <p:nvPr/>
        </p:nvSpPr>
        <p:spPr bwMode="auto">
          <a:xfrm>
            <a:off x="3625850" y="3698875"/>
            <a:ext cx="577850" cy="415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822" name="Group 78"/>
          <p:cNvGraphicFramePr>
            <a:graphicFrameLocks noGrp="1"/>
          </p:cNvGraphicFramePr>
          <p:nvPr/>
        </p:nvGraphicFramePr>
        <p:xfrm>
          <a:off x="3167063" y="4165600"/>
          <a:ext cx="1535112" cy="2436813"/>
        </p:xfrm>
        <a:graphic>
          <a:graphicData uri="http://schemas.openxmlformats.org/drawingml/2006/table">
            <a:tbl>
              <a:tblPr/>
              <a:tblGrid>
                <a:gridCol w="15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or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or gt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= or 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= or 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 or eq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 or 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231" name="Group 103"/>
          <p:cNvGraphicFramePr>
            <a:graphicFrameLocks noGrp="1"/>
          </p:cNvGraphicFramePr>
          <p:nvPr/>
        </p:nvGraphicFramePr>
        <p:xfrm>
          <a:off x="4995863" y="4241800"/>
          <a:ext cx="1666875" cy="1374776"/>
        </p:xfrm>
        <a:graphic>
          <a:graphicData uri="http://schemas.openxmlformats.org/drawingml/2006/table">
            <a:tbl>
              <a:tblPr/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 or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 or 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 or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65" name="AutoShape 81"/>
          <p:cNvSpPr>
            <a:spLocks noChangeArrowheads="1"/>
          </p:cNvSpPr>
          <p:nvPr/>
        </p:nvSpPr>
        <p:spPr bwMode="auto">
          <a:xfrm>
            <a:off x="5613400" y="3738563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229" name="Group 101"/>
          <p:cNvGraphicFramePr>
            <a:graphicFrameLocks noGrp="1"/>
          </p:cNvGraphicFramePr>
          <p:nvPr/>
        </p:nvGraphicFramePr>
        <p:xfrm>
          <a:off x="6977063" y="4318000"/>
          <a:ext cx="1466850" cy="458788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72" name="AutoShape 93"/>
          <p:cNvSpPr>
            <a:spLocks noChangeArrowheads="1"/>
          </p:cNvSpPr>
          <p:nvPr/>
        </p:nvSpPr>
        <p:spPr bwMode="auto">
          <a:xfrm>
            <a:off x="7340600" y="3752850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914525" y="2154238"/>
            <a:ext cx="5638800" cy="439737"/>
            <a:chOff x="987" y="1037"/>
            <a:chExt cx="3552" cy="277"/>
          </a:xfrm>
        </p:grpSpPr>
        <p:sp>
          <p:nvSpPr>
            <p:cNvPr id="38971" name="Line 34"/>
            <p:cNvSpPr>
              <a:spLocks noChangeShapeType="1"/>
            </p:cNvSpPr>
            <p:nvPr/>
          </p:nvSpPr>
          <p:spPr bwMode="auto">
            <a:xfrm>
              <a:off x="2817" y="103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972" name="Line 66"/>
            <p:cNvSpPr>
              <a:spLocks noChangeShapeType="1"/>
            </p:cNvSpPr>
            <p:nvPr/>
          </p:nvSpPr>
          <p:spPr bwMode="auto">
            <a:xfrm>
              <a:off x="987" y="131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/>
      <p:bldP spid="9239" grpId="0" animBg="1"/>
      <p:bldP spid="9240" grpId="0" animBg="1"/>
      <p:bldP spid="9265" grpId="0" animBg="1"/>
      <p:bldP spid="92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9906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EL Implicit </a:t>
            </a:r>
            <a:r>
              <a:rPr lang="vi-VN" sz="3600" dirty="0" err="1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(Đối tượng ngầm)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58" name="AutoShape 4"/>
          <p:cNvSpPr>
            <a:spLocks noChangeArrowheads="1"/>
          </p:cNvSpPr>
          <p:nvPr/>
        </p:nvSpPr>
        <p:spPr bwMode="auto">
          <a:xfrm>
            <a:off x="3910013" y="1641475"/>
            <a:ext cx="1800225" cy="5032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Implicit Objects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1389063" y="2578100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6900" y="2578100"/>
            <a:ext cx="1439863" cy="938213"/>
            <a:chOff x="385" y="1480"/>
            <a:chExt cx="907" cy="591"/>
          </a:xfrm>
        </p:grpSpPr>
        <p:sp>
          <p:nvSpPr>
            <p:cNvPr id="41000" name="AutoShape 7"/>
            <p:cNvSpPr>
              <a:spLocks noChangeArrowheads="1"/>
            </p:cNvSpPr>
            <p:nvPr/>
          </p:nvSpPr>
          <p:spPr bwMode="auto">
            <a:xfrm>
              <a:off x="385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pageContext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001" name="Line 8"/>
            <p:cNvSpPr>
              <a:spLocks noChangeShapeType="1"/>
            </p:cNvSpPr>
            <p:nvPr/>
          </p:nvSpPr>
          <p:spPr bwMode="auto">
            <a:xfrm>
              <a:off x="884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724775" y="2578100"/>
            <a:ext cx="1296988" cy="863600"/>
            <a:chOff x="4785" y="1480"/>
            <a:chExt cx="907" cy="590"/>
          </a:xfrm>
        </p:grpSpPr>
        <p:sp>
          <p:nvSpPr>
            <p:cNvPr id="40998" name="AutoShape 10"/>
            <p:cNvSpPr>
              <a:spLocks noChangeArrowheads="1"/>
            </p:cNvSpPr>
            <p:nvPr/>
          </p:nvSpPr>
          <p:spPr bwMode="auto">
            <a:xfrm>
              <a:off x="4785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cookie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9" name="Line 11"/>
            <p:cNvSpPr>
              <a:spLocks noChangeShapeType="1"/>
            </p:cNvSpPr>
            <p:nvPr/>
          </p:nvSpPr>
          <p:spPr bwMode="auto">
            <a:xfrm>
              <a:off x="5239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26138" y="2578100"/>
            <a:ext cx="1439862" cy="936625"/>
            <a:chOff x="3742" y="1480"/>
            <a:chExt cx="907" cy="590"/>
          </a:xfrm>
        </p:grpSpPr>
        <p:sp>
          <p:nvSpPr>
            <p:cNvPr id="40996" name="AutoShape 13"/>
            <p:cNvSpPr>
              <a:spLocks noChangeArrowheads="1"/>
            </p:cNvSpPr>
            <p:nvPr/>
          </p:nvSpPr>
          <p:spPr bwMode="auto">
            <a:xfrm>
              <a:off x="3742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initParam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7" name="Line 14"/>
            <p:cNvSpPr>
              <a:spLocks noChangeShapeType="1"/>
            </p:cNvSpPr>
            <p:nvPr/>
          </p:nvSpPr>
          <p:spPr bwMode="auto">
            <a:xfrm>
              <a:off x="4195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25913" y="2578100"/>
            <a:ext cx="1439862" cy="938213"/>
            <a:chOff x="2608" y="1480"/>
            <a:chExt cx="907" cy="591"/>
          </a:xfrm>
        </p:grpSpPr>
        <p:sp>
          <p:nvSpPr>
            <p:cNvPr id="40994" name="AutoShape 16"/>
            <p:cNvSpPr>
              <a:spLocks noChangeArrowheads="1"/>
            </p:cNvSpPr>
            <p:nvPr/>
          </p:nvSpPr>
          <p:spPr bwMode="auto">
            <a:xfrm>
              <a:off x="2608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paramValues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5" name="Line 17"/>
            <p:cNvSpPr>
              <a:spLocks noChangeShapeType="1"/>
            </p:cNvSpPr>
            <p:nvPr/>
          </p:nvSpPr>
          <p:spPr bwMode="auto">
            <a:xfrm>
              <a:off x="3061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325688" y="2578100"/>
            <a:ext cx="1439862" cy="938213"/>
            <a:chOff x="1474" y="1480"/>
            <a:chExt cx="907" cy="591"/>
          </a:xfrm>
        </p:grpSpPr>
        <p:sp>
          <p:nvSpPr>
            <p:cNvPr id="40992" name="AutoShape 19"/>
            <p:cNvSpPr>
              <a:spLocks noChangeArrowheads="1"/>
            </p:cNvSpPr>
            <p:nvPr/>
          </p:nvSpPr>
          <p:spPr bwMode="auto">
            <a:xfrm>
              <a:off x="1474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param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3" name="Line 20"/>
            <p:cNvSpPr>
              <a:spLocks noChangeShapeType="1"/>
            </p:cNvSpPr>
            <p:nvPr/>
          </p:nvSpPr>
          <p:spPr bwMode="auto">
            <a:xfrm>
              <a:off x="1927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062538" y="2578100"/>
            <a:ext cx="1439862" cy="1944688"/>
            <a:chOff x="3198" y="1480"/>
            <a:chExt cx="907" cy="1225"/>
          </a:xfrm>
        </p:grpSpPr>
        <p:sp>
          <p:nvSpPr>
            <p:cNvPr id="40990" name="AutoShape 22"/>
            <p:cNvSpPr>
              <a:spLocks noChangeArrowheads="1"/>
            </p:cNvSpPr>
            <p:nvPr/>
          </p:nvSpPr>
          <p:spPr bwMode="auto">
            <a:xfrm>
              <a:off x="3198" y="2432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1" name="Line 23"/>
            <p:cNvSpPr>
              <a:spLocks noChangeShapeType="1"/>
            </p:cNvSpPr>
            <p:nvPr/>
          </p:nvSpPr>
          <p:spPr bwMode="auto">
            <a:xfrm>
              <a:off x="3651" y="148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789738" y="2578100"/>
            <a:ext cx="1655762" cy="1944688"/>
            <a:chOff x="4241" y="1480"/>
            <a:chExt cx="1043" cy="1225"/>
          </a:xfrm>
        </p:grpSpPr>
        <p:sp>
          <p:nvSpPr>
            <p:cNvPr id="40988" name="AutoShape 25"/>
            <p:cNvSpPr>
              <a:spLocks noChangeArrowheads="1"/>
            </p:cNvSpPr>
            <p:nvPr/>
          </p:nvSpPr>
          <p:spPr bwMode="auto">
            <a:xfrm>
              <a:off x="4241" y="2432"/>
              <a:ext cx="1043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headerValues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89" name="Line 26"/>
            <p:cNvSpPr>
              <a:spLocks noChangeShapeType="1"/>
            </p:cNvSpPr>
            <p:nvPr/>
          </p:nvSpPr>
          <p:spPr bwMode="auto">
            <a:xfrm>
              <a:off x="4740" y="148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7131" name="AutoShape 27"/>
          <p:cNvSpPr>
            <a:spLocks noChangeArrowheads="1"/>
          </p:cNvSpPr>
          <p:nvPr/>
        </p:nvSpPr>
        <p:spPr bwMode="auto">
          <a:xfrm>
            <a:off x="1893888" y="6389688"/>
            <a:ext cx="1800225" cy="4333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1389063" y="65373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1389063" y="35131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4" name="AutoShape 30"/>
          <p:cNvSpPr>
            <a:spLocks noChangeArrowheads="1"/>
          </p:cNvSpPr>
          <p:nvPr/>
        </p:nvSpPr>
        <p:spPr bwMode="auto">
          <a:xfrm>
            <a:off x="1893888" y="3698875"/>
            <a:ext cx="1800225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servletContext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1389063" y="39274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6" name="AutoShape 32"/>
          <p:cNvSpPr>
            <a:spLocks noChangeArrowheads="1"/>
          </p:cNvSpPr>
          <p:nvPr/>
        </p:nvSpPr>
        <p:spPr bwMode="auto">
          <a:xfrm>
            <a:off x="1893888" y="4384675"/>
            <a:ext cx="1800225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1389063" y="46132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8" name="AutoShape 34"/>
          <p:cNvSpPr>
            <a:spLocks noChangeArrowheads="1"/>
          </p:cNvSpPr>
          <p:nvPr/>
        </p:nvSpPr>
        <p:spPr bwMode="auto">
          <a:xfrm>
            <a:off x="1893888" y="5756275"/>
            <a:ext cx="1800225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1389063" y="59848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4845050" y="21447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1389063" y="40894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>
            <a:off x="1389063" y="49530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1389063" y="57451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AutoShape 32"/>
          <p:cNvSpPr>
            <a:spLocks noChangeArrowheads="1"/>
          </p:cNvSpPr>
          <p:nvPr/>
        </p:nvSpPr>
        <p:spPr bwMode="auto">
          <a:xfrm>
            <a:off x="1892300" y="5070475"/>
            <a:ext cx="1800225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1387475" y="52990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 animBg="1"/>
      <p:bldP spid="47109" grpId="0" animBg="1"/>
      <p:bldP spid="47131" grpId="0" animBg="1"/>
      <p:bldP spid="47132" grpId="0" animBg="1"/>
      <p:bldP spid="47133" grpId="0" animBg="1"/>
      <p:bldP spid="47134" grpId="0" animBg="1"/>
      <p:bldP spid="47135" grpId="0" animBg="1"/>
      <p:bldP spid="47136" grpId="0" animBg="1"/>
      <p:bldP spid="47137" grpId="0" animBg="1"/>
      <p:bldP spid="47138" grpId="0" animBg="1"/>
      <p:bldP spid="47139" grpId="0" animBg="1"/>
      <p:bldP spid="47140" grpId="0" animBg="1"/>
      <p:bldP spid="47141" grpId="0" animBg="1"/>
      <p:bldP spid="47142" grpId="0" animBg="1"/>
      <p:bldP spid="4714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460375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EL Implicit Objects</a:t>
            </a:r>
          </a:p>
        </p:txBody>
      </p:sp>
      <p:graphicFrame>
        <p:nvGraphicFramePr>
          <p:cNvPr id="6444" name="Group 30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874023277"/>
              </p:ext>
            </p:extLst>
          </p:nvPr>
        </p:nvGraphicFramePr>
        <p:xfrm>
          <a:off x="144235" y="479107"/>
          <a:ext cx="8934450" cy="6653213"/>
        </p:xfrm>
        <a:graphic>
          <a:graphicData uri="http://schemas.openxmlformats.org/drawingml/2006/table">
            <a:tbl>
              <a:tblPr/>
              <a:tblGrid>
                <a:gridCol w="237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Can be used without creating an instance of the object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Provides access to page properties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Can be used to access various page properties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session created for the client sending a request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request accepted by the JSP page from client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response sent to the client by the JSP page. The response contains the data passed between a client and servlet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application created for the client sending a request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value that maps a request parameter name to a single string 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paramValues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and array of values,  which is mapped to the request parameters from client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request header name &amp; maps the value to single string value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headerValues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 array of values that is mapped to the request header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cookie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the cookie name mapped to a single cookie object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initParam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context initialization parameter name, which is mapped to a single 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Scoped Variables : biến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58483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800" b="1" u="sng">
                <a:latin typeface="Times New Roman" pitchFamily="18" charset="0"/>
                <a:cs typeface="Times New Roman" pitchFamily="18" charset="0"/>
              </a:rPr>
              <a:t>Biến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Dùng lưu trữ  dữ liệu trong 1 JSP program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Xem như một attribute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 được lưu trong một biến tầm vực như page, request, session hay application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Ex: &lt;% xxxContext.setAttribute(“info”, “att”) %&gt;</a:t>
            </a:r>
          </a:p>
          <a:p>
            <a:pPr lvl="2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         ${info}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Dấu  “.”  hay [ ]  được dùng truy cập giá trị lưu trong biến.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${pageScope.color}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${pageScope[“color”]}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Truy cập</a:t>
            </a:r>
            <a:r>
              <a:rPr lang="en-US" sz="3600" b="1">
                <a:latin typeface="Times New Roman" pitchFamily="18" charset="0"/>
                <a:cs typeface="Times New Roman" pitchFamily="18" charset="0"/>
              </a:rPr>
              <a:t> EL functions trong JSP 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31337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TLD file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JSP , ta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cần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TLD file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directive. Trong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prefix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 TLD.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&lt;%@taglib prefix=“prefix” uri=“path” %&gt;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&lt;%= ${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prefix:funcName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)} %&gt;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sz="4000" b="1">
                <a:latin typeface="Times New Roman" pitchFamily="18" charset="0"/>
                <a:cs typeface="Times New Roman" pitchFamily="18" charset="0"/>
              </a:rPr>
              <a:t>JSTL 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JSP Standard Tag Library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9144000" cy="2057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predefined tags (by Sun)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JSP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code Java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JSP.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chậm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code Java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428875" y="3246588"/>
            <a:ext cx="4419600" cy="7620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200" b="1">
                <a:solidFill>
                  <a:schemeClr val="bg1"/>
                </a:solidFill>
                <a:cs typeface="Arial" charset="0"/>
              </a:rPr>
              <a:t>JSP Standard Tag Library (JSTL)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0963" y="5532588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Core Tag Library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00488" y="5548463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I18N &amp; Formatting Tag Library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933575" y="5532588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SQL Tag Library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419975" y="5532588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XML Tag Library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656263" y="5535763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Function Library</a:t>
            </a:r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906463" y="4008588"/>
            <a:ext cx="7394575" cy="1541463"/>
            <a:chOff x="906463" y="2689225"/>
            <a:chExt cx="7394575" cy="1541463"/>
          </a:xfrm>
        </p:grpSpPr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4714875" y="2689225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906463" y="3298825"/>
              <a:ext cx="380841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08050" y="3313113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714875" y="3298825"/>
              <a:ext cx="35861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741613" y="3282950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491288" y="3313113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8286750" y="3298825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722813" y="3316288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</TotalTime>
  <Words>1525</Words>
  <PresentationFormat>On-screen Show (4:3)</PresentationFormat>
  <Paragraphs>189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Tw Cen MT</vt:lpstr>
      <vt:lpstr>Wingdings</vt:lpstr>
      <vt:lpstr>Wingdings 2</vt:lpstr>
      <vt:lpstr>Median</vt:lpstr>
      <vt:lpstr>Tìm hiểu về Epression Language(EL) và Java Standard Tag Library(JSTL)</vt:lpstr>
      <vt:lpstr>EL Language : Cơ Bản</vt:lpstr>
      <vt:lpstr>PowerPoint Presentation</vt:lpstr>
      <vt:lpstr>EL Operators</vt:lpstr>
      <vt:lpstr>EL Implicit Objects(Đối tượng ngầm)</vt:lpstr>
      <vt:lpstr>EL Implicit Objects</vt:lpstr>
      <vt:lpstr>Scoped Variables : biến</vt:lpstr>
      <vt:lpstr>Truy cập EL functions trong JSP </vt:lpstr>
      <vt:lpstr>JSTL : JSP Standard Tag Library </vt:lpstr>
      <vt:lpstr>JSTL : Core Tag Library </vt:lpstr>
      <vt:lpstr>JSTL   Core Tag Library – General Purposes</vt:lpstr>
      <vt:lpstr>JSTL  Core Tag Library – Decision Making</vt:lpstr>
      <vt:lpstr>JSTL : Core Tag Library – Iterations</vt:lpstr>
      <vt:lpstr>JSTL : SQL Tag Library</vt:lpstr>
      <vt:lpstr>JSTL   SQL Tag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2010-11-11T15:01:27Z</dcterms:created>
  <dcterms:modified xsi:type="dcterms:W3CDTF">2023-04-07T00:05:16Z</dcterms:modified>
</cp:coreProperties>
</file>