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2"/>
  </p:notesMasterIdLst>
  <p:sldIdLst>
    <p:sldId id="256" r:id="rId2"/>
    <p:sldId id="282" r:id="rId3"/>
    <p:sldId id="258" r:id="rId4"/>
    <p:sldId id="259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301" r:id="rId14"/>
    <p:sldId id="292" r:id="rId15"/>
    <p:sldId id="302" r:id="rId16"/>
    <p:sldId id="293" r:id="rId17"/>
    <p:sldId id="303" r:id="rId18"/>
    <p:sldId id="294" r:id="rId19"/>
    <p:sldId id="304" r:id="rId20"/>
    <p:sldId id="295" r:id="rId21"/>
    <p:sldId id="305" r:id="rId22"/>
    <p:sldId id="296" r:id="rId23"/>
    <p:sldId id="265" r:id="rId24"/>
    <p:sldId id="297" r:id="rId25"/>
    <p:sldId id="300" r:id="rId26"/>
    <p:sldId id="306" r:id="rId27"/>
    <p:sldId id="307" r:id="rId28"/>
    <p:sldId id="308" r:id="rId29"/>
    <p:sldId id="309" r:id="rId30"/>
    <p:sldId id="298" r:id="rId31"/>
  </p:sldIdLst>
  <p:sldSz cx="12192000" cy="6858000"/>
  <p:notesSz cx="6858000" cy="9144000"/>
  <p:embeddedFontLst>
    <p:embeddedFont>
      <p:font typeface="Abril Fatface" panose="020B060402020202020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scadia Mono" panose="020B0609020000020004" pitchFamily="49" charset="0"/>
      <p:regular r:id="rId38"/>
      <p:bold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  <p:embeddedFont>
      <p:font typeface="Roboto Mono SemiBol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00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81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19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0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52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294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31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050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01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95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401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929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93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46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2c1e80e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2c1e80e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65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87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0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099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445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64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7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03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86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67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49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3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2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3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4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6" name="Google Shape;176;p1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177" name="Google Shape;177;p10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2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3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4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5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6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THỬ PHẦN MỀM</a:t>
            </a:r>
            <a:br>
              <a:rPr lang="en"/>
            </a:br>
            <a:br>
              <a:rPr lang="en"/>
            </a:br>
            <a:r>
              <a:rPr lang="en"/>
              <a:t> </a:t>
            </a:r>
            <a:r>
              <a:rPr lang="en">
                <a:solidFill>
                  <a:schemeClr val="lt2"/>
                </a:solidFill>
                <a:highlight>
                  <a:schemeClr val="dk1"/>
                </a:highlight>
              </a:rPr>
              <a:t>Nhóm 10</a:t>
            </a:r>
            <a:endParaRPr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Ứng dụng quản lý cửa hàng mỹ phẩm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Kiểm thử giao diện (Form Hóa đơn)</a:t>
            </a:r>
            <a:endParaRPr sz="36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/>
        </p:nvGraphicFramePr>
        <p:xfrm>
          <a:off x="709200" y="1512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Tên đăng nhập: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Mật khẩu: 1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0216"/>
              </p:ext>
            </p:extLst>
          </p:nvPr>
        </p:nvGraphicFramePr>
        <p:xfrm>
          <a:off x="709200" y="2700000"/>
          <a:ext cx="10800000" cy="361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Mở phần mềm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Hiển thị giao diện đăng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Đăng nhập phần mềm thành công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chức năng </a:t>
                      </a:r>
                      <a:r>
                        <a:rPr lang="en-US" sz="1400"/>
                        <a:t>Hóa đơn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</a:t>
                      </a:r>
                      <a:r>
                        <a:rPr lang="en-US" sz="1400"/>
                        <a:t>H</a:t>
                      </a:r>
                      <a:r>
                        <a:rPr lang="vi-VN" sz="1400"/>
                        <a:t>óa đơn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thu nhỏ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Phần mềm thu nhỏ xuống Taskbar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phóng to, thu nhỏ cửa sổ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thay đổi linh hoạt theo kích thước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Các thành phần giữ nguyên như cũ không thích nghi với kích thước màn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tắt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Cửa sổ hiện tại tắt,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96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Kiểm thử giao diện (Form Báo cáo)</a:t>
            </a:r>
            <a:endParaRPr sz="36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/>
        </p:nvGraphicFramePr>
        <p:xfrm>
          <a:off x="709200" y="1512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Tên đăng nhập: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Mật khẩu: 1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55600"/>
              </p:ext>
            </p:extLst>
          </p:nvPr>
        </p:nvGraphicFramePr>
        <p:xfrm>
          <a:off x="709200" y="2700000"/>
          <a:ext cx="10800000" cy="361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Mở phần mềm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Hiển thị giao diện đăng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Đăng nhập phần mềm thành công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chức năng </a:t>
                      </a:r>
                      <a:r>
                        <a:rPr lang="en-US" sz="1400"/>
                        <a:t>Báo cáo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</a:t>
                      </a:r>
                      <a:r>
                        <a:rPr lang="en-US" sz="1400"/>
                        <a:t>B</a:t>
                      </a:r>
                      <a:r>
                        <a:rPr lang="vi-VN" sz="1400"/>
                        <a:t>áo cáo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thu nhỏ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Phần mềm thu nhỏ xuống Taskbar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phóng to, thu nhỏ cửa sổ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thay đổi linh hoạt theo kích thước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Các thành phần giữ nguyên như cũ không thích nghi với kích thước màn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tắt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Cửa sổ hiện tại tắt,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9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 txBox="1">
            <a:spLocks noGrp="1"/>
          </p:cNvSpPr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Kiểm thử Chương trình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053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Bán hàng)</a:t>
            </a:r>
            <a:endParaRPr sz="3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ED616-C77E-40CE-9D3F-83861D1B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81" y="1440000"/>
            <a:ext cx="9367437" cy="46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6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Bán hàng)</a:t>
            </a:r>
            <a:endParaRPr sz="30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34304"/>
              </p:ext>
            </p:extLst>
          </p:nvPr>
        </p:nvGraphicFramePr>
        <p:xfrm>
          <a:off x="648000" y="1368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mat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Nguyễn Văn A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23668"/>
              </p:ext>
            </p:extLst>
          </p:nvPr>
        </p:nvGraphicFramePr>
        <p:xfrm>
          <a:off x="648000" y="2520000"/>
          <a:ext cx="10800000" cy="4211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chữ “mat na” vào ô tìm kiếm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DataGridView hiển thị sản phẩm Mặt nạ tràm trà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tên “Nguyễn Văn A” vào TextBox TênKH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Textbox hiển thị Nguyễn Văn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số 50 vào ô giảm giá, sau đó chọn RadioButton %, cuối cùng bấm nút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Label Tổng cộng tiền giảm giá một nửa so với Thành tiền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Bấm chuột trái vào sản phẩm bất kỳ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Sản phẩm hiển thị trên DataGridView Hóa đơn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Bấm chuột phải vào sản phẩm bất kỳ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Hiển thị thông báo xác nhận, bấm xác nhận, sản phẩm biến mất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Bấm nút thanh toán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Hóa đơn biến mất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tiêu chí lọc sản phẩm trong ComboBox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DataGridView hiển thị sản phẩm tương ứng tiêu chí lọc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53330"/>
                  </a:ext>
                </a:extLst>
              </a:tr>
            </a:tbl>
          </a:graphicData>
        </a:graphic>
      </p:graphicFrame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2BF4B776-6274-453C-A0AF-F2138A14A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59793"/>
              </p:ext>
            </p:extLst>
          </p:nvPr>
        </p:nvGraphicFramePr>
        <p:xfrm>
          <a:off x="5148000" y="1368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  <a:endParaRPr lang="vi-V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50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43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Sản phẩm)</a:t>
            </a:r>
            <a:endParaRPr sz="3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ED616-C77E-40CE-9D3F-83861D1B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3524" y="1463422"/>
            <a:ext cx="7974909" cy="39311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D1245-0A66-4CF0-887C-5D237C11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19" y="1783662"/>
            <a:ext cx="3584566" cy="32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Sản phẩm)</a:t>
            </a:r>
            <a:endParaRPr sz="30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56382"/>
              </p:ext>
            </p:extLst>
          </p:nvPr>
        </p:nvGraphicFramePr>
        <p:xfrm>
          <a:off x="648000" y="1368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mat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69000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85089"/>
              </p:ext>
            </p:extLst>
          </p:nvPr>
        </p:nvGraphicFramePr>
        <p:xfrm>
          <a:off x="648000" y="2520000"/>
          <a:ext cx="10800000" cy="4211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chữ “mat na” vào ô tìm kiếm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DataGridView hiển thị sản phẩm Mặt nạ tràm trà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Sửa giá bán sản phẩm bất kỳ thành 69000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Giá bán sản phẩm chuyển thành 69000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chuột phải vào một sản phẩm bất kỳ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Hộp thoại xác nhận hiện ra, bấm Yes, sản phẩm biến mất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icon dấu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Form thêm sản phẩm hiện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thông tin sản phẩm sau đó nhấn nút Thêm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Sản phẩm mới xuất hiện tại DataGridView Sản phẩm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tiêu chí lọc sản phẩm trong ComboBox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DataGridView hiển thị sản phẩm tương ứng tiêu chí lọc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xóa bộ lọc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Xóa các tiêu chí lọc, DataGridView hiển thị toàn bộ sản phẩm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5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86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Nhập hàng)</a:t>
            </a:r>
            <a:endParaRPr sz="3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ED616-C77E-40CE-9D3F-83861D1B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2281" y="1442671"/>
            <a:ext cx="9367437" cy="46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4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Nhập hàng)</a:t>
            </a:r>
            <a:endParaRPr sz="30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/>
        </p:nvGraphicFramePr>
        <p:xfrm>
          <a:off x="648000" y="1368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mat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Nguyễn Văn A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/>
        </p:nvGraphicFramePr>
        <p:xfrm>
          <a:off x="648000" y="2520000"/>
          <a:ext cx="10800000" cy="4211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chữ “mat na” vào ô tìm kiếm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DataGridView hiển thị sản phẩm Mặt nạ tràm trà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tên “Nguyễn Văn A” vào TextBox TênKH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Textbox hiển thị Nguyễn Văn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Nhập số 50 vào ô giảm giá, sau đó chọn RadioButton %, cuối cùng bấm nút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Label Tổng cộng tiền giảm giá một nửa so với Thành tiền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Bấm chuột trái vào sản phẩm bất kỳ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Sản phẩm hiển thị trên DataGridView Hóa đơn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Bấm chuột phải vào sản phẩm bất kỳ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Hiển thị thông báo xác nhận, bấm xác nhận, sản phẩm biến mất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Bấm nút thanh toán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Hóa đơn biến mất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tiêu chí lọc sản phẩm trong ComboBox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DataGridView hiển thị sản phẩm tương ứng tiêu chí lọc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53330"/>
                  </a:ext>
                </a:extLst>
              </a:tr>
            </a:tbl>
          </a:graphicData>
        </a:graphic>
      </p:graphicFrame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2BF4B776-6274-453C-A0AF-F2138A14A341}"/>
              </a:ext>
            </a:extLst>
          </p:cNvPr>
          <p:cNvGraphicFramePr>
            <a:graphicFrameLocks noGrp="1"/>
          </p:cNvGraphicFramePr>
          <p:nvPr/>
        </p:nvGraphicFramePr>
        <p:xfrm>
          <a:off x="5148000" y="1368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  <a:endParaRPr lang="vi-V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50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Hóa đơn)</a:t>
            </a:r>
            <a:endParaRPr sz="3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ED616-C77E-40CE-9D3F-83861D1B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0185" y="1283287"/>
            <a:ext cx="6208556" cy="4291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D1245-0A66-4CF0-887C-5D237C11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256836" y="2103095"/>
            <a:ext cx="4334896" cy="26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1132700" y="1236750"/>
            <a:ext cx="984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>
            <a:off x="1217550" y="12849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</a:t>
            </a:r>
            <a:endParaRPr/>
          </a:p>
        </p:txBody>
      </p:sp>
      <p:sp>
        <p:nvSpPr>
          <p:cNvPr id="556" name="Google Shape;5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A54B0E7-FB0E-4338-9E7D-FB5568155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2601"/>
              </p:ext>
            </p:extLst>
          </p:nvPr>
        </p:nvGraphicFramePr>
        <p:xfrm>
          <a:off x="1216797" y="2520000"/>
          <a:ext cx="9756000" cy="28198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35076">
                  <a:extLst>
                    <a:ext uri="{9D8B030D-6E8A-4147-A177-3AD203B41FA5}">
                      <a16:colId xmlns:a16="http://schemas.microsoft.com/office/drawing/2014/main" val="642723752"/>
                    </a:ext>
                  </a:extLst>
                </a:gridCol>
                <a:gridCol w="4131289">
                  <a:extLst>
                    <a:ext uri="{9D8B030D-6E8A-4147-A177-3AD203B41FA5}">
                      <a16:colId xmlns:a16="http://schemas.microsoft.com/office/drawing/2014/main" val="2261410084"/>
                    </a:ext>
                  </a:extLst>
                </a:gridCol>
                <a:gridCol w="3289635">
                  <a:extLst>
                    <a:ext uri="{9D8B030D-6E8A-4147-A177-3AD203B41FA5}">
                      <a16:colId xmlns:a16="http://schemas.microsoft.com/office/drawing/2014/main" val="4248331162"/>
                    </a:ext>
                  </a:extLst>
                </a:gridCol>
              </a:tblGrid>
              <a:tr h="704963">
                <a:tc>
                  <a:txBody>
                    <a:bodyPr/>
                    <a:lstStyle/>
                    <a:p>
                      <a:r>
                        <a:rPr lang="en-US" sz="2400"/>
                        <a:t>MSSV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Họ và tên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Lớp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373956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r>
                        <a:rPr lang="en-US" sz="2400"/>
                        <a:t>2012395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Nguyễn Hữu Trọng Vỹ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CTK44-PM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562411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r>
                        <a:rPr lang="en-US" sz="2400"/>
                        <a:t>2012353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Đoàn Cao Nhật Hạ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CTK44-PM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2665619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r>
                        <a:rPr lang="en-US" sz="2400"/>
                        <a:t>2011368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Bùi Văn Du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CTK44-PM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5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Hóa đơn)</a:t>
            </a:r>
            <a:endParaRPr sz="30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04860"/>
              </p:ext>
            </p:extLst>
          </p:nvPr>
        </p:nvGraphicFramePr>
        <p:xfrm>
          <a:off x="648000" y="1368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01/04/2023, 30/04/2023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28533"/>
              </p:ext>
            </p:extLst>
          </p:nvPr>
        </p:nvGraphicFramePr>
        <p:xfrm>
          <a:off x="648000" y="2520000"/>
          <a:ext cx="10800000" cy="2656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loại hóa đơn tại Panel Hóa đơn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Danh sách hóa đơn hiển thị đúng loại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ngày tháng, sau đó nhấn nút Thống kê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Danh sách hóa đơn hiển thị trong thời gian chọn tại DateTimePicker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Double click vào một hóa đơn bất kỳ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Chi tiết hóa đơn đó hiện ra trong một form mới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tiêu chí lọc sản phẩm trong ComboBox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DataGridView hiển thị hóa đơn tương ứng tiêu chí lọc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83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Báo cáo)</a:t>
            </a:r>
            <a:endParaRPr sz="3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ED616-C77E-40CE-9D3F-83861D1B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06425" y="1318285"/>
            <a:ext cx="6979149" cy="46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26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Kiểm thử chương trình (Xử lý form Báo cáo)</a:t>
            </a:r>
            <a:endParaRPr sz="30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/>
        </p:nvGraphicFramePr>
        <p:xfrm>
          <a:off x="648000" y="1368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01/04/2023, 30/04/2023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10593"/>
              </p:ext>
            </p:extLst>
          </p:nvPr>
        </p:nvGraphicFramePr>
        <p:xfrm>
          <a:off x="648000" y="2520000"/>
          <a:ext cx="108000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ngày tháng, sau đó nhấn nút Thống kê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Danh sách sản phẩm bán chạy/ chậm hiển thị trong khoảng thời gian chọn tại DateTimePicker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01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4897138" y="2412000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thử đơn vị</a:t>
            </a:r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1634050" y="2559075"/>
            <a:ext cx="253478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8690-B027-4BF4-AEFD-444289D3C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2"/>
                </a:solidFill>
                <a:highlight>
                  <a:schemeClr val="accent3"/>
                </a:highlight>
              </a:rPr>
              <a:t>Form Đăng nhập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873350" y="1738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CosmeticLib;</a:t>
            </a:r>
          </a:p>
          <a:p>
            <a:pPr marL="107950" indent="0">
              <a:buNone/>
            </a:pPr>
            <a:endParaRPr lang="vi-VN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QuanLyCuaHangMyPhamTests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400">
                <a:solidFill>
                  <a:srgbClr val="2B91AF"/>
                </a:solidFill>
                <a:latin typeface="Cascadia Mono" panose="020B0609020000020004" pitchFamily="49" charset="0"/>
              </a:rPr>
              <a:t>LoginTests</a:t>
            </a:r>
            <a:endParaRPr lang="vi-VN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[Theory]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"staff"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"staff"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"69"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107950" indent="0">
              <a:buNone/>
            </a:pP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Login(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userName, 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password)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Assert.Equal(</a:t>
            </a: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, fLogin.Login(userName, password));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>
              <a:solidFill>
                <a:schemeClr val="dk1"/>
              </a:solidFill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04CFE5-6E08-4634-95EA-32284E14F03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64146" y="2664000"/>
            <a:ext cx="5036400" cy="2520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46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2"/>
                </a:solidFill>
                <a:highlight>
                  <a:schemeClr val="accent3"/>
                </a:highlight>
              </a:rPr>
              <a:t>Form Bán hàng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873350" y="1738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CosmeticLib;</a:t>
            </a:r>
          </a:p>
          <a:p>
            <a:pPr marL="107950" indent="0">
              <a:buNone/>
            </a:pPr>
            <a:endParaRPr lang="vi-VN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QuanLyCuaHangMyPhamTests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4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400">
                <a:solidFill>
                  <a:srgbClr val="2B91AF"/>
                </a:solidFill>
                <a:latin typeface="Cascadia Mono" panose="020B0609020000020004" pitchFamily="49" charset="0"/>
              </a:rPr>
              <a:t>SellTests</a:t>
            </a:r>
            <a:endParaRPr lang="vi-VN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[Theory]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"69000 đ"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"69000,00 đ"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</a:t>
            </a:r>
            <a:r>
              <a:rPr lang="vi-VN" sz="1400">
                <a:solidFill>
                  <a:srgbClr val="A31515"/>
                </a:solidFill>
                <a:latin typeface="Cascadia Mono" panose="020B0609020000020004" pitchFamily="49" charset="0"/>
              </a:rPr>
              <a:t>"69.000,00 đ"</a:t>
            </a: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107950" indent="0">
              <a:buNone/>
            </a:pP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ConvertPrice(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price)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Assert.Equal(69000, fSell.ConvertPrice(price));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07950" indent="0">
              <a:buNone/>
            </a:pPr>
            <a:r>
              <a:rPr lang="vi-VN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04CFE5-6E08-4634-95EA-32284E14F03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64146" y="2664000"/>
            <a:ext cx="5036400" cy="2520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816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2"/>
                </a:solidFill>
                <a:highlight>
                  <a:schemeClr val="accent3"/>
                </a:highlight>
              </a:rPr>
              <a:t>Form Bán hàng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873350" y="1738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[Fact]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vi-VN" sz="105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05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ShowListProduct()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DataTable data = DataProvider.Instance.ExecuteQuery(</a:t>
            </a:r>
            <a:r>
              <a:rPr lang="vi-VN" sz="1050">
                <a:solidFill>
                  <a:srgbClr val="A31515"/>
                </a:solidFill>
                <a:latin typeface="Cascadia Mono" panose="020B0609020000020004" pitchFamily="49" charset="0"/>
              </a:rPr>
              <a:t>"SELECT MaSP AS [ID], TenSP AS [Tên], Gia AS [Giá], SoLuongTon AS [Số Lượng tồn], MoTa AS [Mô tả] FROM dbo.SanPham WHERE TrangThai = 1 AND SoLuongTon &gt; 0"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Assert.NotNull(data);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[Theory]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[InlineData(1)]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[InlineData(2)]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[InlineData(3)]</a:t>
            </a:r>
          </a:p>
          <a:p>
            <a:pPr marL="107950" indent="0">
              <a:buNone/>
            </a:pP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ShowBillInfor(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DataTable data = DataProvider.Instance.ExecuteQuery(</a:t>
            </a:r>
            <a:r>
              <a:rPr lang="vi-VN" sz="1050">
                <a:solidFill>
                  <a:srgbClr val="A31515"/>
                </a:solidFill>
                <a:latin typeface="Cascadia Mono" panose="020B0609020000020004" pitchFamily="49" charset="0"/>
              </a:rPr>
              <a:t>$"SELECT SP.TenSP, CT.SoLuong, SP.Gia, CT.ThanhTien FROM dbo.CTHoaDon CT, dbo.SanPham SP WHERE CT.MaSP = SP.MaSP AND CT.MaHD = 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{id}</a:t>
            </a:r>
            <a:r>
              <a:rPr lang="vi-VN" sz="105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07950" indent="0">
              <a:buNone/>
            </a:pP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Assert.Equal(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, data.Rows.Count &gt; 0);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vi-VN" sz="6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04CFE5-6E08-4634-95EA-32284E14F03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64146" y="2664000"/>
            <a:ext cx="5036400" cy="2520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814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2"/>
                </a:solidFill>
                <a:highlight>
                  <a:schemeClr val="accent3"/>
                </a:highlight>
              </a:rPr>
              <a:t>Form </a:t>
            </a:r>
            <a:r>
              <a:rPr lang="en-US">
                <a:solidFill>
                  <a:schemeClr val="lt2"/>
                </a:solidFill>
                <a:highlight>
                  <a:schemeClr val="accent3"/>
                </a:highlight>
              </a:rPr>
              <a:t>Sản phẩm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873350" y="1738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vi-VN" sz="11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CosmeticLib.DAO;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System.Data;</a:t>
            </a:r>
          </a:p>
          <a:p>
            <a:pPr marL="107950" indent="0">
              <a:buNone/>
            </a:pPr>
            <a:endParaRPr lang="vi-VN" sz="11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1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QuanLyCuaHangMyPhamTests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 sz="11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1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100">
                <a:solidFill>
                  <a:srgbClr val="2B91AF"/>
                </a:solidFill>
                <a:latin typeface="Cascadia Mono" panose="020B0609020000020004" pitchFamily="49" charset="0"/>
              </a:rPr>
              <a:t>ProductTests</a:t>
            </a:r>
            <a:endParaRPr lang="vi-VN" sz="11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    [Fact]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vi-VN" sz="11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1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LoadProduct()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        DataTable data = DataProvider.Instance.ExecuteQuery(</a:t>
            </a:r>
            <a:r>
              <a:rPr lang="vi-VN" sz="1100">
                <a:solidFill>
                  <a:srgbClr val="A31515"/>
                </a:solidFill>
                <a:latin typeface="Cascadia Mono" panose="020B0609020000020004" pitchFamily="49" charset="0"/>
              </a:rPr>
              <a:t>"SELECT SP.MaSP AS [ID], TenSP AS [Tên sản phẩm], PL.TenPL AS [Phân loại], GiaNhap AS [Giá nhập], Gia AS [Giá bán], DonViTinh AS [Đơn vị tính], SoLuongTon AS [Số lượng tồn], XuatXu AS [Xuất xứ], DT.TenDT AS [Nhà cung cấp], SP.MoTa AS [Mô tả] FROM dbo.SanPham SP, dbo.DoiTac DT, dbo.PhanLoaiSP PL WHERE SP.NhaCC = DT.MaDT AND SP.PhanLoai = PL.MaPL AND SP.TrangThai = 1"</a:t>
            </a: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Assert.NotNull(data);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07950" indent="0">
              <a:buNone/>
            </a:pPr>
            <a:r>
              <a:rPr lang="vi-VN" sz="11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04CFE5-6E08-4634-95EA-32284E14F03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64146" y="2664000"/>
            <a:ext cx="5036400" cy="2520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53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2"/>
                </a:solidFill>
                <a:highlight>
                  <a:schemeClr val="accent3"/>
                </a:highlight>
              </a:rPr>
              <a:t>Form Nhập hàng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873350" y="1738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[Fact]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vi-VN" sz="105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05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ShowListProduct()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DataTable data = DataProvider.Instance.ExecuteQuery(</a:t>
            </a:r>
            <a:r>
              <a:rPr lang="vi-VN" sz="1050">
                <a:solidFill>
                  <a:srgbClr val="A31515"/>
                </a:solidFill>
                <a:latin typeface="Cascadia Mono" panose="020B0609020000020004" pitchFamily="49" charset="0"/>
              </a:rPr>
              <a:t>"SELECT MaSP AS [ID], TenSP AS [Tên], Gia AS [Giá], SoLuongTon AS [Số Lượng tồn], MoTa AS [Mô tả] FROM dbo.SanPham WHERE TrangThai = 1 AND SoLuongTon &gt; 0"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Assert.NotNull(data);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[Theory]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[InlineData(1)]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[InlineData(2)]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[InlineData(3)]</a:t>
            </a:r>
          </a:p>
          <a:p>
            <a:pPr marL="107950" indent="0">
              <a:buNone/>
            </a:pP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ShowBillInfor(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DataTable data = DataProvider.Instance.ExecuteQuery(</a:t>
            </a:r>
            <a:r>
              <a:rPr lang="vi-VN" sz="1050">
                <a:solidFill>
                  <a:srgbClr val="A31515"/>
                </a:solidFill>
                <a:latin typeface="Cascadia Mono" panose="020B0609020000020004" pitchFamily="49" charset="0"/>
              </a:rPr>
              <a:t>$"SELECT SP.TenSP, CT.SoLuong, SP.Gia, CT.ThanhTien FROM dbo.CTHoaDon CT, dbo.SanPham SP WHERE CT.MaSP = SP.MaSP AND CT.MaHD = 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{id}</a:t>
            </a:r>
            <a:r>
              <a:rPr lang="vi-VN" sz="105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07950" indent="0">
              <a:buNone/>
            </a:pP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Assert.Equal(</a:t>
            </a:r>
            <a:r>
              <a:rPr lang="en-US" sz="105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50">
                <a:solidFill>
                  <a:srgbClr val="000000"/>
                </a:solidFill>
                <a:latin typeface="Cascadia Mono" panose="020B0609020000020004" pitchFamily="49" charset="0"/>
              </a:rPr>
              <a:t>, data.Rows.Count &gt; 0);</a:t>
            </a:r>
          </a:p>
          <a:p>
            <a:pPr marL="107950" indent="0">
              <a:buNone/>
            </a:pPr>
            <a:r>
              <a:rPr lang="vi-VN" sz="105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vi-VN" sz="6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04CFE5-6E08-4634-95EA-32284E14F03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64146" y="2664000"/>
            <a:ext cx="5036400" cy="2520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4945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2"/>
                </a:solidFill>
                <a:highlight>
                  <a:schemeClr val="accent3"/>
                </a:highlight>
              </a:rPr>
              <a:t>Form </a:t>
            </a:r>
            <a:r>
              <a:rPr lang="en-US">
                <a:solidFill>
                  <a:schemeClr val="lt2"/>
                </a:solidFill>
                <a:highlight>
                  <a:schemeClr val="accent3"/>
                </a:highlight>
              </a:rPr>
              <a:t>Hóa đơn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873350" y="1738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CosmeticLib.DAO;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System.Data;</a:t>
            </a:r>
          </a:p>
          <a:p>
            <a:pPr marL="107950" indent="0">
              <a:buNone/>
            </a:pPr>
            <a:endParaRPr lang="vi-VN" sz="10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QuanLyCuaHangMyPhamTests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000">
                <a:solidFill>
                  <a:srgbClr val="2B91AF"/>
                </a:solidFill>
                <a:latin typeface="Cascadia Mono" panose="020B0609020000020004" pitchFamily="49" charset="0"/>
              </a:rPr>
              <a:t>BillTests</a:t>
            </a:r>
            <a:endParaRPr lang="vi-VN" sz="10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[Fact]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ShowBill()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    DateTime fromDate = </a:t>
            </a: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DateTime(2023, 4, 1);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    DateTime toDate = </a:t>
            </a:r>
            <a:r>
              <a:rPr lang="vi-VN" sz="10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DateTime(2023, 4, 30);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    DataTable data = DataProvider.Instance.ExecuteQuery(</a:t>
            </a:r>
            <a:r>
              <a:rPr lang="vi-VN" sz="1000">
                <a:solidFill>
                  <a:srgbClr val="A31515"/>
                </a:solidFill>
                <a:latin typeface="Cascadia Mono" panose="020B0609020000020004" pitchFamily="49" charset="0"/>
              </a:rPr>
              <a:t>$"SET DATEFORMAT dmy SELECT MaHD AS [Mã HD], TK.Ten AS [Người lập HD], DT.TenDT AS [Tên đối tác | Khách hàng], NgayLap AS [Ngày lập HD], NgayTT AS [Ngày thanh toán HD], GiamGia AS [Giảm giá], TongTien AS [Tổng tiền] FROM dbo.HoaDon HD, dbo.TaiKhoan TK, dbo.DoiTac DT WHERE NgayTT IS NOT NULL AND NgayLap &gt;= '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{fromDate.ToString(</a:t>
            </a:r>
            <a:r>
              <a:rPr lang="vi-VN" sz="1000">
                <a:solidFill>
                  <a:srgbClr val="A31515"/>
                </a:solidFill>
                <a:latin typeface="Cascadia Mono" panose="020B0609020000020004" pitchFamily="49" charset="0"/>
              </a:rPr>
              <a:t>"dd/MM/yyyy"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).Split(</a:t>
            </a:r>
            <a:r>
              <a:rPr lang="vi-VN" sz="100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)[0]}</a:t>
            </a:r>
            <a:r>
              <a:rPr lang="vi-VN" sz="1000">
                <a:solidFill>
                  <a:srgbClr val="A31515"/>
                </a:solidFill>
                <a:latin typeface="Cascadia Mono" panose="020B0609020000020004" pitchFamily="49" charset="0"/>
              </a:rPr>
              <a:t>' AND NgayLap &lt;= '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{toDate.ToString(</a:t>
            </a:r>
            <a:r>
              <a:rPr lang="vi-VN" sz="1000">
                <a:solidFill>
                  <a:srgbClr val="A31515"/>
                </a:solidFill>
                <a:latin typeface="Cascadia Mono" panose="020B0609020000020004" pitchFamily="49" charset="0"/>
              </a:rPr>
              <a:t>"dd/MM/yyyy"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).Split(</a:t>
            </a:r>
            <a:r>
              <a:rPr lang="vi-VN" sz="100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)[0]}</a:t>
            </a:r>
            <a:r>
              <a:rPr lang="vi-VN" sz="1000">
                <a:solidFill>
                  <a:srgbClr val="A31515"/>
                </a:solidFill>
                <a:latin typeface="Cascadia Mono" panose="020B0609020000020004" pitchFamily="49" charset="0"/>
              </a:rPr>
              <a:t>' AND HD.TrangThai = 1 AND HD.MaTK = TK.ID AND HD.MaKH = DT.MaDT"</a:t>
            </a: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    Assert.NotNull(data);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07950" indent="0">
              <a:buNone/>
            </a:pPr>
            <a:r>
              <a:rPr lang="vi-VN" sz="10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04CFE5-6E08-4634-95EA-32284E14F03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64146" y="2664000"/>
            <a:ext cx="5036400" cy="2520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7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Nội dung</a:t>
            </a:r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43200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vi-VN"/>
              <a:t>Test Scenario (UI/ Process)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vi-VN"/>
              <a:t>Test Case</a:t>
            </a:r>
          </a:p>
        </p:txBody>
      </p:sp>
      <p:sp>
        <p:nvSpPr>
          <p:cNvPr id="484" name="Google Shape;484;p2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43200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vi-VN"/>
              <a:t>Unit Test</a:t>
            </a:r>
          </a:p>
        </p:txBody>
      </p:sp>
      <p:sp>
        <p:nvSpPr>
          <p:cNvPr id="486" name="Google Shape;486;p2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72000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01 Kịch bản và trường hợp kiểm thử </a:t>
            </a:r>
          </a:p>
        </p:txBody>
      </p:sp>
      <p:sp>
        <p:nvSpPr>
          <p:cNvPr id="488" name="Google Shape;488;p2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72000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02 Kiểm thử đơn vị </a:t>
            </a:r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 txBox="1">
            <a:spLocks noGrp="1"/>
          </p:cNvSpPr>
          <p:nvPr>
            <p:ph type="title"/>
          </p:nvPr>
        </p:nvSpPr>
        <p:spPr>
          <a:xfrm>
            <a:off x="837300" y="2456250"/>
            <a:ext cx="63084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you!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48" name="Google Shape;1048;p44"/>
          <p:cNvSpPr/>
          <p:nvPr/>
        </p:nvSpPr>
        <p:spPr>
          <a:xfrm>
            <a:off x="1491640" y="5687478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44"/>
          <p:cNvGrpSpPr/>
          <p:nvPr/>
        </p:nvGrpSpPr>
        <p:grpSpPr>
          <a:xfrm>
            <a:off x="1829068" y="5677814"/>
            <a:ext cx="411849" cy="411917"/>
            <a:chOff x="5162200" y="4097750"/>
            <a:chExt cx="338385" cy="338414"/>
          </a:xfrm>
        </p:grpSpPr>
        <p:sp>
          <p:nvSpPr>
            <p:cNvPr id="1050" name="Google Shape;1050;p44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44"/>
          <p:cNvSpPr/>
          <p:nvPr/>
        </p:nvSpPr>
        <p:spPr>
          <a:xfrm>
            <a:off x="954425" y="5728861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056" name="Google Shape;1056;p44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4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4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138EE-FF30-44FD-BB8B-D3A4FDF12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DA55E-56E6-4193-B109-391351AE3B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59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97138" y="1764000"/>
            <a:ext cx="6323400" cy="32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Kịch bản và Trường hợp kiểm thử</a:t>
            </a:r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1132700" y="1236750"/>
            <a:ext cx="984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>
            <a:off x="1217550" y="12849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thử giao diện</a:t>
            </a:r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vi-VN"/>
              <a:t>Hoạt động của các Button, TextBox, ComboBox, DataGridView, RadioButton, Label trong toàn ứng dụng					</a:t>
            </a:r>
          </a:p>
        </p:txBody>
      </p:sp>
      <p:sp>
        <p:nvSpPr>
          <p:cNvPr id="556" name="Google Shape;5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B55209B-9DA4-41D0-BBFF-C40B124B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49285"/>
              </p:ext>
            </p:extLst>
          </p:nvPr>
        </p:nvGraphicFramePr>
        <p:xfrm>
          <a:off x="1216800" y="3398400"/>
          <a:ext cx="9720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Hiển thị của các thành phần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Các thành phần hiển thị đầy đủ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Hoạt động của các thành phần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Các thành phần hoạt động bình thường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Kiểm thử giao diện (Form Đăng nhập)</a:t>
            </a:r>
            <a:endParaRPr sz="36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97787"/>
              </p:ext>
            </p:extLst>
          </p:nvPr>
        </p:nvGraphicFramePr>
        <p:xfrm>
          <a:off x="709200" y="1512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Tên đăng nhập: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Mật khẩu: 1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81472"/>
              </p:ext>
            </p:extLst>
          </p:nvPr>
        </p:nvGraphicFramePr>
        <p:xfrm>
          <a:off x="709200" y="2700000"/>
          <a:ext cx="10800000" cy="345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Mở phần mềm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Hiển thị giao diện đăng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Nhấn nút thu nhỏ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Phần mềm thu nhỏ xuống Taskbar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Nhấn nút phóng to, thu nhỏ cửa sổ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Giao diện thay đổi linh hoạt theo kích thước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Các thành phần giữ nguyên như cũ không thích nghi với kích thước màn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Nhấn nút tắt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Phần mềm dừng hoạt động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94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Kiểm thử giao diện (Form Bán hàng)</a:t>
            </a:r>
            <a:endParaRPr sz="36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/>
        </p:nvGraphicFramePr>
        <p:xfrm>
          <a:off x="709200" y="1512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Tên đăng nhập: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Mật khẩu: 1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3785"/>
              </p:ext>
            </p:extLst>
          </p:nvPr>
        </p:nvGraphicFramePr>
        <p:xfrm>
          <a:off x="709200" y="2700000"/>
          <a:ext cx="10800000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Mở phần mềm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Hiển thị giao diện đăng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Đăng nhập phần mềm thành công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Giao diện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Nhấn nút thu nhỏ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Phần mềm thu nhỏ xuống Taskbar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Nhấn nút phóng to, thu nhỏ cửa sổ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Giao diện thay đổi linh hoạt theo kích thước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Các thành phần giữ nguyên như cũ không thích nghi với kích thước màn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Nhấn nút tắt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Phần mềm dừng hoạt động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7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Kiểm thử giao diện (Form Sản phẩm)</a:t>
            </a:r>
            <a:endParaRPr sz="36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/>
        </p:nvGraphicFramePr>
        <p:xfrm>
          <a:off x="709200" y="1512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Tên đăng nhập: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Mật khẩu: 1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13056"/>
              </p:ext>
            </p:extLst>
          </p:nvPr>
        </p:nvGraphicFramePr>
        <p:xfrm>
          <a:off x="709200" y="2700000"/>
          <a:ext cx="10800000" cy="361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Mở phần mềm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Hiển thị giao diện đăng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Đăng nhập phần mềm thành công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chức năng Sản phẩm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Sản phẩm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thu nhỏ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Phần mềm thu nhỏ xuống Taskbar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phóng to, thu nhỏ cửa sổ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thay đổi linh hoạt theo kích thước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Các thành phần giữ nguyên như cũ không thích nghi với kích thước màn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tắt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Cửa sổ hiện tại tắt,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Kiểm thử giao diện (Form Nhập hàng)</a:t>
            </a:r>
            <a:endParaRPr sz="360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4BE268F-1C23-482E-9AD1-EF76996115DA}"/>
              </a:ext>
            </a:extLst>
          </p:cNvPr>
          <p:cNvGraphicFramePr>
            <a:graphicFrameLocks noGrp="1"/>
          </p:cNvGraphicFramePr>
          <p:nvPr/>
        </p:nvGraphicFramePr>
        <p:xfrm>
          <a:off x="709200" y="1512000"/>
          <a:ext cx="450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S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/>
                        <a:t>Tên đăng nhập: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Mật khẩu: 1</a:t>
                      </a:r>
                      <a:endParaRPr lang="vi-V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ED97362-092A-4DE1-A2D9-0AB46183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62412"/>
              </p:ext>
            </p:extLst>
          </p:nvPr>
        </p:nvGraphicFramePr>
        <p:xfrm>
          <a:off x="709200" y="2700000"/>
          <a:ext cx="10800000" cy="375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199209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74011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1690748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02423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3701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Step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Expected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Actual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Pass/ Fail/ Not Executed/ 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Mở phần mềm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Hiển thị giao diện đăng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Đăng nhập phần mềm thành công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Chọn chức năng </a:t>
                      </a:r>
                      <a:r>
                        <a:rPr lang="en-US" sz="1400"/>
                        <a:t>Nhập hàng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form </a:t>
                      </a:r>
                      <a:r>
                        <a:rPr lang="en-US" sz="1400"/>
                        <a:t>Nh</a:t>
                      </a:r>
                      <a:r>
                        <a:rPr lang="vi-VN" sz="1400"/>
                        <a:t>ập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thu nhỏ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Phần mềm thu nhỏ xuống Taskbar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vi-V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phóng to, thu nhỏ cửa sổ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Giao diện thay đổi linh hoạt theo kích thước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Các thành phần giữ nguyên như cũ không thích nghi với kích thước màn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Nhấn nút tắt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Cửa sổ hiện tại tắt, form Bán hàng hiển thị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2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5296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2781</Words>
  <Application>Microsoft Office PowerPoint</Application>
  <PresentationFormat>Widescreen</PresentationFormat>
  <Paragraphs>604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Abril Fatface</vt:lpstr>
      <vt:lpstr>Arial</vt:lpstr>
      <vt:lpstr>Aldrich</vt:lpstr>
      <vt:lpstr>Cascadia Mono</vt:lpstr>
      <vt:lpstr>Roboto Mono SemiBold</vt:lpstr>
      <vt:lpstr>Calibri</vt:lpstr>
      <vt:lpstr>Roboto Mono</vt:lpstr>
      <vt:lpstr>SlidesMania</vt:lpstr>
      <vt:lpstr>KIỂM THỬ PHẦN MỀM   Nhóm 10</vt:lpstr>
      <vt:lpstr>Thành viên</vt:lpstr>
      <vt:lpstr>Nội dung</vt:lpstr>
      <vt:lpstr>Kịch bản và Trường hợp kiểm thử</vt:lpstr>
      <vt:lpstr>Kiểm thử giao diện</vt:lpstr>
      <vt:lpstr>Kiểm thử giao diện (Form Đăng nhập)</vt:lpstr>
      <vt:lpstr>Kiểm thử giao diện (Form Bán hàng)</vt:lpstr>
      <vt:lpstr>Kiểm thử giao diện (Form Sản phẩm)</vt:lpstr>
      <vt:lpstr>Kiểm thử giao diện (Form Nhập hàng)</vt:lpstr>
      <vt:lpstr>Kiểm thử giao diện (Form Hóa đơn)</vt:lpstr>
      <vt:lpstr>Kiểm thử giao diện (Form Báo cáo)</vt:lpstr>
      <vt:lpstr>Kiểm thử Chương trình</vt:lpstr>
      <vt:lpstr>Kiểm thử chương trình (Xử lý form Bán hàng)</vt:lpstr>
      <vt:lpstr>Kiểm thử chương trình (Xử lý form Bán hàng)</vt:lpstr>
      <vt:lpstr>Kiểm thử chương trình (Xử lý form Sản phẩm)</vt:lpstr>
      <vt:lpstr>Kiểm thử chương trình (Xử lý form Sản phẩm)</vt:lpstr>
      <vt:lpstr>Kiểm thử chương trình (Xử lý form Nhập hàng)</vt:lpstr>
      <vt:lpstr>Kiểm thử chương trình (Xử lý form Nhập hàng)</vt:lpstr>
      <vt:lpstr>Kiểm thử chương trình (Xử lý form Hóa đơn)</vt:lpstr>
      <vt:lpstr>Kiểm thử chương trình (Xử lý form Hóa đơn)</vt:lpstr>
      <vt:lpstr>Kiểm thử chương trình (Xử lý form Báo cáo)</vt:lpstr>
      <vt:lpstr>Kiểm thử chương trình (Xử lý form Báo cáo)</vt:lpstr>
      <vt:lpstr>Kiểm thử đơn vị</vt:lpstr>
      <vt:lpstr>Form Đăng nhập</vt:lpstr>
      <vt:lpstr>Form Bán hàng</vt:lpstr>
      <vt:lpstr>Form Bán hàng</vt:lpstr>
      <vt:lpstr>Form Sản phẩm</vt:lpstr>
      <vt:lpstr>Form Nhập hàng</vt:lpstr>
      <vt:lpstr>Form Hóa đơn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PHẦN MỀM   Nhóm 10</dc:title>
  <cp:lastModifiedBy>Vỹ Nguyễn Hữu Trọng</cp:lastModifiedBy>
  <cp:revision>91</cp:revision>
  <dcterms:modified xsi:type="dcterms:W3CDTF">2023-04-26T15:19:13Z</dcterms:modified>
</cp:coreProperties>
</file>