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7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alanquin Dark" panose="020B060402020202020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10FF2-3699-4277-AFD3-4F52FD1893EF}">
  <a:tblStyle styleId="{74010FF2-3699-4277-AFD3-4F52FD189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40ad110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340ad110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a1be7232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a1be7232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1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0c77268a7_3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0c77268a7_3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0c77268a7_3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0c77268a7_3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6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0c77268a7_3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0c77268a7_3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7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0c77268a7_3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0c77268a7_3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bedffa44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bedffa44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bedffa44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bedffa44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05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a1be7232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a1be7232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4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a1be7232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a1be7232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5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967875"/>
            <a:ext cx="6111000" cy="24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16500" y="3938056"/>
            <a:ext cx="6111000" cy="46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024200" y="294698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024200" y="328143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343000" y="294698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343000" y="328143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111488" y="2589782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111488" y="144603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53600" y="1448709"/>
            <a:ext cx="64368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071575" y="1444800"/>
            <a:ext cx="2859600" cy="22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999925" y="1601450"/>
            <a:ext cx="71445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 flipH="1">
            <a:off x="999672" y="3290150"/>
            <a:ext cx="7144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1353450" y="678075"/>
            <a:ext cx="6437100" cy="2237919"/>
          </a:xfrm>
          <a:prstGeom prst="roundRect">
            <a:avLst>
              <a:gd name="adj" fmla="val 63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vi-VN"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</p:txBody>
      </p:sp>
      <p:grpSp>
        <p:nvGrpSpPr>
          <p:cNvPr id="54" name="Google Shape;54;p15"/>
          <p:cNvGrpSpPr/>
          <p:nvPr/>
        </p:nvGrpSpPr>
        <p:grpSpPr>
          <a:xfrm>
            <a:off x="545948" y="2322158"/>
            <a:ext cx="602100" cy="666100"/>
            <a:chOff x="1820650" y="1393100"/>
            <a:chExt cx="602100" cy="666100"/>
          </a:xfrm>
        </p:grpSpPr>
        <p:sp>
          <p:nvSpPr>
            <p:cNvPr id="55" name="Google Shape;55;p1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574853" y="678063"/>
            <a:ext cx="849091" cy="639458"/>
            <a:chOff x="1574625" y="624700"/>
            <a:chExt cx="822125" cy="619150"/>
          </a:xfrm>
        </p:grpSpPr>
        <p:sp>
          <p:nvSpPr>
            <p:cNvPr id="58" name="Google Shape;58;p15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15"/>
          <p:cNvSpPr/>
          <p:nvPr/>
        </p:nvSpPr>
        <p:spPr>
          <a:xfrm>
            <a:off x="733573" y="333503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7916316" y="3799337"/>
            <a:ext cx="602100" cy="666100"/>
            <a:chOff x="1820650" y="1393100"/>
            <a:chExt cx="602100" cy="666100"/>
          </a:xfrm>
        </p:grpSpPr>
        <p:sp>
          <p:nvSpPr>
            <p:cNvPr id="62" name="Google Shape;62;p1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5"/>
          <p:cNvSpPr/>
          <p:nvPr/>
        </p:nvSpPr>
        <p:spPr>
          <a:xfrm>
            <a:off x="691873" y="166430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8062241" y="3173638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8069753" y="163214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7967016" y="2192944"/>
            <a:ext cx="500699" cy="666069"/>
            <a:chOff x="4863650" y="3815375"/>
            <a:chExt cx="624625" cy="830925"/>
          </a:xfrm>
        </p:grpSpPr>
        <p:sp>
          <p:nvSpPr>
            <p:cNvPr id="68" name="Google Shape;68;p15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7836680" y="684284"/>
            <a:ext cx="761372" cy="649317"/>
            <a:chOff x="1481225" y="4240975"/>
            <a:chExt cx="965350" cy="823275"/>
          </a:xfrm>
        </p:grpSpPr>
        <p:sp>
          <p:nvSpPr>
            <p:cNvPr id="76" name="Google Shape;76;p15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27589" y="3908669"/>
            <a:ext cx="562445" cy="556812"/>
            <a:chOff x="2532825" y="1741700"/>
            <a:chExt cx="438896" cy="434500"/>
          </a:xfrm>
        </p:grpSpPr>
        <p:sp>
          <p:nvSpPr>
            <p:cNvPr id="81" name="Google Shape;81;p15"/>
            <p:cNvSpPr/>
            <p:nvPr/>
          </p:nvSpPr>
          <p:spPr>
            <a:xfrm>
              <a:off x="2532825" y="1741700"/>
              <a:ext cx="438896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604660" y="1828676"/>
              <a:ext cx="295226" cy="260549"/>
            </a:xfrm>
            <a:custGeom>
              <a:avLst/>
              <a:gdLst/>
              <a:ahLst/>
              <a:cxnLst/>
              <a:rect l="l" t="t" r="r" b="b"/>
              <a:pathLst>
                <a:path w="13911" h="12277" extrusionOk="0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41BBAF-56EF-92C7-3B51-7C976F2C6A9F}"/>
              </a:ext>
            </a:extLst>
          </p:cNvPr>
          <p:cNvSpPr txBox="1"/>
          <p:nvPr/>
        </p:nvSpPr>
        <p:spPr>
          <a:xfrm>
            <a:off x="1977247" y="902544"/>
            <a:ext cx="518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vi-VN" sz="3200" b="1" i="0" u="none" strike="noStrike">
                <a:solidFill>
                  <a:srgbClr val="281101"/>
                </a:solidFill>
                <a:effectLst/>
                <a:latin typeface="Arial" panose="020B0604020202020204" pitchFamily="34" charset="0"/>
              </a:rPr>
              <a:t>DESIGN PATTERN</a:t>
            </a:r>
            <a:endParaRPr lang="vi-VN" sz="3200" b="0">
              <a:effectLst/>
            </a:endParaRPr>
          </a:p>
        </p:txBody>
      </p:sp>
      <p:sp>
        <p:nvSpPr>
          <p:cNvPr id="8" name="Google Shape;52;p15">
            <a:extLst>
              <a:ext uri="{FF2B5EF4-FFF2-40B4-BE49-F238E27FC236}">
                <a16:creationId xmlns:a16="http://schemas.microsoft.com/office/drawing/2014/main" id="{FA56624C-49F3-CE56-B9E1-DA99192FBFE4}"/>
              </a:ext>
            </a:extLst>
          </p:cNvPr>
          <p:cNvSpPr/>
          <p:nvPr/>
        </p:nvSpPr>
        <p:spPr>
          <a:xfrm>
            <a:off x="1940250" y="2711033"/>
            <a:ext cx="5263500" cy="1130400"/>
          </a:xfrm>
          <a:prstGeom prst="roundRect">
            <a:avLst>
              <a:gd name="adj" fmla="val 20654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3;p15">
            <a:extLst>
              <a:ext uri="{FF2B5EF4-FFF2-40B4-BE49-F238E27FC236}">
                <a16:creationId xmlns:a16="http://schemas.microsoft.com/office/drawing/2014/main" id="{B02522FC-C066-48FB-188C-0ED48DC70E94}"/>
              </a:ext>
            </a:extLst>
          </p:cNvPr>
          <p:cNvSpPr txBox="1">
            <a:spLocks noGrp="1"/>
          </p:cNvSpPr>
          <p:nvPr/>
        </p:nvSpPr>
        <p:spPr>
          <a:xfrm>
            <a:off x="2278400" y="3013108"/>
            <a:ext cx="14493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Dương Mỹ Lộc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Trần Diệu Đông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Trần Bảo Lâm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3;p15">
            <a:extLst>
              <a:ext uri="{FF2B5EF4-FFF2-40B4-BE49-F238E27FC236}">
                <a16:creationId xmlns:a16="http://schemas.microsoft.com/office/drawing/2014/main" id="{78BACB6C-C936-11AD-4532-4DFEBCE71E93}"/>
              </a:ext>
            </a:extLst>
          </p:cNvPr>
          <p:cNvSpPr txBox="1">
            <a:spLocks noGrp="1"/>
          </p:cNvSpPr>
          <p:nvPr/>
        </p:nvSpPr>
        <p:spPr>
          <a:xfrm>
            <a:off x="5694525" y="304618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Nhóm 3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4;p15">
            <a:extLst>
              <a:ext uri="{FF2B5EF4-FFF2-40B4-BE49-F238E27FC236}">
                <a16:creationId xmlns:a16="http://schemas.microsoft.com/office/drawing/2014/main" id="{BF057CD0-D2DE-8CDB-F7E4-91B27E422AB1}"/>
              </a:ext>
            </a:extLst>
          </p:cNvPr>
          <p:cNvSpPr txBox="1">
            <a:spLocks noGrp="1"/>
          </p:cNvSpPr>
          <p:nvPr/>
        </p:nvSpPr>
        <p:spPr>
          <a:xfrm>
            <a:off x="2278400" y="2767202"/>
            <a:ext cx="10710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Thành viên: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8;p15">
            <a:extLst>
              <a:ext uri="{FF2B5EF4-FFF2-40B4-BE49-F238E27FC236}">
                <a16:creationId xmlns:a16="http://schemas.microsoft.com/office/drawing/2014/main" id="{CE97339A-B609-39D7-7EF2-F3D16FA00177}"/>
              </a:ext>
            </a:extLst>
          </p:cNvPr>
          <p:cNvSpPr txBox="1">
            <a:spLocks noGrp="1"/>
          </p:cNvSpPr>
          <p:nvPr/>
        </p:nvSpPr>
        <p:spPr>
          <a:xfrm>
            <a:off x="3573800" y="3013108"/>
            <a:ext cx="1498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Phan Minh Nhân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Nguyễn Trường Vũ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Nguyễn Xuân Phát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7DE22-7C69-990A-8FEC-DC383AAC1CC8}"/>
              </a:ext>
            </a:extLst>
          </p:cNvPr>
          <p:cNvSpPr/>
          <p:nvPr/>
        </p:nvSpPr>
        <p:spPr>
          <a:xfrm>
            <a:off x="1708958" y="1563121"/>
            <a:ext cx="57260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vi-VN" sz="4400" b="1" i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Bridge Design Pattern</a:t>
            </a:r>
          </a:p>
        </p:txBody>
      </p:sp>
      <p:pic>
        <p:nvPicPr>
          <p:cNvPr id="16" name="Google Shape;87;p15">
            <a:extLst>
              <a:ext uri="{FF2B5EF4-FFF2-40B4-BE49-F238E27FC236}">
                <a16:creationId xmlns:a16="http://schemas.microsoft.com/office/drawing/2014/main" id="{67374527-748D-5B41-0526-A0A3B3EFF9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86" y="3869848"/>
            <a:ext cx="666079" cy="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Hỏi đáp</a:t>
            </a:r>
            <a:endParaRPr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E1603-A10D-B073-8A08-2C6F9F598C3A}"/>
              </a:ext>
            </a:extLst>
          </p:cNvPr>
          <p:cNvSpPr/>
          <p:nvPr/>
        </p:nvSpPr>
        <p:spPr>
          <a:xfrm>
            <a:off x="3303865" y="2192531"/>
            <a:ext cx="2536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330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cs typeface="Poppins" panose="00000500000000000000" pitchFamily="2" charset="0"/>
              </a:rPr>
              <a:t>Giới thiệu</a:t>
            </a:r>
            <a:endParaRPr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75" y="431775"/>
            <a:ext cx="59220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063372-9F74-7CCE-B894-5D369F28C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34" y="1530903"/>
            <a:ext cx="4303241" cy="2837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D8425-13E9-987F-166C-529906DE07EA}"/>
              </a:ext>
            </a:extLst>
          </p:cNvPr>
          <p:cNvSpPr txBox="1"/>
          <p:nvPr/>
        </p:nvSpPr>
        <p:spPr>
          <a:xfrm>
            <a:off x="5224073" y="1530903"/>
            <a:ext cx="3395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         Bridge Pattern là một trong những Pattern thuộc nhóm Structural Pattern.</a:t>
            </a:r>
            <a:endParaRPr lang="vi-VN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6844A-BF6D-E2CF-74A4-0CFC8B4005CF}"/>
              </a:ext>
            </a:extLst>
          </p:cNvPr>
          <p:cNvSpPr txBox="1"/>
          <p:nvPr/>
        </p:nvSpPr>
        <p:spPr>
          <a:xfrm>
            <a:off x="5224072" y="2269567"/>
            <a:ext cx="3305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Sử dụng Bridge Pattern khi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Tách ràng buộc giữa Abstraction và Implementation.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Cả Abstraction và Implementation của chúng nên được mở rộng bằng subsclass.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Sử dụng ở những nơi mà những thay đổi được thực hiện trong implement không ảnh hưởng đến phía client.</a:t>
            </a:r>
          </a:p>
          <a:p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cs typeface="Poppins" panose="00000500000000000000" pitchFamily="2" charset="0"/>
              </a:rPr>
              <a:t>Mục đích</a:t>
            </a:r>
            <a:endParaRPr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75" y="431775"/>
            <a:ext cx="59220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60D3E-E1ED-BAA3-93C4-D33B05A54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895" y="1345053"/>
            <a:ext cx="4367134" cy="30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1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cs typeface="Poppins" panose="00000500000000000000" pitchFamily="2" charset="0"/>
              </a:rPr>
              <a:t>Giải pháp</a:t>
            </a:r>
            <a:endParaRPr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75" y="431775"/>
            <a:ext cx="59220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5BF64D-5A65-8A5B-A0C4-54893B93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1601553"/>
            <a:ext cx="584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5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cs typeface="Poppins" panose="00000500000000000000" pitchFamily="2" charset="0"/>
              </a:rPr>
              <a:t>Kiến trúc</a:t>
            </a:r>
            <a:endParaRPr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75" y="431775"/>
            <a:ext cx="59220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66DB3D-BD46-2C36-ED84-A7C86194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02" y="1391407"/>
            <a:ext cx="4565996" cy="29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2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Ưu / Nhược Điểm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153197787"/>
              </p:ext>
            </p:extLst>
          </p:nvPr>
        </p:nvGraphicFramePr>
        <p:xfrm>
          <a:off x="670876" y="1259313"/>
          <a:ext cx="3508200" cy="3182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Poppins"/>
                          <a:cs typeface="Arial"/>
                          <a:sym typeface="Poppins"/>
                        </a:rPr>
                        <a:t>Ưu Điểm</a:t>
                      </a:r>
                      <a:endParaRPr sz="2600" b="1" i="0" u="none" strike="noStrike" cap="none">
                        <a:solidFill>
                          <a:schemeClr val="dk1"/>
                        </a:solidFill>
                        <a:latin typeface="Arial"/>
                        <a:ea typeface="Poppins"/>
                        <a:cs typeface="Arial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8CD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1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Giảm sự phục thuộc giữa abstraction và implementation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1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Giảm số lượng những lớp con không cần thiết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1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sẽ gọn gàn hơn và kích thước ứng dụng sẽ nhỏ hơn: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927623"/>
                  </a:ext>
                </a:extLst>
              </a:tr>
            </a:tbl>
          </a:graphicData>
        </a:graphic>
      </p:graphicFrame>
      <p:sp>
        <p:nvSpPr>
          <p:cNvPr id="176" name="Google Shape;176;p24"/>
          <p:cNvSpPr/>
          <p:nvPr/>
        </p:nvSpPr>
        <p:spPr>
          <a:xfrm flipH="1">
            <a:off x="744801" y="1335517"/>
            <a:ext cx="592200" cy="592200"/>
          </a:xfrm>
          <a:prstGeom prst="roundRect">
            <a:avLst>
              <a:gd name="adj" fmla="val 16667"/>
            </a:avLst>
          </a:prstGeom>
          <a:solidFill>
            <a:srgbClr val="69E78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CE7CD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38" y="1432454"/>
            <a:ext cx="398324" cy="398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174;p24">
            <a:extLst>
              <a:ext uri="{FF2B5EF4-FFF2-40B4-BE49-F238E27FC236}">
                <a16:creationId xmlns:a16="http://schemas.microsoft.com/office/drawing/2014/main" id="{78B3F286-6E3F-8225-D65C-356D890CC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664131"/>
              </p:ext>
            </p:extLst>
          </p:nvPr>
        </p:nvGraphicFramePr>
        <p:xfrm>
          <a:off x="4675748" y="1259313"/>
          <a:ext cx="3508200" cy="3182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55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 i="0" u="none" strike="noStrike" cap="none">
                        <a:solidFill>
                          <a:schemeClr val="dk1"/>
                        </a:solidFill>
                        <a:latin typeface="Arial"/>
                        <a:ea typeface="Poppins"/>
                        <a:cs typeface="Arial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8CD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1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Dễ bảo trì hơn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1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Dễ dàng mở rộng về sau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5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1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 phép ẩn các chi tiết implement từ client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9276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Ưu / Nhược Điểm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4"/>
          <p:cNvGraphicFramePr/>
          <p:nvPr>
            <p:extLst>
              <p:ext uri="{D42A27DB-BD31-4B8C-83A1-F6EECF244321}">
                <p14:modId xmlns:p14="http://schemas.microsoft.com/office/powerpoint/2010/main" val="831493185"/>
              </p:ext>
            </p:extLst>
          </p:nvPr>
        </p:nvGraphicFramePr>
        <p:xfrm>
          <a:off x="3041072" y="1552106"/>
          <a:ext cx="2763983" cy="23003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8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Poppins"/>
                          <a:cs typeface="Arial"/>
                          <a:sym typeface="Poppins"/>
                        </a:rPr>
                        <a:t>Nhược Điểm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Arial"/>
                        <a:ea typeface="Poppins"/>
                        <a:cs typeface="Arial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sz="20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Số lần gọi gián tiếp tăng </a:t>
                      </a: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gấp đôi</a:t>
                      </a:r>
                      <a:endParaRPr lang="vi-V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" name="Google Shape;177;p24"/>
          <p:cNvSpPr/>
          <p:nvPr/>
        </p:nvSpPr>
        <p:spPr>
          <a:xfrm flipH="1">
            <a:off x="3266948" y="1786357"/>
            <a:ext cx="592200" cy="592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CE7CD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210" y="1915619"/>
            <a:ext cx="333676" cy="333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175;p24">
            <a:extLst>
              <a:ext uri="{FF2B5EF4-FFF2-40B4-BE49-F238E27FC236}">
                <a16:creationId xmlns:a16="http://schemas.microsoft.com/office/drawing/2014/main" id="{4C8F0A9C-49A0-B62E-0247-42CC02E48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302696"/>
              </p:ext>
            </p:extLst>
          </p:nvPr>
        </p:nvGraphicFramePr>
        <p:xfrm>
          <a:off x="496652" y="1552106"/>
          <a:ext cx="2373352" cy="23003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8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 i="0" u="none" strike="noStrike" cap="none">
                        <a:solidFill>
                          <a:schemeClr val="dk1"/>
                        </a:solidFill>
                        <a:latin typeface="Arial"/>
                        <a:ea typeface="Poppins"/>
                        <a:cs typeface="Arial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sz="20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Làm tăng độ </a:t>
                      </a: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phức tạp</a:t>
                      </a:r>
                      <a:endParaRPr lang="vi-V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Google Shape;175;p24">
            <a:extLst>
              <a:ext uri="{FF2B5EF4-FFF2-40B4-BE49-F238E27FC236}">
                <a16:creationId xmlns:a16="http://schemas.microsoft.com/office/drawing/2014/main" id="{7CA384E7-5F8D-0286-60F2-BCF396BB7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25929"/>
              </p:ext>
            </p:extLst>
          </p:nvPr>
        </p:nvGraphicFramePr>
        <p:xfrm>
          <a:off x="5934318" y="1552106"/>
          <a:ext cx="2713030" cy="23003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8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 i="0" u="none" strike="noStrike" cap="none">
                        <a:solidFill>
                          <a:schemeClr val="dk1"/>
                        </a:solidFill>
                        <a:latin typeface="Arial"/>
                        <a:ea typeface="Poppins"/>
                        <a:cs typeface="Arial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sz="2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Ảnh hưởng đến hiệu suất của chương trình</a:t>
                      </a:r>
                      <a:endParaRPr lang="vi-V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ial"/>
                <a:ea typeface="Arial"/>
                <a:cs typeface="Arial"/>
                <a:sym typeface="Arial"/>
              </a:rPr>
              <a:t>Cách triển khai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B76F4-9241-82B4-CB36-5983853D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2" y="1304636"/>
            <a:ext cx="7534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Arial"/>
                <a:ea typeface="Arial"/>
                <a:cs typeface="Arial"/>
                <a:sym typeface="Arial"/>
              </a:rPr>
              <a:t>Cách triển khai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E1603-A10D-B073-8A08-2C6F9F598C3A}"/>
              </a:ext>
            </a:extLst>
          </p:cNvPr>
          <p:cNvSpPr/>
          <p:nvPr/>
        </p:nvSpPr>
        <p:spPr>
          <a:xfrm>
            <a:off x="3210088" y="2192531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3473507"/>
      </p:ext>
    </p:extLst>
  </p:cSld>
  <p:clrMapOvr>
    <a:masterClrMapping/>
  </p:clrMapOvr>
</p:sld>
</file>

<file path=ppt/theme/theme1.xml><?xml version="1.0" encoding="utf-8"?>
<a:theme xmlns:a="http://schemas.openxmlformats.org/drawingml/2006/main" name="UI/UX Slides for Business Infographics by Slidesgo">
  <a:themeElements>
    <a:clrScheme name="Simple Light">
      <a:dk1>
        <a:srgbClr val="281101"/>
      </a:dk1>
      <a:lt1>
        <a:srgbClr val="FFF7DC"/>
      </a:lt1>
      <a:dk2>
        <a:srgbClr val="F9D656"/>
      </a:dk2>
      <a:lt2>
        <a:srgbClr val="FE7443"/>
      </a:lt2>
      <a:accent1>
        <a:srgbClr val="68CDE9"/>
      </a:accent1>
      <a:accent2>
        <a:srgbClr val="F0787A"/>
      </a:accent2>
      <a:accent3>
        <a:srgbClr val="EDF6F7"/>
      </a:accent3>
      <a:accent4>
        <a:srgbClr val="FFFFFF"/>
      </a:accent4>
      <a:accent5>
        <a:srgbClr val="FFFFFF"/>
      </a:accent5>
      <a:accent6>
        <a:srgbClr val="FFFFFF"/>
      </a:accent6>
      <a:hlink>
        <a:srgbClr val="281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201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Roboto</vt:lpstr>
      <vt:lpstr>Poppins</vt:lpstr>
      <vt:lpstr>Palanquin Dark</vt:lpstr>
      <vt:lpstr>Fredoka One</vt:lpstr>
      <vt:lpstr>Open Sans</vt:lpstr>
      <vt:lpstr>UI/UX Slides for Business Infographics by Slidesgo</vt:lpstr>
      <vt:lpstr>PowerPoint Presentation</vt:lpstr>
      <vt:lpstr>Giới thiệu</vt:lpstr>
      <vt:lpstr>Mục đích</vt:lpstr>
      <vt:lpstr>Giải pháp</vt:lpstr>
      <vt:lpstr>Kiến trúc</vt:lpstr>
      <vt:lpstr>Ưu / Nhược Điểm</vt:lpstr>
      <vt:lpstr>Ưu / Nhược Điểm</vt:lpstr>
      <vt:lpstr>Cách triển khai</vt:lpstr>
      <vt:lpstr>Cách triển khai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Đông Trần Diệu</dc:creator>
  <cp:lastModifiedBy>Tran Dieu Dong</cp:lastModifiedBy>
  <cp:revision>4</cp:revision>
  <dcterms:modified xsi:type="dcterms:W3CDTF">2023-03-01T17:06:49Z</dcterms:modified>
</cp:coreProperties>
</file>